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63" r:id="rId3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201" d="100"/>
          <a:sy n="201" d="100"/>
        </p:scale>
        <p:origin x="-378" y="13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8E2E4-166D-48B5-B7D7-65DA85678213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26F18-4466-4813-B2F6-0931799E9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324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2335d6a0f9_0_10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g22335d6a0f9_0_10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2335d6a0f9_0_7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g22335d6a0f9_0_7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 descr="1648061945(1)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4C19D-5DEC-4F17-B680-24F13735C0D1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1648061945(1)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hyperlink" Target="https://www.englishteachers.ru/forum/index.php?showforum=65" TargetMode="External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titulpublishers" TargetMode="External"/><Relationship Id="rId5" Type="http://schemas.openxmlformats.org/officeDocument/2006/relationships/hyperlink" Target="http://vk.com/titulpublishers" TargetMode="External"/><Relationship Id="rId4" Type="http://schemas.openxmlformats.org/officeDocument/2006/relationships/hyperlink" Target="https://www.englishteachers.ru/shop" TargetMode="External"/><Relationship Id="rId9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hyperlink" Target="https://urok.1sept.ru/" TargetMode="External"/><Relationship Id="rId18" Type="http://schemas.openxmlformats.org/officeDocument/2006/relationships/image" Target="../media/image38.png"/><Relationship Id="rId3" Type="http://schemas.openxmlformats.org/officeDocument/2006/relationships/hyperlink" Target="https://t.me/pervoesent" TargetMode="External"/><Relationship Id="rId7" Type="http://schemas.openxmlformats.org/officeDocument/2006/relationships/hyperlink" Target="https://www.youtube.com/user/PervoeSentyabrya" TargetMode="External"/><Relationship Id="rId12" Type="http://schemas.openxmlformats.org/officeDocument/2006/relationships/image" Target="../media/image35.png"/><Relationship Id="rId17" Type="http://schemas.openxmlformats.org/officeDocument/2006/relationships/hyperlink" Target="https://1sept.ru/" TargetMode="External"/><Relationship Id="rId2" Type="http://schemas.openxmlformats.org/officeDocument/2006/relationships/image" Target="../media/image1.jpeg"/><Relationship Id="rId16" Type="http://schemas.openxmlformats.org/officeDocument/2006/relationships/image" Target="../media/image37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hyperlink" Target="https://ds.1sept.ru/" TargetMode="External"/><Relationship Id="rId5" Type="http://schemas.openxmlformats.org/officeDocument/2006/relationships/hyperlink" Target="https://ok.ru/digital.september" TargetMode="External"/><Relationship Id="rId15" Type="http://schemas.openxmlformats.org/officeDocument/2006/relationships/hyperlink" Target="https://video.1sept.ru/" TargetMode="External"/><Relationship Id="rId10" Type="http://schemas.openxmlformats.org/officeDocument/2006/relationships/image" Target="../media/image34.png"/><Relationship Id="rId19" Type="http://schemas.openxmlformats.org/officeDocument/2006/relationships/hyperlink" Target="https://edu.1sept.ru/" TargetMode="External"/><Relationship Id="rId4" Type="http://schemas.openxmlformats.org/officeDocument/2006/relationships/image" Target="../media/image31.png"/><Relationship Id="rId9" Type="http://schemas.openxmlformats.org/officeDocument/2006/relationships/hyperlink" Target="https://vk.com/digital.september" TargetMode="External"/><Relationship Id="rId1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 txBox="1">
            <a:spLocks noGrp="1"/>
          </p:cNvSpPr>
          <p:nvPr>
            <p:ph type="ctrTitle"/>
          </p:nvPr>
        </p:nvSpPr>
        <p:spPr>
          <a:xfrm>
            <a:off x="467544" y="771551"/>
            <a:ext cx="8352900" cy="19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>
                <a:solidFill>
                  <a:srgbClr val="00206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Easy reading </a:t>
            </a:r>
            <a:r>
              <a:rPr lang="es-ES">
                <a:solidFill>
                  <a:srgbClr val="00206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with “Easy Stories”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135" name="Google Shape;135;p26"/>
          <p:cNvSpPr txBox="1">
            <a:spLocks noGrp="1"/>
          </p:cNvSpPr>
          <p:nvPr>
            <p:ph type="subTitle" idx="1"/>
          </p:nvPr>
        </p:nvSpPr>
        <p:spPr>
          <a:xfrm>
            <a:off x="1371600" y="3057349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ctr" rtl="0">
              <a:spcBef>
                <a:spcPts val="544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rPr lang="ru" dirty="0"/>
              <a:t>Элина Кипрова</a:t>
            </a:r>
            <a:endParaRPr dirty="0"/>
          </a:p>
          <a:p>
            <a:pPr marL="0" lvl="0" indent="0" algn="ctr" rtl="0">
              <a:spcBef>
                <a:spcPts val="544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rPr lang="ru" dirty="0"/>
              <a:t>English and Spanish languages teacher, certified exam trainer, British English pronunciation coach, Business English trainer, art-psychologist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53489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FEC407B-2C61-4720-ADF9-01B7A469B6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56" b="7527"/>
          <a:stretch/>
        </p:blipFill>
        <p:spPr>
          <a:xfrm>
            <a:off x="251520" y="1059582"/>
            <a:ext cx="2969505" cy="362937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F080AEA-1D9F-439B-BD92-840B693BD7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853" y="3867894"/>
            <a:ext cx="622496" cy="8520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B79D849-D658-4882-B3A4-59288BF2E890}"/>
              </a:ext>
            </a:extLst>
          </p:cNvPr>
          <p:cNvSpPr txBox="1"/>
          <p:nvPr/>
        </p:nvSpPr>
        <p:spPr>
          <a:xfrm>
            <a:off x="4098559" y="690245"/>
            <a:ext cx="4479217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Задания с текстом:</a:t>
            </a:r>
          </a:p>
          <a:p>
            <a:pPr algn="just"/>
            <a:endParaRPr lang="ru-RU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algn="just">
              <a:buFontTx/>
              <a:buChar char="-"/>
            </a:pP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Зачитываю предложение с изученными словом/фразой, пропуская их, детям нужно найти фразу в тексте и назвать пропущенную, а затем прочитать и все предложение.</a:t>
            </a:r>
          </a:p>
          <a:p>
            <a:pPr marL="257175" indent="-257175" algn="just">
              <a:buFontTx/>
              <a:buChar char="-"/>
            </a:pPr>
            <a:endParaRPr lang="ru-RU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algn="just">
              <a:buFontTx/>
              <a:buChar char="-"/>
            </a:pP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Можно заменить эти слова/фразы на какое-то слово или хлопок, если они не в конце предложения</a:t>
            </a:r>
          </a:p>
          <a:p>
            <a:pPr marL="257175" indent="-257175" algn="just">
              <a:buFontTx/>
              <a:buChar char="-"/>
            </a:pPr>
            <a:endParaRPr lang="ru-RU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algn="just">
              <a:buFontTx/>
              <a:buChar char="-"/>
            </a:pPr>
            <a:endParaRPr lang="ru-RU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algn="just">
              <a:buFontTx/>
              <a:buChar char="-"/>
            </a:pPr>
            <a:endParaRPr lang="ru-RU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algn="just">
              <a:buFontTx/>
              <a:buChar char="-"/>
            </a:pPr>
            <a:endParaRPr lang="ru-RU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algn="just">
              <a:buFontTx/>
              <a:buChar char="-"/>
            </a:pPr>
            <a:endParaRPr lang="ru-RU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410B246-8812-4F2A-BD51-1552DD5789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68" r="17246" b="67810"/>
          <a:stretch/>
        </p:blipFill>
        <p:spPr>
          <a:xfrm>
            <a:off x="4572001" y="3435846"/>
            <a:ext cx="3024336" cy="1234977"/>
          </a:xfrm>
          <a:prstGeom prst="rect">
            <a:avLst/>
          </a:prstGeom>
        </p:spPr>
      </p:pic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xmlns="" id="{0FAB5C3B-F147-4C8F-A8D4-9E0902616B43}"/>
              </a:ext>
            </a:extLst>
          </p:cNvPr>
          <p:cNvCxnSpPr>
            <a:cxnSpLocks/>
          </p:cNvCxnSpPr>
          <p:nvPr/>
        </p:nvCxnSpPr>
        <p:spPr>
          <a:xfrm flipH="1" flipV="1">
            <a:off x="3186333" y="2996419"/>
            <a:ext cx="1652955" cy="8862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xmlns="" id="{C60705FE-0D3D-4B19-80D5-12BCC94D86E5}"/>
              </a:ext>
            </a:extLst>
          </p:cNvPr>
          <p:cNvCxnSpPr>
            <a:cxnSpLocks/>
          </p:cNvCxnSpPr>
          <p:nvPr/>
        </p:nvCxnSpPr>
        <p:spPr>
          <a:xfrm flipH="1" flipV="1">
            <a:off x="1698673" y="1793632"/>
            <a:ext cx="3140615" cy="24000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xmlns="" id="{D9639307-3559-4E7D-A253-54135EEF596E}"/>
              </a:ext>
            </a:extLst>
          </p:cNvPr>
          <p:cNvCxnSpPr>
            <a:cxnSpLocks/>
          </p:cNvCxnSpPr>
          <p:nvPr/>
        </p:nvCxnSpPr>
        <p:spPr>
          <a:xfrm flipH="1" flipV="1">
            <a:off x="1645920" y="2912013"/>
            <a:ext cx="3193368" cy="14474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xmlns="" id="{6ED1AA76-0781-4FE2-8061-47106C7FA7B5}"/>
              </a:ext>
            </a:extLst>
          </p:cNvPr>
          <p:cNvCxnSpPr>
            <a:cxnSpLocks/>
          </p:cNvCxnSpPr>
          <p:nvPr/>
        </p:nvCxnSpPr>
        <p:spPr>
          <a:xfrm flipH="1" flipV="1">
            <a:off x="2531017" y="3643421"/>
            <a:ext cx="2311787" cy="896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888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FEC407B-2C61-4720-ADF9-01B7A469B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09" y="1120250"/>
            <a:ext cx="2490499" cy="347017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F080AEA-1D9F-439B-BD92-840B693BD7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455" y="3867894"/>
            <a:ext cx="622496" cy="8520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B79D849-D658-4882-B3A4-59288BF2E890}"/>
              </a:ext>
            </a:extLst>
          </p:cNvPr>
          <p:cNvSpPr txBox="1"/>
          <p:nvPr/>
        </p:nvSpPr>
        <p:spPr>
          <a:xfrm>
            <a:off x="3977223" y="628689"/>
            <a:ext cx="481346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Задания с текстом:</a:t>
            </a:r>
          </a:p>
          <a:p>
            <a:endParaRPr lang="ru-RU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Tx/>
              <a:buChar char="-"/>
            </a:pP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других предложениях (в любых, в принципе), заменяем какое-либо слово на неправильное, можно, например, противоположное, а дети зачитывают предложение с верным словом.</a:t>
            </a:r>
          </a:p>
          <a:p>
            <a:pPr marL="257175" indent="-257175">
              <a:buFontTx/>
              <a:buChar char="-"/>
            </a:pP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интриги, иногда зачитываем слово верно.</a:t>
            </a:r>
            <a:endParaRPr lang="es-ES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Tx/>
              <a:buChar char="-"/>
            </a:pP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Часто беру созвучные слова, похожие, те, что путают или на ту же букву.</a:t>
            </a:r>
          </a:p>
          <a:p>
            <a:pPr marL="257175" indent="-257175">
              <a:buFontTx/>
              <a:buChar char="-"/>
            </a:pPr>
            <a:endParaRPr lang="ru-RU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Tx/>
              <a:buChar char="-"/>
            </a:pPr>
            <a:r>
              <a:rPr lang="es-E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a baby dinosaur.</a:t>
            </a:r>
            <a:endParaRPr lang="ru-RU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Tx/>
              <a:buChar char="-"/>
            </a:pPr>
            <a:r>
              <a:rPr lang="es-E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very sad.</a:t>
            </a:r>
            <a:endParaRPr lang="ru-RU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Tx/>
              <a:buChar char="-"/>
            </a:pPr>
            <a:endParaRPr lang="ru-RU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445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FEC407B-2C61-4720-ADF9-01B7A469B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91229"/>
            <a:ext cx="2455839" cy="342187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F080AEA-1D9F-439B-BD92-840B693BD7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455" y="3867894"/>
            <a:ext cx="622496" cy="8520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B79D849-D658-4882-B3A4-59288BF2E890}"/>
              </a:ext>
            </a:extLst>
          </p:cNvPr>
          <p:cNvSpPr txBox="1"/>
          <p:nvPr/>
        </p:nvSpPr>
        <p:spPr>
          <a:xfrm>
            <a:off x="3977223" y="767482"/>
            <a:ext cx="481346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Задания с текстом:</a:t>
            </a:r>
          </a:p>
          <a:p>
            <a:endParaRPr lang="ru-RU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Tx/>
              <a:buChar char="-"/>
            </a:pP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 «</a:t>
            </a:r>
            <a:r>
              <a:rPr lang="ru-RU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</a:t>
            </a: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a </a:t>
            </a:r>
            <a:r>
              <a:rPr lang="ru-RU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</a:t>
            </a: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</a:p>
          <a:p>
            <a:endParaRPr lang="ru-RU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Раздаем детям карточки с предложениями из текста, потом называю предложение, и детки выстраиваются в линию в определённом порядке. </a:t>
            </a:r>
          </a:p>
        </p:txBody>
      </p:sp>
    </p:spTree>
    <p:extLst>
      <p:ext uri="{BB962C8B-B14F-4D97-AF65-F5344CB8AC3E}">
        <p14:creationId xmlns:p14="http://schemas.microsoft.com/office/powerpoint/2010/main" val="1819455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E984F3D-F7F6-4CAE-B8DB-AE8672587B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55" t="4009" r="11154" b="64525"/>
          <a:stretch/>
        </p:blipFill>
        <p:spPr>
          <a:xfrm>
            <a:off x="611560" y="1059582"/>
            <a:ext cx="2804493" cy="148283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2BE12DD-1A9F-4D68-9CF6-554BC170B9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455" y="3867894"/>
            <a:ext cx="622496" cy="8520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60CA128-99DF-4656-82C6-4CDADC9FDC69}"/>
              </a:ext>
            </a:extLst>
          </p:cNvPr>
          <p:cNvSpPr txBox="1"/>
          <p:nvPr/>
        </p:nvSpPr>
        <p:spPr>
          <a:xfrm>
            <a:off x="3943350" y="699542"/>
            <a:ext cx="4573758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Задания по книге:</a:t>
            </a:r>
          </a:p>
          <a:p>
            <a:endParaRPr lang="ru-RU" sz="1600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Прошу пока закрыть слова вверху (положить на них ручку/карандаш.</a:t>
            </a:r>
          </a:p>
          <a:p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Сначала разбираем предложения, а не слова и пробуем вставить слова, которые мы знаем, по смыслу.</a:t>
            </a:r>
          </a:p>
          <a:p>
            <a:endParaRPr lang="ru-RU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children </a:t>
            </a:r>
            <a:r>
              <a:rPr lang="es-E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es-E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 to the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</a:t>
            </a:r>
          </a:p>
          <a:p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</a:p>
          <a:p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shop</a:t>
            </a:r>
          </a:p>
          <a:p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playground = place!</a:t>
            </a:r>
          </a:p>
          <a:p>
            <a:endParaRPr lang="en-US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Далее смотрим на слова и теперь их так легко подобрать!</a:t>
            </a:r>
          </a:p>
          <a:p>
            <a:endParaRPr lang="ru-RU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A0B67D6-1663-4EFD-B687-AEAD8CD3E5E0}"/>
              </a:ext>
            </a:extLst>
          </p:cNvPr>
          <p:cNvSpPr txBox="1"/>
          <p:nvPr/>
        </p:nvSpPr>
        <p:spPr>
          <a:xfrm>
            <a:off x="218049" y="2219287"/>
            <a:ext cx="350927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!!!</a:t>
            </a:r>
            <a:b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Можно поделить задания.</a:t>
            </a:r>
          </a:p>
          <a:p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 смотрит предложения, другой слова. Пишут какая часть речи и что (место) это должно быть, а потом спрашивают друг у друга какие есть слова и подбирают.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8121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E984F3D-F7F6-4CAE-B8DB-AE8672587B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02" t="33904" r="28009" b="37533"/>
          <a:stretch/>
        </p:blipFill>
        <p:spPr>
          <a:xfrm>
            <a:off x="172639" y="1059582"/>
            <a:ext cx="3532348" cy="209503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2BE12DD-1A9F-4D68-9CF6-554BC170B9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455" y="3867894"/>
            <a:ext cx="622496" cy="8520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60CA128-99DF-4656-82C6-4CDADC9FDC69}"/>
              </a:ext>
            </a:extLst>
          </p:cNvPr>
          <p:cNvSpPr txBox="1"/>
          <p:nvPr/>
        </p:nvSpPr>
        <p:spPr>
          <a:xfrm>
            <a:off x="3943350" y="612433"/>
            <a:ext cx="457375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Задания по книге:</a:t>
            </a:r>
          </a:p>
          <a:p>
            <a:r>
              <a:rPr lang="ru-RU" sz="18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Грамматика.</a:t>
            </a:r>
          </a:p>
          <a:p>
            <a:endParaRPr lang="ru-RU" sz="1800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не изучали – самое время.</a:t>
            </a:r>
          </a:p>
          <a:p>
            <a:endParaRPr lang="ru-RU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8B77DC95-EA82-4424-A392-7B1D471AA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31385"/>
            <a:ext cx="4006365" cy="300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670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E984F3D-F7F6-4CAE-B8DB-AE8672587B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02" t="60682" r="13347" b="12540"/>
          <a:stretch/>
        </p:blipFill>
        <p:spPr>
          <a:xfrm>
            <a:off x="168811" y="1582615"/>
            <a:ext cx="3499952" cy="159316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2BE12DD-1A9F-4D68-9CF6-554BC170B9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455" y="3867894"/>
            <a:ext cx="622496" cy="8520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60CA128-99DF-4656-82C6-4CDADC9FDC69}"/>
              </a:ext>
            </a:extLst>
          </p:cNvPr>
          <p:cNvSpPr txBox="1"/>
          <p:nvPr/>
        </p:nvSpPr>
        <p:spPr>
          <a:xfrm>
            <a:off x="3636499" y="627534"/>
            <a:ext cx="4573758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Задания по книге:</a:t>
            </a:r>
          </a:p>
          <a:p>
            <a:r>
              <a:rPr lang="ru-RU" sz="16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Грамматика.</a:t>
            </a:r>
          </a:p>
          <a:p>
            <a:endParaRPr lang="ru-RU" sz="1600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не изучали – самое время.</a:t>
            </a:r>
          </a:p>
          <a:p>
            <a:endParaRPr lang="ru-RU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124CE05B-6C2C-4C9F-BF02-01909C271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498" y="1707654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991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2BE12DD-1A9F-4D68-9CF6-554BC170B9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455" y="3867894"/>
            <a:ext cx="622496" cy="8520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2ACD03-87EC-4A26-B033-A2A38984E62D}"/>
              </a:ext>
            </a:extLst>
          </p:cNvPr>
          <p:cNvSpPr txBox="1"/>
          <p:nvPr/>
        </p:nvSpPr>
        <p:spPr>
          <a:xfrm>
            <a:off x="279447" y="700117"/>
            <a:ext cx="864650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Поиграем с грамматикой</a:t>
            </a:r>
          </a:p>
          <a:p>
            <a:endParaRPr lang="ru-RU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Tx/>
              <a:buChar char="-"/>
            </a:pP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Готовим слова, которые есть в тексте (после текста), обязательно те, которые на этом уроке проговаривали.</a:t>
            </a:r>
          </a:p>
          <a:p>
            <a:pPr marL="257175" indent="-257175">
              <a:buFontTx/>
              <a:buChar char="-"/>
            </a:pP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Раздаем каждому карточку (там где это возможно - сделать картинки)</a:t>
            </a:r>
          </a:p>
          <a:p>
            <a:pPr marL="257175" indent="-257175">
              <a:buFontTx/>
              <a:buChar char="-"/>
            </a:pP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учителя мешочек с такими же словами (почти ЛОТО).</a:t>
            </a:r>
          </a:p>
          <a:p>
            <a:pPr marL="257175" indent="-257175">
              <a:buFontTx/>
              <a:buChar char="-"/>
            </a:pP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Достаем одну карточку и спрашиваем: </a:t>
            </a:r>
            <a:r>
              <a:rPr lang="es-E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has “A DOLPHIN”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57175" indent="-257175">
              <a:buFontTx/>
              <a:buChar char="-"/>
            </a:pP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Игрок, у которого есть это слово должен сказать целое предложение.</a:t>
            </a:r>
          </a:p>
          <a:p>
            <a:pPr marL="257175" indent="-257175">
              <a:buFontTx/>
              <a:buChar char="-"/>
            </a:pP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Очень хорошо, если слов меньше, чем детей и в результате у двоих/троих будут одинаковые слова. Тогда в конце они говорят вдвоем/втроем: </a:t>
            </a:r>
            <a:r>
              <a:rPr lang="es-E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dolphins.</a:t>
            </a:r>
          </a:p>
          <a:p>
            <a:pPr marL="257175" indent="-257175">
              <a:buFontTx/>
              <a:buChar char="-"/>
            </a:pPr>
            <a:endParaRPr lang="es-ES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Tx/>
              <a:buChar char="-"/>
            </a:pP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Вариант: распечатать по набору слов для каждого и по просить их взять из своего набора только 3 карточки.</a:t>
            </a:r>
            <a:endParaRPr lang="es-ES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Tx/>
              <a:buChar char="-"/>
            </a:pPr>
            <a:endParaRPr lang="es-ES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Tx/>
              <a:buChar char="-"/>
            </a:pPr>
            <a:endParaRPr lang="ru-RU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86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2BE12DD-1A9F-4D68-9CF6-554BC170B9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455" y="3867894"/>
            <a:ext cx="622496" cy="8520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2ACD03-87EC-4A26-B033-A2A38984E62D}"/>
              </a:ext>
            </a:extLst>
          </p:cNvPr>
          <p:cNvSpPr txBox="1"/>
          <p:nvPr/>
        </p:nvSpPr>
        <p:spPr>
          <a:xfrm>
            <a:off x="316375" y="656565"/>
            <a:ext cx="833525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Поиграем с грамматикой</a:t>
            </a:r>
          </a:p>
          <a:p>
            <a:endParaRPr lang="ru-RU" sz="1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Tx/>
              <a:buChar char="-"/>
            </a:pPr>
            <a:r>
              <a:rPr lang="es-E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CAN/CANNOT</a:t>
            </a:r>
          </a:p>
          <a:p>
            <a:pPr marL="257175" indent="-257175">
              <a:buFontTx/>
              <a:buChar char="-"/>
            </a:pP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Используем слова, которые были на картинке и те, которые дети написали сами.. И практикуем!</a:t>
            </a:r>
          </a:p>
          <a:p>
            <a:pPr marL="257175" indent="-257175">
              <a:buFontTx/>
              <a:buChar char="-"/>
            </a:pPr>
            <a:endParaRPr lang="ru-RU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Tx/>
              <a:buChar char="-"/>
            </a:pPr>
            <a:r>
              <a:rPr lang="es-E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children swim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57175" indent="-257175">
              <a:buFontTx/>
              <a:buChar char="-"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sand jump?</a:t>
            </a:r>
            <a:endParaRPr lang="es-ES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Tx/>
              <a:buChar char="-"/>
            </a:pPr>
            <a:endParaRPr lang="es-ES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Tx/>
              <a:buChar char="-"/>
            </a:pPr>
            <a:endParaRPr lang="ru-RU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6545163-DC86-4642-AE72-321FEE435F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08" t="79713" r="6006" b="3216"/>
          <a:stretch/>
        </p:blipFill>
        <p:spPr>
          <a:xfrm>
            <a:off x="421883" y="3337370"/>
            <a:ext cx="5356340" cy="139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9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B9D9F8C-B9C0-4B10-847B-BA3B57D391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0579"/>
          <a:stretch/>
        </p:blipFill>
        <p:spPr>
          <a:xfrm>
            <a:off x="183110" y="1082726"/>
            <a:ext cx="4121032" cy="336123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BE5BE9F-AB30-4875-860B-B4CFBB1363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455" y="3867894"/>
            <a:ext cx="622496" cy="8520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1C64198-9E5F-448B-9AA7-CDB9576782FD}"/>
              </a:ext>
            </a:extLst>
          </p:cNvPr>
          <p:cNvSpPr txBox="1"/>
          <p:nvPr/>
        </p:nvSpPr>
        <p:spPr>
          <a:xfrm>
            <a:off x="4311749" y="997352"/>
            <a:ext cx="399170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Продолжим задания по книге:</a:t>
            </a:r>
          </a:p>
          <a:p>
            <a:endParaRPr lang="ru-RU" sz="1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Здесь уже выполнить их достаточно легко, можно дать на ДЗ.</a:t>
            </a:r>
          </a:p>
          <a:p>
            <a:endParaRPr lang="ru-RU" sz="1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Tx/>
              <a:buChar char="-"/>
            </a:pPr>
            <a:endParaRPr lang="ru-RU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97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B9D9F8C-B9C0-4B10-847B-BA3B57D391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214" b="35197"/>
          <a:stretch/>
        </p:blipFill>
        <p:spPr>
          <a:xfrm>
            <a:off x="179512" y="1059582"/>
            <a:ext cx="6659096" cy="51698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BE5BE9F-AB30-4875-860B-B4CFBB1363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455" y="3867894"/>
            <a:ext cx="622496" cy="85207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30F0362-402D-49B2-B14A-4AA210496B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721" y="1635646"/>
            <a:ext cx="2244718" cy="309634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5D9DF89-D2CC-4805-A9BC-61F9C4401E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5440" y="1635646"/>
            <a:ext cx="2248536" cy="30963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8985ABF-FE38-4A83-A536-C2CFFFB7BB26}"/>
              </a:ext>
            </a:extLst>
          </p:cNvPr>
          <p:cNvSpPr txBox="1"/>
          <p:nvPr/>
        </p:nvSpPr>
        <p:spPr>
          <a:xfrm>
            <a:off x="5868144" y="987574"/>
            <a:ext cx="2860319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Воспользуемся грамматикой)</a:t>
            </a:r>
          </a:p>
          <a:p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Сначала снова опишем картинку, используя новые слова, а также грамматику. </a:t>
            </a:r>
          </a:p>
          <a:p>
            <a:endParaRPr lang="ru-RU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children play volleyball because they HAVE a ball.</a:t>
            </a:r>
          </a:p>
          <a:p>
            <a:r>
              <a:rPr lang="es-E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girl is running because she CAN run.</a:t>
            </a:r>
            <a:endParaRPr lang="ru-RU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Tx/>
              <a:buChar char="-"/>
            </a:pPr>
            <a:endParaRPr lang="ru-RU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96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C4DBAC3-2664-4236-B629-6A0F7697F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586" y="1059582"/>
            <a:ext cx="7476826" cy="355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90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B9D9F8C-B9C0-4B10-847B-BA3B57D391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214" b="35197"/>
          <a:stretch/>
        </p:blipFill>
        <p:spPr>
          <a:xfrm>
            <a:off x="107504" y="1046651"/>
            <a:ext cx="6659096" cy="51698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BE5BE9F-AB30-4875-860B-B4CFBB1363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455" y="3867894"/>
            <a:ext cx="622496" cy="85207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30F0362-402D-49B2-B14A-4AA210496B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500" y="1563638"/>
            <a:ext cx="2265384" cy="31248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F721797-28C8-4C09-AE8D-50D917CB1DB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968" r="17246" b="67810"/>
          <a:stretch/>
        </p:blipFill>
        <p:spPr>
          <a:xfrm>
            <a:off x="5076056" y="1059582"/>
            <a:ext cx="3493022" cy="142636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5D9DF89-D2CC-4805-A9BC-61F9C4401E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3768" y="1563637"/>
            <a:ext cx="2269237" cy="312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9595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D030904-1448-4DF0-82BA-B8F5C16F16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455" y="3867894"/>
            <a:ext cx="622496" cy="85207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494F326-67E2-4EE1-A76C-1F29A16F1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028565"/>
            <a:ext cx="2684826" cy="37034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3540E42-A19F-487D-987E-12A4F119E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800" y="1032107"/>
            <a:ext cx="2686820" cy="369988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39B38ED0-C7EF-4F62-AC5B-86F1606D9446}"/>
              </a:ext>
            </a:extLst>
          </p:cNvPr>
          <p:cNvSpPr/>
          <p:nvPr/>
        </p:nvSpPr>
        <p:spPr>
          <a:xfrm>
            <a:off x="4644008" y="4336367"/>
            <a:ext cx="2489982" cy="3587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4EE3C38-68F0-41C7-923E-AA835D4EFC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73089"/>
            <a:ext cx="4195146" cy="265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151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B9D9F8C-B9C0-4B10-847B-BA3B57D391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138" b="21395"/>
          <a:stretch/>
        </p:blipFill>
        <p:spPr>
          <a:xfrm>
            <a:off x="2223723" y="818753"/>
            <a:ext cx="5876669" cy="124768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BE5BE9F-AB30-4875-860B-B4CFBB1363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455" y="3867894"/>
            <a:ext cx="622496" cy="8520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C5FE969-0FA2-4ECF-86EA-C94EAE07F433}"/>
              </a:ext>
            </a:extLst>
          </p:cNvPr>
          <p:cNvSpPr txBox="1"/>
          <p:nvPr/>
        </p:nvSpPr>
        <p:spPr>
          <a:xfrm>
            <a:off x="982700" y="2066436"/>
            <a:ext cx="67932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Какое слово/фраза/эпизод из истории понравился больше всего. Нарисуй.</a:t>
            </a:r>
            <a:endParaRPr lang="ru-RU" sz="1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Tx/>
              <a:buChar char="-"/>
            </a:pPr>
            <a:endParaRPr lang="ru-RU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F6D60801-84E2-4BF5-A093-094B620A3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696" y="2405474"/>
            <a:ext cx="3248777" cy="22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53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D030904-1448-4DF0-82BA-B8F5C16F16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455" y="3867894"/>
            <a:ext cx="622496" cy="85207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700578A-2916-43B8-A7C5-70BEAF085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059582"/>
            <a:ext cx="7026597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56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D030904-1448-4DF0-82BA-B8F5C16F16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455" y="3867894"/>
            <a:ext cx="622496" cy="85207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D9A099A-FF10-4C18-B58D-3170D8769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0997" y="1117634"/>
            <a:ext cx="2264354" cy="174214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46ABE6B3-3303-41C2-92A1-BD7CF49AE1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0997" y="2845826"/>
            <a:ext cx="2264354" cy="174214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8B6376A5-9FF3-491E-84D9-2CA627F193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024" y="2845826"/>
            <a:ext cx="2170762" cy="167014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7D116184-C228-4CB8-A3A2-00B5454FAE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4510" y="1145546"/>
            <a:ext cx="2221774" cy="171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6370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D030904-1448-4DF0-82BA-B8F5C16F16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455" y="3867894"/>
            <a:ext cx="622496" cy="85207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D942A37-68A4-4879-8FBE-2CCEEFE02E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099" y="1140982"/>
            <a:ext cx="6459166" cy="352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7593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D030904-1448-4DF0-82BA-B8F5C16F16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455" y="3867894"/>
            <a:ext cx="622496" cy="85207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91F1C31-7147-4B2E-A106-405B49912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032" y="1088723"/>
            <a:ext cx="5951223" cy="355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673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D030904-1448-4DF0-82BA-B8F5C16F16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455" y="3867894"/>
            <a:ext cx="622496" cy="85207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69F0B7E-C270-44D5-BB62-D007B2540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555" y="1059581"/>
            <a:ext cx="2649404" cy="358287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A7D5FDC-4ACA-401B-95C5-FE5FFF277F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4798" y="843558"/>
            <a:ext cx="2764221" cy="384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8733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D030904-1448-4DF0-82BA-B8F5C16F16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455" y="3867894"/>
            <a:ext cx="622496" cy="85207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260567E-8285-4831-A798-44E785AFF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809" y="1131590"/>
            <a:ext cx="2497527" cy="353119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733AB9A-8E22-4F12-9359-3568EA8349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0214" y="843558"/>
            <a:ext cx="2757263" cy="381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3498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D030904-1448-4DF0-82BA-B8F5C16F16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455" y="4101576"/>
            <a:ext cx="622496" cy="85207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564735A-1BD7-4329-AA44-D5AFCAC0BE3E}"/>
              </a:ext>
            </a:extLst>
          </p:cNvPr>
          <p:cNvSpPr/>
          <p:nvPr/>
        </p:nvSpPr>
        <p:spPr>
          <a:xfrm>
            <a:off x="2302153" y="1706128"/>
            <a:ext cx="4870564" cy="173124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Thank you!</a:t>
            </a:r>
            <a:br>
              <a:rPr lang="es-ES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s-ES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See you soon!</a:t>
            </a:r>
            <a:endParaRPr lang="ru-RU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7314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4DB7831-6357-4DC9-9116-E0F3E567CA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63365"/>
            <a:ext cx="2637832" cy="36106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FA924E5-0941-454A-AF75-50509E9FC480}"/>
              </a:ext>
            </a:extLst>
          </p:cNvPr>
          <p:cNvSpPr txBox="1"/>
          <p:nvPr/>
        </p:nvSpPr>
        <p:spPr>
          <a:xfrm>
            <a:off x="3575833" y="1033977"/>
            <a:ext cx="4573758" cy="283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Для кого:</a:t>
            </a:r>
          </a:p>
          <a:p>
            <a:endParaRPr lang="ru-RU" sz="21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2-3 класс, 1-2 год обучения.</a:t>
            </a:r>
          </a:p>
          <a:p>
            <a:endParaRPr lang="ru-RU" sz="21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1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Как часто:</a:t>
            </a:r>
          </a:p>
          <a:p>
            <a:endParaRPr lang="ru-RU" sz="2100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раз в месяц, конец Юнита, </a:t>
            </a:r>
          </a:p>
          <a:p>
            <a:r>
              <a:rPr lang="ru-RU" sz="2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незапланированный урок…</a:t>
            </a:r>
          </a:p>
          <a:p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7278045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6"/>
          <p:cNvSpPr txBox="1">
            <a:spLocks noGrp="1"/>
          </p:cNvSpPr>
          <p:nvPr>
            <p:ph type="body" idx="1"/>
          </p:nvPr>
        </p:nvSpPr>
        <p:spPr>
          <a:xfrm>
            <a:off x="1331119" y="393730"/>
            <a:ext cx="6535200" cy="46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600" dirty="0"/>
          </a:p>
          <a:p>
            <a:pPr marL="0" lvl="0" indent="0" algn="ctr" rtl="0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" sz="1600" dirty="0"/>
              <a:t>Форум www.englishteachers.ru</a:t>
            </a:r>
            <a:endParaRPr sz="1600" dirty="0"/>
          </a:p>
          <a:p>
            <a:pPr marL="0" lvl="0" indent="0" algn="ctr" rtl="0">
              <a:spcBef>
                <a:spcPts val="29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" sz="1600" u="sng" dirty="0">
                <a:solidFill>
                  <a:schemeClr val="hlink"/>
                </a:solidFill>
                <a:hlinkClick r:id="rId3"/>
              </a:rPr>
              <a:t>https://www.englishteachers.ru/forum/</a:t>
            </a:r>
            <a:endParaRPr sz="1600" dirty="0"/>
          </a:p>
          <a:p>
            <a:pPr marL="0" lvl="0" indent="0" algn="ctr" rtl="0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600" dirty="0"/>
          </a:p>
          <a:p>
            <a:pPr marL="0" lvl="0" indent="0" algn="ctr" rtl="0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" sz="1600" dirty="0"/>
              <a:t>Интернет-магазин издательства «Титул» </a:t>
            </a:r>
            <a:endParaRPr sz="1600" dirty="0"/>
          </a:p>
          <a:p>
            <a:pPr marL="0" lvl="0" indent="0" algn="ctr" rtl="0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" sz="1600" u="sng" dirty="0">
                <a:solidFill>
                  <a:schemeClr val="hlink"/>
                </a:solidFill>
                <a:hlinkClick r:id="rId4"/>
              </a:rPr>
              <a:t>https://www.englishteachers.ru/shop</a:t>
            </a:r>
            <a:r>
              <a:rPr lang="ru" sz="1600" dirty="0"/>
              <a:t> </a:t>
            </a:r>
            <a:endParaRPr sz="1600" dirty="0"/>
          </a:p>
          <a:p>
            <a:pPr marL="0" lvl="0" indent="0" algn="ctr" rtl="0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600" u="sng" dirty="0"/>
          </a:p>
          <a:p>
            <a:pPr marL="0" lvl="0" indent="0" algn="ctr" rtl="0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" sz="1600" b="1" u="sng" dirty="0"/>
              <a:t>«ТИТУЛ» в социальных сетях</a:t>
            </a:r>
            <a:endParaRPr sz="1600" dirty="0"/>
          </a:p>
          <a:p>
            <a:pPr marL="0" lvl="0" indent="0" algn="ctr" rtl="0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" sz="1600" dirty="0"/>
              <a:t>ВКонтакте - </a:t>
            </a:r>
            <a:r>
              <a:rPr lang="ru" sz="1600" u="sng" dirty="0">
                <a:solidFill>
                  <a:schemeClr val="hlink"/>
                </a:solidFill>
                <a:hlinkClick r:id="rId5"/>
              </a:rPr>
              <a:t>http://vk.com/titulpublishers</a:t>
            </a:r>
            <a:r>
              <a:rPr lang="ru" sz="1600" dirty="0"/>
              <a:t> </a:t>
            </a:r>
            <a:endParaRPr sz="1600" dirty="0"/>
          </a:p>
          <a:p>
            <a:pPr marL="0" lvl="0" indent="0" algn="ctr" rtl="0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" sz="1600" dirty="0"/>
              <a:t>Facebook - </a:t>
            </a:r>
            <a:r>
              <a:rPr lang="ru" sz="1600" u="sng" dirty="0">
                <a:solidFill>
                  <a:schemeClr val="hlink"/>
                </a:solidFill>
                <a:hlinkClick r:id="rId6"/>
              </a:rPr>
              <a:t>https://www.facebook.com/titulpublishers</a:t>
            </a:r>
            <a:endParaRPr sz="1600" dirty="0"/>
          </a:p>
          <a:p>
            <a:pPr marL="0" lvl="0" indent="0" algn="ctr" rtl="0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" sz="1600" dirty="0"/>
              <a:t>Instagram - </a:t>
            </a:r>
            <a:r>
              <a:rPr lang="ru" sz="1600" dirty="0">
                <a:solidFill>
                  <a:srgbClr val="0033CC"/>
                </a:solidFill>
              </a:rPr>
              <a:t>@titulpublishers</a:t>
            </a:r>
            <a:endParaRPr sz="1600" dirty="0"/>
          </a:p>
          <a:p>
            <a:pPr marL="0" lvl="0" indent="0" algn="ctr" rtl="0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600" dirty="0">
              <a:solidFill>
                <a:srgbClr val="0033CC"/>
              </a:solidFill>
            </a:endParaRPr>
          </a:p>
          <a:p>
            <a:pPr marL="0" lvl="0" indent="0" algn="ctr" rtl="0">
              <a:spcBef>
                <a:spcPts val="399"/>
              </a:spcBef>
              <a:spcAft>
                <a:spcPts val="0"/>
              </a:spcAft>
              <a:buClr>
                <a:srgbClr val="0033CC"/>
              </a:buClr>
              <a:buSzPct val="100000"/>
              <a:buNone/>
            </a:pPr>
            <a:r>
              <a:rPr lang="ru" sz="1600" b="1" dirty="0">
                <a:solidFill>
                  <a:srgbClr val="0033CC"/>
                </a:solidFill>
              </a:rPr>
              <a:t>#</a:t>
            </a:r>
            <a:r>
              <a:rPr lang="ru" sz="1600" dirty="0">
                <a:solidFill>
                  <a:srgbClr val="0033CC"/>
                </a:solidFill>
              </a:rPr>
              <a:t>издательствотитул  </a:t>
            </a:r>
            <a:endParaRPr sz="1600" dirty="0"/>
          </a:p>
          <a:p>
            <a:pPr marL="0" lvl="0" indent="0" algn="ctr" rtl="0">
              <a:spcBef>
                <a:spcPts val="399"/>
              </a:spcBef>
              <a:spcAft>
                <a:spcPts val="0"/>
              </a:spcAft>
              <a:buClr>
                <a:srgbClr val="0033CC"/>
              </a:buClr>
              <a:buSzPct val="100000"/>
              <a:buNone/>
            </a:pPr>
            <a:r>
              <a:rPr lang="ru" sz="1600" b="1" dirty="0">
                <a:solidFill>
                  <a:srgbClr val="0033CC"/>
                </a:solidFill>
              </a:rPr>
              <a:t>#</a:t>
            </a:r>
            <a:r>
              <a:rPr lang="ru" sz="1600" dirty="0">
                <a:solidFill>
                  <a:srgbClr val="0033CC"/>
                </a:solidFill>
              </a:rPr>
              <a:t>titulpublishers </a:t>
            </a:r>
            <a:endParaRPr sz="1600" dirty="0"/>
          </a:p>
        </p:txBody>
      </p:sp>
      <p:grpSp>
        <p:nvGrpSpPr>
          <p:cNvPr id="335" name="Google Shape;335;p56"/>
          <p:cNvGrpSpPr/>
          <p:nvPr/>
        </p:nvGrpSpPr>
        <p:grpSpPr>
          <a:xfrm>
            <a:off x="2051721" y="2787774"/>
            <a:ext cx="1368151" cy="812038"/>
            <a:chOff x="467544" y="3429000"/>
            <a:chExt cx="2161848" cy="1152128"/>
          </a:xfrm>
        </p:grpSpPr>
        <p:pic>
          <p:nvPicPr>
            <p:cNvPr id="336" name="Google Shape;336;p56" descr="Картинки по запросу instagram free logo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267744" y="4221088"/>
              <a:ext cx="361648" cy="3600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7" name="Google Shape;337;p56" descr="Картинки по запросу vk logo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331640" y="3429000"/>
              <a:ext cx="360040" cy="3600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8" name="Google Shape;338;p56" descr="Картинки по запросу facebook logo"/>
            <p:cNvPicPr preferRelativeResize="0"/>
            <p:nvPr/>
          </p:nvPicPr>
          <p:blipFill rotWithShape="1">
            <a:blip r:embed="rId9">
              <a:alphaModFix/>
            </a:blip>
            <a:srcRect l="21395" r="21549"/>
            <a:stretch/>
          </p:blipFill>
          <p:spPr>
            <a:xfrm>
              <a:off x="467544" y="3789040"/>
              <a:ext cx="360040" cy="357188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5556177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 descr="1648061945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3143240" y="4000510"/>
            <a:ext cx="2571768" cy="542095"/>
            <a:chOff x="3071802" y="4000510"/>
            <a:chExt cx="2715540" cy="572400"/>
          </a:xfrm>
        </p:grpSpPr>
        <p:pic>
          <p:nvPicPr>
            <p:cNvPr id="6" name="Рисунок 5" descr="Group 39883(1).png">
              <a:hlinkClick r:id="rId3"/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71802" y="4000510"/>
              <a:ext cx="571504" cy="571504"/>
            </a:xfrm>
            <a:prstGeom prst="rect">
              <a:avLst/>
            </a:prstGeom>
          </p:spPr>
        </p:pic>
        <p:pic>
          <p:nvPicPr>
            <p:cNvPr id="10" name="Рисунок 9" descr="Group 39887.png">
              <a:hlinkClick r:id="rId5"/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14942" y="4000510"/>
              <a:ext cx="572400" cy="572400"/>
            </a:xfrm>
            <a:prstGeom prst="rect">
              <a:avLst/>
            </a:prstGeom>
          </p:spPr>
        </p:pic>
        <p:pic>
          <p:nvPicPr>
            <p:cNvPr id="11" name="Рисунок 10" descr="Group 39886.png">
              <a:hlinkClick r:id="rId7"/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00562" y="4000510"/>
              <a:ext cx="572400" cy="572400"/>
            </a:xfrm>
            <a:prstGeom prst="rect">
              <a:avLst/>
            </a:prstGeom>
          </p:spPr>
        </p:pic>
        <p:pic>
          <p:nvPicPr>
            <p:cNvPr id="12" name="Рисунок 11" descr="Group 39890.png">
              <a:hlinkClick r:id="rId9"/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786182" y="4000510"/>
              <a:ext cx="572400" cy="572400"/>
            </a:xfrm>
            <a:prstGeom prst="rect">
              <a:avLst/>
            </a:prstGeom>
          </p:spPr>
        </p:pic>
      </p:grpSp>
      <p:sp>
        <p:nvSpPr>
          <p:cNvPr id="15" name="Прямоугольник 14"/>
          <p:cNvSpPr/>
          <p:nvPr/>
        </p:nvSpPr>
        <p:spPr>
          <a:xfrm>
            <a:off x="3050055" y="3248707"/>
            <a:ext cx="27042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CE4A1F"/>
                </a:solidFill>
                <a:latin typeface="Roboto Black"/>
                <a:cs typeface="Roboto Black"/>
              </a:rPr>
              <a:t>Наши </a:t>
            </a:r>
          </a:p>
          <a:p>
            <a:pPr algn="ctr"/>
            <a:r>
              <a:rPr lang="ru-RU" dirty="0">
                <a:solidFill>
                  <a:srgbClr val="CE4A1F"/>
                </a:solidFill>
                <a:latin typeface="Roboto Black"/>
                <a:cs typeface="Roboto Black"/>
              </a:rPr>
              <a:t>социальные сети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785786" y="1500180"/>
            <a:ext cx="7572428" cy="1416787"/>
            <a:chOff x="785786" y="1500180"/>
            <a:chExt cx="7572428" cy="1416787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785786" y="1500180"/>
              <a:ext cx="7572428" cy="500066"/>
              <a:chOff x="714348" y="1214428"/>
              <a:chExt cx="7572428" cy="500066"/>
            </a:xfrm>
          </p:grpSpPr>
          <p:pic>
            <p:nvPicPr>
              <p:cNvPr id="17" name="Рисунок 16" descr="логошвц 1.png">
                <a:hlinkClick r:id="rId11"/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07789" y="1214428"/>
                <a:ext cx="2178987" cy="486000"/>
              </a:xfrm>
              <a:prstGeom prst="rect">
                <a:avLst/>
              </a:prstGeom>
            </p:spPr>
          </p:pic>
          <p:pic>
            <p:nvPicPr>
              <p:cNvPr id="18" name="Рисунок 17" descr="Group.png">
                <a:hlinkClick r:id="rId13"/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357554" y="1229477"/>
                <a:ext cx="2178000" cy="485017"/>
              </a:xfrm>
              <a:prstGeom prst="rect">
                <a:avLst/>
              </a:prstGeom>
            </p:spPr>
          </p:pic>
          <p:pic>
            <p:nvPicPr>
              <p:cNvPr id="19" name="Рисунок 18" descr="logo1вебинары 1.png">
                <a:hlinkClick r:id="rId15"/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14348" y="1214428"/>
                <a:ext cx="2178000" cy="487545"/>
              </a:xfrm>
              <a:prstGeom prst="rect">
                <a:avLst/>
              </a:prstGeom>
            </p:spPr>
          </p:pic>
        </p:grpSp>
        <p:grpSp>
          <p:nvGrpSpPr>
            <p:cNvPr id="24" name="Группа 23"/>
            <p:cNvGrpSpPr/>
            <p:nvPr/>
          </p:nvGrpSpPr>
          <p:grpSpPr>
            <a:xfrm>
              <a:off x="2125678" y="2428874"/>
              <a:ext cx="4892644" cy="488093"/>
              <a:chOff x="2214546" y="2214560"/>
              <a:chExt cx="4892644" cy="488093"/>
            </a:xfrm>
          </p:grpSpPr>
          <p:pic>
            <p:nvPicPr>
              <p:cNvPr id="20" name="Рисунок 19" descr="logo 3.png">
                <a:hlinkClick r:id="rId17"/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929190" y="2214560"/>
                <a:ext cx="2178000" cy="488093"/>
              </a:xfrm>
              <a:prstGeom prst="rect">
                <a:avLst/>
              </a:prstGeom>
            </p:spPr>
          </p:pic>
          <p:pic>
            <p:nvPicPr>
              <p:cNvPr id="21" name="Рисунок 20" descr="logo 2.png">
                <a:hlinkClick r:id="rId19"/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214546" y="2214560"/>
                <a:ext cx="2178000" cy="48706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326245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92F9B95-2F24-4BC0-8DDB-F84CCDFD2A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455" y="3867894"/>
            <a:ext cx="622496" cy="8520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19ECC1A-E376-446A-947F-9DA63D9E5269}"/>
              </a:ext>
            </a:extLst>
          </p:cNvPr>
          <p:cNvSpPr txBox="1"/>
          <p:nvPr/>
        </p:nvSpPr>
        <p:spPr>
          <a:xfrm>
            <a:off x="323528" y="2139702"/>
            <a:ext cx="8547003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Структура:</a:t>
            </a:r>
          </a:p>
          <a:p>
            <a:endParaRPr lang="ru-RU" sz="21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рассказов </a:t>
            </a:r>
            <a:r>
              <a:rPr lang="ru-RU" sz="2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 </a:t>
            </a:r>
          </a:p>
          <a:p>
            <a:endParaRPr lang="ru-RU" sz="21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Яркая иллюстрация, короткий рассказ, новые слова, интересные задания к тексту.</a:t>
            </a:r>
          </a:p>
          <a:p>
            <a:endParaRPr lang="ru-RU" sz="21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5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6FB9648-7C17-4E0F-92C1-B4C8B8B62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7478" y="843558"/>
            <a:ext cx="1909095" cy="262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685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825C32D-8F71-409A-8D9B-2CE31DA334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455" y="3867894"/>
            <a:ext cx="622496" cy="85207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DA4DED6-C44C-4C53-B5D3-2B57C33FC4AD}"/>
              </a:ext>
            </a:extLst>
          </p:cNvPr>
          <p:cNvSpPr/>
          <p:nvPr/>
        </p:nvSpPr>
        <p:spPr>
          <a:xfrm>
            <a:off x="2196528" y="1706128"/>
            <a:ext cx="5167909" cy="256224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Let´s have a look!</a:t>
            </a:r>
          </a:p>
          <a:p>
            <a:pPr algn="ctr"/>
            <a:endParaRPr lang="ru-RU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639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92A4F00-4DEA-4B57-BFA8-C6020B699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64" y="1059582"/>
            <a:ext cx="2643471" cy="364638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7803CC6-821E-481C-A908-5D2DF789A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735" y="1059582"/>
            <a:ext cx="2643471" cy="364018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825C32D-8F71-409A-8D9B-2CE31DA334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455" y="3867894"/>
            <a:ext cx="622496" cy="8520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D26F3A4-C8A0-437D-85A9-4E47B09966FE}"/>
              </a:ext>
            </a:extLst>
          </p:cNvPr>
          <p:cNvSpPr txBox="1"/>
          <p:nvPr/>
        </p:nvSpPr>
        <p:spPr>
          <a:xfrm>
            <a:off x="6092654" y="667598"/>
            <a:ext cx="290146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Задания с картинкой:</a:t>
            </a:r>
          </a:p>
          <a:p>
            <a:endParaRPr lang="ru-RU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Tx/>
              <a:buChar char="-"/>
            </a:pP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Назвать все объекты, которые знают.</a:t>
            </a:r>
          </a:p>
          <a:p>
            <a:pPr marL="257175" indent="-257175">
              <a:buFontTx/>
              <a:buChar char="-"/>
            </a:pP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Подбираем слова из рамочки справа к картинкам.</a:t>
            </a:r>
          </a:p>
          <a:p>
            <a:pPr marL="257175" indent="-257175">
              <a:buFontTx/>
              <a:buChar char="-"/>
            </a:pP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образцу называем предложения.</a:t>
            </a:r>
          </a:p>
          <a:p>
            <a:pPr marL="257175" indent="-257175">
              <a:buFontTx/>
              <a:buChar char="-"/>
            </a:pP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Предполагаем о чем пойдет речь в рассказе.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605032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6D3863F-BDF0-46D2-8621-81E43BFAAC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329609" y="1051719"/>
            <a:ext cx="2638058" cy="368027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E34C1FE-D5BB-4E5B-897D-CBA83360DC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455" y="3867894"/>
            <a:ext cx="622496" cy="8520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CE5880E-E41A-4DB7-869A-82E310F37445}"/>
              </a:ext>
            </a:extLst>
          </p:cNvPr>
          <p:cNvSpPr txBox="1"/>
          <p:nvPr/>
        </p:nvSpPr>
        <p:spPr>
          <a:xfrm>
            <a:off x="4135485" y="875131"/>
            <a:ext cx="4479217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Новые слова (меняю порядок заданий)!:</a:t>
            </a:r>
          </a:p>
          <a:p>
            <a:pPr algn="just"/>
            <a:endParaRPr lang="ru-RU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algn="just">
              <a:buFontTx/>
              <a:buChar char="-"/>
            </a:pP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Разбираем, проговариваем, повторяем, играем в игры с этими словами, ДО чтения, предполагаем к кому/чему могут относиться эти слова в тексте.</a:t>
            </a:r>
          </a:p>
          <a:p>
            <a:pPr marL="257175" indent="-257175" algn="just">
              <a:buFontTx/>
              <a:buChar char="-"/>
            </a:pP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Также выполняем задания на пропущенные буквы и на перевод.</a:t>
            </a:r>
          </a:p>
          <a:p>
            <a:pPr marL="257175" indent="-257175" algn="just">
              <a:buFontTx/>
              <a:buChar char="-"/>
            </a:pP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 будет проще понять текст.</a:t>
            </a:r>
          </a:p>
          <a:p>
            <a:pPr marL="257175" indent="-257175" algn="just">
              <a:buFontTx/>
              <a:buChar char="-"/>
            </a:pPr>
            <a:endParaRPr lang="ru-RU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algn="just">
              <a:buFontTx/>
              <a:buChar char="-"/>
            </a:pPr>
            <a:endParaRPr lang="ru-RU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005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D030904-1448-4DF0-82BA-B8F5C16F16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455" y="3867894"/>
            <a:ext cx="622496" cy="8520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5C90B50-2D03-45DF-9910-BBF6420F9628}"/>
              </a:ext>
            </a:extLst>
          </p:cNvPr>
          <p:cNvSpPr txBox="1"/>
          <p:nvPr/>
        </p:nvSpPr>
        <p:spPr>
          <a:xfrm>
            <a:off x="500743" y="1005572"/>
            <a:ext cx="793568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Поиграем со словами</a:t>
            </a:r>
          </a:p>
          <a:p>
            <a:endParaRPr lang="ru-RU" sz="1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Строим дом</a:t>
            </a:r>
          </a:p>
          <a:p>
            <a:endParaRPr lang="ru-RU" sz="1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 называет первое слово и кладет карандаш, далее дети по кругу называют слова из текста (предложения) и кладут карандаши, в конце считаем чьих карандашей больше. Можно выдать счетные палочки и различать по цвету.</a:t>
            </a:r>
          </a:p>
          <a:p>
            <a:endParaRPr lang="ru-RU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Можно в парах или командах.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165AC8E4-AAE1-4435-8084-971F2517A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15026"/>
            <a:ext cx="1986437" cy="175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978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FEC407B-2C61-4720-ADF9-01B7A469B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35" y="1059582"/>
            <a:ext cx="2635640" cy="367240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F080AEA-1D9F-439B-BD92-840B693BD7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455" y="3867894"/>
            <a:ext cx="622496" cy="8520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B79D849-D658-4882-B3A4-59288BF2E890}"/>
              </a:ext>
            </a:extLst>
          </p:cNvPr>
          <p:cNvSpPr txBox="1"/>
          <p:nvPr/>
        </p:nvSpPr>
        <p:spPr>
          <a:xfrm>
            <a:off x="4135485" y="1134373"/>
            <a:ext cx="447921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Задания с текстом:</a:t>
            </a:r>
          </a:p>
          <a:p>
            <a:endParaRPr lang="ru-RU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Tx/>
              <a:buChar char="-"/>
            </a:pP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Подчеркиваем новые слова и фразы в тексте (это снова нам помощь в чтении и понимании)</a:t>
            </a:r>
          </a:p>
          <a:p>
            <a:pPr marL="257175" indent="-257175">
              <a:buFontTx/>
              <a:buChar char="-"/>
            </a:pP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Читаем (!), разбираем, переводим, обсуждаем.</a:t>
            </a:r>
          </a:p>
          <a:p>
            <a:pPr marL="257175" indent="-257175">
              <a:buFontTx/>
              <a:buChar char="-"/>
            </a:pPr>
            <a:endParaRPr lang="ru-RU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Tx/>
              <a:buChar char="-"/>
            </a:pPr>
            <a:endParaRPr lang="ru-RU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Tx/>
              <a:buChar char="-"/>
            </a:pPr>
            <a:endParaRPr lang="ru-RU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Tx/>
              <a:buChar char="-"/>
            </a:pPr>
            <a:endParaRPr lang="ru-RU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Tx/>
              <a:buChar char="-"/>
            </a:pPr>
            <a:endParaRPr lang="ru-RU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732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553</Words>
  <Application>Microsoft Office PowerPoint</Application>
  <PresentationFormat>Экран (16:9)</PresentationFormat>
  <Paragraphs>131</Paragraphs>
  <Slides>31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Easy reading with “Easy Stories”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cheba</dc:creator>
  <cp:lastModifiedBy>Степан Малиновский</cp:lastModifiedBy>
  <cp:revision>12</cp:revision>
  <dcterms:created xsi:type="dcterms:W3CDTF">2023-03-27T17:12:42Z</dcterms:created>
  <dcterms:modified xsi:type="dcterms:W3CDTF">2023-04-06T11:54:05Z</dcterms:modified>
</cp:coreProperties>
</file>