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70" r:id="rId12"/>
    <p:sldId id="271" r:id="rId13"/>
    <p:sldId id="277" r:id="rId14"/>
    <p:sldId id="272" r:id="rId15"/>
    <p:sldId id="273" r:id="rId16"/>
    <p:sldId id="274" r:id="rId17"/>
    <p:sldId id="275" r:id="rId18"/>
    <p:sldId id="278" r:id="rId19"/>
    <p:sldId id="279" r:id="rId20"/>
    <p:sldId id="280" r:id="rId21"/>
    <p:sldId id="281" r:id="rId22"/>
    <p:sldId id="276" r:id="rId23"/>
    <p:sldId id="282" r:id="rId24"/>
    <p:sldId id="283" r:id="rId25"/>
    <p:sldId id="284" r:id="rId26"/>
    <p:sldId id="285" r:id="rId27"/>
    <p:sldId id="258" r:id="rId28"/>
    <p:sldId id="267" r:id="rId29"/>
    <p:sldId id="286" r:id="rId30"/>
    <p:sldId id="287" r:id="rId31"/>
    <p:sldId id="288" r:id="rId32"/>
    <p:sldId id="268" r:id="rId33"/>
    <p:sldId id="289" r:id="rId34"/>
    <p:sldId id="290" r:id="rId35"/>
    <p:sldId id="259" r:id="rId3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8"/>
  </p:normalViewPr>
  <p:slideViewPr>
    <p:cSldViewPr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2CD38-5FF5-486A-89AE-77B306E9A769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BCAB5-B083-4D4B-BFF7-933608D0E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29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467D-3BB7-4D1E-AD40-039CF14270C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449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5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4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8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6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2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0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2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D4C2-34CD-465A-A8A2-174F961BA0EE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4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4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90.png"/><Relationship Id="rId5" Type="http://schemas.openxmlformats.org/officeDocument/2006/relationships/hyperlink" Target="mailto:zhemchuzhkina@gmail.com" TargetMode="External"/><Relationship Id="rId4" Type="http://schemas.openxmlformats.org/officeDocument/2006/relationships/hyperlink" Target="mailto:levgenden@gmail.com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urok.1sept.ru/" TargetMode="External"/><Relationship Id="rId13" Type="http://schemas.openxmlformats.org/officeDocument/2006/relationships/image" Target="../media/image96.emf"/><Relationship Id="rId18" Type="http://schemas.openxmlformats.org/officeDocument/2006/relationships/image" Target="../media/image99.png"/><Relationship Id="rId3" Type="http://schemas.openxmlformats.org/officeDocument/2006/relationships/image" Target="../media/image91.emf"/><Relationship Id="rId7" Type="http://schemas.openxmlformats.org/officeDocument/2006/relationships/image" Target="../media/image93.emf"/><Relationship Id="rId12" Type="http://schemas.openxmlformats.org/officeDocument/2006/relationships/hyperlink" Target="https://ok.ru/digital.september" TargetMode="External"/><Relationship Id="rId17" Type="http://schemas.openxmlformats.org/officeDocument/2006/relationships/image" Target="../media/image98.emf"/><Relationship Id="rId2" Type="http://schemas.openxmlformats.org/officeDocument/2006/relationships/hyperlink" Target="https://edu.1sept.ru/" TargetMode="External"/><Relationship Id="rId16" Type="http://schemas.openxmlformats.org/officeDocument/2006/relationships/hyperlink" Target="https://www.youtube.com/user/PervoeSentyabr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1sept.ru/" TargetMode="External"/><Relationship Id="rId11" Type="http://schemas.openxmlformats.org/officeDocument/2006/relationships/image" Target="../media/image95.emf"/><Relationship Id="rId5" Type="http://schemas.openxmlformats.org/officeDocument/2006/relationships/image" Target="../media/image92.emf"/><Relationship Id="rId15" Type="http://schemas.openxmlformats.org/officeDocument/2006/relationships/image" Target="../media/image97.emf"/><Relationship Id="rId10" Type="http://schemas.openxmlformats.org/officeDocument/2006/relationships/hyperlink" Target="https://ds.1sept.ru/" TargetMode="External"/><Relationship Id="rId4" Type="http://schemas.openxmlformats.org/officeDocument/2006/relationships/hyperlink" Target="https://video.1sept.ru/" TargetMode="External"/><Relationship Id="rId9" Type="http://schemas.openxmlformats.org/officeDocument/2006/relationships/image" Target="../media/image94.emf"/><Relationship Id="rId14" Type="http://schemas.openxmlformats.org/officeDocument/2006/relationships/hyperlink" Target="https://vk.com/digital.septembe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FF1EAED-5B20-4331-BB75-2CA5B0B155A8}"/>
              </a:ext>
            </a:extLst>
          </p:cNvPr>
          <p:cNvSpPr txBox="1"/>
          <p:nvPr/>
        </p:nvSpPr>
        <p:spPr>
          <a:xfrm>
            <a:off x="285720" y="2643188"/>
            <a:ext cx="4978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Лев Элевич </a:t>
            </a:r>
            <a:r>
              <a:rPr lang="ru-RU" sz="2400" b="1" dirty="0">
                <a:solidFill>
                  <a:srgbClr val="0070C0"/>
                </a:solidFill>
              </a:rPr>
              <a:t>Генденштейн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</a:rPr>
              <a:t>Галина Владимировна </a:t>
            </a:r>
            <a:r>
              <a:rPr lang="ru-RU" sz="2400" b="1" dirty="0">
                <a:solidFill>
                  <a:srgbClr val="0070C0"/>
                </a:solidFill>
              </a:rPr>
              <a:t>Жемчужкина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296544-D1DF-4007-BA89-C6723F5A9EDB}"/>
              </a:ext>
            </a:extLst>
          </p:cNvPr>
          <p:cNvSpPr txBox="1"/>
          <p:nvPr/>
        </p:nvSpPr>
        <p:spPr>
          <a:xfrm>
            <a:off x="1109343" y="4000510"/>
            <a:ext cx="3296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Издательство </a:t>
            </a:r>
            <a:r>
              <a:rPr lang="ru-RU" sz="2400" b="1" dirty="0">
                <a:solidFill>
                  <a:srgbClr val="0070C0"/>
                </a:solidFill>
              </a:rPr>
              <a:t>«Илекса»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</a:rPr>
              <a:t>Москва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7251A53-4C30-4EE0-8033-F77966DB8496}"/>
              </a:ext>
            </a:extLst>
          </p:cNvPr>
          <p:cNvSpPr txBox="1"/>
          <p:nvPr/>
        </p:nvSpPr>
        <p:spPr>
          <a:xfrm>
            <a:off x="377700" y="810366"/>
            <a:ext cx="84758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«НЕ БОГИ ГОРШКИ ОБЖИГАЮТ»</a:t>
            </a:r>
            <a:br>
              <a:rPr lang="ru-RU" sz="32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(</a:t>
            </a:r>
            <a:r>
              <a:rPr lang="ru-RU" sz="3200" b="1" dirty="0">
                <a:solidFill>
                  <a:srgbClr val="0070C0"/>
                </a:solidFill>
              </a:rPr>
              <a:t>материалы для проектно-исследовательской деятельности</a:t>
            </a:r>
            <a:r>
              <a:rPr lang="en-US" sz="3200" b="1" dirty="0">
                <a:solidFill>
                  <a:srgbClr val="0070C0"/>
                </a:solidFill>
              </a:rPr>
              <a:t>)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9" name="Номер слайда 2">
            <a:extLst>
              <a:ext uri="{FF2B5EF4-FFF2-40B4-BE49-F238E27FC236}">
                <a16:creationId xmlns:a16="http://schemas.microsoft.com/office/drawing/2014/main" xmlns="" id="{F84E1284-C696-46A6-9E38-4EBE0467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1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26"/>
    </mc:Choice>
    <mc:Fallback xmlns="">
      <p:transition spd="slow" advTm="2452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xmlns="" id="{1F85E24E-8755-401B-B007-FDBDC565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10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09C02E8-FD8B-48F8-9285-DA28A3C95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27534"/>
            <a:ext cx="5858812" cy="7556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C0FE1F9-0650-4068-B3C7-3A57CA12F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376" y="1383165"/>
            <a:ext cx="5858502" cy="102948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75D265F-3B05-494C-8CB4-8342786B8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5310" y="516954"/>
            <a:ext cx="2267744" cy="11907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51C762D-AE32-4ADA-AC40-5E0FD5E03D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078" y="2427279"/>
            <a:ext cx="6021098" cy="7186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9E0FA83-CB26-42A4-9FB3-0A21565B5A11}"/>
              </a:ext>
            </a:extLst>
          </p:cNvPr>
          <p:cNvSpPr txBox="1"/>
          <p:nvPr/>
        </p:nvSpPr>
        <p:spPr>
          <a:xfrm>
            <a:off x="6636862" y="2094697"/>
            <a:ext cx="1535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Реализация систематического подхода: найдём </a:t>
            </a:r>
            <a:r>
              <a:rPr lang="ru-RU" sz="1400" b="1" dirty="0"/>
              <a:t>все</a:t>
            </a:r>
            <a:r>
              <a:rPr lang="ru-RU" sz="1400" dirty="0"/>
              <a:t> варианты. </a:t>
            </a:r>
          </a:p>
        </p:txBody>
      </p:sp>
      <p:sp>
        <p:nvSpPr>
          <p:cNvPr id="22" name="Прямоугольная выноска 5">
            <a:extLst>
              <a:ext uri="{FF2B5EF4-FFF2-40B4-BE49-F238E27FC236}">
                <a16:creationId xmlns:a16="http://schemas.microsoft.com/office/drawing/2014/main" xmlns="" id="{7B17B88C-875C-4097-8C1D-983A2F99858F}"/>
              </a:ext>
            </a:extLst>
          </p:cNvPr>
          <p:cNvSpPr/>
          <p:nvPr/>
        </p:nvSpPr>
        <p:spPr>
          <a:xfrm>
            <a:off x="6588224" y="2094697"/>
            <a:ext cx="1584176" cy="954107"/>
          </a:xfrm>
          <a:prstGeom prst="wedgeRectCallout">
            <a:avLst>
              <a:gd name="adj1" fmla="val -78790"/>
              <a:gd name="adj2" fmla="val -27295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787F2627-9F34-4034-8FEE-494B543AB0BF}"/>
              </a:ext>
            </a:extLst>
          </p:cNvPr>
          <p:cNvCxnSpPr>
            <a:cxnSpLocks/>
          </p:cNvCxnSpPr>
          <p:nvPr/>
        </p:nvCxnSpPr>
        <p:spPr>
          <a:xfrm flipH="1">
            <a:off x="6948264" y="771550"/>
            <a:ext cx="936104" cy="7200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8563FCFB-866E-42F5-A31C-3EE6B4ACFF1C}"/>
              </a:ext>
            </a:extLst>
          </p:cNvPr>
          <p:cNvCxnSpPr>
            <a:cxnSpLocks/>
          </p:cNvCxnSpPr>
          <p:nvPr/>
        </p:nvCxnSpPr>
        <p:spPr>
          <a:xfrm flipH="1">
            <a:off x="6918588" y="1491630"/>
            <a:ext cx="7497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005B7A9E-5F57-4259-B12D-B653F2993038}"/>
              </a:ext>
            </a:extLst>
          </p:cNvPr>
          <p:cNvCxnSpPr>
            <a:cxnSpLocks/>
          </p:cNvCxnSpPr>
          <p:nvPr/>
        </p:nvCxnSpPr>
        <p:spPr>
          <a:xfrm flipH="1">
            <a:off x="7668344" y="699542"/>
            <a:ext cx="260838" cy="792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9C2C35B3-D95C-4E19-AEDD-F0F277406A3C}"/>
              </a:ext>
            </a:extLst>
          </p:cNvPr>
          <p:cNvCxnSpPr>
            <a:cxnSpLocks/>
          </p:cNvCxnSpPr>
          <p:nvPr/>
        </p:nvCxnSpPr>
        <p:spPr>
          <a:xfrm flipH="1">
            <a:off x="7668344" y="699542"/>
            <a:ext cx="245700" cy="7920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4A7A83CD-E50E-4912-9E7E-EC11DA3332AF}"/>
              </a:ext>
            </a:extLst>
          </p:cNvPr>
          <p:cNvCxnSpPr>
            <a:cxnSpLocks/>
          </p:cNvCxnSpPr>
          <p:nvPr/>
        </p:nvCxnSpPr>
        <p:spPr>
          <a:xfrm>
            <a:off x="7914044" y="771550"/>
            <a:ext cx="939466" cy="71107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A6F019A7-55D7-4974-811E-36D8A9C6A431}"/>
              </a:ext>
            </a:extLst>
          </p:cNvPr>
          <p:cNvCxnSpPr>
            <a:cxnSpLocks/>
          </p:cNvCxnSpPr>
          <p:nvPr/>
        </p:nvCxnSpPr>
        <p:spPr>
          <a:xfrm>
            <a:off x="7668344" y="1482627"/>
            <a:ext cx="1185166" cy="2076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4193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04"/>
    </mc:Choice>
    <mc:Fallback xmlns="">
      <p:transition spd="slow" advTm="65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xmlns="" id="{1F85E24E-8755-401B-B007-FDBDC565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11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AA7BCB7-6B15-4615-92E2-3EEA8545B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83518"/>
            <a:ext cx="4965536" cy="30598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83008D4-F983-472B-B70A-106DCBE4E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" y="3363838"/>
            <a:ext cx="5067605" cy="13740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0359F4B-3806-438B-BA22-E1C6734D2C44}"/>
              </a:ext>
            </a:extLst>
          </p:cNvPr>
          <p:cNvSpPr txBox="1"/>
          <p:nvPr/>
        </p:nvSpPr>
        <p:spPr>
          <a:xfrm>
            <a:off x="5580112" y="699543"/>
            <a:ext cx="15955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Надо «навести порядок»!</a:t>
            </a:r>
            <a:br>
              <a:rPr lang="ru-RU" sz="1400" dirty="0"/>
            </a:br>
            <a:r>
              <a:rPr lang="ru-RU" sz="1400" dirty="0"/>
              <a:t>Это основа систематического подхода. </a:t>
            </a:r>
          </a:p>
        </p:txBody>
      </p:sp>
      <p:sp>
        <p:nvSpPr>
          <p:cNvPr id="8" name="Прямоугольная выноска 5">
            <a:extLst>
              <a:ext uri="{FF2B5EF4-FFF2-40B4-BE49-F238E27FC236}">
                <a16:creationId xmlns:a16="http://schemas.microsoft.com/office/drawing/2014/main" xmlns="" id="{0B3384A4-C677-411C-B0A5-462BEF07D123}"/>
              </a:ext>
            </a:extLst>
          </p:cNvPr>
          <p:cNvSpPr/>
          <p:nvPr/>
        </p:nvSpPr>
        <p:spPr>
          <a:xfrm>
            <a:off x="5580112" y="699542"/>
            <a:ext cx="1595576" cy="1169551"/>
          </a:xfrm>
          <a:prstGeom prst="wedgeRectCallout">
            <a:avLst>
              <a:gd name="adj1" fmla="val -77623"/>
              <a:gd name="adj2" fmla="val -24254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C3FFE05-A051-4D46-AE75-D16F87F6292F}"/>
              </a:ext>
            </a:extLst>
          </p:cNvPr>
          <p:cNvSpPr txBox="1"/>
          <p:nvPr/>
        </p:nvSpPr>
        <p:spPr>
          <a:xfrm>
            <a:off x="5436096" y="2371224"/>
            <a:ext cx="1739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Увеличение самостоятельности. </a:t>
            </a:r>
          </a:p>
        </p:txBody>
      </p:sp>
      <p:sp>
        <p:nvSpPr>
          <p:cNvPr id="10" name="Прямоугольная выноска 5">
            <a:extLst>
              <a:ext uri="{FF2B5EF4-FFF2-40B4-BE49-F238E27FC236}">
                <a16:creationId xmlns:a16="http://schemas.microsoft.com/office/drawing/2014/main" xmlns="" id="{E9DA39DE-FE2F-49E1-8057-7F3C8CC8481C}"/>
              </a:ext>
            </a:extLst>
          </p:cNvPr>
          <p:cNvSpPr/>
          <p:nvPr/>
        </p:nvSpPr>
        <p:spPr>
          <a:xfrm>
            <a:off x="5436096" y="2371223"/>
            <a:ext cx="1739592" cy="560567"/>
          </a:xfrm>
          <a:prstGeom prst="wedgeRectCallout">
            <a:avLst>
              <a:gd name="adj1" fmla="val -68749"/>
              <a:gd name="adj2" fmla="val 122528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3946AA2-D81E-483B-A2F6-45A378C8FD6F}"/>
              </a:ext>
            </a:extLst>
          </p:cNvPr>
          <p:cNvSpPr/>
          <p:nvPr/>
        </p:nvSpPr>
        <p:spPr>
          <a:xfrm>
            <a:off x="18775" y="3302964"/>
            <a:ext cx="5067605" cy="708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C63387E-D739-43B0-AC98-FFB47B68AA97}"/>
              </a:ext>
            </a:extLst>
          </p:cNvPr>
          <p:cNvSpPr/>
          <p:nvPr/>
        </p:nvSpPr>
        <p:spPr>
          <a:xfrm>
            <a:off x="18775" y="4011909"/>
            <a:ext cx="5067605" cy="786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502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88"/>
    </mc:Choice>
    <mc:Fallback xmlns="">
      <p:transition spd="slow" advTm="576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xmlns="" id="{1F85E24E-8755-401B-B007-FDBDC565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12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867D20-605F-46A5-B9C2-72162B5CCAF4}"/>
              </a:ext>
            </a:extLst>
          </p:cNvPr>
          <p:cNvSpPr txBox="1"/>
          <p:nvPr/>
        </p:nvSpPr>
        <p:spPr>
          <a:xfrm>
            <a:off x="7692472" y="1157872"/>
            <a:ext cx="14029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Все варианты найдены.</a:t>
            </a:r>
            <a:br>
              <a:rPr lang="ru-RU" sz="1400" dirty="0"/>
            </a:br>
            <a:r>
              <a:rPr lang="ru-RU" sz="1400" dirty="0"/>
              <a:t>Какие из них ещё не рассмотрены? </a:t>
            </a:r>
          </a:p>
        </p:txBody>
      </p:sp>
      <p:sp>
        <p:nvSpPr>
          <p:cNvPr id="6" name="Прямоугольная выноска 5">
            <a:extLst>
              <a:ext uri="{FF2B5EF4-FFF2-40B4-BE49-F238E27FC236}">
                <a16:creationId xmlns:a16="http://schemas.microsoft.com/office/drawing/2014/main" xmlns="" id="{C56D8901-3759-48DB-B576-519BEC4DE6CE}"/>
              </a:ext>
            </a:extLst>
          </p:cNvPr>
          <p:cNvSpPr/>
          <p:nvPr/>
        </p:nvSpPr>
        <p:spPr>
          <a:xfrm>
            <a:off x="7643834" y="1157871"/>
            <a:ext cx="1451560" cy="1169551"/>
          </a:xfrm>
          <a:prstGeom prst="wedgeRectCallout">
            <a:avLst>
              <a:gd name="adj1" fmla="val -79353"/>
              <a:gd name="adj2" fmla="val 2949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59D462E-5320-4E65-B783-6C3A82F6DC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9091"/>
          <a:stretch/>
        </p:blipFill>
        <p:spPr>
          <a:xfrm>
            <a:off x="107504" y="483520"/>
            <a:ext cx="6624736" cy="73209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DC8F72E-49AE-485C-A9B2-2DD6964B1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323202"/>
            <a:ext cx="3876675" cy="40005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CEF493F-82E2-4218-8285-790247CC8144}"/>
              </a:ext>
            </a:extLst>
          </p:cNvPr>
          <p:cNvSpPr/>
          <p:nvPr/>
        </p:nvSpPr>
        <p:spPr>
          <a:xfrm>
            <a:off x="107504" y="4323202"/>
            <a:ext cx="5400600" cy="480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4B4E6B3-DE12-45A0-8F6B-047BC82EE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808" y="1269182"/>
            <a:ext cx="5724128" cy="94692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A578F7E-2603-48AA-80B5-91AD6D972B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889" y="2312066"/>
            <a:ext cx="5724128" cy="91901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5CEFC36-5C5A-417D-BD90-25EA82842D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889" y="3327033"/>
            <a:ext cx="5724128" cy="9363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899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03"/>
    </mc:Choice>
    <mc:Fallback xmlns="">
      <p:transition spd="slow" advTm="38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xmlns="" id="{1F85E24E-8755-401B-B007-FDBDC565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13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867D20-605F-46A5-B9C2-72162B5CCAF4}"/>
              </a:ext>
            </a:extLst>
          </p:cNvPr>
          <p:cNvSpPr txBox="1"/>
          <p:nvPr/>
        </p:nvSpPr>
        <p:spPr>
          <a:xfrm>
            <a:off x="7692472" y="1157872"/>
            <a:ext cx="14029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Рассматриваем один из ещё не рассмотренных вариантов.</a:t>
            </a:r>
          </a:p>
          <a:p>
            <a:pPr algn="ctr"/>
            <a:r>
              <a:rPr lang="ru-RU" sz="1400" dirty="0"/>
              <a:t>Он возможен!</a:t>
            </a:r>
          </a:p>
        </p:txBody>
      </p:sp>
      <p:sp>
        <p:nvSpPr>
          <p:cNvPr id="6" name="Прямоугольная выноска 5">
            <a:extLst>
              <a:ext uri="{FF2B5EF4-FFF2-40B4-BE49-F238E27FC236}">
                <a16:creationId xmlns:a16="http://schemas.microsoft.com/office/drawing/2014/main" xmlns="" id="{C56D8901-3759-48DB-B576-519BEC4DE6CE}"/>
              </a:ext>
            </a:extLst>
          </p:cNvPr>
          <p:cNvSpPr/>
          <p:nvPr/>
        </p:nvSpPr>
        <p:spPr>
          <a:xfrm>
            <a:off x="7643834" y="1157871"/>
            <a:ext cx="1451560" cy="1169551"/>
          </a:xfrm>
          <a:prstGeom prst="wedgeRectCallout">
            <a:avLst>
              <a:gd name="adj1" fmla="val -91164"/>
              <a:gd name="adj2" fmla="val 41365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9A4F251B-D20F-4ED0-AF3F-0DAAD657D6DD}"/>
              </a:ext>
            </a:extLst>
          </p:cNvPr>
          <p:cNvGrpSpPr/>
          <p:nvPr/>
        </p:nvGrpSpPr>
        <p:grpSpPr>
          <a:xfrm>
            <a:off x="107504" y="555526"/>
            <a:ext cx="6768752" cy="2744449"/>
            <a:chOff x="107504" y="626418"/>
            <a:chExt cx="6768752" cy="2744449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259D462E-5320-4E65-B783-6C3A82F6DC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6873"/>
            <a:stretch/>
          </p:blipFill>
          <p:spPr>
            <a:xfrm>
              <a:off x="107504" y="627534"/>
              <a:ext cx="6768752" cy="2743333"/>
            </a:xfrm>
            <a:prstGeom prst="rect">
              <a:avLst/>
            </a:prstGeom>
          </p:spPr>
        </p:pic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xmlns="" id="{0FF0B374-B3B7-4DAC-BF21-C57B1149B288}"/>
                </a:ext>
              </a:extLst>
            </p:cNvPr>
            <p:cNvSpPr/>
            <p:nvPr/>
          </p:nvSpPr>
          <p:spPr>
            <a:xfrm>
              <a:off x="107504" y="626418"/>
              <a:ext cx="338437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05482C5-2383-46CF-B357-53FF069C0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3548419"/>
            <a:ext cx="1841625" cy="94695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80B3D57-A5CE-4BB6-8C47-0790387449CF}"/>
              </a:ext>
            </a:extLst>
          </p:cNvPr>
          <p:cNvSpPr/>
          <p:nvPr/>
        </p:nvSpPr>
        <p:spPr>
          <a:xfrm>
            <a:off x="82936" y="1278564"/>
            <a:ext cx="4561072" cy="573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378752B-AC49-457A-B114-218757346830}"/>
              </a:ext>
            </a:extLst>
          </p:cNvPr>
          <p:cNvSpPr/>
          <p:nvPr/>
        </p:nvSpPr>
        <p:spPr>
          <a:xfrm>
            <a:off x="82936" y="1851669"/>
            <a:ext cx="4561072" cy="286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A127E76-6B50-4EBC-94D8-04E1A33BE796}"/>
              </a:ext>
            </a:extLst>
          </p:cNvPr>
          <p:cNvSpPr/>
          <p:nvPr/>
        </p:nvSpPr>
        <p:spPr>
          <a:xfrm>
            <a:off x="82936" y="2145993"/>
            <a:ext cx="6768752" cy="569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4CB9B56-75B9-49CC-895E-6FDDEC5BD21B}"/>
              </a:ext>
            </a:extLst>
          </p:cNvPr>
          <p:cNvSpPr/>
          <p:nvPr/>
        </p:nvSpPr>
        <p:spPr>
          <a:xfrm>
            <a:off x="82936" y="2715766"/>
            <a:ext cx="6768752" cy="569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04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256"/>
    </mc:Choice>
    <mc:Fallback xmlns="">
      <p:transition spd="slow" advTm="782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xmlns="" id="{1F85E24E-8755-401B-B007-FDBDC565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14</a:t>
            </a:fld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4A4D26DA-CDE3-4E27-88B1-83624AA13024}"/>
              </a:ext>
            </a:extLst>
          </p:cNvPr>
          <p:cNvGrpSpPr/>
          <p:nvPr/>
        </p:nvGrpSpPr>
        <p:grpSpPr>
          <a:xfrm>
            <a:off x="179513" y="586592"/>
            <a:ext cx="6192688" cy="3713350"/>
            <a:chOff x="179512" y="586592"/>
            <a:chExt cx="6541433" cy="3970316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5985AD46-C9EA-47FC-B255-6EF502F94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512" y="586592"/>
              <a:ext cx="6541433" cy="3970316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5CEEBEDA-CCB2-4D92-87E4-C205B037E482}"/>
                </a:ext>
              </a:extLst>
            </p:cNvPr>
            <p:cNvSpPr/>
            <p:nvPr/>
          </p:nvSpPr>
          <p:spPr>
            <a:xfrm>
              <a:off x="467544" y="586592"/>
              <a:ext cx="2808312" cy="112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6A5DBF-0DFC-46A8-B353-11BC144C90BC}"/>
              </a:ext>
            </a:extLst>
          </p:cNvPr>
          <p:cNvSpPr txBox="1"/>
          <p:nvPr/>
        </p:nvSpPr>
        <p:spPr>
          <a:xfrm>
            <a:off x="6516216" y="586593"/>
            <a:ext cx="2315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Второй из трёх оставшихся тоже возможен!</a:t>
            </a:r>
            <a:br>
              <a:rPr lang="ru-RU" sz="1400" dirty="0"/>
            </a:br>
            <a:r>
              <a:rPr lang="ru-RU" sz="1400" dirty="0"/>
              <a:t>Причём этот случай не очень известен…</a:t>
            </a:r>
          </a:p>
        </p:txBody>
      </p:sp>
      <p:sp>
        <p:nvSpPr>
          <p:cNvPr id="8" name="Прямоугольная выноска 5">
            <a:extLst>
              <a:ext uri="{FF2B5EF4-FFF2-40B4-BE49-F238E27FC236}">
                <a16:creationId xmlns:a16="http://schemas.microsoft.com/office/drawing/2014/main" xmlns="" id="{BD938BF8-3F3B-4D33-A1EF-A7B0C59C4244}"/>
              </a:ext>
            </a:extLst>
          </p:cNvPr>
          <p:cNvSpPr/>
          <p:nvPr/>
        </p:nvSpPr>
        <p:spPr>
          <a:xfrm>
            <a:off x="6516216" y="586592"/>
            <a:ext cx="2315656" cy="954107"/>
          </a:xfrm>
          <a:prstGeom prst="wedgeRectCallout">
            <a:avLst>
              <a:gd name="adj1" fmla="val 8204"/>
              <a:gd name="adj2" fmla="val 66768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A938175-EBBE-45F8-8625-5A6C52DB9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237" y="1851670"/>
            <a:ext cx="2445817" cy="92952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464A1A9-CB21-4AA5-BBCB-A19D91A19CE8}"/>
              </a:ext>
            </a:extLst>
          </p:cNvPr>
          <p:cNvSpPr/>
          <p:nvPr/>
        </p:nvSpPr>
        <p:spPr>
          <a:xfrm>
            <a:off x="173585" y="1415126"/>
            <a:ext cx="4182391" cy="1265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A490F75-BA79-4977-B63B-532D0D795747}"/>
              </a:ext>
            </a:extLst>
          </p:cNvPr>
          <p:cNvSpPr/>
          <p:nvPr/>
        </p:nvSpPr>
        <p:spPr>
          <a:xfrm>
            <a:off x="4468729" y="2148421"/>
            <a:ext cx="1975479" cy="1431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5790061-9EE5-4537-8191-B1B8A707AB10}"/>
              </a:ext>
            </a:extLst>
          </p:cNvPr>
          <p:cNvSpPr/>
          <p:nvPr/>
        </p:nvSpPr>
        <p:spPr>
          <a:xfrm>
            <a:off x="173585" y="2680677"/>
            <a:ext cx="4182391" cy="29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6E816A72-784A-4C72-8738-50B017E72333}"/>
              </a:ext>
            </a:extLst>
          </p:cNvPr>
          <p:cNvSpPr/>
          <p:nvPr/>
        </p:nvSpPr>
        <p:spPr>
          <a:xfrm>
            <a:off x="173585" y="2973205"/>
            <a:ext cx="4182391" cy="29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9CB43EE-2087-4D4B-8ECD-293CDE5D158B}"/>
              </a:ext>
            </a:extLst>
          </p:cNvPr>
          <p:cNvSpPr/>
          <p:nvPr/>
        </p:nvSpPr>
        <p:spPr>
          <a:xfrm>
            <a:off x="173585" y="3264634"/>
            <a:ext cx="4182391" cy="531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82958E7-5917-495D-A3DF-632AD90B77C3}"/>
              </a:ext>
            </a:extLst>
          </p:cNvPr>
          <p:cNvSpPr/>
          <p:nvPr/>
        </p:nvSpPr>
        <p:spPr>
          <a:xfrm>
            <a:off x="173585" y="3795885"/>
            <a:ext cx="6192688" cy="531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33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058"/>
    </mc:Choice>
    <mc:Fallback xmlns="">
      <p:transition spd="slow" advTm="1220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xmlns="" id="{1F85E24E-8755-401B-B007-FDBDC565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15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CAE2682-0113-4157-B4B9-5D60146D4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5527"/>
            <a:ext cx="5652548" cy="88861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1DD2CBD2-B8B2-40EC-84DC-5138E6DA762D}"/>
              </a:ext>
            </a:extLst>
          </p:cNvPr>
          <p:cNvGrpSpPr/>
          <p:nvPr/>
        </p:nvGrpSpPr>
        <p:grpSpPr>
          <a:xfrm>
            <a:off x="131204" y="1444137"/>
            <a:ext cx="5652548" cy="2404834"/>
            <a:chOff x="1187623" y="2010068"/>
            <a:chExt cx="6397725" cy="2981098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C45A18BB-3022-4D88-BF3A-27FC7D129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7624" y="2035696"/>
              <a:ext cx="6397724" cy="2955470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FC10293D-A909-45A8-B954-9D9AB8E46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7623" y="2010068"/>
              <a:ext cx="358469" cy="313660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3F62650-B3B0-4B4F-84F5-30CD612419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3829329"/>
            <a:ext cx="1841625" cy="94695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52EE5B3-7788-4B14-AB26-7FCE1BF3AA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3540" y="3848971"/>
            <a:ext cx="2445817" cy="9295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A744AB7-CF3B-49B3-8A45-85EE79AEC257}"/>
              </a:ext>
            </a:extLst>
          </p:cNvPr>
          <p:cNvSpPr txBox="1"/>
          <p:nvPr/>
        </p:nvSpPr>
        <p:spPr>
          <a:xfrm>
            <a:off x="7020272" y="1157872"/>
            <a:ext cx="20751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Важно подвести итог исследования: какой результат получен и как он соотносится с целью исследования. </a:t>
            </a:r>
          </a:p>
        </p:txBody>
      </p:sp>
      <p:sp>
        <p:nvSpPr>
          <p:cNvPr id="15" name="Прямоугольная выноска 5">
            <a:extLst>
              <a:ext uri="{FF2B5EF4-FFF2-40B4-BE49-F238E27FC236}">
                <a16:creationId xmlns:a16="http://schemas.microsoft.com/office/drawing/2014/main" xmlns="" id="{6B4E712F-2E7C-4250-965E-E65653D21613}"/>
              </a:ext>
            </a:extLst>
          </p:cNvPr>
          <p:cNvSpPr/>
          <p:nvPr/>
        </p:nvSpPr>
        <p:spPr>
          <a:xfrm>
            <a:off x="7068580" y="1157872"/>
            <a:ext cx="2026814" cy="1169550"/>
          </a:xfrm>
          <a:prstGeom prst="wedgeRectCallout">
            <a:avLst>
              <a:gd name="adj1" fmla="val -103553"/>
              <a:gd name="adj2" fmla="val -1378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538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44"/>
    </mc:Choice>
    <mc:Fallback xmlns="">
      <p:transition spd="slow" advTm="539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xmlns="" id="{1F85E24E-8755-401B-B007-FDBDC565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16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F744F80-4C62-4165-AD8F-9948229C2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555526"/>
            <a:ext cx="6292543" cy="40324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69368B5-9562-4487-8247-1D49B1C5CED2}"/>
              </a:ext>
            </a:extLst>
          </p:cNvPr>
          <p:cNvSpPr txBox="1"/>
          <p:nvPr/>
        </p:nvSpPr>
        <p:spPr>
          <a:xfrm>
            <a:off x="7308304" y="1157872"/>
            <a:ext cx="17870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Продолжение исследования предлагаем для </a:t>
            </a:r>
            <a:r>
              <a:rPr lang="ru-RU" sz="1400" i="1" dirty="0"/>
              <a:t>самостоятельной</a:t>
            </a:r>
            <a:r>
              <a:rPr lang="ru-RU" sz="1400" dirty="0"/>
              <a:t> работы.</a:t>
            </a:r>
            <a:br>
              <a:rPr lang="ru-RU" sz="1400" dirty="0"/>
            </a:br>
            <a:r>
              <a:rPr lang="ru-RU" sz="1400" dirty="0"/>
              <a:t>Схема исследования аналогична. </a:t>
            </a:r>
            <a:br>
              <a:rPr lang="ru-RU" sz="1400" dirty="0"/>
            </a:br>
            <a:r>
              <a:rPr lang="ru-RU" sz="1400" dirty="0"/>
              <a:t>Ответ даём.  </a:t>
            </a:r>
          </a:p>
        </p:txBody>
      </p:sp>
      <p:sp>
        <p:nvSpPr>
          <p:cNvPr id="6" name="Прямоугольная выноска 5">
            <a:extLst>
              <a:ext uri="{FF2B5EF4-FFF2-40B4-BE49-F238E27FC236}">
                <a16:creationId xmlns:a16="http://schemas.microsoft.com/office/drawing/2014/main" xmlns="" id="{D5AF0EC1-D69F-4A61-9627-105F0BB9C060}"/>
              </a:ext>
            </a:extLst>
          </p:cNvPr>
          <p:cNvSpPr/>
          <p:nvPr/>
        </p:nvSpPr>
        <p:spPr>
          <a:xfrm>
            <a:off x="7349124" y="1157871"/>
            <a:ext cx="1715082" cy="1815882"/>
          </a:xfrm>
          <a:prstGeom prst="wedgeRectCallout">
            <a:avLst>
              <a:gd name="adj1" fmla="val -105840"/>
              <a:gd name="adj2" fmla="val -17715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419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21"/>
    </mc:Choice>
    <mc:Fallback xmlns="">
      <p:transition spd="slow" advTm="27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xmlns="" id="{1F85E24E-8755-401B-B007-FDBDC565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17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296364F-7C6C-48CA-B0AE-9114E56083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800"/>
          <a:stretch/>
        </p:blipFill>
        <p:spPr>
          <a:xfrm>
            <a:off x="179512" y="627534"/>
            <a:ext cx="6480720" cy="15682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F7EB97E-2D41-4AAF-B9AF-091B38DB1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2798737"/>
            <a:ext cx="1046483" cy="15896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855460-489D-41AB-923A-6E0EBAC95F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20" y="2328318"/>
            <a:ext cx="1440160" cy="2187648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893FA70-684A-400B-9844-5C4A05A0C2EB}"/>
              </a:ext>
            </a:extLst>
          </p:cNvPr>
          <p:cNvSpPr/>
          <p:nvPr/>
        </p:nvSpPr>
        <p:spPr>
          <a:xfrm>
            <a:off x="899591" y="2715766"/>
            <a:ext cx="1167129" cy="1672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39C88C9-94B1-42EE-B4B7-28F169AA759C}"/>
              </a:ext>
            </a:extLst>
          </p:cNvPr>
          <p:cNvSpPr txBox="1"/>
          <p:nvPr/>
        </p:nvSpPr>
        <p:spPr>
          <a:xfrm>
            <a:off x="2066721" y="2292416"/>
            <a:ext cx="1402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Этот случай хорошо известен.  </a:t>
            </a:r>
          </a:p>
        </p:txBody>
      </p:sp>
      <p:sp>
        <p:nvSpPr>
          <p:cNvPr id="10" name="Прямоугольная выноска 5">
            <a:extLst>
              <a:ext uri="{FF2B5EF4-FFF2-40B4-BE49-F238E27FC236}">
                <a16:creationId xmlns:a16="http://schemas.microsoft.com/office/drawing/2014/main" xmlns="" id="{FDBCB924-A7EF-48A4-88DC-C4720932EFFA}"/>
              </a:ext>
            </a:extLst>
          </p:cNvPr>
          <p:cNvSpPr/>
          <p:nvPr/>
        </p:nvSpPr>
        <p:spPr>
          <a:xfrm>
            <a:off x="2018083" y="2292416"/>
            <a:ext cx="1451560" cy="738664"/>
          </a:xfrm>
          <a:prstGeom prst="wedgeRectCallout">
            <a:avLst>
              <a:gd name="adj1" fmla="val -65854"/>
              <a:gd name="adj2" fmla="val 3578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DE90C851-2F93-48B4-A24E-A919EB826C32}"/>
              </a:ext>
            </a:extLst>
          </p:cNvPr>
          <p:cNvSpPr/>
          <p:nvPr/>
        </p:nvSpPr>
        <p:spPr>
          <a:xfrm>
            <a:off x="3803283" y="2292416"/>
            <a:ext cx="1560805" cy="2253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24C197A-433D-46EA-A236-F6A2B0677734}"/>
              </a:ext>
            </a:extLst>
          </p:cNvPr>
          <p:cNvSpPr txBox="1"/>
          <p:nvPr/>
        </p:nvSpPr>
        <p:spPr>
          <a:xfrm>
            <a:off x="5674357" y="2127912"/>
            <a:ext cx="16453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А этот случай мы для себя открыли!</a:t>
            </a:r>
            <a:br>
              <a:rPr lang="ru-RU" sz="1400" dirty="0"/>
            </a:br>
            <a:r>
              <a:rPr lang="ru-RU" sz="1400" dirty="0"/>
              <a:t>Кому он известен? </a:t>
            </a:r>
          </a:p>
        </p:txBody>
      </p:sp>
      <p:sp>
        <p:nvSpPr>
          <p:cNvPr id="12" name="Прямоугольная выноска 5">
            <a:extLst>
              <a:ext uri="{FF2B5EF4-FFF2-40B4-BE49-F238E27FC236}">
                <a16:creationId xmlns:a16="http://schemas.microsoft.com/office/drawing/2014/main" xmlns="" id="{36CA6A91-B27F-42BF-B0B0-CCB7FBA95F32}"/>
              </a:ext>
            </a:extLst>
          </p:cNvPr>
          <p:cNvSpPr/>
          <p:nvPr/>
        </p:nvSpPr>
        <p:spPr>
          <a:xfrm>
            <a:off x="5640720" y="2127912"/>
            <a:ext cx="1739592" cy="738664"/>
          </a:xfrm>
          <a:prstGeom prst="wedgeRectCallout">
            <a:avLst>
              <a:gd name="adj1" fmla="val -77587"/>
              <a:gd name="adj2" fmla="val 89939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647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587"/>
    </mc:Choice>
    <mc:Fallback xmlns="">
      <p:transition spd="slow" advTm="96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  <p:bldP spid="10" grpId="0" animBg="1"/>
      <p:bldP spid="14" grpId="0" animBg="1"/>
      <p:bldP spid="11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ая выноска 2"/>
          <p:cNvSpPr/>
          <p:nvPr/>
        </p:nvSpPr>
        <p:spPr>
          <a:xfrm>
            <a:off x="6914471" y="559986"/>
            <a:ext cx="2035967" cy="1579716"/>
          </a:xfrm>
          <a:prstGeom prst="wedgeRectCallout">
            <a:avLst>
              <a:gd name="adj1" fmla="val -154079"/>
              <a:gd name="adj2" fmla="val -20424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Один из проектов – обобщение разбиения равнобедренного треугольника на другие равнобедренные треугольники.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9987"/>
            <a:ext cx="4296147" cy="78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9622"/>
            <a:ext cx="5335643" cy="235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9380"/>
            <a:ext cx="1407211" cy="251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xmlns="" id="{1F85E24E-8755-401B-B007-FDBDC565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18</a:t>
            </a:fld>
            <a:endParaRPr lang="ru-RU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479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270"/>
    </mc:Choice>
    <mc:Fallback xmlns="">
      <p:transition spd="slow" advTm="57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" y="605034"/>
            <a:ext cx="5019675" cy="143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22" y="2571750"/>
            <a:ext cx="13361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ая выноска 7"/>
          <p:cNvSpPr/>
          <p:nvPr/>
        </p:nvSpPr>
        <p:spPr>
          <a:xfrm>
            <a:off x="5724128" y="483518"/>
            <a:ext cx="1944216" cy="936104"/>
          </a:xfrm>
          <a:prstGeom prst="wedgeRectCallout">
            <a:avLst>
              <a:gd name="adj1" fmla="val -84639"/>
              <a:gd name="adj2" fmla="val 4013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 ходе исследования всегда возникают новые вопросы.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905" y="2592501"/>
            <a:ext cx="5098415" cy="91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5526"/>
            <a:ext cx="1296144" cy="267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Номер слайда 2">
            <a:extLst>
              <a:ext uri="{FF2B5EF4-FFF2-40B4-BE49-F238E27FC236}">
                <a16:creationId xmlns:a16="http://schemas.microsoft.com/office/drawing/2014/main" xmlns="" id="{1F85E24E-8755-401B-B007-FDBDC565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19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9" y="1983432"/>
            <a:ext cx="4918124" cy="62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07854"/>
            <a:ext cx="677418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107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445"/>
    </mc:Choice>
    <mc:Fallback xmlns="">
      <p:transition spd="slow" advTm="85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xmlns="" id="{1F85E24E-8755-401B-B007-FDBDC565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5CF8E0E7-4059-484B-ACD5-E012FC79F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"/>
          <a:stretch/>
        </p:blipFill>
        <p:spPr bwMode="auto">
          <a:xfrm>
            <a:off x="107504" y="483518"/>
            <a:ext cx="279667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D69D83E-C47F-4E1C-A16E-39331546F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936" y="483518"/>
            <a:ext cx="4774416" cy="43204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ECC543E-AB14-47E3-BBEE-60C639694FBD}"/>
              </a:ext>
            </a:extLst>
          </p:cNvPr>
          <p:cNvSpPr txBox="1"/>
          <p:nvPr/>
        </p:nvSpPr>
        <p:spPr>
          <a:xfrm>
            <a:off x="7692472" y="1157872"/>
            <a:ext cx="1402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Девиз: «Верим в свои силы и помогаем друг другу». </a:t>
            </a:r>
          </a:p>
        </p:txBody>
      </p:sp>
      <p:sp>
        <p:nvSpPr>
          <p:cNvPr id="8" name="Прямоугольная выноска 5">
            <a:extLst>
              <a:ext uri="{FF2B5EF4-FFF2-40B4-BE49-F238E27FC236}">
                <a16:creationId xmlns:a16="http://schemas.microsoft.com/office/drawing/2014/main" xmlns="" id="{90ED10B6-3732-4976-BC57-D5A5BCB697CF}"/>
              </a:ext>
            </a:extLst>
          </p:cNvPr>
          <p:cNvSpPr/>
          <p:nvPr/>
        </p:nvSpPr>
        <p:spPr>
          <a:xfrm>
            <a:off x="7643834" y="1157871"/>
            <a:ext cx="1451560" cy="954107"/>
          </a:xfrm>
          <a:prstGeom prst="wedgeRectCallout">
            <a:avLst>
              <a:gd name="adj1" fmla="val -65854"/>
              <a:gd name="adj2" fmla="val 3578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169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651"/>
    </mc:Choice>
    <mc:Fallback xmlns="">
      <p:transition spd="slow" advTm="816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ая выноска 7"/>
          <p:cNvSpPr/>
          <p:nvPr/>
        </p:nvSpPr>
        <p:spPr>
          <a:xfrm>
            <a:off x="7309114" y="483518"/>
            <a:ext cx="1800200" cy="792088"/>
          </a:xfrm>
          <a:prstGeom prst="wedgeRectCallout">
            <a:avLst>
              <a:gd name="adj1" fmla="val -77130"/>
              <a:gd name="adj2" fmla="val 35889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Пробуем обобщить полученные частные случаи.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71550"/>
            <a:ext cx="6382283" cy="162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715766"/>
            <a:ext cx="515633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64286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</a:t>
            </a:r>
          </a:p>
        </p:txBody>
      </p:sp>
      <p:sp>
        <p:nvSpPr>
          <p:cNvPr id="12" name="Номер слайда 2">
            <a:extLst>
              <a:ext uri="{FF2B5EF4-FFF2-40B4-BE49-F238E27FC236}">
                <a16:creationId xmlns:a16="http://schemas.microsoft.com/office/drawing/2014/main" xmlns="" id="{1F85E24E-8755-401B-B007-FDBDC565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20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20" y="1290596"/>
            <a:ext cx="1774036" cy="31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868" y="1397512"/>
            <a:ext cx="1711960" cy="28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596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403"/>
    </mc:Choice>
    <mc:Fallback xmlns="">
      <p:transition spd="slow" advTm="187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8740"/>
            <a:ext cx="5985783" cy="147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3"/>
          <a:stretch/>
        </p:blipFill>
        <p:spPr bwMode="auto">
          <a:xfrm>
            <a:off x="4499992" y="1635646"/>
            <a:ext cx="1656184" cy="303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6948264" y="699542"/>
            <a:ext cx="2035967" cy="1008112"/>
          </a:xfrm>
          <a:prstGeom prst="wedgeRectCallout">
            <a:avLst>
              <a:gd name="adj1" fmla="val -110698"/>
              <a:gd name="adj2" fmla="val 12771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Предлагаем исследовать этот равнобедренный треугольник.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5" y="465035"/>
            <a:ext cx="4038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xmlns="" id="{1F85E24E-8755-401B-B007-FDBDC565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21</a:t>
            </a:fld>
            <a:endParaRPr lang="ru-RU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248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98"/>
    </mc:Choice>
    <mc:Fallback xmlns="">
      <p:transition spd="slow" advTm="334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3"/>
          <a:stretch/>
        </p:blipFill>
        <p:spPr bwMode="auto">
          <a:xfrm>
            <a:off x="251520" y="908135"/>
            <a:ext cx="2007507" cy="367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6948264" y="551824"/>
            <a:ext cx="2035967" cy="1587877"/>
          </a:xfrm>
          <a:prstGeom prst="wedgeRectCallout">
            <a:avLst>
              <a:gd name="adj1" fmla="val -118947"/>
              <a:gd name="adj2" fmla="val -3019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Используем особенность этого треугольника – возможность разбить его на четыре равнобедренных треугольника.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2312507" y="2996254"/>
            <a:ext cx="436414" cy="14277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xmlns="" id="{1F85E24E-8755-401B-B007-FDBDC565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22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12082"/>
            <a:ext cx="2197100" cy="360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597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88"/>
    </mc:Choice>
    <mc:Fallback xmlns="">
      <p:transition spd="slow" advTm="376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14" b="33904"/>
          <a:stretch/>
        </p:blipFill>
        <p:spPr bwMode="auto">
          <a:xfrm>
            <a:off x="21014" y="479360"/>
            <a:ext cx="5985783" cy="46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6280449" y="555526"/>
            <a:ext cx="2035967" cy="945715"/>
          </a:xfrm>
          <a:prstGeom prst="wedgeRectCallout">
            <a:avLst>
              <a:gd name="adj1" fmla="val -101074"/>
              <a:gd name="adj2" fmla="val -3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Используем полученную информацию для извлечения новой.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4" y="1419622"/>
            <a:ext cx="1557693" cy="339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91680" y="2036358"/>
            <a:ext cx="2316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Треугольник </a:t>
            </a:r>
            <a:r>
              <a:rPr lang="en-US" i="1" dirty="0"/>
              <a:t>AMK</a:t>
            </a:r>
            <a:r>
              <a:rPr lang="en-US" dirty="0"/>
              <a:t> </a:t>
            </a:r>
            <a:r>
              <a:rPr lang="ru-RU" dirty="0"/>
              <a:t>равнобедренный.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91680" y="2772512"/>
            <a:ext cx="2316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Угол </a:t>
            </a:r>
            <a:r>
              <a:rPr lang="en-US" i="1" dirty="0"/>
              <a:t>BMK</a:t>
            </a:r>
            <a:r>
              <a:rPr lang="en-US" dirty="0"/>
              <a:t> </a:t>
            </a:r>
            <a:r>
              <a:rPr lang="ru-RU" dirty="0"/>
              <a:t>равен 20⁰.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91680" y="3265363"/>
            <a:ext cx="2316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Углы при основании </a:t>
            </a:r>
          </a:p>
          <a:p>
            <a:r>
              <a:rPr lang="ru-RU" dirty="0"/>
              <a:t>в треугольнике </a:t>
            </a:r>
            <a:r>
              <a:rPr lang="en-US" i="1" dirty="0"/>
              <a:t>AMK</a:t>
            </a:r>
            <a:r>
              <a:rPr lang="en-US" dirty="0"/>
              <a:t> </a:t>
            </a:r>
            <a:r>
              <a:rPr lang="ru-RU" dirty="0"/>
              <a:t>по 10⁰.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1680" y="4290650"/>
            <a:ext cx="2316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Угол </a:t>
            </a:r>
            <a:r>
              <a:rPr lang="en-US" i="1" dirty="0"/>
              <a:t>A</a:t>
            </a:r>
            <a:r>
              <a:rPr lang="ru-RU" i="1" dirty="0"/>
              <a:t>М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ru-RU" dirty="0"/>
              <a:t>равен 160⁰.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723517"/>
            <a:ext cx="4116959" cy="197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580112" y="1635646"/>
            <a:ext cx="2316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Треугольник </a:t>
            </a:r>
            <a:r>
              <a:rPr lang="en-US" i="1" dirty="0"/>
              <a:t>AM</a:t>
            </a:r>
            <a:r>
              <a:rPr lang="ru-RU" i="1" dirty="0"/>
              <a:t>С</a:t>
            </a:r>
            <a:r>
              <a:rPr lang="en-US" dirty="0"/>
              <a:t> </a:t>
            </a:r>
            <a:r>
              <a:rPr lang="ru-RU" dirty="0"/>
              <a:t>равнобедренный.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80112" y="2371800"/>
            <a:ext cx="2316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Угол </a:t>
            </a:r>
            <a:r>
              <a:rPr lang="ru-RU" i="1" dirty="0"/>
              <a:t>МАС</a:t>
            </a:r>
            <a:r>
              <a:rPr lang="en-US" dirty="0"/>
              <a:t> </a:t>
            </a:r>
            <a:r>
              <a:rPr lang="ru-RU" dirty="0"/>
              <a:t>равен 80⁰.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80112" y="2864651"/>
            <a:ext cx="2316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Углы при основании </a:t>
            </a:r>
          </a:p>
          <a:p>
            <a:r>
              <a:rPr lang="ru-RU" dirty="0"/>
              <a:t>в треугольнике </a:t>
            </a:r>
            <a:r>
              <a:rPr lang="ru-RU" i="1" dirty="0"/>
              <a:t>МАС</a:t>
            </a:r>
            <a:r>
              <a:rPr lang="en-US" dirty="0"/>
              <a:t> </a:t>
            </a:r>
            <a:r>
              <a:rPr lang="ru-RU" dirty="0"/>
              <a:t>по 50⁰.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1419622"/>
            <a:ext cx="1478869" cy="328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Номер слайда 2">
            <a:extLst>
              <a:ext uri="{FF2B5EF4-FFF2-40B4-BE49-F238E27FC236}">
                <a16:creationId xmlns:a16="http://schemas.microsoft.com/office/drawing/2014/main" xmlns="" id="{1F85E24E-8755-401B-B007-FDBDC565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23</a:t>
            </a:fld>
            <a:endParaRPr lang="ru-RU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698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985"/>
    </mc:Choice>
    <mc:Fallback xmlns="">
      <p:transition spd="slow" advTm="1239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  <p:bldP spid="14" grpId="0"/>
      <p:bldP spid="15" grpId="0"/>
      <p:bldP spid="17" grpId="0" animBg="1"/>
      <p:bldP spid="19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69" b="1066"/>
          <a:stretch/>
        </p:blipFill>
        <p:spPr bwMode="auto">
          <a:xfrm>
            <a:off x="21014" y="458165"/>
            <a:ext cx="5985783" cy="50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6280449" y="555526"/>
            <a:ext cx="2035967" cy="945715"/>
          </a:xfrm>
          <a:prstGeom prst="wedgeRectCallout">
            <a:avLst>
              <a:gd name="adj1" fmla="val -101074"/>
              <a:gd name="adj2" fmla="val -3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Используем полученную информацию для извлечения новой.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01619" y="3696112"/>
            <a:ext cx="2316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Угол </a:t>
            </a:r>
            <a:r>
              <a:rPr lang="en-US" i="1" dirty="0"/>
              <a:t>KAC</a:t>
            </a:r>
            <a:r>
              <a:rPr lang="en-US" dirty="0"/>
              <a:t> </a:t>
            </a:r>
            <a:r>
              <a:rPr lang="ru-RU" dirty="0"/>
              <a:t>равен </a:t>
            </a:r>
            <a:r>
              <a:rPr lang="en-US" dirty="0"/>
              <a:t>7</a:t>
            </a:r>
            <a:r>
              <a:rPr lang="ru-RU" dirty="0"/>
              <a:t>0⁰.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723517"/>
            <a:ext cx="4116959" cy="197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36096" y="2443808"/>
            <a:ext cx="2316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Угол </a:t>
            </a:r>
            <a:r>
              <a:rPr lang="en-US" i="1" dirty="0"/>
              <a:t>BKA</a:t>
            </a:r>
            <a:r>
              <a:rPr lang="en-US" dirty="0"/>
              <a:t> </a:t>
            </a:r>
            <a:r>
              <a:rPr lang="ru-RU" dirty="0"/>
              <a:t>равен 150⁰.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9621"/>
            <a:ext cx="1528592" cy="332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701010" y="4167073"/>
            <a:ext cx="2316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Угол </a:t>
            </a:r>
            <a:r>
              <a:rPr lang="en-US" i="1" dirty="0"/>
              <a:t>AKC</a:t>
            </a:r>
            <a:r>
              <a:rPr lang="en-US" dirty="0"/>
              <a:t> </a:t>
            </a:r>
            <a:r>
              <a:rPr lang="ru-RU" dirty="0"/>
              <a:t>равен </a:t>
            </a:r>
            <a:r>
              <a:rPr lang="en-US" dirty="0"/>
              <a:t>3</a:t>
            </a:r>
            <a:r>
              <a:rPr lang="ru-RU" dirty="0"/>
              <a:t>0⁰.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19621"/>
            <a:ext cx="1506586" cy="332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Номер слайда 2">
            <a:extLst>
              <a:ext uri="{FF2B5EF4-FFF2-40B4-BE49-F238E27FC236}">
                <a16:creationId xmlns:a16="http://schemas.microsoft.com/office/drawing/2014/main" xmlns="" id="{1F85E24E-8755-401B-B007-FDBDC565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24</a:t>
            </a:fld>
            <a:endParaRPr lang="ru-RU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152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07"/>
    </mc:Choice>
    <mc:Fallback xmlns="">
      <p:transition spd="slow" advTm="779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20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34566"/>
            <a:ext cx="2180007" cy="359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6444207" y="555526"/>
            <a:ext cx="2035967" cy="1152128"/>
          </a:xfrm>
          <a:prstGeom prst="wedgeRectCallout">
            <a:avLst>
              <a:gd name="adj1" fmla="val -131321"/>
              <a:gd name="adj2" fmla="val -2675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Этот равнобедренный треугольник оказался источником большого количества довольно трудных задач.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23562"/>
            <a:ext cx="2301818" cy="358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6444206" y="2141373"/>
            <a:ext cx="2035967" cy="1152128"/>
          </a:xfrm>
          <a:prstGeom prst="wedgeRectCallout">
            <a:avLst>
              <a:gd name="adj1" fmla="val -110362"/>
              <a:gd name="adj2" fmla="val -482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Вы, наверное, видели задачи на нахождение углов (в интернете их предлагают как трудные).</a:t>
            </a:r>
          </a:p>
        </p:txBody>
      </p:sp>
      <p:sp>
        <p:nvSpPr>
          <p:cNvPr id="12" name="Номер слайда 2">
            <a:extLst>
              <a:ext uri="{FF2B5EF4-FFF2-40B4-BE49-F238E27FC236}">
                <a16:creationId xmlns:a16="http://schemas.microsoft.com/office/drawing/2014/main" xmlns="" id="{1F85E24E-8755-401B-B007-FDBDC565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25</a:t>
            </a:fld>
            <a:endParaRPr lang="ru-RU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247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425"/>
    </mc:Choice>
    <mc:Fallback xmlns="">
      <p:transition spd="slow" advTm="924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6" r="14850"/>
          <a:stretch/>
        </p:blipFill>
        <p:spPr bwMode="auto">
          <a:xfrm>
            <a:off x="138897" y="1400350"/>
            <a:ext cx="1457236" cy="32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" y="531337"/>
            <a:ext cx="6408712" cy="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64036"/>
            <a:ext cx="1987695" cy="2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3249675" y="3223911"/>
            <a:ext cx="360040" cy="13796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6948264" y="623525"/>
            <a:ext cx="2035967" cy="864096"/>
          </a:xfrm>
          <a:prstGeom prst="wedgeRectCallout">
            <a:avLst>
              <a:gd name="adj1" fmla="val -83760"/>
              <a:gd name="adj2" fmla="val 3620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Ещё пример похожей задачи для самостоятельного исследования.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238" y="1664035"/>
            <a:ext cx="1397602" cy="2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5121883" y="3223910"/>
            <a:ext cx="360040" cy="13796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931" y="1664035"/>
            <a:ext cx="1351799" cy="2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Номер слайда 2">
            <a:extLst>
              <a:ext uri="{FF2B5EF4-FFF2-40B4-BE49-F238E27FC236}">
                <a16:creationId xmlns:a16="http://schemas.microsoft.com/office/drawing/2014/main" xmlns="" id="{1F85E24E-8755-401B-B007-FDBDC565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26</a:t>
            </a:fld>
            <a:endParaRPr lang="ru-RU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971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535"/>
    </mc:Choice>
    <mc:Fallback xmlns="">
      <p:transition spd="slow" advTm="1245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" y="489502"/>
            <a:ext cx="58483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7759"/>
          <a:stretch/>
        </p:blipFill>
        <p:spPr bwMode="auto">
          <a:xfrm>
            <a:off x="30831" y="965753"/>
            <a:ext cx="6018329" cy="88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ая выноска 5"/>
          <p:cNvSpPr/>
          <p:nvPr/>
        </p:nvSpPr>
        <p:spPr>
          <a:xfrm>
            <a:off x="7020272" y="489502"/>
            <a:ext cx="2035967" cy="1273970"/>
          </a:xfrm>
          <a:prstGeom prst="wedgeRectCallout">
            <a:avLst>
              <a:gd name="adj1" fmla="val -65816"/>
              <a:gd name="adj2" fmla="val -4228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Ещё один интересный равнобедренный треугольник.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Задача о нём есть у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Л.С. </a:t>
            </a:r>
            <a:r>
              <a:rPr lang="ru-RU" sz="1400" dirty="0" err="1">
                <a:solidFill>
                  <a:schemeClr val="tx1"/>
                </a:solidFill>
              </a:rPr>
              <a:t>Атанасяна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2" t="20660" r="14072" b="9064"/>
          <a:stretch/>
        </p:blipFill>
        <p:spPr bwMode="auto">
          <a:xfrm>
            <a:off x="6074887" y="1763472"/>
            <a:ext cx="3094840" cy="200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0" y="2311136"/>
            <a:ext cx="6002900" cy="1198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683568" y="3795886"/>
            <a:ext cx="1944216" cy="936104"/>
          </a:xfrm>
          <a:prstGeom prst="wedgeRectCallout">
            <a:avLst>
              <a:gd name="adj1" fmla="val 38564"/>
              <a:gd name="adj2" fmla="val -9993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При решении задач помогают гипотезы.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Но их, конечно, надо </a:t>
            </a:r>
            <a:r>
              <a:rPr lang="ru-RU" sz="1400" i="1" dirty="0">
                <a:solidFill>
                  <a:schemeClr val="tx1"/>
                </a:solidFill>
              </a:rPr>
              <a:t>доказывать</a:t>
            </a:r>
            <a:r>
              <a:rPr lang="ru-RU" sz="1400" dirty="0">
                <a:solidFill>
                  <a:schemeClr val="tx1"/>
                </a:solidFill>
              </a:rPr>
              <a:t>!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37705" y="2647651"/>
            <a:ext cx="528642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2">
            <a:extLst>
              <a:ext uri="{FF2B5EF4-FFF2-40B4-BE49-F238E27FC236}">
                <a16:creationId xmlns:a16="http://schemas.microsoft.com/office/drawing/2014/main" xmlns="" id="{1F85E24E-8755-401B-B007-FDBDC565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27</a:t>
            </a:fld>
            <a:endParaRPr lang="ru-RU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966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56"/>
    </mc:Choice>
    <mc:Fallback xmlns="">
      <p:transition spd="slow" advTm="110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678" y="1731292"/>
            <a:ext cx="2807825" cy="180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858" y="1712008"/>
            <a:ext cx="2854645" cy="186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483518"/>
            <a:ext cx="6265182" cy="234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2707" y="2211710"/>
            <a:ext cx="6291501" cy="623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2707" y="843558"/>
            <a:ext cx="614797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2771800" y="3579862"/>
            <a:ext cx="2035967" cy="1080120"/>
          </a:xfrm>
          <a:prstGeom prst="wedgeRectCallout">
            <a:avLst>
              <a:gd name="adj1" fmla="val 93318"/>
              <a:gd name="adj2" fmla="val -5335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 ходе исследования естественно рождаются идеи дополнительных построений.</a:t>
            </a: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6948264" y="627534"/>
            <a:ext cx="2035967" cy="936104"/>
          </a:xfrm>
          <a:prstGeom prst="wedgeRectCallout">
            <a:avLst>
              <a:gd name="adj1" fmla="val -78065"/>
              <a:gd name="adj2" fmla="val -2748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Чтобы найти подход к этой трудной задаче, начинаем исследовать этот треугольник.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768" y="1731293"/>
            <a:ext cx="2743724" cy="1776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Номер слайда 2">
            <a:extLst>
              <a:ext uri="{FF2B5EF4-FFF2-40B4-BE49-F238E27FC236}">
                <a16:creationId xmlns:a16="http://schemas.microsoft.com/office/drawing/2014/main" xmlns="" id="{1F85E24E-8755-401B-B007-FDBDC565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28</a:t>
            </a:fld>
            <a:endParaRPr lang="ru-RU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061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218"/>
    </mc:Choice>
    <mc:Fallback xmlns="">
      <p:transition spd="slow" advTm="182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"/>
          <a:stretch/>
        </p:blipFill>
        <p:spPr bwMode="auto">
          <a:xfrm>
            <a:off x="6093935" y="1563638"/>
            <a:ext cx="3059113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ая выноска 5"/>
          <p:cNvSpPr/>
          <p:nvPr/>
        </p:nvSpPr>
        <p:spPr>
          <a:xfrm>
            <a:off x="6914470" y="555526"/>
            <a:ext cx="2035967" cy="792088"/>
          </a:xfrm>
          <a:prstGeom prst="wedgeRectCallout">
            <a:avLst>
              <a:gd name="adj1" fmla="val -77460"/>
              <a:gd name="adj2" fmla="val -4228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Продолжаем исследовать данный треугольник.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61" y="1563639"/>
            <a:ext cx="298643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42" y="1583060"/>
            <a:ext cx="3120004" cy="199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526"/>
            <a:ext cx="6132394" cy="53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" b="20850"/>
          <a:stretch/>
        </p:blipFill>
        <p:spPr bwMode="auto">
          <a:xfrm>
            <a:off x="1" y="1160406"/>
            <a:ext cx="6049142" cy="281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160406"/>
            <a:ext cx="6132879" cy="403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341" y="1563638"/>
            <a:ext cx="6017802" cy="2448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2">
            <a:extLst>
              <a:ext uri="{FF2B5EF4-FFF2-40B4-BE49-F238E27FC236}">
                <a16:creationId xmlns:a16="http://schemas.microsoft.com/office/drawing/2014/main" xmlns="" id="{1F85E24E-8755-401B-B007-FDBDC565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29</a:t>
            </a:fld>
            <a:endParaRPr lang="ru-RU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53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231"/>
    </mc:Choice>
    <mc:Fallback xmlns="">
      <p:transition spd="slow" advTm="161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xmlns="" id="{1F85E24E-8755-401B-B007-FDBDC565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F3C730-1D0F-407F-90A7-4F025E40CB61}"/>
              </a:ext>
            </a:extLst>
          </p:cNvPr>
          <p:cNvSpPr txBox="1"/>
          <p:nvPr/>
        </p:nvSpPr>
        <p:spPr>
          <a:xfrm>
            <a:off x="251520" y="699542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Важный источник материалов </a:t>
            </a:r>
            <a:br>
              <a:rPr lang="ru-RU" sz="2400" dirty="0"/>
            </a:br>
            <a:r>
              <a:rPr lang="ru-RU" sz="2400" dirty="0"/>
              <a:t>для проектно-исследовательской деятельности — </a:t>
            </a:r>
            <a:r>
              <a:rPr lang="ru-RU" sz="2400" b="1" dirty="0"/>
              <a:t>собственный интерес к исследованию</a:t>
            </a:r>
            <a:r>
              <a:rPr lang="ru-RU" sz="2400" dirty="0"/>
              <a:t>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B638A2C-C348-4267-B2D7-E93FCFA11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211710"/>
            <a:ext cx="6264696" cy="15389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52B178-FA29-4239-BDD9-A6E3A1C05B1E}"/>
              </a:ext>
            </a:extLst>
          </p:cNvPr>
          <p:cNvSpPr txBox="1"/>
          <p:nvPr/>
        </p:nvSpPr>
        <p:spPr>
          <a:xfrm>
            <a:off x="7308304" y="1157872"/>
            <a:ext cx="17870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Ищите интересный материал не только «вовне», но и «внутри». </a:t>
            </a:r>
          </a:p>
          <a:p>
            <a:pPr algn="ctr"/>
            <a:r>
              <a:rPr lang="ru-RU" sz="1400" dirty="0"/>
              <a:t>Предлагайте ученикам формулировать интересные темы. </a:t>
            </a:r>
          </a:p>
        </p:txBody>
      </p:sp>
      <p:sp>
        <p:nvSpPr>
          <p:cNvPr id="8" name="Прямоугольная выноска 5">
            <a:extLst>
              <a:ext uri="{FF2B5EF4-FFF2-40B4-BE49-F238E27FC236}">
                <a16:creationId xmlns:a16="http://schemas.microsoft.com/office/drawing/2014/main" xmlns="" id="{A127AFCD-0B1A-4CA6-868A-C4628E45DBDD}"/>
              </a:ext>
            </a:extLst>
          </p:cNvPr>
          <p:cNvSpPr/>
          <p:nvPr/>
        </p:nvSpPr>
        <p:spPr>
          <a:xfrm>
            <a:off x="7308304" y="1157871"/>
            <a:ext cx="1787090" cy="1815883"/>
          </a:xfrm>
          <a:prstGeom prst="wedgeRectCallout">
            <a:avLst>
              <a:gd name="adj1" fmla="val -71804"/>
              <a:gd name="adj2" fmla="val -3097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026F61E1-7E57-4EA3-B4AB-17D9F7B35C73}"/>
              </a:ext>
            </a:extLst>
          </p:cNvPr>
          <p:cNvCxnSpPr/>
          <p:nvPr/>
        </p:nvCxnSpPr>
        <p:spPr>
          <a:xfrm>
            <a:off x="1475656" y="2715766"/>
            <a:ext cx="3168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3998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12"/>
    </mc:Choice>
    <mc:Fallback xmlns="">
      <p:transition spd="slow" advTm="60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ая выноска 5"/>
          <p:cNvSpPr/>
          <p:nvPr/>
        </p:nvSpPr>
        <p:spPr>
          <a:xfrm>
            <a:off x="6914471" y="627534"/>
            <a:ext cx="2035967" cy="1080120"/>
          </a:xfrm>
          <a:prstGeom prst="wedgeRectCallout">
            <a:avLst>
              <a:gd name="adj1" fmla="val -65816"/>
              <a:gd name="adj2" fmla="val -4228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После этого шага нахождение угла </a:t>
            </a:r>
            <a:r>
              <a:rPr lang="en-US" sz="1400" i="1" dirty="0">
                <a:solidFill>
                  <a:schemeClr val="tx1"/>
                </a:solidFill>
              </a:rPr>
              <a:t>BDC</a:t>
            </a:r>
            <a:r>
              <a:rPr lang="ru-RU" sz="1400" dirty="0">
                <a:solidFill>
                  <a:schemeClr val="tx1"/>
                </a:solidFill>
              </a:rPr>
              <a:t> становится очевидным.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10"/>
          <a:stretch/>
        </p:blipFill>
        <p:spPr bwMode="auto">
          <a:xfrm>
            <a:off x="35496" y="627534"/>
            <a:ext cx="6264696" cy="79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5976" y="3471457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Углы при основании треугольника  </a:t>
            </a:r>
            <a:r>
              <a:rPr lang="en-US" i="1" dirty="0"/>
              <a:t>BDC</a:t>
            </a:r>
            <a:r>
              <a:rPr lang="en-US" dirty="0"/>
              <a:t> </a:t>
            </a:r>
            <a:r>
              <a:rPr lang="ru-RU" dirty="0"/>
              <a:t>равны по 70⁰.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22" y="1923678"/>
            <a:ext cx="3941272" cy="255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55976" y="1723660"/>
            <a:ext cx="23167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Треугольник </a:t>
            </a:r>
            <a:r>
              <a:rPr lang="en-US" i="1" dirty="0"/>
              <a:t>BDC</a:t>
            </a:r>
            <a:r>
              <a:rPr lang="en-US" dirty="0"/>
              <a:t> </a:t>
            </a:r>
            <a:r>
              <a:rPr lang="ru-RU" dirty="0"/>
              <a:t>действительно равнобедренный: гипотеза подтверждается!</a:t>
            </a:r>
          </a:p>
        </p:txBody>
      </p:sp>
      <p:sp>
        <p:nvSpPr>
          <p:cNvPr id="9" name="Номер слайда 2">
            <a:extLst>
              <a:ext uri="{FF2B5EF4-FFF2-40B4-BE49-F238E27FC236}">
                <a16:creationId xmlns:a16="http://schemas.microsoft.com/office/drawing/2014/main" xmlns="" id="{1F85E24E-8755-401B-B007-FDBDC565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30</a:t>
            </a:fld>
            <a:endParaRPr lang="ru-RU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638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30"/>
    </mc:Choice>
    <mc:Fallback xmlns="">
      <p:transition spd="slow" advTm="77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ая выноска 5"/>
          <p:cNvSpPr/>
          <p:nvPr/>
        </p:nvSpPr>
        <p:spPr>
          <a:xfrm>
            <a:off x="6914471" y="627534"/>
            <a:ext cx="2035967" cy="792088"/>
          </a:xfrm>
          <a:prstGeom prst="wedgeRectCallout">
            <a:avLst>
              <a:gd name="adj1" fmla="val -96438"/>
              <a:gd name="adj2" fmla="val 49995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А как составляются задачи?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7" y="483518"/>
            <a:ext cx="5620032" cy="292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90272"/>
            <a:ext cx="2496121" cy="165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2">
            <a:extLst>
              <a:ext uri="{FF2B5EF4-FFF2-40B4-BE49-F238E27FC236}">
                <a16:creationId xmlns:a16="http://schemas.microsoft.com/office/drawing/2014/main" xmlns="" id="{1F85E24E-8755-401B-B007-FDBDC565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31</a:t>
            </a:fld>
            <a:endParaRPr lang="ru-RU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81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543"/>
    </mc:Choice>
    <mc:Fallback xmlns="">
      <p:transition spd="slow" advTm="77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91630"/>
            <a:ext cx="3974380" cy="212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6300192" y="807554"/>
            <a:ext cx="2612031" cy="900100"/>
          </a:xfrm>
          <a:prstGeom prst="wedgeRectCallout">
            <a:avLst>
              <a:gd name="adj1" fmla="val -85321"/>
              <a:gd name="adj2" fmla="val 5552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Для составления задач нужно выяснить, каковы особенности исходного треугольника.</a:t>
            </a:r>
          </a:p>
        </p:txBody>
      </p:sp>
      <p:sp>
        <p:nvSpPr>
          <p:cNvPr id="2" name="Выноска 1 (с границей) 1"/>
          <p:cNvSpPr/>
          <p:nvPr/>
        </p:nvSpPr>
        <p:spPr>
          <a:xfrm flipH="1">
            <a:off x="107504" y="1131590"/>
            <a:ext cx="2160240" cy="1190717"/>
          </a:xfrm>
          <a:prstGeom prst="accentCallout1">
            <a:avLst>
              <a:gd name="adj1" fmla="val 48679"/>
              <a:gd name="adj2" fmla="val -8333"/>
              <a:gd name="adj3" fmla="val 119006"/>
              <a:gd name="adj4" fmla="val -65939"/>
            </a:avLst>
          </a:prstGeom>
          <a:noFill/>
          <a:ln>
            <a:headEnd type="none" w="med" len="med"/>
            <a:tailEnd type="arrow" w="sm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Чтобы здесь получился угол 60⁰, нужно, чтобы угол </a:t>
            </a:r>
            <a:r>
              <a:rPr lang="en-US" i="1" dirty="0">
                <a:solidFill>
                  <a:schemeClr val="tx1"/>
                </a:solidFill>
              </a:rPr>
              <a:t>DAC</a:t>
            </a:r>
            <a:r>
              <a:rPr lang="ru-RU" dirty="0">
                <a:solidFill>
                  <a:schemeClr val="tx1"/>
                </a:solidFill>
              </a:rPr>
              <a:t> был 30⁰.</a:t>
            </a:r>
          </a:p>
        </p:txBody>
      </p:sp>
      <p:sp>
        <p:nvSpPr>
          <p:cNvPr id="8" name="Выноска 1 (с границей) 7"/>
          <p:cNvSpPr/>
          <p:nvPr/>
        </p:nvSpPr>
        <p:spPr>
          <a:xfrm>
            <a:off x="6526087" y="1960973"/>
            <a:ext cx="2160240" cy="1660063"/>
          </a:xfrm>
          <a:prstGeom prst="accentCallout1">
            <a:avLst>
              <a:gd name="adj1" fmla="val 29870"/>
              <a:gd name="adj2" fmla="val -7692"/>
              <a:gd name="adj3" fmla="val 46112"/>
              <a:gd name="adj4" fmla="val -143778"/>
            </a:avLst>
          </a:prstGeom>
          <a:noFill/>
          <a:ln>
            <a:tailEnd type="arrow" w="sm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Чтобы точка </a:t>
            </a:r>
            <a:r>
              <a:rPr lang="en-US" i="1" dirty="0">
                <a:solidFill>
                  <a:schemeClr val="tx1"/>
                </a:solidFill>
              </a:rPr>
              <a:t>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находилась внутри треугольника, угол </a:t>
            </a:r>
            <a:r>
              <a:rPr lang="en-US" i="1" dirty="0">
                <a:solidFill>
                  <a:schemeClr val="tx1"/>
                </a:solidFill>
              </a:rPr>
              <a:t>BCA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должен быть меньше 60⁰ и больше 30⁰.</a:t>
            </a:r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xmlns="" id="{1F85E24E-8755-401B-B007-FDBDC565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32</a:t>
            </a:fld>
            <a:endParaRPr lang="ru-RU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654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898"/>
    </mc:Choice>
    <mc:Fallback xmlns="">
      <p:transition spd="slow" advTm="83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20" y="699543"/>
            <a:ext cx="618343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ая выноска 5"/>
          <p:cNvSpPr/>
          <p:nvPr/>
        </p:nvSpPr>
        <p:spPr>
          <a:xfrm>
            <a:off x="6914470" y="555526"/>
            <a:ext cx="2035967" cy="2160240"/>
          </a:xfrm>
          <a:prstGeom prst="wedgeRectCallout">
            <a:avLst>
              <a:gd name="adj1" fmla="val -82223"/>
              <a:gd name="adj2" fmla="val 3571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Можно составить много задач, аналогичных рассмотренной, для равнобедренного треугольника, у которого углы при основании больше 30⁰ и меньше 60⁰.</a:t>
            </a:r>
          </a:p>
        </p:txBody>
      </p:sp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xmlns="" id="{1F85E24E-8755-401B-B007-FDBDC565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33</a:t>
            </a:fld>
            <a:endParaRPr lang="ru-RU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39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93"/>
    </mc:Choice>
    <mc:Fallback xmlns="">
      <p:transition spd="slow" advTm="28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xmlns="" id="{1F85E24E-8755-401B-B007-FDBDC565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34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64358A-286A-4CD9-9768-7A5FD1C2D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91478"/>
          <a:stretch>
            <a:fillRect/>
          </a:stretch>
        </p:blipFill>
        <p:spPr bwMode="auto">
          <a:xfrm>
            <a:off x="142844" y="571486"/>
            <a:ext cx="4357718" cy="27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93D72A5-4D86-40C7-949E-FF79220A6C04}"/>
              </a:ext>
            </a:extLst>
          </p:cNvPr>
          <p:cNvSpPr/>
          <p:nvPr/>
        </p:nvSpPr>
        <p:spPr>
          <a:xfrm>
            <a:off x="5214942" y="571486"/>
            <a:ext cx="3689472" cy="1723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3209B7"/>
                </a:solidFill>
              </a:rPr>
              <a:t>Издательство «Илекса»</a:t>
            </a:r>
          </a:p>
          <a:p>
            <a:pPr algn="ctr"/>
            <a:r>
              <a:rPr lang="en-US" sz="2400" b="1" dirty="0">
                <a:solidFill>
                  <a:srgbClr val="3209B7"/>
                </a:solidFill>
                <a:hlinkClick r:id="rId4"/>
              </a:rPr>
              <a:t>ilexa.ru</a:t>
            </a:r>
            <a:endParaRPr lang="ru-RU" sz="2400" b="1" dirty="0">
              <a:solidFill>
                <a:srgbClr val="3209B7"/>
              </a:solidFill>
              <a:hlinkClick r:id="rId4"/>
            </a:endParaRPr>
          </a:p>
          <a:p>
            <a:pPr algn="ctr">
              <a:spcBef>
                <a:spcPts val="1200"/>
              </a:spcBef>
            </a:pPr>
            <a:r>
              <a:rPr lang="en-US" sz="2400" dirty="0">
                <a:solidFill>
                  <a:srgbClr val="3209B7"/>
                </a:solidFill>
                <a:hlinkClick r:id="rId4"/>
              </a:rPr>
              <a:t>levgenden@gmail.com</a:t>
            </a:r>
            <a:endParaRPr lang="en-US" sz="2400" dirty="0">
              <a:solidFill>
                <a:srgbClr val="3209B7"/>
              </a:solidFill>
            </a:endParaRPr>
          </a:p>
          <a:p>
            <a:pPr algn="ctr"/>
            <a:r>
              <a:rPr lang="en-US" sz="2400" dirty="0">
                <a:hlinkClick r:id="rId5"/>
              </a:rPr>
              <a:t>zhemchuzhkina@gmail.com</a:t>
            </a:r>
            <a:endParaRPr lang="en-US" sz="2400" b="1" dirty="0">
              <a:solidFill>
                <a:srgbClr val="3209B7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E6FC8EC6-F135-45D8-BC7C-48F4C2D8D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2943" y="1071552"/>
            <a:ext cx="2857520" cy="367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42E213-9319-4F9B-829B-28F547EED62E}"/>
              </a:ext>
            </a:extLst>
          </p:cNvPr>
          <p:cNvSpPr txBox="1"/>
          <p:nvPr/>
        </p:nvSpPr>
        <p:spPr>
          <a:xfrm>
            <a:off x="5643570" y="2500312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До новых встреч!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687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273"/>
    </mc:Choice>
    <mc:Fallback xmlns="">
      <p:transition spd="slow" advTm="1582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91780" y="3147814"/>
            <a:ext cx="3960440" cy="36004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CE4A1F"/>
                </a:solidFill>
                <a:latin typeface="Roboto Black"/>
                <a:cs typeface="Roboto Black"/>
              </a:rPr>
              <a:t>Наши социальные сети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42C7A604-3553-EC46-9C9B-BC71A0966027}"/>
              </a:ext>
            </a:extLst>
          </p:cNvPr>
          <p:cNvGrpSpPr/>
          <p:nvPr/>
        </p:nvGrpSpPr>
        <p:grpSpPr>
          <a:xfrm>
            <a:off x="1241884" y="1290230"/>
            <a:ext cx="6660232" cy="1137504"/>
            <a:chOff x="936104" y="1290230"/>
            <a:chExt cx="6660232" cy="1137504"/>
          </a:xfrm>
        </p:grpSpPr>
        <p:pic>
          <p:nvPicPr>
            <p:cNvPr id="5" name="Изображение 4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7864" y="1290230"/>
              <a:ext cx="1872208" cy="417424"/>
            </a:xfrm>
            <a:prstGeom prst="rect">
              <a:avLst/>
            </a:prstGeom>
          </p:spPr>
        </p:pic>
        <p:pic>
          <p:nvPicPr>
            <p:cNvPr id="6" name="Изображение 5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24128" y="1290230"/>
              <a:ext cx="1872208" cy="417424"/>
            </a:xfrm>
            <a:prstGeom prst="rect">
              <a:avLst/>
            </a:prstGeom>
          </p:spPr>
        </p:pic>
        <p:pic>
          <p:nvPicPr>
            <p:cNvPr id="8" name="Изображение 7">
              <a:hlinkClick r:id="rId6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6104" y="1290230"/>
              <a:ext cx="1872208" cy="417424"/>
            </a:xfrm>
            <a:prstGeom prst="rect">
              <a:avLst/>
            </a:prstGeom>
          </p:spPr>
        </p:pic>
        <p:pic>
          <p:nvPicPr>
            <p:cNvPr id="9" name="Изображение 8">
              <a:hlinkClick r:id="rId8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11760" y="2010310"/>
              <a:ext cx="1872208" cy="417424"/>
            </a:xfrm>
            <a:prstGeom prst="rect">
              <a:avLst/>
            </a:prstGeom>
          </p:spPr>
        </p:pic>
        <p:pic>
          <p:nvPicPr>
            <p:cNvPr id="10" name="Изображение 9">
              <a:hlinkClick r:id="rId10"/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88024" y="2010310"/>
              <a:ext cx="1872208" cy="417424"/>
            </a:xfrm>
            <a:prstGeom prst="rect">
              <a:avLst/>
            </a:prstGeom>
          </p:spPr>
        </p:pic>
      </p:grpSp>
      <p:pic>
        <p:nvPicPr>
          <p:cNvPr id="11" name="Изображение 10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20726" y="3723877"/>
            <a:ext cx="504056" cy="504056"/>
          </a:xfrm>
          <a:prstGeom prst="rect">
            <a:avLst/>
          </a:prstGeom>
        </p:spPr>
      </p:pic>
      <p:pic>
        <p:nvPicPr>
          <p:cNvPr id="13" name="Изображение 12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86799" y="3723877"/>
            <a:ext cx="504056" cy="504056"/>
          </a:xfrm>
          <a:prstGeom prst="rect">
            <a:avLst/>
          </a:prstGeom>
        </p:spPr>
      </p:pic>
      <p:pic>
        <p:nvPicPr>
          <p:cNvPr id="15" name="Изображение 14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18946" y="3723877"/>
            <a:ext cx="504056" cy="5040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3C67DF1-FE28-6C4C-96D1-2AD40D5AEC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72" y="3723877"/>
            <a:ext cx="504057" cy="504057"/>
          </a:xfrm>
          <a:prstGeom prst="rect">
            <a:avLst/>
          </a:prstGeom>
        </p:spPr>
      </p:pic>
      <p:sp>
        <p:nvSpPr>
          <p:cNvPr id="14" name="Номер слайда 2">
            <a:extLst>
              <a:ext uri="{FF2B5EF4-FFF2-40B4-BE49-F238E27FC236}">
                <a16:creationId xmlns:a16="http://schemas.microsoft.com/office/drawing/2014/main" xmlns="" id="{1F85E24E-8755-401B-B007-FDBDC565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35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71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xmlns="" id="{1F85E24E-8755-401B-B007-FDBDC565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61EB143-8FD3-484F-9F47-3E406A808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3" y="555526"/>
            <a:ext cx="5328594" cy="5750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F1D14B6-B88C-4D7C-BBE8-536614352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19" y="1525991"/>
            <a:ext cx="6577238" cy="10494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92B6C11-887D-4699-B8C9-723DFCC30939}"/>
              </a:ext>
            </a:extLst>
          </p:cNvPr>
          <p:cNvSpPr txBox="1"/>
          <p:nvPr/>
        </p:nvSpPr>
        <p:spPr>
          <a:xfrm>
            <a:off x="7236297" y="1157872"/>
            <a:ext cx="185909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Формулировка проблемы должна быть </a:t>
            </a:r>
            <a:r>
              <a:rPr lang="ru-RU" sz="1400" b="1" dirty="0"/>
              <a:t>понятной</a:t>
            </a:r>
            <a:r>
              <a:rPr lang="ru-RU" sz="1400" dirty="0"/>
              <a:t> ученикам — только в таком случае она может </a:t>
            </a:r>
            <a:r>
              <a:rPr lang="ru-RU" sz="1400" b="1" dirty="0"/>
              <a:t>заинтересовать</a:t>
            </a:r>
            <a:r>
              <a:rPr lang="ru-RU" sz="1400" dirty="0"/>
              <a:t> их. </a:t>
            </a:r>
          </a:p>
        </p:txBody>
      </p:sp>
      <p:sp>
        <p:nvSpPr>
          <p:cNvPr id="8" name="Прямоугольная выноска 5">
            <a:extLst>
              <a:ext uri="{FF2B5EF4-FFF2-40B4-BE49-F238E27FC236}">
                <a16:creationId xmlns:a16="http://schemas.microsoft.com/office/drawing/2014/main" xmlns="" id="{7D1EDD5E-EA50-4F99-8ADC-A46207AA8F52}"/>
              </a:ext>
            </a:extLst>
          </p:cNvPr>
          <p:cNvSpPr/>
          <p:nvPr/>
        </p:nvSpPr>
        <p:spPr>
          <a:xfrm>
            <a:off x="7308304" y="1157871"/>
            <a:ext cx="1787090" cy="1600438"/>
          </a:xfrm>
          <a:prstGeom prst="wedgeRectCallout">
            <a:avLst>
              <a:gd name="adj1" fmla="val -73390"/>
              <a:gd name="adj2" fmla="val -12624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647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11"/>
    </mc:Choice>
    <mc:Fallback xmlns="">
      <p:transition spd="slow" advTm="414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xmlns="" id="{1F85E24E-8755-401B-B007-FDBDC565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BE7CF03-710D-4B75-93B2-4223B8027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555526"/>
            <a:ext cx="6696744" cy="38448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BEE834D-3220-4C43-A40D-D3E32B416686}"/>
              </a:ext>
            </a:extLst>
          </p:cNvPr>
          <p:cNvSpPr txBox="1"/>
          <p:nvPr/>
        </p:nvSpPr>
        <p:spPr>
          <a:xfrm>
            <a:off x="7692472" y="1157872"/>
            <a:ext cx="1402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Начинаем, как обычно, с </a:t>
            </a:r>
            <a:r>
              <a:rPr lang="ru-RU" sz="1400" b="1" dirty="0"/>
              <a:t>гипотезы</a:t>
            </a:r>
            <a:r>
              <a:rPr lang="ru-RU" sz="1400" dirty="0"/>
              <a:t>. </a:t>
            </a:r>
          </a:p>
        </p:txBody>
      </p:sp>
      <p:sp>
        <p:nvSpPr>
          <p:cNvPr id="6" name="Прямоугольная выноска 5">
            <a:extLst>
              <a:ext uri="{FF2B5EF4-FFF2-40B4-BE49-F238E27FC236}">
                <a16:creationId xmlns:a16="http://schemas.microsoft.com/office/drawing/2014/main" xmlns="" id="{0C5BAE1E-0EBF-43AF-B1D2-D1EE16FCF0BC}"/>
              </a:ext>
            </a:extLst>
          </p:cNvPr>
          <p:cNvSpPr/>
          <p:nvPr/>
        </p:nvSpPr>
        <p:spPr>
          <a:xfrm>
            <a:off x="7643834" y="1157872"/>
            <a:ext cx="1451560" cy="738664"/>
          </a:xfrm>
          <a:prstGeom prst="wedgeRectCallout">
            <a:avLst>
              <a:gd name="adj1" fmla="val -65854"/>
              <a:gd name="adj2" fmla="val 3578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149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90"/>
    </mc:Choice>
    <mc:Fallback xmlns="">
      <p:transition spd="slow" advTm="25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xmlns="" id="{1F85E24E-8755-401B-B007-FDBDC565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6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00CF9C3-F730-4ADC-93E0-0B924C4E1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627534"/>
            <a:ext cx="2385471" cy="174059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0CA9609-B14B-475E-921D-FBF4181B8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05" y="638572"/>
            <a:ext cx="6186417" cy="38749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CF5F7D4-F406-4AF8-A7D1-A7DFEDE9A33B}"/>
              </a:ext>
            </a:extLst>
          </p:cNvPr>
          <p:cNvSpPr txBox="1"/>
          <p:nvPr/>
        </p:nvSpPr>
        <p:spPr>
          <a:xfrm>
            <a:off x="7140918" y="2507187"/>
            <a:ext cx="1402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Чертёж тоже может играть роль гипотезы. </a:t>
            </a:r>
          </a:p>
        </p:txBody>
      </p:sp>
      <p:sp>
        <p:nvSpPr>
          <p:cNvPr id="8" name="Прямоугольная выноска 5">
            <a:extLst>
              <a:ext uri="{FF2B5EF4-FFF2-40B4-BE49-F238E27FC236}">
                <a16:creationId xmlns:a16="http://schemas.microsoft.com/office/drawing/2014/main" xmlns="" id="{9BC843AB-4C92-4E40-9950-6CB097A133DA}"/>
              </a:ext>
            </a:extLst>
          </p:cNvPr>
          <p:cNvSpPr/>
          <p:nvPr/>
        </p:nvSpPr>
        <p:spPr>
          <a:xfrm>
            <a:off x="7092280" y="2499742"/>
            <a:ext cx="1451560" cy="746109"/>
          </a:xfrm>
          <a:prstGeom prst="wedgeRectCallout">
            <a:avLst>
              <a:gd name="adj1" fmla="val -94665"/>
              <a:gd name="adj2" fmla="val -1077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2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728"/>
    </mc:Choice>
    <mc:Fallback xmlns="">
      <p:transition spd="slow" advTm="957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xmlns="" id="{1F85E24E-8755-401B-B007-FDBDC565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7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308CE43-E43A-46D5-BCFE-A6237E835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55526"/>
            <a:ext cx="6755155" cy="13841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65186D5-37BC-4A89-87DA-7B0E16CD5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993950"/>
            <a:ext cx="6408712" cy="17545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49F02CE-66DC-4158-9EE6-13C9A2F86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4083918"/>
            <a:ext cx="3841229" cy="6234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A3B47A0-7CB4-430B-9BAD-55D219ED18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016" y="3094390"/>
            <a:ext cx="691704" cy="2466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06FEDEB-6579-4C22-8D82-B411995F96E1}"/>
              </a:ext>
            </a:extLst>
          </p:cNvPr>
          <p:cNvSpPr txBox="1"/>
          <p:nvPr/>
        </p:nvSpPr>
        <p:spPr>
          <a:xfrm>
            <a:off x="7545641" y="2355726"/>
            <a:ext cx="1402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Наглядность и визуализация очень важны. </a:t>
            </a:r>
          </a:p>
        </p:txBody>
      </p:sp>
      <p:sp>
        <p:nvSpPr>
          <p:cNvPr id="12" name="Прямоугольная выноска 5">
            <a:extLst>
              <a:ext uri="{FF2B5EF4-FFF2-40B4-BE49-F238E27FC236}">
                <a16:creationId xmlns:a16="http://schemas.microsoft.com/office/drawing/2014/main" xmlns="" id="{07A8A618-849C-43EC-AF81-5445D5DAC73D}"/>
              </a:ext>
            </a:extLst>
          </p:cNvPr>
          <p:cNvSpPr/>
          <p:nvPr/>
        </p:nvSpPr>
        <p:spPr>
          <a:xfrm>
            <a:off x="7497003" y="2355726"/>
            <a:ext cx="1451560" cy="738664"/>
          </a:xfrm>
          <a:prstGeom prst="wedgeRectCallout">
            <a:avLst>
              <a:gd name="adj1" fmla="val -81969"/>
              <a:gd name="adj2" fmla="val -932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D4E908B-B780-4815-A50E-9B68EB9598B6}"/>
              </a:ext>
            </a:extLst>
          </p:cNvPr>
          <p:cNvSpPr/>
          <p:nvPr/>
        </p:nvSpPr>
        <p:spPr>
          <a:xfrm>
            <a:off x="107504" y="4083918"/>
            <a:ext cx="3841229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E4046D93-F935-4331-A206-FA07547B0228}"/>
              </a:ext>
            </a:extLst>
          </p:cNvPr>
          <p:cNvSpPr/>
          <p:nvPr/>
        </p:nvSpPr>
        <p:spPr>
          <a:xfrm>
            <a:off x="107504" y="4405456"/>
            <a:ext cx="3841229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E23703A6-137D-469A-A95E-BF2C4525FED8}"/>
              </a:ext>
            </a:extLst>
          </p:cNvPr>
          <p:cNvSpPr/>
          <p:nvPr/>
        </p:nvSpPr>
        <p:spPr>
          <a:xfrm>
            <a:off x="3131840" y="3329930"/>
            <a:ext cx="360040" cy="2466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A9F221B-CF37-4BA2-A276-12BDAB5CB4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3968" y="3939959"/>
            <a:ext cx="1975867" cy="7673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574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027"/>
    </mc:Choice>
    <mc:Fallback xmlns="">
      <p:transition spd="slow" advTm="890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xmlns="" id="{1F85E24E-8755-401B-B007-FDBDC565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BC8D649-B2A8-43C1-8B93-4FBA142C8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483518"/>
            <a:ext cx="6405227" cy="36004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B0D415C-0A3F-4C46-9F07-D8CFB708E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404" y="1155576"/>
            <a:ext cx="2043106" cy="15601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F72E21A-5158-4965-8A85-D9070F159311}"/>
              </a:ext>
            </a:extLst>
          </p:cNvPr>
          <p:cNvSpPr txBox="1"/>
          <p:nvPr/>
        </p:nvSpPr>
        <p:spPr>
          <a:xfrm>
            <a:off x="5984425" y="786244"/>
            <a:ext cx="1402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Обобщение как инструмент исследования. </a:t>
            </a:r>
          </a:p>
        </p:txBody>
      </p:sp>
      <p:sp>
        <p:nvSpPr>
          <p:cNvPr id="10" name="Прямоугольная выноска 5">
            <a:extLst>
              <a:ext uri="{FF2B5EF4-FFF2-40B4-BE49-F238E27FC236}">
                <a16:creationId xmlns:a16="http://schemas.microsoft.com/office/drawing/2014/main" xmlns="" id="{D33FF289-0909-4E71-9137-B9592D4A7C36}"/>
              </a:ext>
            </a:extLst>
          </p:cNvPr>
          <p:cNvSpPr/>
          <p:nvPr/>
        </p:nvSpPr>
        <p:spPr>
          <a:xfrm>
            <a:off x="5935787" y="786243"/>
            <a:ext cx="1451560" cy="738665"/>
          </a:xfrm>
          <a:prstGeom prst="wedgeRectCallout">
            <a:avLst>
              <a:gd name="adj1" fmla="val -79915"/>
              <a:gd name="adj2" fmla="val -44905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4E350EF-B1FB-49D0-9FA0-E962256A3AF5}"/>
              </a:ext>
            </a:extLst>
          </p:cNvPr>
          <p:cNvSpPr/>
          <p:nvPr/>
        </p:nvSpPr>
        <p:spPr>
          <a:xfrm>
            <a:off x="107503" y="2787774"/>
            <a:ext cx="3841229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C5FA15F-93A9-4BD5-AC54-FFDB835E6767}"/>
              </a:ext>
            </a:extLst>
          </p:cNvPr>
          <p:cNvSpPr/>
          <p:nvPr/>
        </p:nvSpPr>
        <p:spPr>
          <a:xfrm>
            <a:off x="87472" y="3147814"/>
            <a:ext cx="599669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6BF2763-6F51-42EA-8FC4-534BE93A3991}"/>
              </a:ext>
            </a:extLst>
          </p:cNvPr>
          <p:cNvSpPr/>
          <p:nvPr/>
        </p:nvSpPr>
        <p:spPr>
          <a:xfrm>
            <a:off x="87472" y="3471850"/>
            <a:ext cx="599669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109338B-D32D-47A5-A706-AC88187B89B0}"/>
              </a:ext>
            </a:extLst>
          </p:cNvPr>
          <p:cNvSpPr/>
          <p:nvPr/>
        </p:nvSpPr>
        <p:spPr>
          <a:xfrm>
            <a:off x="87472" y="3800197"/>
            <a:ext cx="599669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7EF4B87-6C81-431B-8339-73632E673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9021" y="2751955"/>
            <a:ext cx="2633663" cy="56197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690A29A-6229-4D80-B77E-F94581345A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005" y="3240584"/>
            <a:ext cx="1133475" cy="1952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382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137"/>
    </mc:Choice>
    <mc:Fallback xmlns="">
      <p:transition spd="slow" advTm="1071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xmlns="" id="{1F85E24E-8755-401B-B007-FDBDC565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9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5F9B26E-7159-4B75-80A3-7DA83183E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27535"/>
            <a:ext cx="6385088" cy="5156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FBD9448-F894-4CD9-A630-8F3C4C3F3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1491630"/>
            <a:ext cx="2081346" cy="15098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E051A43-9CEA-4BFD-B4FD-B0443DB7E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689" y="3268913"/>
            <a:ext cx="4536503" cy="5602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67046F6-E49C-4487-B9DE-82FA4738FE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949" y="3939902"/>
            <a:ext cx="6400771" cy="7920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ACA16B8-A2F6-40C8-9A6B-B623A85E6C14}"/>
              </a:ext>
            </a:extLst>
          </p:cNvPr>
          <p:cNvSpPr txBox="1"/>
          <p:nvPr/>
        </p:nvSpPr>
        <p:spPr>
          <a:xfrm>
            <a:off x="4860032" y="2211711"/>
            <a:ext cx="18836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Попытка перехода от «перебора вариантов» наугад к </a:t>
            </a:r>
            <a:r>
              <a:rPr lang="ru-RU" sz="1400" i="1" dirty="0"/>
              <a:t>систематическому</a:t>
            </a:r>
            <a:r>
              <a:rPr lang="ru-RU" sz="1400" dirty="0"/>
              <a:t> подходу. </a:t>
            </a:r>
          </a:p>
        </p:txBody>
      </p:sp>
      <p:sp>
        <p:nvSpPr>
          <p:cNvPr id="12" name="Прямоугольная выноска 5">
            <a:extLst>
              <a:ext uri="{FF2B5EF4-FFF2-40B4-BE49-F238E27FC236}">
                <a16:creationId xmlns:a16="http://schemas.microsoft.com/office/drawing/2014/main" xmlns="" id="{6398E29E-5105-444D-9EBD-D19B8C93F1D0}"/>
              </a:ext>
            </a:extLst>
          </p:cNvPr>
          <p:cNvSpPr/>
          <p:nvPr/>
        </p:nvSpPr>
        <p:spPr>
          <a:xfrm>
            <a:off x="4901912" y="2211710"/>
            <a:ext cx="1841728" cy="1169551"/>
          </a:xfrm>
          <a:prstGeom prst="wedgeRectCallout">
            <a:avLst>
              <a:gd name="adj1" fmla="val -34919"/>
              <a:gd name="adj2" fmla="val 8255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D5AC3E5-0B91-4C67-873D-9047B59355C6}"/>
              </a:ext>
            </a:extLst>
          </p:cNvPr>
          <p:cNvSpPr/>
          <p:nvPr/>
        </p:nvSpPr>
        <p:spPr>
          <a:xfrm>
            <a:off x="177949" y="3261013"/>
            <a:ext cx="3841229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54F0327-123A-47D3-9BB0-680A2C8F46CB}"/>
              </a:ext>
            </a:extLst>
          </p:cNvPr>
          <p:cNvSpPr/>
          <p:nvPr/>
        </p:nvSpPr>
        <p:spPr>
          <a:xfrm>
            <a:off x="177948" y="3572787"/>
            <a:ext cx="46100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D5A05ED-9C9E-4D81-8A6C-FC6E0090356D}"/>
              </a:ext>
            </a:extLst>
          </p:cNvPr>
          <p:cNvSpPr/>
          <p:nvPr/>
        </p:nvSpPr>
        <p:spPr>
          <a:xfrm>
            <a:off x="177948" y="3891836"/>
            <a:ext cx="6482284" cy="840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297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98"/>
    </mc:Choice>
    <mc:Fallback xmlns="">
      <p:transition spd="slow" advTm="49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7|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3.2|14.5|12.2|1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18.6|26.3|5.7|8.4|7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25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23.2|5.1|17.4|11.2|7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10.1|51.2|55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|24.7|3.3|7.4|11.1|3.5|3.3|15.8|6.9|8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9|18.5|11.3|4.3|15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1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49.7|2.4|23.7|11.3|6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38|20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6.3|44.1|51.8|17|19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6.5|15.9|66.5|27.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3|7.8|17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10.1|29.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8.9|2|17.1|0.9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39|5.6|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16.1|10.3|1.8|4.1|4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4.7|6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0.6|0.7|6.6|1.2|0.8|5|16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6|13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10179</TotalTime>
  <Words>553</Words>
  <Application>Microsoft Office PowerPoint</Application>
  <PresentationFormat>Экран (16:9)</PresentationFormat>
  <Paragraphs>107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Черепнева</dc:creator>
  <cp:lastModifiedBy>Арсений Соловейчик</cp:lastModifiedBy>
  <cp:revision>82</cp:revision>
  <dcterms:created xsi:type="dcterms:W3CDTF">2019-11-08T08:59:02Z</dcterms:created>
  <dcterms:modified xsi:type="dcterms:W3CDTF">2022-04-18T09:56:27Z</dcterms:modified>
</cp:coreProperties>
</file>