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0.jpg" ContentType="image/jpg"/>
  <Override PartName="/ppt/media/image21.jpg" ContentType="image/jpg"/>
  <Override PartName="/ppt/media/image23.jpg" ContentType="image/jpg"/>
  <Override PartName="/ppt/media/image24.jpg" ContentType="image/jpg"/>
  <Override PartName="/ppt/media/image25.jpg" ContentType="image/jpg"/>
  <Override PartName="/ppt/media/image27.jpg" ContentType="image/jpg"/>
  <Override PartName="/ppt/media/image28.jpg" ContentType="image/jpg"/>
  <Override PartName="/ppt/media/image29.jpg" ContentType="image/jpg"/>
  <Override PartName="/ppt/media/image30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9" r:id="rId3"/>
    <p:sldId id="265" r:id="rId4"/>
    <p:sldId id="257" r:id="rId5"/>
    <p:sldId id="267" r:id="rId6"/>
    <p:sldId id="268" r:id="rId7"/>
    <p:sldId id="273" r:id="rId8"/>
    <p:sldId id="270" r:id="rId9"/>
    <p:sldId id="258" r:id="rId10"/>
    <p:sldId id="272" r:id="rId11"/>
    <p:sldId id="271" r:id="rId12"/>
    <p:sldId id="277" r:id="rId13"/>
    <p:sldId id="274" r:id="rId14"/>
    <p:sldId id="275" r:id="rId15"/>
    <p:sldId id="276" r:id="rId16"/>
    <p:sldId id="264" r:id="rId17"/>
    <p:sldId id="279" r:id="rId18"/>
    <p:sldId id="281" r:id="rId19"/>
    <p:sldId id="260" r:id="rId20"/>
    <p:sldId id="261" r:id="rId21"/>
    <p:sldId id="262" r:id="rId22"/>
    <p:sldId id="263" r:id="rId23"/>
    <p:sldId id="266" r:id="rId24"/>
    <p:sldId id="280" r:id="rId25"/>
    <p:sldId id="278" r:id="rId26"/>
    <p:sldId id="284" r:id="rId27"/>
    <p:sldId id="283" r:id="rId28"/>
    <p:sldId id="285" r:id="rId29"/>
    <p:sldId id="282" r:id="rId30"/>
    <p:sldId id="286" r:id="rId31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40" d="100"/>
          <a:sy n="140" d="100"/>
        </p:scale>
        <p:origin x="-804" y="-2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258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4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84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98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66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320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33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007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620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73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927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3D4C2-34CD-465A-A8A2-174F961BA0EE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8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urok.1sept.ru/" TargetMode="External"/><Relationship Id="rId13" Type="http://schemas.openxmlformats.org/officeDocument/2006/relationships/image" Target="../media/image44.emf"/><Relationship Id="rId18" Type="http://schemas.openxmlformats.org/officeDocument/2006/relationships/image" Target="../media/image47.png"/><Relationship Id="rId3" Type="http://schemas.openxmlformats.org/officeDocument/2006/relationships/image" Target="../media/image39.emf"/><Relationship Id="rId7" Type="http://schemas.openxmlformats.org/officeDocument/2006/relationships/image" Target="../media/image41.emf"/><Relationship Id="rId12" Type="http://schemas.openxmlformats.org/officeDocument/2006/relationships/hyperlink" Target="https://ok.ru/digital.september" TargetMode="External"/><Relationship Id="rId17" Type="http://schemas.openxmlformats.org/officeDocument/2006/relationships/image" Target="../media/image46.emf"/><Relationship Id="rId2" Type="http://schemas.openxmlformats.org/officeDocument/2006/relationships/hyperlink" Target="https://edu.1sept.ru/" TargetMode="External"/><Relationship Id="rId16" Type="http://schemas.openxmlformats.org/officeDocument/2006/relationships/hyperlink" Target="https://www.youtube.com/user/PervoeSentyabr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1sept.ru/" TargetMode="External"/><Relationship Id="rId11" Type="http://schemas.openxmlformats.org/officeDocument/2006/relationships/image" Target="../media/image43.emf"/><Relationship Id="rId5" Type="http://schemas.openxmlformats.org/officeDocument/2006/relationships/image" Target="../media/image40.emf"/><Relationship Id="rId15" Type="http://schemas.openxmlformats.org/officeDocument/2006/relationships/image" Target="../media/image45.emf"/><Relationship Id="rId10" Type="http://schemas.openxmlformats.org/officeDocument/2006/relationships/hyperlink" Target="https://ds.1sept.ru/" TargetMode="External"/><Relationship Id="rId4" Type="http://schemas.openxmlformats.org/officeDocument/2006/relationships/hyperlink" Target="https://video.1sept.ru/" TargetMode="External"/><Relationship Id="rId9" Type="http://schemas.openxmlformats.org/officeDocument/2006/relationships/image" Target="../media/image42.emf"/><Relationship Id="rId14" Type="http://schemas.openxmlformats.org/officeDocument/2006/relationships/hyperlink" Target="https://vk.com/digital.september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458EDDE4-C14C-4476-6AEB-C8D33F85FD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560" y="795210"/>
            <a:ext cx="7772400" cy="1560516"/>
          </a:xfrm>
        </p:spPr>
        <p:txBody>
          <a:bodyPr>
            <a:normAutofit fontScale="90000"/>
          </a:bodyPr>
          <a:lstStyle/>
          <a:p>
            <a:r>
              <a:rPr lang="ru-RU" sz="4400" b="1" i="0" u="none" strike="noStrike" dirty="0">
                <a:solidFill>
                  <a:srgbClr val="C00000"/>
                </a:solidFill>
                <a:effectLst/>
                <a:latin typeface="+mn-lt"/>
              </a:rPr>
              <a:t>Какое чтение увлекает ребенка?</a:t>
            </a:r>
            <a:br>
              <a:rPr lang="ru-RU" sz="4400" b="1" i="0" u="none" strike="noStrike" dirty="0">
                <a:solidFill>
                  <a:srgbClr val="C00000"/>
                </a:solidFill>
                <a:effectLst/>
                <a:latin typeface="+mn-lt"/>
              </a:rPr>
            </a:br>
            <a:r>
              <a:rPr lang="ru-RU" sz="2700" b="0" i="0" u="none" strike="noStrike" dirty="0">
                <a:effectLst/>
                <a:latin typeface="+mn-lt"/>
              </a:rPr>
              <a:t>Система упражнений </a:t>
            </a:r>
            <a:r>
              <a:rPr lang="ru-RU" sz="2700" b="0" dirty="0">
                <a:effectLst/>
                <a:latin typeface="+mn-lt"/>
              </a:rPr>
              <a:t/>
            </a:r>
            <a:br>
              <a:rPr lang="ru-RU" sz="2700" b="0" dirty="0">
                <a:effectLst/>
                <a:latin typeface="+mn-lt"/>
              </a:rPr>
            </a:br>
            <a:r>
              <a:rPr lang="ru-RU" sz="2700" b="0" i="0" u="none" strike="noStrike" dirty="0">
                <a:effectLst/>
                <a:latin typeface="+mn-lt"/>
              </a:rPr>
              <a:t>для формирования читательской грамотности младших школьников.</a:t>
            </a:r>
            <a:endParaRPr lang="ru-RU" sz="2700" dirty="0"/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xmlns="" id="{58F3D347-FABE-F24C-C904-28928697F5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544" y="3039311"/>
            <a:ext cx="4352528" cy="1314450"/>
          </a:xfrm>
        </p:spPr>
        <p:txBody>
          <a:bodyPr>
            <a:normAutofit fontScale="47500" lnSpcReduction="20000"/>
          </a:bodyPr>
          <a:lstStyle/>
          <a:p>
            <a:r>
              <a:rPr lang="ru-RU" sz="3200" dirty="0">
                <a:solidFill>
                  <a:schemeClr val="tx1"/>
                </a:solidFill>
                <a:cs typeface="Times New Roman" panose="02020603050405020304" pitchFamily="18" charset="0"/>
              </a:rPr>
              <a:t>Волкова Елена Васильевна,</a:t>
            </a:r>
          </a:p>
          <a:p>
            <a:pPr algn="ctr"/>
            <a:r>
              <a:rPr lang="ru-RU" sz="3200" dirty="0">
                <a:solidFill>
                  <a:schemeClr val="tx1"/>
                </a:solidFill>
                <a:cs typeface="Times New Roman" panose="02020603050405020304" pitchFamily="18" charset="0"/>
              </a:rPr>
              <a:t>учитель начальных классов БОУ Школа №158,</a:t>
            </a:r>
          </a:p>
          <a:p>
            <a:pPr algn="ctr"/>
            <a:r>
              <a:rPr lang="ru-RU" sz="3200" dirty="0">
                <a:solidFill>
                  <a:schemeClr val="tx1"/>
                </a:solidFill>
                <a:cs typeface="Times New Roman" panose="02020603050405020304" pitchFamily="18" charset="0"/>
              </a:rPr>
              <a:t> председатель АУНК</a:t>
            </a:r>
            <a:r>
              <a:rPr lang="en-US" sz="32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tx1"/>
                </a:solidFill>
                <a:cs typeface="Times New Roman" panose="02020603050405020304" pitchFamily="18" charset="0"/>
              </a:rPr>
              <a:t>города Москвы,</a:t>
            </a:r>
          </a:p>
          <a:p>
            <a:pPr algn="ctr"/>
            <a:r>
              <a:rPr lang="ru-RU" sz="3200" dirty="0">
                <a:solidFill>
                  <a:schemeClr val="tx1"/>
                </a:solidFill>
                <a:cs typeface="Times New Roman" panose="02020603050405020304" pitchFamily="18" charset="0"/>
              </a:rPr>
              <a:t> почетный работник образования,</a:t>
            </a:r>
          </a:p>
          <a:p>
            <a:pPr algn="ctr"/>
            <a:r>
              <a:rPr lang="ru-RU" sz="3200" dirty="0">
                <a:solidFill>
                  <a:schemeClr val="tx1"/>
                </a:solidFill>
                <a:cs typeface="Times New Roman" panose="02020603050405020304" pitchFamily="18" charset="0"/>
              </a:rPr>
              <a:t>автор пособий для обучающихся начальной школы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7070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0211BA-70D8-E110-0B09-01A05096C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1733"/>
            <a:ext cx="7427168" cy="363687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Читательская грамотность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3200" dirty="0"/>
          </a:p>
        </p:txBody>
      </p:sp>
      <p:sp>
        <p:nvSpPr>
          <p:cNvPr id="4" name="Объект 4">
            <a:extLst>
              <a:ext uri="{FF2B5EF4-FFF2-40B4-BE49-F238E27FC236}">
                <a16:creationId xmlns:a16="http://schemas.microsoft.com/office/drawing/2014/main" xmlns="" id="{167ED99E-C880-3E67-72F4-456533B0C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987574"/>
            <a:ext cx="6120680" cy="381642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20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-  способность человека понимать и использовать письменные тексты, размышлять  над содержанием, оценивать прочитанное и заниматься чтением для того, чтобы   расширять свои знания и возможности, участвовать в социальной жизни;</a:t>
            </a:r>
          </a:p>
          <a:p>
            <a:endParaRPr lang="en-US" sz="20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effectLst/>
                <a:ea typeface="Calibri" panose="020F0502020204030204" pitchFamily="34" charset="0"/>
              </a:rPr>
              <a:t> - способность понимать и использовать письменную речь во всём разнообразии её форм для целей, требуемых обществом и/или ценных для индивида, который на основе разнообразных текстов моделирует собственные смыслы</a:t>
            </a:r>
            <a:r>
              <a:rPr lang="ru-RU" sz="2000" dirty="0">
                <a:ea typeface="Calibri" panose="020F0502020204030204" pitchFamily="34" charset="0"/>
              </a:rPr>
              <a:t>;</a:t>
            </a:r>
          </a:p>
          <a:p>
            <a:endParaRPr lang="ru-RU" sz="2000" dirty="0"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2000" spc="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- д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е</a:t>
            </a:r>
            <a:r>
              <a:rPr lang="ru-RU" sz="2000" spc="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й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ств</a:t>
            </a:r>
            <a:r>
              <a:rPr lang="ru-RU" sz="2000" spc="-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е</a:t>
            </a:r>
            <a:r>
              <a:rPr lang="ru-RU" sz="2000" spc="-1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н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н</a:t>
            </a:r>
            <a:r>
              <a:rPr lang="ru-RU" sz="2000" spc="-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ы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й</a:t>
            </a:r>
            <a:r>
              <a:rPr lang="ru-RU" sz="2000" spc="16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000" spc="-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и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нте</a:t>
            </a:r>
            <a:r>
              <a:rPr lang="ru-RU" sz="2000" spc="-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р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ес</a:t>
            </a:r>
            <a:r>
              <a:rPr lang="ru-RU" sz="2000" spc="15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000" spc="-1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у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чащ</a:t>
            </a:r>
            <a:r>
              <a:rPr lang="ru-RU" sz="2000" spc="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и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хся</a:t>
            </a:r>
            <a:r>
              <a:rPr lang="ru-RU" sz="2000" spc="15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к</a:t>
            </a:r>
            <a:r>
              <a:rPr lang="ru-RU" sz="2000" spc="15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чте</a:t>
            </a:r>
            <a:r>
              <a:rPr lang="ru-RU" sz="2000" spc="-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н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ию</a:t>
            </a:r>
            <a:r>
              <a:rPr lang="ru-RU" sz="2000" spc="15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и</a:t>
            </a:r>
            <a:r>
              <a:rPr lang="ru-RU" sz="2000" spc="15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лит</a:t>
            </a:r>
            <a:r>
              <a:rPr lang="ru-RU" sz="2000" spc="-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е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рат</a:t>
            </a:r>
            <a:r>
              <a:rPr lang="ru-RU" sz="2000" spc="-1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у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р</a:t>
            </a:r>
            <a:r>
              <a:rPr lang="ru-RU" sz="2000" spc="-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е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знание</a:t>
            </a:r>
            <a:r>
              <a:rPr lang="ru-RU" sz="2000" spc="60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книг,</a:t>
            </a:r>
            <a:r>
              <a:rPr lang="ru-RU" sz="2000" spc="60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000" spc="-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со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о</a:t>
            </a:r>
            <a:r>
              <a:rPr lang="ru-RU" sz="2000" spc="-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т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ветс</a:t>
            </a:r>
            <a:r>
              <a:rPr lang="ru-RU" sz="2000" spc="-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т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в</a:t>
            </a:r>
            <a:r>
              <a:rPr lang="ru-RU" sz="2000" spc="-2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у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ющих</a:t>
            </a:r>
            <a:r>
              <a:rPr lang="ru-RU" sz="2000" spc="61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000" spc="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их</a:t>
            </a:r>
            <a:r>
              <a:rPr lang="ru-RU" sz="2000" spc="61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000" spc="-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в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озр</a:t>
            </a:r>
            <a:r>
              <a:rPr lang="ru-RU" sz="2000" spc="-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а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ст</a:t>
            </a:r>
            <a:r>
              <a:rPr lang="ru-RU" sz="2000" spc="-1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у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</a:t>
            </a:r>
            <a:r>
              <a:rPr lang="ru-RU" sz="2000" spc="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а</a:t>
            </a:r>
            <a:r>
              <a:rPr lang="ru-RU" sz="2000" spc="61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также</a:t>
            </a:r>
            <a:r>
              <a:rPr lang="ru-RU" sz="2000" spc="61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000" spc="-1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у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мение</a:t>
            </a:r>
            <a:r>
              <a:rPr lang="ru-RU" sz="2000" spc="60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000" spc="-1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у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чащ</a:t>
            </a:r>
            <a:r>
              <a:rPr lang="ru-RU" sz="2000" spc="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их</a:t>
            </a:r>
            <a:r>
              <a:rPr lang="ru-RU" sz="2000" spc="-1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с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я выполнять</a:t>
            </a:r>
            <a:r>
              <a:rPr lang="ru-RU" sz="2000" spc="37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000" spc="-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ч</a:t>
            </a:r>
            <a:r>
              <a:rPr lang="ru-RU" sz="2000" spc="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и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тате</a:t>
            </a:r>
            <a:r>
              <a:rPr lang="ru-RU" sz="2000" spc="-1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л</a:t>
            </a:r>
            <a:r>
              <a:rPr lang="ru-RU" sz="2000" spc="-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ь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ск</a:t>
            </a:r>
            <a:r>
              <a:rPr lang="ru-RU" sz="2000" spc="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и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е</a:t>
            </a:r>
            <a:r>
              <a:rPr lang="ru-RU" sz="2000" spc="37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действия</a:t>
            </a:r>
            <a:r>
              <a:rPr lang="ru-RU" sz="2000" spc="38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000" spc="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в</a:t>
            </a:r>
            <a:r>
              <a:rPr lang="ru-RU" sz="2000" spc="36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ра</a:t>
            </a:r>
            <a:r>
              <a:rPr lang="ru-RU" sz="2000" spc="-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б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оте</a:t>
            </a:r>
            <a:r>
              <a:rPr lang="ru-RU" sz="2000" spc="37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с</a:t>
            </a:r>
            <a:r>
              <a:rPr lang="ru-RU" sz="2000" spc="38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книг</a:t>
            </a:r>
            <a:r>
              <a:rPr lang="ru-RU" sz="2000" spc="-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а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ми</a:t>
            </a:r>
            <a:r>
              <a:rPr lang="ru-RU" sz="2000" spc="38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000" spc="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и</a:t>
            </a:r>
            <a:r>
              <a:rPr lang="ru-RU" sz="2000" spc="37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000" spc="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п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р</a:t>
            </a:r>
            <a:r>
              <a:rPr lang="ru-RU" sz="2000" spc="3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о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изв</a:t>
            </a:r>
            <a:r>
              <a:rPr lang="ru-RU" sz="2000" spc="-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е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д</a:t>
            </a:r>
            <a:r>
              <a:rPr lang="ru-RU" sz="2000" spc="-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е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ниями;</a:t>
            </a:r>
          </a:p>
          <a:p>
            <a:pPr marL="0" indent="0">
              <a:buNone/>
            </a:pPr>
            <a:endParaRPr lang="ru-RU" sz="20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2000" dirty="0">
                <a:ea typeface="Times New Roman" panose="02020603050405020304" pitchFamily="18" charset="0"/>
              </a:rPr>
              <a:t>совок</a:t>
            </a:r>
            <a:r>
              <a:rPr lang="ru-RU" sz="2000" spc="-5" dirty="0">
                <a:ea typeface="Times New Roman" panose="02020603050405020304" pitchFamily="18" charset="0"/>
              </a:rPr>
              <a:t>у</a:t>
            </a:r>
            <a:r>
              <a:rPr lang="ru-RU" sz="2000" dirty="0">
                <a:ea typeface="Times New Roman" panose="02020603050405020304" pitchFamily="18" charset="0"/>
              </a:rPr>
              <a:t>п</a:t>
            </a:r>
            <a:r>
              <a:rPr lang="ru-RU" sz="2000" spc="-5" dirty="0">
                <a:ea typeface="Times New Roman" panose="02020603050405020304" pitchFamily="18" charset="0"/>
              </a:rPr>
              <a:t>н</a:t>
            </a:r>
            <a:r>
              <a:rPr lang="ru-RU" sz="2000" dirty="0">
                <a:ea typeface="Times New Roman" panose="02020603050405020304" pitchFamily="18" charset="0"/>
              </a:rPr>
              <a:t>о</a:t>
            </a:r>
            <a:r>
              <a:rPr lang="ru-RU" sz="2000" spc="5" dirty="0">
                <a:ea typeface="Times New Roman" panose="02020603050405020304" pitchFamily="18" charset="0"/>
              </a:rPr>
              <a:t>с</a:t>
            </a:r>
            <a:r>
              <a:rPr lang="ru-RU" sz="2000" dirty="0">
                <a:ea typeface="Times New Roman" panose="02020603050405020304" pitchFamily="18" charset="0"/>
              </a:rPr>
              <a:t>ть</a:t>
            </a:r>
            <a:r>
              <a:rPr lang="ru-RU" sz="2000" spc="590" dirty="0">
                <a:ea typeface="Times New Roman" panose="02020603050405020304" pitchFamily="18" charset="0"/>
              </a:rPr>
              <a:t> </a:t>
            </a:r>
            <a:r>
              <a:rPr lang="ru-RU" sz="2000" dirty="0">
                <a:ea typeface="Times New Roman" panose="02020603050405020304" pitchFamily="18" charset="0"/>
              </a:rPr>
              <a:t>зн</a:t>
            </a:r>
            <a:r>
              <a:rPr lang="ru-RU" sz="2000" spc="-10" dirty="0">
                <a:ea typeface="Times New Roman" panose="02020603050405020304" pitchFamily="18" charset="0"/>
              </a:rPr>
              <a:t>а</a:t>
            </a:r>
            <a:r>
              <a:rPr lang="ru-RU" sz="2000" dirty="0">
                <a:ea typeface="Times New Roman" panose="02020603050405020304" pitchFamily="18" charset="0"/>
              </a:rPr>
              <a:t>ний,</a:t>
            </a:r>
            <a:r>
              <a:rPr lang="ru-RU" sz="2000" spc="595" dirty="0">
                <a:ea typeface="Times New Roman" panose="02020603050405020304" pitchFamily="18" charset="0"/>
              </a:rPr>
              <a:t> </a:t>
            </a:r>
            <a:r>
              <a:rPr lang="ru-RU" sz="2000" spc="-10" dirty="0">
                <a:ea typeface="Times New Roman" panose="02020603050405020304" pitchFamily="18" charset="0"/>
              </a:rPr>
              <a:t>у</a:t>
            </a:r>
            <a:r>
              <a:rPr lang="ru-RU" sz="2000" dirty="0">
                <a:ea typeface="Times New Roman" panose="02020603050405020304" pitchFamily="18" charset="0"/>
              </a:rPr>
              <a:t>мений</a:t>
            </a:r>
            <a:r>
              <a:rPr lang="ru-RU" sz="2000" spc="590" dirty="0">
                <a:ea typeface="Times New Roman" panose="02020603050405020304" pitchFamily="18" charset="0"/>
              </a:rPr>
              <a:t> </a:t>
            </a:r>
            <a:r>
              <a:rPr lang="ru-RU" sz="2000" dirty="0">
                <a:ea typeface="Times New Roman" panose="02020603050405020304" pitchFamily="18" charset="0"/>
              </a:rPr>
              <a:t>и</a:t>
            </a:r>
            <a:r>
              <a:rPr lang="ru-RU" sz="2000" spc="590" dirty="0">
                <a:ea typeface="Times New Roman" panose="02020603050405020304" pitchFamily="18" charset="0"/>
              </a:rPr>
              <a:t> </a:t>
            </a:r>
            <a:r>
              <a:rPr lang="ru-RU" sz="2000" dirty="0">
                <a:ea typeface="Times New Roman" panose="02020603050405020304" pitchFamily="18" charset="0"/>
              </a:rPr>
              <a:t>навык</a:t>
            </a:r>
            <a:r>
              <a:rPr lang="ru-RU" sz="2000" spc="10" dirty="0">
                <a:ea typeface="Times New Roman" panose="02020603050405020304" pitchFamily="18" charset="0"/>
              </a:rPr>
              <a:t>о</a:t>
            </a:r>
            <a:r>
              <a:rPr lang="ru-RU" sz="2000" dirty="0">
                <a:ea typeface="Times New Roman" panose="02020603050405020304" pitchFamily="18" charset="0"/>
              </a:rPr>
              <a:t>в,</a:t>
            </a:r>
            <a:r>
              <a:rPr lang="ru-RU" sz="2000" spc="575" dirty="0">
                <a:ea typeface="Times New Roman" panose="02020603050405020304" pitchFamily="18" charset="0"/>
              </a:rPr>
              <a:t> </a:t>
            </a:r>
            <a:r>
              <a:rPr lang="ru-RU" sz="2000" dirty="0">
                <a:ea typeface="Times New Roman" panose="02020603050405020304" pitchFamily="18" charset="0"/>
              </a:rPr>
              <a:t>к</a:t>
            </a:r>
            <a:r>
              <a:rPr lang="ru-RU" sz="2000" spc="10" dirty="0">
                <a:ea typeface="Times New Roman" panose="02020603050405020304" pitchFamily="18" charset="0"/>
              </a:rPr>
              <a:t>о</a:t>
            </a:r>
            <a:r>
              <a:rPr lang="ru-RU" sz="2000" spc="-5" dirty="0">
                <a:ea typeface="Times New Roman" panose="02020603050405020304" pitchFamily="18" charset="0"/>
              </a:rPr>
              <a:t>т</a:t>
            </a:r>
            <a:r>
              <a:rPr lang="ru-RU" sz="2000" dirty="0">
                <a:ea typeface="Times New Roman" panose="02020603050405020304" pitchFamily="18" charset="0"/>
              </a:rPr>
              <a:t>орые</a:t>
            </a:r>
            <a:r>
              <a:rPr lang="ru-RU" sz="2000" spc="580" dirty="0">
                <a:ea typeface="Times New Roman" panose="02020603050405020304" pitchFamily="18" charset="0"/>
              </a:rPr>
              <a:t> </a:t>
            </a:r>
            <a:r>
              <a:rPr lang="ru-RU" sz="2000" dirty="0">
                <a:ea typeface="Times New Roman" panose="02020603050405020304" pitchFamily="18" charset="0"/>
              </a:rPr>
              <a:t>позволяют</a:t>
            </a:r>
            <a:r>
              <a:rPr lang="ru-RU" sz="2000" spc="595" dirty="0">
                <a:ea typeface="Times New Roman" panose="02020603050405020304" pitchFamily="18" charset="0"/>
              </a:rPr>
              <a:t> </a:t>
            </a:r>
            <a:r>
              <a:rPr lang="ru-RU" sz="2000" spc="-10" dirty="0">
                <a:ea typeface="Times New Roman" panose="02020603050405020304" pitchFamily="18" charset="0"/>
              </a:rPr>
              <a:t>у</a:t>
            </a:r>
            <a:r>
              <a:rPr lang="ru-RU" sz="2000" dirty="0">
                <a:ea typeface="Times New Roman" panose="02020603050405020304" pitchFamily="18" charset="0"/>
              </a:rPr>
              <a:t>ченику отбирать,</a:t>
            </a:r>
            <a:r>
              <a:rPr lang="ru-RU" sz="2000" spc="150" dirty="0">
                <a:ea typeface="Times New Roman" panose="02020603050405020304" pitchFamily="18" charset="0"/>
              </a:rPr>
              <a:t> </a:t>
            </a:r>
            <a:r>
              <a:rPr lang="ru-RU" sz="2000" dirty="0">
                <a:ea typeface="Times New Roman" panose="02020603050405020304" pitchFamily="18" charset="0"/>
              </a:rPr>
              <a:t>понимать,</a:t>
            </a:r>
            <a:r>
              <a:rPr lang="ru-RU" sz="2000" spc="135" dirty="0">
                <a:ea typeface="Times New Roman" panose="02020603050405020304" pitchFamily="18" charset="0"/>
              </a:rPr>
              <a:t> </a:t>
            </a:r>
            <a:r>
              <a:rPr lang="ru-RU" sz="2000" spc="5" dirty="0">
                <a:ea typeface="Times New Roman" panose="02020603050405020304" pitchFamily="18" charset="0"/>
              </a:rPr>
              <a:t>ор</a:t>
            </a:r>
            <a:r>
              <a:rPr lang="ru-RU" sz="2000" dirty="0">
                <a:ea typeface="Times New Roman" panose="02020603050405020304" pitchFamily="18" charset="0"/>
              </a:rPr>
              <a:t>га</a:t>
            </a:r>
            <a:r>
              <a:rPr lang="ru-RU" sz="2000" spc="-5" dirty="0">
                <a:ea typeface="Times New Roman" panose="02020603050405020304" pitchFamily="18" charset="0"/>
              </a:rPr>
              <a:t>н</a:t>
            </a:r>
            <a:r>
              <a:rPr lang="ru-RU" sz="2000" dirty="0">
                <a:ea typeface="Times New Roman" panose="02020603050405020304" pitchFamily="18" charset="0"/>
              </a:rPr>
              <a:t>изо</a:t>
            </a:r>
            <a:r>
              <a:rPr lang="ru-RU" sz="2000" spc="-5" dirty="0">
                <a:ea typeface="Times New Roman" panose="02020603050405020304" pitchFamily="18" charset="0"/>
              </a:rPr>
              <a:t>в</a:t>
            </a:r>
            <a:r>
              <a:rPr lang="ru-RU" sz="2000" dirty="0">
                <a:ea typeface="Times New Roman" panose="02020603050405020304" pitchFamily="18" charset="0"/>
              </a:rPr>
              <a:t>ывать</a:t>
            </a:r>
            <a:r>
              <a:rPr lang="ru-RU" sz="2000" spc="145" dirty="0">
                <a:ea typeface="Times New Roman" panose="02020603050405020304" pitchFamily="18" charset="0"/>
              </a:rPr>
              <a:t> </a:t>
            </a:r>
            <a:r>
              <a:rPr lang="ru-RU" sz="2000" dirty="0">
                <a:ea typeface="Times New Roman" panose="02020603050405020304" pitchFamily="18" charset="0"/>
              </a:rPr>
              <a:t>информ</a:t>
            </a:r>
            <a:r>
              <a:rPr lang="ru-RU" sz="2000" spc="-5" dirty="0">
                <a:ea typeface="Times New Roman" panose="02020603050405020304" pitchFamily="18" charset="0"/>
              </a:rPr>
              <a:t>а</a:t>
            </a:r>
            <a:r>
              <a:rPr lang="ru-RU" sz="2000" dirty="0">
                <a:ea typeface="Times New Roman" panose="02020603050405020304" pitchFamily="18" charset="0"/>
              </a:rPr>
              <a:t>цию,</a:t>
            </a:r>
            <a:r>
              <a:rPr lang="ru-RU" sz="2000" spc="145" dirty="0">
                <a:ea typeface="Times New Roman" panose="02020603050405020304" pitchFamily="18" charset="0"/>
              </a:rPr>
              <a:t> </a:t>
            </a:r>
            <a:r>
              <a:rPr lang="ru-RU" sz="2000" dirty="0">
                <a:ea typeface="Times New Roman" panose="02020603050405020304" pitchFamily="18" charset="0"/>
              </a:rPr>
              <a:t>пр</a:t>
            </a:r>
            <a:r>
              <a:rPr lang="ru-RU" sz="2000" spc="-5" dirty="0">
                <a:ea typeface="Times New Roman" panose="02020603050405020304" pitchFamily="18" charset="0"/>
              </a:rPr>
              <a:t>е</a:t>
            </a:r>
            <a:r>
              <a:rPr lang="ru-RU" sz="2000" dirty="0">
                <a:ea typeface="Times New Roman" panose="02020603050405020304" pitchFamily="18" charset="0"/>
              </a:rPr>
              <a:t>дст</a:t>
            </a:r>
            <a:r>
              <a:rPr lang="ru-RU" sz="2000" spc="20" dirty="0">
                <a:ea typeface="Times New Roman" panose="02020603050405020304" pitchFamily="18" charset="0"/>
              </a:rPr>
              <a:t>а</a:t>
            </a:r>
            <a:r>
              <a:rPr lang="ru-RU" sz="2000" dirty="0">
                <a:ea typeface="Times New Roman" panose="02020603050405020304" pitchFamily="18" charset="0"/>
              </a:rPr>
              <a:t>в</a:t>
            </a:r>
            <a:r>
              <a:rPr lang="ru-RU" sz="2000" spc="-5" dirty="0">
                <a:ea typeface="Times New Roman" panose="02020603050405020304" pitchFamily="18" charset="0"/>
              </a:rPr>
              <a:t>л</a:t>
            </a:r>
            <a:r>
              <a:rPr lang="ru-RU" sz="2000" dirty="0">
                <a:ea typeface="Times New Roman" panose="02020603050405020304" pitchFamily="18" charset="0"/>
              </a:rPr>
              <a:t>ен</a:t>
            </a:r>
            <a:r>
              <a:rPr lang="ru-RU" sz="2000" spc="5" dirty="0">
                <a:ea typeface="Times New Roman" panose="02020603050405020304" pitchFamily="18" charset="0"/>
              </a:rPr>
              <a:t>н</a:t>
            </a:r>
            <a:r>
              <a:rPr lang="ru-RU" sz="2000" spc="-10" dirty="0">
                <a:ea typeface="Times New Roman" panose="02020603050405020304" pitchFamily="18" charset="0"/>
              </a:rPr>
              <a:t>у</a:t>
            </a:r>
            <a:r>
              <a:rPr lang="ru-RU" sz="2000" dirty="0">
                <a:ea typeface="Times New Roman" panose="02020603050405020304" pitchFamily="18" charset="0"/>
              </a:rPr>
              <a:t>ю</a:t>
            </a:r>
            <a:r>
              <a:rPr lang="ru-RU" sz="2000" spc="145" dirty="0">
                <a:ea typeface="Times New Roman" panose="02020603050405020304" pitchFamily="18" charset="0"/>
              </a:rPr>
              <a:t> </a:t>
            </a:r>
            <a:r>
              <a:rPr lang="ru-RU" sz="2000" spc="5" dirty="0">
                <a:ea typeface="Times New Roman" panose="02020603050405020304" pitchFamily="18" charset="0"/>
              </a:rPr>
              <a:t>в</a:t>
            </a:r>
            <a:r>
              <a:rPr lang="ru-RU" sz="2000" spc="150" dirty="0">
                <a:ea typeface="Times New Roman" panose="02020603050405020304" pitchFamily="18" charset="0"/>
              </a:rPr>
              <a:t> </a:t>
            </a:r>
            <a:r>
              <a:rPr lang="ru-RU" sz="2000" dirty="0">
                <a:ea typeface="Times New Roman" panose="02020603050405020304" pitchFamily="18" charset="0"/>
              </a:rPr>
              <a:t>зна</a:t>
            </a:r>
            <a:r>
              <a:rPr lang="ru-RU" sz="2000" spc="5" dirty="0">
                <a:ea typeface="Times New Roman" panose="02020603050405020304" pitchFamily="18" charset="0"/>
              </a:rPr>
              <a:t>к</a:t>
            </a:r>
            <a:r>
              <a:rPr lang="ru-RU" sz="2000" spc="15" dirty="0">
                <a:ea typeface="Times New Roman" panose="02020603050405020304" pitchFamily="18" charset="0"/>
              </a:rPr>
              <a:t>о</a:t>
            </a:r>
            <a:r>
              <a:rPr lang="ru-RU" sz="2000" dirty="0">
                <a:ea typeface="Times New Roman" panose="02020603050405020304" pitchFamily="18" charset="0"/>
              </a:rPr>
              <a:t>-б</a:t>
            </a:r>
            <a:r>
              <a:rPr lang="ru-RU" sz="2000" spc="-10" dirty="0">
                <a:ea typeface="Times New Roman" panose="02020603050405020304" pitchFamily="18" charset="0"/>
              </a:rPr>
              <a:t>у</a:t>
            </a:r>
            <a:r>
              <a:rPr lang="ru-RU" sz="2000" dirty="0">
                <a:ea typeface="Times New Roman" panose="02020603050405020304" pitchFamily="18" charset="0"/>
              </a:rPr>
              <a:t>кве</a:t>
            </a:r>
            <a:r>
              <a:rPr lang="ru-RU" sz="2000" spc="5" dirty="0">
                <a:ea typeface="Times New Roman" panose="02020603050405020304" pitchFamily="18" charset="0"/>
              </a:rPr>
              <a:t>нной </a:t>
            </a:r>
            <a:r>
              <a:rPr lang="ru-RU" sz="2000" spc="-5" dirty="0">
                <a:ea typeface="Times New Roman" panose="02020603050405020304" pitchFamily="18" charset="0"/>
              </a:rPr>
              <a:t>ф</a:t>
            </a:r>
            <a:r>
              <a:rPr lang="ru-RU" sz="2000" dirty="0">
                <a:ea typeface="Times New Roman" panose="02020603050405020304" pitchFamily="18" charset="0"/>
              </a:rPr>
              <a:t>орме;</a:t>
            </a:r>
            <a:r>
              <a:rPr lang="ru-RU" sz="20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пс</a:t>
            </a:r>
            <a:r>
              <a:rPr lang="ru-RU" sz="2000" spc="-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и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хологич</a:t>
            </a:r>
            <a:r>
              <a:rPr lang="ru-RU" sz="2000" spc="-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е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ская</a:t>
            </a:r>
            <a:r>
              <a:rPr lang="ru-RU" sz="2000" spc="94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000" spc="-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с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истема,</a:t>
            </a:r>
            <a:r>
              <a:rPr lang="ru-RU" sz="2000" spc="94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000" spc="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в</a:t>
            </a:r>
            <a:r>
              <a:rPr lang="ru-RU" sz="2000" spc="95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основе</a:t>
            </a:r>
            <a:r>
              <a:rPr lang="ru-RU" sz="2000" spc="94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к</a:t>
            </a:r>
            <a:r>
              <a:rPr lang="ru-RU" sz="2000" spc="1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о</a:t>
            </a:r>
            <a:r>
              <a:rPr lang="ru-RU" sz="2000" spc="-1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т</a:t>
            </a:r>
            <a:r>
              <a:rPr lang="ru-RU" sz="2000" spc="-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о</a:t>
            </a:r>
            <a:r>
              <a:rPr lang="ru-RU" sz="2000" spc="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р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ой</a:t>
            </a:r>
            <a:r>
              <a:rPr lang="ru-RU" sz="2000" spc="94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нах</a:t>
            </a:r>
            <a:r>
              <a:rPr lang="ru-RU" sz="2000" spc="-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о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дится</a:t>
            </a:r>
            <a:r>
              <a:rPr lang="ru-RU" sz="2000" spc="95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спо</a:t>
            </a:r>
            <a:r>
              <a:rPr lang="ru-RU" sz="2000" spc="-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с</a:t>
            </a:r>
            <a:r>
              <a:rPr lang="ru-RU" sz="2000" spc="-1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о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бнос</a:t>
            </a:r>
            <a:r>
              <a:rPr lang="ru-RU" sz="2000" spc="-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т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ь п</a:t>
            </a:r>
            <a:r>
              <a:rPr lang="ru-RU" sz="2000" spc="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р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е</a:t>
            </a:r>
            <a:r>
              <a:rPr lang="ru-RU" sz="2000" spc="-1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в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ра</a:t>
            </a:r>
            <a:r>
              <a:rPr lang="ru-RU" sz="2000" spc="-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щ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ать</a:t>
            </a:r>
            <a:r>
              <a:rPr lang="ru-RU" sz="2000" spc="6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с</a:t>
            </a:r>
            <a:r>
              <a:rPr lang="ru-RU" sz="2000" spc="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о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де</a:t>
            </a:r>
            <a:r>
              <a:rPr lang="ru-RU" sz="2000" spc="-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р</a:t>
            </a:r>
            <a:r>
              <a:rPr lang="ru-RU" sz="2000" spc="-1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ж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ание</a:t>
            </a:r>
            <a:r>
              <a:rPr lang="ru-RU" sz="2000" spc="6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текста</a:t>
            </a:r>
            <a:r>
              <a:rPr lang="ru-RU" sz="2000" spc="6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в</a:t>
            </a:r>
            <a:r>
              <a:rPr lang="ru-RU" sz="2000" spc="7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соде</a:t>
            </a:r>
            <a:r>
              <a:rPr lang="ru-RU" sz="2000" spc="-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р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жание</a:t>
            </a:r>
            <a:r>
              <a:rPr lang="ru-RU" sz="2000" spc="7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личного</a:t>
            </a:r>
            <a:r>
              <a:rPr lang="ru-RU" sz="2000" spc="7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опыта</a:t>
            </a:r>
            <a:r>
              <a:rPr lang="ru-RU" sz="2000" spc="6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ч</a:t>
            </a:r>
            <a:r>
              <a:rPr lang="ru-RU" sz="2000" spc="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и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та</a:t>
            </a:r>
            <a:r>
              <a:rPr lang="ru-RU" sz="2000" spc="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т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е</a:t>
            </a:r>
            <a:r>
              <a:rPr lang="ru-RU" sz="2000" spc="-5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л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я.</a:t>
            </a:r>
          </a:p>
          <a:p>
            <a:pPr marL="0" indent="0">
              <a:buNone/>
            </a:pPr>
            <a:endParaRPr lang="ru-RU" sz="2000" spc="-5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endParaRPr lang="ru-RU" sz="2000" spc="-5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endParaRPr lang="en-US" sz="18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981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4E03DE5E-B1DB-5B73-B25B-9AE70BFE9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7533"/>
            <a:ext cx="7067128" cy="435695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latin typeface="+mn-lt"/>
              </a:rPr>
              <a:t>Педагогические технологии 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5CEEBDC-E2BE-001F-0C91-AF0D655CC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342900" marR="46990" indent="-342900" algn="just" fontAlgn="base">
              <a:spcAft>
                <a:spcPts val="800"/>
              </a:spcAft>
              <a:buFont typeface="Symbol" panose="05050102010706020507" pitchFamily="18" charset="2"/>
              <a:buChar char=""/>
            </a:pPr>
            <a:r>
              <a:rPr lang="ru-RU" sz="3200" dirty="0">
                <a:solidFill>
                  <a:srgbClr val="000000"/>
                </a:solidFill>
                <a:ea typeface="Calibri" panose="020F0502020204030204" pitchFamily="34" charset="0"/>
              </a:rPr>
              <a:t>технология развивающего обучения;</a:t>
            </a:r>
          </a:p>
          <a:p>
            <a:pPr marL="342900" marR="46990" indent="-342900" algn="just" fontAlgn="base">
              <a:spcAft>
                <a:spcPts val="800"/>
              </a:spcAft>
              <a:buFont typeface="Symbol" panose="05050102010706020507" pitchFamily="18" charset="2"/>
              <a:buChar char=""/>
            </a:pPr>
            <a:r>
              <a:rPr lang="ru-RU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кейс-технология;</a:t>
            </a:r>
          </a:p>
          <a:p>
            <a:pPr marL="342900" marR="46990" lvl="0" indent="-342900" algn="just" fontAlgn="base">
              <a:spcAft>
                <a:spcPts val="800"/>
              </a:spcAft>
              <a:buFont typeface="Symbol" panose="05050102010706020507" pitchFamily="18" charset="2"/>
              <a:buChar char=""/>
            </a:pPr>
            <a:r>
              <a:rPr lang="ru-RU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технология развития критического мышления;</a:t>
            </a:r>
            <a:endParaRPr lang="ru-RU" sz="3200" dirty="0">
              <a:effectLst/>
              <a:ea typeface="Calibri" panose="020F0502020204030204" pitchFamily="34" charset="0"/>
            </a:endParaRPr>
          </a:p>
          <a:p>
            <a:pPr marL="342900" marR="46990" indent="-342900" algn="just" fontAlgn="base">
              <a:spcAft>
                <a:spcPts val="800"/>
              </a:spcAft>
              <a:buFont typeface="Symbol" panose="05050102010706020507" pitchFamily="18" charset="2"/>
              <a:buChar char=""/>
            </a:pPr>
            <a:r>
              <a:rPr lang="ru-RU" sz="3200" dirty="0">
                <a:solidFill>
                  <a:srgbClr val="000000"/>
                </a:solidFill>
                <a:ea typeface="Calibri" panose="020F0502020204030204" pitchFamily="34" charset="0"/>
              </a:rPr>
              <a:t>проектная технологию;</a:t>
            </a:r>
            <a:endParaRPr lang="ru-RU" sz="3200" dirty="0">
              <a:ea typeface="Calibri" panose="020F0502020204030204" pitchFamily="34" charset="0"/>
            </a:endParaRPr>
          </a:p>
          <a:p>
            <a:pPr marL="342900" marR="46990" lvl="0" indent="-342900" algn="just" fontAlgn="base">
              <a:spcAft>
                <a:spcPts val="800"/>
              </a:spcAft>
              <a:buFont typeface="Symbol" panose="05050102010706020507" pitchFamily="18" charset="2"/>
              <a:buChar char=""/>
            </a:pPr>
            <a:r>
              <a:rPr lang="ru-RU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ru-RU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ехнология медиапроектирования.</a:t>
            </a:r>
            <a:endParaRPr lang="ru-RU" sz="3200" dirty="0">
              <a:effectLst/>
              <a:ea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6869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B126C81-E8A7-7A7F-EA23-00FFBE6FE0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16" t="1672" r="1482" b="1332"/>
          <a:stretch/>
        </p:blipFill>
        <p:spPr>
          <a:xfrm>
            <a:off x="0" y="483518"/>
            <a:ext cx="6552728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13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051C68-D462-B626-98E2-66B170AEE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7533"/>
            <a:ext cx="7571184" cy="435695"/>
          </a:xfrm>
        </p:spPr>
        <p:txBody>
          <a:bodyPr>
            <a:normAutofit fontScale="90000"/>
          </a:bodyPr>
          <a:lstStyle/>
          <a:p>
            <a:r>
              <a:rPr lang="ru-RU" sz="3100" dirty="0">
                <a:cs typeface="Times New Roman" panose="02020603050405020304" pitchFamily="18" charset="0"/>
              </a:rPr>
              <a:t/>
            </a:r>
            <a:br>
              <a:rPr lang="ru-RU" sz="3100" dirty="0">
                <a:cs typeface="Times New Roman" panose="02020603050405020304" pitchFamily="18" charset="0"/>
              </a:rPr>
            </a:br>
            <a:r>
              <a:rPr lang="ru-RU" sz="3100" dirty="0">
                <a:cs typeface="Times New Roman" panose="02020603050405020304" pitchFamily="18" charset="0"/>
              </a:rPr>
              <a:t>Отбор произведений и актуальность выбора.</a:t>
            </a:r>
            <a:r>
              <a:rPr lang="ru-RU" sz="4400" dirty="0"/>
              <a:t/>
            </a:r>
            <a:br>
              <a:rPr lang="ru-RU" sz="4400" dirty="0"/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5ADD4190-EF02-0FD4-FF72-2FD0DB19D1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572" t="15641" r="48242" b="13718"/>
          <a:stretch/>
        </p:blipFill>
        <p:spPr>
          <a:xfrm>
            <a:off x="457200" y="994108"/>
            <a:ext cx="2674640" cy="36414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F55976E-1F78-3150-D091-090EAE41B0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905" t="50159" r="26004" b="35725"/>
          <a:stretch/>
        </p:blipFill>
        <p:spPr>
          <a:xfrm>
            <a:off x="5076056" y="1275606"/>
            <a:ext cx="1728192" cy="169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2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6E143DB-7CC4-AA6A-9D30-610E8411E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23070"/>
            <a:ext cx="6575371" cy="409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83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80375CC-DC43-8651-B4EB-BA156238A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83518"/>
            <a:ext cx="6120680" cy="424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5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7850BA1-8364-38B6-9FA4-B8C80A36F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483518"/>
            <a:ext cx="5544616" cy="648071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+mn-lt"/>
              </a:rPr>
              <a:t>Определение круга чтения</a:t>
            </a:r>
            <a:endParaRPr lang="ru-RU" sz="2800" dirty="0"/>
          </a:p>
        </p:txBody>
      </p:sp>
      <p:pic>
        <p:nvPicPr>
          <p:cNvPr id="4" name="Объект 7">
            <a:extLst>
              <a:ext uri="{FF2B5EF4-FFF2-40B4-BE49-F238E27FC236}">
                <a16:creationId xmlns:a16="http://schemas.microsoft.com/office/drawing/2014/main" xmlns="" id="{B74EEBE4-1618-72D4-9707-CBBCCBFC48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139" t="19371" r="18291" b="3038"/>
          <a:stretch/>
        </p:blipFill>
        <p:spPr>
          <a:xfrm>
            <a:off x="179512" y="1203598"/>
            <a:ext cx="4824536" cy="3312368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BDB21AA-057B-ADFC-6223-834A4D01F4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79" t="49885" r="25835" b="36011"/>
          <a:stretch/>
        </p:blipFill>
        <p:spPr>
          <a:xfrm>
            <a:off x="5292081" y="1275606"/>
            <a:ext cx="2055314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0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F0C1934-5738-3774-6BEC-F98B9BCE5B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45"/>
          <a:stretch/>
        </p:blipFill>
        <p:spPr>
          <a:xfrm>
            <a:off x="179512" y="1059582"/>
            <a:ext cx="7345095" cy="30963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4A9336F-5921-EF3D-D30E-0BD00BAA61A1}"/>
              </a:ext>
            </a:extLst>
          </p:cNvPr>
          <p:cNvSpPr txBox="1"/>
          <p:nvPr/>
        </p:nvSpPr>
        <p:spPr>
          <a:xfrm>
            <a:off x="2699792" y="874916"/>
            <a:ext cx="1512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ПРИЁМЫ</a:t>
            </a:r>
          </a:p>
        </p:txBody>
      </p:sp>
    </p:spTree>
    <p:extLst>
      <p:ext uri="{BB962C8B-B14F-4D97-AF65-F5344CB8AC3E}">
        <p14:creationId xmlns:p14="http://schemas.microsoft.com/office/powerpoint/2010/main" val="3748390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ED6B937F-24CB-9760-5A4F-4C3BD2720BA6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251520" y="843558"/>
            <a:ext cx="410445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800" b="1" dirty="0"/>
              <a:t>Цель: </a:t>
            </a:r>
            <a:r>
              <a:rPr lang="ru-RU" sz="1800" dirty="0"/>
              <a:t>формирование умений читать вдумчиво, оценивать информацию, формулировать мысли автора своими словами.</a:t>
            </a:r>
          </a:p>
          <a:p>
            <a:r>
              <a:rPr lang="ru-RU" sz="1800" dirty="0"/>
              <a:t>Учитель дает ученикам задание написать на полях значками информацию по следующему алгоритму:</a:t>
            </a:r>
          </a:p>
          <a:p>
            <a:r>
              <a:rPr lang="ru-RU" sz="1800" dirty="0"/>
              <a:t>v Знакомая информация</a:t>
            </a:r>
          </a:p>
          <a:p>
            <a:r>
              <a:rPr lang="ru-RU" sz="1800" dirty="0"/>
              <a:t>+ Новая информация</a:t>
            </a:r>
          </a:p>
          <a:p>
            <a:r>
              <a:rPr lang="ru-RU" sz="1800" dirty="0"/>
              <a:t>-- Я думал (думала) иначе</a:t>
            </a:r>
          </a:p>
          <a:p>
            <a:r>
              <a:rPr lang="ru-RU" sz="1800" dirty="0"/>
              <a:t>? Это меня заинтересовало (удивило), хочу узнать больше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9ACA4603-9669-0468-ABBC-E3108847E6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536" y="474226"/>
            <a:ext cx="35283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/>
              <a:t>Чтение с пометками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68D36DE-F75F-20EB-1D09-1BB7A0FC3DE0}"/>
              </a:ext>
            </a:extLst>
          </p:cNvPr>
          <p:cNvSpPr txBox="1"/>
          <p:nvPr/>
        </p:nvSpPr>
        <p:spPr>
          <a:xfrm>
            <a:off x="4427984" y="47422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ПРИЁМЫ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47EE4AA-5E28-E8CA-661B-20A209ABEE99}"/>
              </a:ext>
            </a:extLst>
          </p:cNvPr>
          <p:cNvSpPr txBox="1"/>
          <p:nvPr/>
        </p:nvSpPr>
        <p:spPr>
          <a:xfrm>
            <a:off x="4535996" y="915566"/>
            <a:ext cx="43924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b="1" dirty="0"/>
              <a:t>Цель: </a:t>
            </a:r>
            <a:r>
              <a:rPr lang="ru-RU" dirty="0"/>
              <a:t>актуализация и повторение словаря, связанного с темой текста.</a:t>
            </a:r>
          </a:p>
          <a:p>
            <a:r>
              <a:rPr lang="ru-RU" dirty="0"/>
              <a:t>Учитель предлагает посмотреть на список слов и отметить те, которые могут быть связаны с текстом. После прочтения текста ученики возвращаются к данным словам и сравнивают их значение и употребление в тексте.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CAE4E41-AAFE-C8F0-305F-202FBA6BD09D}"/>
              </a:ext>
            </a:extLst>
          </p:cNvPr>
          <p:cNvSpPr txBox="1"/>
          <p:nvPr/>
        </p:nvSpPr>
        <p:spPr>
          <a:xfrm>
            <a:off x="6516216" y="461101"/>
            <a:ext cx="1728192" cy="382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/>
              <a:t>Глоссарий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113171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5">
            <a:extLst>
              <a:ext uri="{FF2B5EF4-FFF2-40B4-BE49-F238E27FC236}">
                <a16:creationId xmlns:a16="http://schemas.microsoft.com/office/drawing/2014/main" xmlns="" id="{ACE71A24-9CE4-7F56-85D5-A180916911B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520" y="987574"/>
            <a:ext cx="2868699" cy="3797836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xmlns="" id="{4AEDD7F9-F3B2-5358-0606-E347E1AE1374}"/>
              </a:ext>
            </a:extLst>
          </p:cNvPr>
          <p:cNvSpPr txBox="1">
            <a:spLocks/>
          </p:cNvSpPr>
          <p:nvPr/>
        </p:nvSpPr>
        <p:spPr>
          <a:xfrm>
            <a:off x="259904" y="358090"/>
            <a:ext cx="302514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3500" dirty="0">
                <a:latin typeface="Arial"/>
                <a:cs typeface="Arial"/>
              </a:rPr>
              <a:t>Русский</a:t>
            </a:r>
            <a:r>
              <a:rPr lang="ru-RU" sz="3500" spc="-130" dirty="0">
                <a:latin typeface="Arial"/>
                <a:cs typeface="Arial"/>
              </a:rPr>
              <a:t> </a:t>
            </a:r>
            <a:r>
              <a:rPr lang="ru-RU" sz="3500" spc="-20" dirty="0">
                <a:latin typeface="Arial"/>
                <a:cs typeface="Arial"/>
              </a:rPr>
              <a:t>язык</a:t>
            </a:r>
            <a:endParaRPr lang="ru-RU" sz="3500" dirty="0">
              <a:latin typeface="Arial"/>
              <a:cs typeface="Arial"/>
            </a:endParaRPr>
          </a:p>
        </p:txBody>
      </p:sp>
      <p:pic>
        <p:nvPicPr>
          <p:cNvPr id="6" name="object 3">
            <a:extLst>
              <a:ext uri="{FF2B5EF4-FFF2-40B4-BE49-F238E27FC236}">
                <a16:creationId xmlns:a16="http://schemas.microsoft.com/office/drawing/2014/main" xmlns="" id="{1EA145A7-692F-635B-8499-180AC3DADFE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67944" y="637490"/>
            <a:ext cx="214142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165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98C2DE0-B39C-38F4-9A76-862ADEF62EF7}"/>
              </a:ext>
            </a:extLst>
          </p:cNvPr>
          <p:cNvSpPr txBox="1"/>
          <p:nvPr/>
        </p:nvSpPr>
        <p:spPr>
          <a:xfrm>
            <a:off x="539552" y="699542"/>
            <a:ext cx="4536504" cy="309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</a:rPr>
              <a:t>Чтение – это окошко, через которое дети видят и познают мир и самих себя.</a:t>
            </a:r>
          </a:p>
          <a:p>
            <a:pPr marL="0" indent="0" algn="just">
              <a:spcAft>
                <a:spcPts val="1000"/>
              </a:spcAft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</a:rPr>
              <a:t>Оно открывается перед ребенком лишь тогда, когда наряду с чтением, одновременно с ним и даже раньше, чем впервые раскрыта книга, начинается кропотливая работа над словом.    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                       </a:t>
            </a:r>
            <a:r>
              <a:rPr lang="ru-RU" sz="2000" i="1" dirty="0"/>
              <a:t>В.А. Сухомлинский</a:t>
            </a:r>
          </a:p>
          <a:p>
            <a:pPr marL="0" indent="0" algn="just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ru-RU" sz="2000" dirty="0"/>
              <a:t>                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BECC6F7-5E93-75F4-7073-B395CB4776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12" t="21411" r="50601" b="25000"/>
          <a:stretch/>
        </p:blipFill>
        <p:spPr>
          <a:xfrm>
            <a:off x="5868144" y="627535"/>
            <a:ext cx="2208131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83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C624E6B-95B0-C358-F5D3-7F9D14061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1" y="555526"/>
            <a:ext cx="8363474" cy="374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225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>
            <a:extLst>
              <a:ext uri="{FF2B5EF4-FFF2-40B4-BE49-F238E27FC236}">
                <a16:creationId xmlns:a16="http://schemas.microsoft.com/office/drawing/2014/main" xmlns="" id="{0D8D94BC-5F38-7B4A-703F-6CB34F031C0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49484" y="915566"/>
            <a:ext cx="4528499" cy="1827674"/>
          </a:xfrm>
          <a:prstGeom prst="rect">
            <a:avLst/>
          </a:prstGeom>
        </p:spPr>
      </p:pic>
      <p:pic>
        <p:nvPicPr>
          <p:cNvPr id="6" name="object 5">
            <a:extLst>
              <a:ext uri="{FF2B5EF4-FFF2-40B4-BE49-F238E27FC236}">
                <a16:creationId xmlns:a16="http://schemas.microsoft.com/office/drawing/2014/main" xmlns="" id="{A92D4EAB-6745-AE9E-C85D-168817DB1B1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512" y="555526"/>
            <a:ext cx="2989490" cy="4211864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xmlns="" id="{E09F15D4-E004-B28B-B318-4561D3E2BBDF}"/>
              </a:ext>
            </a:extLst>
          </p:cNvPr>
          <p:cNvSpPr txBox="1">
            <a:spLocks/>
          </p:cNvSpPr>
          <p:nvPr/>
        </p:nvSpPr>
        <p:spPr>
          <a:xfrm>
            <a:off x="3275856" y="483518"/>
            <a:ext cx="3522979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3100" dirty="0">
                <a:latin typeface="Arial"/>
                <a:cs typeface="Arial"/>
              </a:rPr>
              <a:t>Окружающий</a:t>
            </a:r>
            <a:r>
              <a:rPr lang="ru-RU" sz="3100" spc="-15" dirty="0">
                <a:latin typeface="Arial"/>
                <a:cs typeface="Arial"/>
              </a:rPr>
              <a:t> </a:t>
            </a:r>
            <a:r>
              <a:rPr lang="ru-RU" sz="3100" spc="-25" dirty="0">
                <a:latin typeface="Arial"/>
                <a:cs typeface="Arial"/>
              </a:rPr>
              <a:t>мир</a:t>
            </a:r>
            <a:endParaRPr lang="ru-RU" sz="3100" dirty="0">
              <a:latin typeface="Arial"/>
              <a:cs typeface="Arial"/>
            </a:endParaRPr>
          </a:p>
        </p:txBody>
      </p:sp>
      <p:pic>
        <p:nvPicPr>
          <p:cNvPr id="8" name="object 3">
            <a:extLst>
              <a:ext uri="{FF2B5EF4-FFF2-40B4-BE49-F238E27FC236}">
                <a16:creationId xmlns:a16="http://schemas.microsoft.com/office/drawing/2014/main" xmlns="" id="{19AF40CC-C036-32C0-6919-E8F55A45304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47864" y="2665938"/>
            <a:ext cx="1308136" cy="16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37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122BF5C-2991-3385-345D-E5D8D8104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699542"/>
            <a:ext cx="6395357" cy="336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233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4">
            <a:extLst>
              <a:ext uri="{FF2B5EF4-FFF2-40B4-BE49-F238E27FC236}">
                <a16:creationId xmlns:a16="http://schemas.microsoft.com/office/drawing/2014/main" xmlns="" id="{8985EEFE-6219-1AE3-838B-B198FE6DA0A1}"/>
              </a:ext>
            </a:extLst>
          </p:cNvPr>
          <p:cNvGrpSpPr/>
          <p:nvPr/>
        </p:nvGrpSpPr>
        <p:grpSpPr>
          <a:xfrm>
            <a:off x="10007" y="708174"/>
            <a:ext cx="6699078" cy="4099342"/>
            <a:chOff x="35496" y="731412"/>
            <a:chExt cx="6699078" cy="4099342"/>
          </a:xfrm>
        </p:grpSpPr>
        <p:pic>
          <p:nvPicPr>
            <p:cNvPr id="3" name="object 5">
              <a:extLst>
                <a:ext uri="{FF2B5EF4-FFF2-40B4-BE49-F238E27FC236}">
                  <a16:creationId xmlns:a16="http://schemas.microsoft.com/office/drawing/2014/main" xmlns="" id="{83F1B2D0-FD93-288D-2DD5-1BA8D75D6DF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504" y="731412"/>
              <a:ext cx="2918796" cy="1839250"/>
            </a:xfrm>
            <a:prstGeom prst="rect">
              <a:avLst/>
            </a:prstGeom>
          </p:spPr>
        </p:pic>
        <p:pic>
          <p:nvPicPr>
            <p:cNvPr id="4" name="object 6">
              <a:extLst>
                <a:ext uri="{FF2B5EF4-FFF2-40B4-BE49-F238E27FC236}">
                  <a16:creationId xmlns:a16="http://schemas.microsoft.com/office/drawing/2014/main" xmlns="" id="{C48CC41A-8D05-9E2A-1F18-36F820C37D7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496" y="2715766"/>
              <a:ext cx="3186349" cy="2114988"/>
            </a:xfrm>
            <a:prstGeom prst="rect">
              <a:avLst/>
            </a:prstGeom>
          </p:spPr>
        </p:pic>
        <p:pic>
          <p:nvPicPr>
            <p:cNvPr id="5" name="object 7">
              <a:extLst>
                <a:ext uri="{FF2B5EF4-FFF2-40B4-BE49-F238E27FC236}">
                  <a16:creationId xmlns:a16="http://schemas.microsoft.com/office/drawing/2014/main" xmlns="" id="{571D4047-509D-5389-C452-60757F836E6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41228" y="987574"/>
              <a:ext cx="3493346" cy="2413649"/>
            </a:xfrm>
            <a:prstGeom prst="rect">
              <a:avLst/>
            </a:prstGeom>
          </p:spPr>
        </p:pic>
      </p:grp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64B8E66E-AA7E-49EE-F360-0BBAF52BD464}"/>
              </a:ext>
            </a:extLst>
          </p:cNvPr>
          <p:cNvSpPr txBox="1">
            <a:spLocks/>
          </p:cNvSpPr>
          <p:nvPr/>
        </p:nvSpPr>
        <p:spPr>
          <a:xfrm>
            <a:off x="3347864" y="428774"/>
            <a:ext cx="263715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3500" spc="-10">
                <a:latin typeface="Arial"/>
                <a:cs typeface="Arial"/>
              </a:rPr>
              <a:t>Математика</a:t>
            </a:r>
            <a:endParaRPr lang="ru-RU" sz="3500" dirty="0">
              <a:latin typeface="Arial"/>
              <a:cs typeface="Arial"/>
            </a:endParaRPr>
          </a:p>
        </p:txBody>
      </p:sp>
      <p:pic>
        <p:nvPicPr>
          <p:cNvPr id="7" name="object 3">
            <a:extLst>
              <a:ext uri="{FF2B5EF4-FFF2-40B4-BE49-F238E27FC236}">
                <a16:creationId xmlns:a16="http://schemas.microsoft.com/office/drawing/2014/main" xmlns="" id="{00653CAF-CE93-BCE1-9560-EAAF81BB87B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52320" y="876436"/>
            <a:ext cx="1224136" cy="172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900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D656E4-14F7-0075-B421-B63612899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878"/>
            <a:ext cx="8229600" cy="942751"/>
          </a:xfrm>
        </p:spPr>
        <p:txBody>
          <a:bodyPr>
            <a:normAutofit fontScale="90000"/>
          </a:bodyPr>
          <a:lstStyle/>
          <a:p>
            <a:r>
              <a:rPr lang="ru-RU" sz="3100" b="0" i="0" u="none" strike="noStrike" dirty="0">
                <a:effectLst/>
                <a:latin typeface="+mn-lt"/>
              </a:rPr>
              <a:t>Система упражнений </a:t>
            </a:r>
            <a:r>
              <a:rPr lang="ru-RU" sz="3100" b="0" dirty="0">
                <a:effectLst/>
                <a:latin typeface="+mn-lt"/>
              </a:rPr>
              <a:t/>
            </a:r>
            <a:br>
              <a:rPr lang="ru-RU" sz="3100" b="0" dirty="0">
                <a:effectLst/>
                <a:latin typeface="+mn-lt"/>
              </a:rPr>
            </a:br>
            <a:r>
              <a:rPr lang="ru-RU" sz="3100" b="0" i="0" u="none" strike="noStrike" dirty="0">
                <a:effectLst/>
                <a:latin typeface="+mn-lt"/>
              </a:rPr>
              <a:t>для формирования читательской грамотности младших школьников.</a:t>
            </a:r>
            <a:endParaRPr lang="ru-RU" sz="3100" dirty="0"/>
          </a:p>
        </p:txBody>
      </p:sp>
      <p:pic>
        <p:nvPicPr>
          <p:cNvPr id="4" name="Picture 4" descr="https://lh5.googleusercontent.com/tb9zmgkRcXHTzaa6sC1aUYqxr6grnM20ItLbVdjplnP6cWepJWpkWQxTtA6olOj-or2ThB4_9aoh-AUioMESHriy5xOK0ys7N4kg16A4UPNsXXYUSOXa0NB0mkNwpUbg1_qW4YS4085q">
            <a:extLst>
              <a:ext uri="{FF2B5EF4-FFF2-40B4-BE49-F238E27FC236}">
                <a16:creationId xmlns:a16="http://schemas.microsoft.com/office/drawing/2014/main" xmlns="" id="{BF5F1354-319A-B958-72BF-B5E6C90B92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82446"/>
            <a:ext cx="1999547" cy="283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lh4.googleusercontent.com/OOuy3vKPw09jZuuGG_JTrNL-fwxmq6TOsgAoV07RgQVAuv_jj3d7upx8Lv0IRo8x3K6-y3WqX23IMnLVGV37v3g-Rbnk6OzdahaADB-mpTtlJcK7O8LQoBTpbtxVWUNBrn5CSOgbRmpW">
            <a:extLst>
              <a:ext uri="{FF2B5EF4-FFF2-40B4-BE49-F238E27FC236}">
                <a16:creationId xmlns:a16="http://schemas.microsoft.com/office/drawing/2014/main" xmlns="" id="{9868615B-3663-E8DE-453B-91A1A3A42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22572"/>
            <a:ext cx="1999547" cy="289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3369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DDF635-3851-D8E1-D74A-067095FA2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627533"/>
            <a:ext cx="6264696" cy="432049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+mn-lt"/>
              </a:rPr>
              <a:t>Учимся понимать текст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42EC75E0-F51B-D919-A1AF-F5CC729F13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8654" t="27692" r="16995" b="29744"/>
          <a:stretch/>
        </p:blipFill>
        <p:spPr>
          <a:xfrm>
            <a:off x="217319" y="2643758"/>
            <a:ext cx="4038600" cy="2180180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0F910C2A-077A-E81D-8BB7-B4FD2CA9A0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8149" t="29872" r="19880" b="31538"/>
          <a:stretch/>
        </p:blipFill>
        <p:spPr>
          <a:xfrm>
            <a:off x="4648200" y="1131590"/>
            <a:ext cx="4038600" cy="208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771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B1BE896-ACA7-DD5F-D1F9-D380ED3A4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5293"/>
            <a:ext cx="2970324" cy="39913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784B3C3-530C-6A87-B902-4A62F9C96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138" y="2139702"/>
            <a:ext cx="2388307" cy="11260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D1FCB58-BD92-DE6A-9ECE-33A104403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4745" y="915566"/>
            <a:ext cx="2910761" cy="30779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0C41223-CCB7-95C7-F07A-8A74B3181168}"/>
              </a:ext>
            </a:extLst>
          </p:cNvPr>
          <p:cNvSpPr txBox="1"/>
          <p:nvPr/>
        </p:nvSpPr>
        <p:spPr>
          <a:xfrm>
            <a:off x="2858722" y="48351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Учимся работать с информацией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BFFDE85-9E5F-A37F-5080-00D077D149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9092" y="876847"/>
            <a:ext cx="2388307" cy="115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784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B1BE896-ACA7-DD5F-D1F9-D380ED3A4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71550"/>
            <a:ext cx="2970324" cy="39913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0C41223-CCB7-95C7-F07A-8A74B3181168}"/>
              </a:ext>
            </a:extLst>
          </p:cNvPr>
          <p:cNvSpPr txBox="1"/>
          <p:nvPr/>
        </p:nvSpPr>
        <p:spPr>
          <a:xfrm>
            <a:off x="2858722" y="48351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Учимся работать с информацией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BFFDE85-9E5F-A37F-5080-00D077D14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1491630"/>
            <a:ext cx="3264535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67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BA61D22-6836-A33B-B3E6-99FB3044CA80}"/>
              </a:ext>
            </a:extLst>
          </p:cNvPr>
          <p:cNvSpPr txBox="1"/>
          <p:nvPr/>
        </p:nvSpPr>
        <p:spPr>
          <a:xfrm>
            <a:off x="1187624" y="987574"/>
            <a:ext cx="691276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+mn-lt"/>
              </a:rPr>
              <a:t>«Читать – это ещё ничего не значит: </a:t>
            </a:r>
            <a:br>
              <a:rPr lang="ru-RU" sz="3200" dirty="0">
                <a:latin typeface="+mn-lt"/>
              </a:rPr>
            </a:br>
            <a:r>
              <a:rPr lang="ru-RU" sz="3200" dirty="0">
                <a:latin typeface="+mn-lt"/>
              </a:rPr>
              <a:t>что читать и как понимать читаемое – </a:t>
            </a:r>
            <a:br>
              <a:rPr lang="ru-RU" sz="3200" dirty="0">
                <a:latin typeface="+mn-lt"/>
              </a:rPr>
            </a:br>
            <a:r>
              <a:rPr lang="ru-RU" sz="3200" dirty="0">
                <a:latin typeface="+mn-lt"/>
              </a:rPr>
              <a:t>вот в чём главное дело».</a:t>
            </a:r>
            <a:br>
              <a:rPr lang="ru-RU" sz="3200" dirty="0">
                <a:latin typeface="+mn-lt"/>
              </a:rPr>
            </a:br>
            <a:r>
              <a:rPr lang="ru-RU" sz="3200" dirty="0">
                <a:latin typeface="+mn-lt"/>
              </a:rPr>
              <a:t>                                   </a:t>
            </a:r>
            <a:r>
              <a:rPr lang="ru-RU" sz="3200" i="1" dirty="0">
                <a:latin typeface="+mn-lt"/>
              </a:rPr>
              <a:t>К. Д. Ушинский</a:t>
            </a:r>
            <a:endParaRPr lang="ru-RU" sz="3200" i="1" dirty="0"/>
          </a:p>
        </p:txBody>
      </p:sp>
    </p:spTree>
    <p:extLst>
      <p:ext uri="{BB962C8B-B14F-4D97-AF65-F5344CB8AC3E}">
        <p14:creationId xmlns:p14="http://schemas.microsoft.com/office/powerpoint/2010/main" val="29683744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458EDDE4-C14C-4476-6AEB-C8D33F85FD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560" y="795210"/>
            <a:ext cx="7772400" cy="1560516"/>
          </a:xfrm>
        </p:spPr>
        <p:txBody>
          <a:bodyPr>
            <a:normAutofit fontScale="90000"/>
          </a:bodyPr>
          <a:lstStyle/>
          <a:p>
            <a:r>
              <a:rPr lang="ru-RU" sz="4400" b="1" i="0" u="none" strike="noStrike" dirty="0">
                <a:solidFill>
                  <a:srgbClr val="C00000"/>
                </a:solidFill>
                <a:effectLst/>
                <a:latin typeface="+mn-lt"/>
              </a:rPr>
              <a:t>Какое чтение увлекает ребенка?</a:t>
            </a:r>
            <a:br>
              <a:rPr lang="ru-RU" sz="4400" b="1" i="0" u="none" strike="noStrike" dirty="0">
                <a:solidFill>
                  <a:srgbClr val="C00000"/>
                </a:solidFill>
                <a:effectLst/>
                <a:latin typeface="+mn-lt"/>
              </a:rPr>
            </a:br>
            <a:r>
              <a:rPr lang="ru-RU" sz="2700" b="0" i="0" u="none" strike="noStrike" dirty="0">
                <a:effectLst/>
                <a:latin typeface="+mn-lt"/>
              </a:rPr>
              <a:t>Система упражнений </a:t>
            </a:r>
            <a:r>
              <a:rPr lang="ru-RU" sz="2700" b="0" dirty="0">
                <a:effectLst/>
                <a:latin typeface="+mn-lt"/>
              </a:rPr>
              <a:t/>
            </a:r>
            <a:br>
              <a:rPr lang="ru-RU" sz="2700" b="0" dirty="0">
                <a:effectLst/>
                <a:latin typeface="+mn-lt"/>
              </a:rPr>
            </a:br>
            <a:r>
              <a:rPr lang="ru-RU" sz="2700" b="0" i="0" u="none" strike="noStrike" dirty="0">
                <a:effectLst/>
                <a:latin typeface="+mn-lt"/>
              </a:rPr>
              <a:t>для формирования читательской грамотности младших школьников.</a:t>
            </a:r>
            <a:endParaRPr lang="ru-RU" sz="2700" dirty="0"/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xmlns="" id="{58F3D347-FABE-F24C-C904-28928697F5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544" y="3039311"/>
            <a:ext cx="4352528" cy="1314450"/>
          </a:xfrm>
        </p:spPr>
        <p:txBody>
          <a:bodyPr>
            <a:normAutofit fontScale="47500" lnSpcReduction="20000"/>
          </a:bodyPr>
          <a:lstStyle/>
          <a:p>
            <a:r>
              <a:rPr lang="ru-RU" sz="3200" dirty="0">
                <a:solidFill>
                  <a:schemeClr val="tx1"/>
                </a:solidFill>
                <a:cs typeface="Times New Roman" panose="02020603050405020304" pitchFamily="18" charset="0"/>
              </a:rPr>
              <a:t>Волкова Елена Васильевна,</a:t>
            </a:r>
          </a:p>
          <a:p>
            <a:pPr algn="ctr"/>
            <a:r>
              <a:rPr lang="ru-RU" sz="3200" dirty="0">
                <a:solidFill>
                  <a:schemeClr val="tx1"/>
                </a:solidFill>
                <a:cs typeface="Times New Roman" panose="02020603050405020304" pitchFamily="18" charset="0"/>
              </a:rPr>
              <a:t>учитель начальных классов БОУ Школа №158,</a:t>
            </a:r>
          </a:p>
          <a:p>
            <a:pPr algn="ctr"/>
            <a:r>
              <a:rPr lang="ru-RU" sz="3200" dirty="0">
                <a:solidFill>
                  <a:schemeClr val="tx1"/>
                </a:solidFill>
                <a:cs typeface="Times New Roman" panose="02020603050405020304" pitchFamily="18" charset="0"/>
              </a:rPr>
              <a:t> председатель АУНК</a:t>
            </a:r>
            <a:r>
              <a:rPr lang="en-US" sz="32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tx1"/>
                </a:solidFill>
                <a:cs typeface="Times New Roman" panose="02020603050405020304" pitchFamily="18" charset="0"/>
              </a:rPr>
              <a:t>города Москвы,</a:t>
            </a:r>
          </a:p>
          <a:p>
            <a:pPr algn="ctr"/>
            <a:r>
              <a:rPr lang="ru-RU" sz="3200" dirty="0">
                <a:solidFill>
                  <a:schemeClr val="tx1"/>
                </a:solidFill>
                <a:cs typeface="Times New Roman" panose="02020603050405020304" pitchFamily="18" charset="0"/>
              </a:rPr>
              <a:t> почетный работник образования,</a:t>
            </a:r>
          </a:p>
          <a:p>
            <a:pPr algn="ctr"/>
            <a:r>
              <a:rPr lang="ru-RU" sz="3200" dirty="0">
                <a:solidFill>
                  <a:schemeClr val="tx1"/>
                </a:solidFill>
                <a:cs typeface="Times New Roman" panose="02020603050405020304" pitchFamily="18" charset="0"/>
              </a:rPr>
              <a:t>автор пособий для обучающихся начальной школы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7959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08CD366-FEB3-2A6F-E89F-B31281F27E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246" t="48590" r="24134" b="29487"/>
          <a:stretch/>
        </p:blipFill>
        <p:spPr>
          <a:xfrm>
            <a:off x="6012160" y="1382721"/>
            <a:ext cx="1693375" cy="165466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CA4ED9A-2D2B-B75C-6A69-0663BD9FAC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2" t="13204" r="24567" b="33805"/>
          <a:stretch/>
        </p:blipFill>
        <p:spPr>
          <a:xfrm>
            <a:off x="91450" y="1851670"/>
            <a:ext cx="4480550" cy="23714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F612006-765E-4D72-6320-B34C707DBF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5924"/>
          <a:stretch/>
        </p:blipFill>
        <p:spPr>
          <a:xfrm>
            <a:off x="251520" y="485035"/>
            <a:ext cx="680728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642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591780" y="3147814"/>
            <a:ext cx="3960440" cy="36004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CE4A1F"/>
                </a:solidFill>
                <a:latin typeface="Roboto Black"/>
                <a:cs typeface="Roboto Black"/>
              </a:rPr>
              <a:t>Наши социальные сети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42C7A604-3553-EC46-9C9B-BC71A0966027}"/>
              </a:ext>
            </a:extLst>
          </p:cNvPr>
          <p:cNvGrpSpPr/>
          <p:nvPr/>
        </p:nvGrpSpPr>
        <p:grpSpPr>
          <a:xfrm>
            <a:off x="1241884" y="1290230"/>
            <a:ext cx="6660232" cy="1137504"/>
            <a:chOff x="936104" y="1290230"/>
            <a:chExt cx="6660232" cy="1137504"/>
          </a:xfrm>
        </p:grpSpPr>
        <p:pic>
          <p:nvPicPr>
            <p:cNvPr id="5" name="Изображение 4">
              <a:hlinkClick r:id="rId2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47864" y="1290230"/>
              <a:ext cx="1872208" cy="417424"/>
            </a:xfrm>
            <a:prstGeom prst="rect">
              <a:avLst/>
            </a:prstGeom>
          </p:spPr>
        </p:pic>
        <p:pic>
          <p:nvPicPr>
            <p:cNvPr id="6" name="Изображение 5">
              <a:hlinkClick r:id="rId4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24128" y="1290230"/>
              <a:ext cx="1872208" cy="417424"/>
            </a:xfrm>
            <a:prstGeom prst="rect">
              <a:avLst/>
            </a:prstGeom>
          </p:spPr>
        </p:pic>
        <p:pic>
          <p:nvPicPr>
            <p:cNvPr id="8" name="Изображение 7">
              <a:hlinkClick r:id="rId6"/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6104" y="1290230"/>
              <a:ext cx="1872208" cy="417424"/>
            </a:xfrm>
            <a:prstGeom prst="rect">
              <a:avLst/>
            </a:prstGeom>
          </p:spPr>
        </p:pic>
        <p:pic>
          <p:nvPicPr>
            <p:cNvPr id="9" name="Изображение 8">
              <a:hlinkClick r:id="rId8"/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11760" y="2010310"/>
              <a:ext cx="1872208" cy="417424"/>
            </a:xfrm>
            <a:prstGeom prst="rect">
              <a:avLst/>
            </a:prstGeom>
          </p:spPr>
        </p:pic>
        <p:pic>
          <p:nvPicPr>
            <p:cNvPr id="10" name="Изображение 9">
              <a:hlinkClick r:id="rId10"/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88024" y="2010310"/>
              <a:ext cx="1872208" cy="417424"/>
            </a:xfrm>
            <a:prstGeom prst="rect">
              <a:avLst/>
            </a:prstGeom>
          </p:spPr>
        </p:pic>
      </p:grpSp>
      <p:pic>
        <p:nvPicPr>
          <p:cNvPr id="11" name="Изображение 10">
            <a:hlinkClick r:id="rId12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20726" y="3723877"/>
            <a:ext cx="504056" cy="504056"/>
          </a:xfrm>
          <a:prstGeom prst="rect">
            <a:avLst/>
          </a:prstGeom>
        </p:spPr>
      </p:pic>
      <p:pic>
        <p:nvPicPr>
          <p:cNvPr id="13" name="Изображение 12">
            <a:hlinkClick r:id="rId14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86799" y="3723877"/>
            <a:ext cx="504056" cy="504056"/>
          </a:xfrm>
          <a:prstGeom prst="rect">
            <a:avLst/>
          </a:prstGeom>
        </p:spPr>
      </p:pic>
      <p:pic>
        <p:nvPicPr>
          <p:cNvPr id="15" name="Изображение 14">
            <a:hlinkClick r:id="rId16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18946" y="3723877"/>
            <a:ext cx="504056" cy="50405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3C67DF1-FE28-6C4C-96D1-2AD40D5AECB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72" y="3723877"/>
            <a:ext cx="504057" cy="50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703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E99274F-6E64-CBE1-0DFE-CD173AA09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" y="555526"/>
            <a:ext cx="6807283" cy="38880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E2EFC83-801C-8BCD-18FC-57F9FB7F3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5526"/>
            <a:ext cx="6807283" cy="388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08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F1418F5-4313-C6BC-6747-80EBB96C2F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924"/>
          <a:stretch/>
        </p:blipFill>
        <p:spPr>
          <a:xfrm>
            <a:off x="251520" y="491974"/>
            <a:ext cx="6807283" cy="9361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A7B720D-490F-470E-5492-8E296AE607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4" t="12051" r="15985" b="19231"/>
          <a:stretch/>
        </p:blipFill>
        <p:spPr>
          <a:xfrm>
            <a:off x="107504" y="1429109"/>
            <a:ext cx="5783476" cy="295232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93B23A1-A322-C8AF-EE14-419045B184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514" t="48974" r="22621" b="24231"/>
          <a:stretch/>
        </p:blipFill>
        <p:spPr>
          <a:xfrm>
            <a:off x="6588224" y="1707654"/>
            <a:ext cx="1397646" cy="132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28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B428531-DBBD-5FA7-A5D1-8E668B567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9" y="555526"/>
            <a:ext cx="6876895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20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8C40F17-0BFB-8962-9AF2-37537742F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9"/>
          <a:stretch/>
        </p:blipFill>
        <p:spPr>
          <a:xfrm>
            <a:off x="179512" y="483518"/>
            <a:ext cx="7590464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52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6FE6F2-3A85-9FC3-62F6-0C13FAD16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877"/>
            <a:ext cx="8229600" cy="514352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+mn-lt"/>
              </a:rPr>
              <a:t>Специальные</a:t>
            </a:r>
            <a:r>
              <a:rPr lang="ru-RU" sz="4400" b="1" dirty="0">
                <a:latin typeface="+mn-lt"/>
              </a:rPr>
              <a:t>  читательские умения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DF3A468D-9C74-4CCE-F9F6-01CCB74C48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063230"/>
            <a:ext cx="6336704" cy="2453156"/>
          </a:xfrm>
        </p:spPr>
      </p:pic>
    </p:spTree>
    <p:extLst>
      <p:ext uri="{BB962C8B-B14F-4D97-AF65-F5344CB8AC3E}">
        <p14:creationId xmlns:p14="http://schemas.microsoft.com/office/powerpoint/2010/main" val="3974449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5CFC8076-BF8E-A830-A763-B7B0252E5A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627534"/>
            <a:ext cx="5675298" cy="3754115"/>
          </a:xfrm>
        </p:spPr>
      </p:pic>
    </p:spTree>
    <p:extLst>
      <p:ext uri="{BB962C8B-B14F-4D97-AF65-F5344CB8AC3E}">
        <p14:creationId xmlns:p14="http://schemas.microsoft.com/office/powerpoint/2010/main" val="26985875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408</Words>
  <Application>Microsoft Office PowerPoint</Application>
  <PresentationFormat>Экран (16:9)</PresentationFormat>
  <Paragraphs>56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Какое чтение увлекает ребенка? Система упражнений  для формирования читательской грамотности младших школьников.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Специальные  читательские умения</vt:lpstr>
      <vt:lpstr>Презентация PowerPoint</vt:lpstr>
      <vt:lpstr>Читательская грамотность </vt:lpstr>
      <vt:lpstr>Педагогические технологии </vt:lpstr>
      <vt:lpstr>Презентация PowerPoint</vt:lpstr>
      <vt:lpstr> Отбор произведений и актуальность выбора. </vt:lpstr>
      <vt:lpstr>Презентация PowerPoint</vt:lpstr>
      <vt:lpstr>Презентация PowerPoint</vt:lpstr>
      <vt:lpstr>Определение круга чтения</vt:lpstr>
      <vt:lpstr>Презентация PowerPoint</vt:lpstr>
      <vt:lpstr>Чтение с пометками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Система упражнений  для формирования читательской грамотности младших школьников.</vt:lpstr>
      <vt:lpstr>Учимся понимать текст</vt:lpstr>
      <vt:lpstr>Презентация PowerPoint</vt:lpstr>
      <vt:lpstr>Презентация PowerPoint</vt:lpstr>
      <vt:lpstr>Презентация PowerPoint</vt:lpstr>
      <vt:lpstr>Какое чтение увлекает ребенка? Система упражнений  для формирования читательской грамотности младших школьников.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Черепнева</dc:creator>
  <cp:lastModifiedBy>Арсений Соловейчик</cp:lastModifiedBy>
  <cp:revision>26</cp:revision>
  <dcterms:created xsi:type="dcterms:W3CDTF">2019-11-08T08:59:02Z</dcterms:created>
  <dcterms:modified xsi:type="dcterms:W3CDTF">2022-09-07T12:05:33Z</dcterms:modified>
</cp:coreProperties>
</file>