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0" r:id="rId3"/>
    <p:sldId id="258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4" autoAdjust="0"/>
  </p:normalViewPr>
  <p:slideViewPr>
    <p:cSldViewPr>
      <p:cViewPr>
        <p:scale>
          <a:sx n="75" d="100"/>
          <a:sy n="75" d="100"/>
        </p:scale>
        <p:origin x="-266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3300"/>
              </a:solidFill>
            </c:spPr>
          </c:dPt>
          <c:dPt>
            <c:idx val="2"/>
            <c:spPr>
              <a:solidFill>
                <a:srgbClr val="006600"/>
              </a:solidFill>
            </c:spPr>
          </c:dPt>
          <c:dPt>
            <c:idx val="3"/>
            <c:explosion val="1"/>
          </c:dPt>
          <c:dLbls>
            <c:dLbl>
              <c:idx val="0"/>
              <c:layout>
                <c:manualLayout>
                  <c:x val="-0.13899438701616762"/>
                  <c:y val="0.12294955708661418"/>
                </c:manualLayout>
              </c:layout>
              <c:showPercent val="1"/>
            </c:dLbl>
            <c:dLbl>
              <c:idx val="1"/>
              <c:layout>
                <c:manualLayout>
                  <c:x val="-0.21027050168762471"/>
                  <c:y val="-4.5276328740157482E-2"/>
                </c:manualLayout>
              </c:layout>
              <c:showPercent val="1"/>
            </c:dLbl>
            <c:dLbl>
              <c:idx val="2"/>
              <c:layout>
                <c:manualLayout>
                  <c:x val="0.21832518010654103"/>
                  <c:y val="-4.5276328740157482E-2"/>
                </c:manualLayout>
              </c:layout>
              <c:showPercent val="1"/>
            </c:dLbl>
            <c:dLbl>
              <c:idx val="3"/>
              <c:layout>
                <c:manualLayout>
                  <c:x val="0.14282301074734113"/>
                  <c:y val="0.1261761811023622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Сайт</c:v>
                </c:pt>
                <c:pt idx="1">
                  <c:v>Приложение</c:v>
                </c:pt>
                <c:pt idx="2">
                  <c:v>Технологический продукт</c:v>
                </c:pt>
                <c:pt idx="3">
                  <c:v>Модель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8127F-DD37-4397-BEC0-635EA2848C7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EEF1-90A3-40B0-ADA4-184AFEA7D9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98E16-B235-4F96-8D93-3F8AAB64C6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28146-C11B-481B-8213-CB07AAE33AC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E5BA7D-19BC-47F4-A10D-C48E364A453F}" type="slidenum">
              <a:rPr lang="ru-RU" altLang="ru-RU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98E16-B235-4F96-8D93-3F8AAB64C6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99592" y="1988840"/>
            <a:ext cx="7286676" cy="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9592" y="4437112"/>
            <a:ext cx="7286676" cy="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928662" y="2500305"/>
            <a:ext cx="7286676" cy="135732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ova" pitchFamily="34" charset="0"/>
              </a:rPr>
              <a:t>Особенности реализации</a:t>
            </a:r>
            <a:br>
              <a:rPr lang="ru-RU" b="1" dirty="0" smtClean="0">
                <a:solidFill>
                  <a:srgbClr val="002060"/>
                </a:solidFill>
                <a:latin typeface="Arial Nov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ova" pitchFamily="34" charset="0"/>
              </a:rPr>
              <a:t>Проектной школы</a:t>
            </a:r>
            <a:br>
              <a:rPr lang="ru-RU" b="1" dirty="0" smtClean="0">
                <a:solidFill>
                  <a:srgbClr val="002060"/>
                </a:solidFill>
                <a:latin typeface="Arial Nov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ova" pitchFamily="34" charset="0"/>
              </a:rPr>
              <a:t>Главы города Перми</a:t>
            </a:r>
            <a:endParaRPr lang="ru-RU" b="1" dirty="0">
              <a:solidFill>
                <a:srgbClr val="002060"/>
              </a:solidFill>
              <a:latin typeface="Arial Nov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99592" y="4869160"/>
            <a:ext cx="7286676" cy="1449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Nova" pitchFamily="34" charset="0"/>
              </a:rPr>
              <a:t>Оксана Чеклецова, </a:t>
            </a:r>
            <a:r>
              <a:rPr lang="ru-RU" sz="2000" dirty="0" smtClean="0">
                <a:solidFill>
                  <a:srgbClr val="002060"/>
                </a:solidFill>
                <a:latin typeface="Arial Nova" pitchFamily="34" charset="0"/>
              </a:rPr>
              <a:t> </a:t>
            </a:r>
          </a:p>
          <a:p>
            <a:pPr lvl="0" algn="r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Nova" pitchFamily="34" charset="0"/>
              </a:rPr>
              <a:t>координатор </a:t>
            </a:r>
            <a:r>
              <a:rPr lang="ru-RU" sz="2000" dirty="0" smtClean="0">
                <a:solidFill>
                  <a:srgbClr val="002060"/>
                </a:solidFill>
                <a:latin typeface="Arial Nova" pitchFamily="34" charset="0"/>
              </a:rPr>
              <a:t>программы, начальник управления стратегического планирования </a:t>
            </a:r>
          </a:p>
          <a:p>
            <a:pPr lvl="0" algn="r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Nova" pitchFamily="34" charset="0"/>
              </a:rPr>
              <a:t>Департамента образования </a:t>
            </a:r>
          </a:p>
          <a:p>
            <a:pPr lvl="0" algn="r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Nova" pitchFamily="34" charset="0"/>
              </a:rPr>
              <a:t>администрации города Перми</a:t>
            </a:r>
            <a:endParaRPr lang="ru-RU" sz="2000" dirty="0" smtClean="0">
              <a:solidFill>
                <a:srgbClr val="002060"/>
              </a:solidFill>
              <a:latin typeface="Arial Nov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1" t="30673" r="32622" b="37896"/>
          <a:stretch/>
        </p:blipFill>
        <p:spPr bwMode="auto">
          <a:xfrm>
            <a:off x="899591" y="233264"/>
            <a:ext cx="357420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cheklecova-ol\Desktop\Визуализация ДО\герб пермь.jpg"/>
          <p:cNvPicPr>
            <a:picLocks noChangeAspect="1" noChangeArrowheads="1"/>
          </p:cNvPicPr>
          <p:nvPr/>
        </p:nvPicPr>
        <p:blipFill>
          <a:blip r:embed="rId3" cstate="print"/>
          <a:srcRect l="31238" t="19938" r="42680" b="28038"/>
          <a:stretch>
            <a:fillRect/>
          </a:stretch>
        </p:blipFill>
        <p:spPr bwMode="auto">
          <a:xfrm>
            <a:off x="6876256" y="116632"/>
            <a:ext cx="1317286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flipH="1">
            <a:off x="0" y="1412776"/>
            <a:ext cx="6444208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7504" y="116632"/>
            <a:ext cx="6912768" cy="12690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500" b="1" dirty="0" smtClean="0">
                <a:solidFill>
                  <a:srgbClr val="002060"/>
                </a:solidFill>
                <a:latin typeface="Arial Nova" pitchFamily="34" charset="0"/>
              </a:rPr>
              <a:t>Организация отбора </a:t>
            </a:r>
          </a:p>
          <a:p>
            <a:pPr>
              <a:lnSpc>
                <a:spcPct val="114000"/>
              </a:lnSpc>
            </a:pPr>
            <a:r>
              <a:rPr lang="ru-RU" sz="3500" b="1" dirty="0" smtClean="0">
                <a:solidFill>
                  <a:srgbClr val="002060"/>
                </a:solidFill>
                <a:latin typeface="Arial Nova" pitchFamily="34" charset="0"/>
              </a:rPr>
              <a:t>участников инициативы</a:t>
            </a:r>
            <a:endParaRPr lang="ru-RU" sz="3500" b="1" dirty="0" smtClean="0">
              <a:solidFill>
                <a:srgbClr val="002060"/>
              </a:solidFill>
              <a:latin typeface="Arial Nova" pitchFamily="34" charset="0"/>
            </a:endParaRPr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648072" cy="6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10800000">
            <a:off x="251520" y="2420888"/>
            <a:ext cx="5594964" cy="3800462"/>
          </a:xfrm>
          <a:prstGeom prst="triangle">
            <a:avLst/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99592" y="3284984"/>
            <a:ext cx="4320480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4149080"/>
            <a:ext cx="3024336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23728" y="5013176"/>
            <a:ext cx="1800200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images4.fanpop.com/image/photos/22600000/Paper-texture-paper-22635524-2560-1921.jpg"/>
          <p:cNvPicPr>
            <a:picLocks noChangeAspect="1" noChangeArrowheads="1"/>
          </p:cNvPicPr>
          <p:nvPr/>
        </p:nvPicPr>
        <p:blipFill>
          <a:blip r:embed="rId4" cstate="print"/>
          <a:srcRect l="4589" t="33635" r="3632" b="32730"/>
          <a:stretch>
            <a:fillRect/>
          </a:stretch>
        </p:blipFill>
        <p:spPr bwMode="auto">
          <a:xfrm>
            <a:off x="1475656" y="2636912"/>
            <a:ext cx="1584176" cy="435649"/>
          </a:xfrm>
          <a:prstGeom prst="rect">
            <a:avLst/>
          </a:prstGeom>
          <a:noFill/>
        </p:spPr>
      </p:pic>
      <p:pic>
        <p:nvPicPr>
          <p:cNvPr id="29" name="Picture 2" descr="http://images4.fanpop.com/image/photos/22600000/Paper-texture-paper-22635524-2560-1921.jpg"/>
          <p:cNvPicPr>
            <a:picLocks noChangeAspect="1" noChangeArrowheads="1"/>
          </p:cNvPicPr>
          <p:nvPr/>
        </p:nvPicPr>
        <p:blipFill>
          <a:blip r:embed="rId4" cstate="print"/>
          <a:srcRect l="4589" t="33635" r="3632" b="32730"/>
          <a:stretch>
            <a:fillRect/>
          </a:stretch>
        </p:blipFill>
        <p:spPr bwMode="auto">
          <a:xfrm>
            <a:off x="3059832" y="2636912"/>
            <a:ext cx="1584176" cy="435649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5148064" y="2492896"/>
            <a:ext cx="335322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Электронное портфолио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школьника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16016" y="3429000"/>
            <a:ext cx="442798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этап. Онлайн-мысли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бы я был Главой города…»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 descr="http://images4.fanpop.com/image/photos/22600000/Paper-texture-paper-22635524-2560-1921.jpg"/>
          <p:cNvPicPr>
            <a:picLocks noChangeAspect="1" noChangeArrowheads="1"/>
          </p:cNvPicPr>
          <p:nvPr/>
        </p:nvPicPr>
        <p:blipFill>
          <a:blip r:embed="rId4" cstate="print"/>
          <a:srcRect l="4589" t="33635" r="3632" b="32730"/>
          <a:stretch>
            <a:fillRect/>
          </a:stretch>
        </p:blipFill>
        <p:spPr bwMode="auto">
          <a:xfrm>
            <a:off x="2483768" y="3429000"/>
            <a:ext cx="2016224" cy="554462"/>
          </a:xfrm>
          <a:prstGeom prst="rect">
            <a:avLst/>
          </a:prstGeom>
          <a:noFill/>
        </p:spPr>
      </p:pic>
      <p:pic>
        <p:nvPicPr>
          <p:cNvPr id="40" name="Picture 2" descr="http://images4.fanpop.com/image/photos/22600000/Paper-texture-paper-22635524-2560-1921.jpg"/>
          <p:cNvPicPr>
            <a:picLocks noChangeAspect="1" noChangeArrowheads="1"/>
          </p:cNvPicPr>
          <p:nvPr/>
        </p:nvPicPr>
        <p:blipFill>
          <a:blip r:embed="rId4" cstate="print"/>
          <a:srcRect l="4589" t="33635" r="50541" b="32730"/>
          <a:stretch>
            <a:fillRect/>
          </a:stretch>
        </p:blipFill>
        <p:spPr bwMode="auto">
          <a:xfrm>
            <a:off x="1484775" y="3429000"/>
            <a:ext cx="985709" cy="554462"/>
          </a:xfrm>
          <a:prstGeom prst="rect">
            <a:avLst/>
          </a:prstGeom>
          <a:noFill/>
        </p:spPr>
      </p:pic>
      <p:pic>
        <p:nvPicPr>
          <p:cNvPr id="41" name="Picture 2" descr="http://images4.fanpop.com/image/photos/22600000/Paper-texture-paper-22635524-2560-1921.jpg"/>
          <p:cNvPicPr>
            <a:picLocks noChangeAspect="1" noChangeArrowheads="1"/>
          </p:cNvPicPr>
          <p:nvPr/>
        </p:nvPicPr>
        <p:blipFill>
          <a:blip r:embed="rId4" cstate="print"/>
          <a:srcRect l="4589" t="33635" r="3632" b="32730"/>
          <a:stretch>
            <a:fillRect/>
          </a:stretch>
        </p:blipFill>
        <p:spPr bwMode="auto">
          <a:xfrm>
            <a:off x="2123728" y="4293096"/>
            <a:ext cx="1800200" cy="49505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4067944" y="4293096"/>
            <a:ext cx="46085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этап. Презентация гипотез проектных идей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 descr="http://images4.fanpop.com/image/photos/22600000/Paper-texture-paper-22635524-2560-1921.jpg"/>
          <p:cNvPicPr>
            <a:picLocks noChangeAspect="1" noChangeArrowheads="1"/>
          </p:cNvPicPr>
          <p:nvPr/>
        </p:nvPicPr>
        <p:blipFill>
          <a:blip r:embed="rId4" cstate="print"/>
          <a:srcRect l="4589" t="33635" r="50541" b="32730"/>
          <a:stretch>
            <a:fillRect/>
          </a:stretch>
        </p:blipFill>
        <p:spPr bwMode="auto">
          <a:xfrm>
            <a:off x="2555776" y="5085184"/>
            <a:ext cx="512056" cy="288032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3347864" y="5301208"/>
            <a:ext cx="46085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Выездная установочная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проектная сессия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 descr="http://images4.fanpop.com/image/photos/22600000/Paper-texture-paper-22635524-2560-1921.jpg"/>
          <p:cNvPicPr>
            <a:picLocks noChangeAspect="1" noChangeArrowheads="1"/>
          </p:cNvPicPr>
          <p:nvPr/>
        </p:nvPicPr>
        <p:blipFill>
          <a:blip r:embed="rId4" cstate="print"/>
          <a:srcRect l="4589" t="33635" r="50541" b="32730"/>
          <a:stretch>
            <a:fillRect/>
          </a:stretch>
        </p:blipFill>
        <p:spPr bwMode="auto">
          <a:xfrm>
            <a:off x="2771800" y="5445224"/>
            <a:ext cx="512056" cy="288032"/>
          </a:xfrm>
          <a:prstGeom prst="rect">
            <a:avLst/>
          </a:prstGeom>
          <a:noFill/>
        </p:spPr>
      </p:pic>
      <p:pic>
        <p:nvPicPr>
          <p:cNvPr id="46" name="Picture 2" descr="http://images4.fanpop.com/image/photos/22600000/Paper-texture-paper-22635524-2560-1921.jpg"/>
          <p:cNvPicPr>
            <a:picLocks noChangeAspect="1" noChangeArrowheads="1"/>
          </p:cNvPicPr>
          <p:nvPr/>
        </p:nvPicPr>
        <p:blipFill>
          <a:blip r:embed="rId4" cstate="print"/>
          <a:srcRect l="4589" t="33635" r="50541" b="32730"/>
          <a:stretch>
            <a:fillRect/>
          </a:stretch>
        </p:blipFill>
        <p:spPr bwMode="auto">
          <a:xfrm>
            <a:off x="3131840" y="5085184"/>
            <a:ext cx="512056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938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4357686" cy="7072338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435768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 Nova" pitchFamily="34" charset="0"/>
              </a:rPr>
              <a:t>Направленность проектных идей</a:t>
            </a:r>
            <a:endParaRPr lang="ru-RU" sz="3600" b="1" dirty="0">
              <a:solidFill>
                <a:schemeClr val="bg1"/>
              </a:solidFill>
              <a:latin typeface="Arial Nova" pitchFamily="34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4499992" y="2636912"/>
            <a:ext cx="4644008" cy="1584176"/>
            <a:chOff x="928124" y="2786058"/>
            <a:chExt cx="4644008" cy="15841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43042" y="2786058"/>
              <a:ext cx="3929090" cy="1584176"/>
            </a:xfrm>
            <a:prstGeom prst="rect">
              <a:avLst/>
            </a:prstGeom>
            <a:solidFill>
              <a:schemeClr val="accent3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rgbClr val="002060"/>
                  </a:solidFill>
                  <a:latin typeface="Arial Nova" pitchFamily="34" charset="0"/>
                </a:rPr>
                <a:t>Наставники из профильных ведомств</a:t>
              </a:r>
            </a:p>
            <a:p>
              <a:pPr>
                <a:lnSpc>
                  <a:spcPct val="80000"/>
                </a:lnSpc>
              </a:pPr>
              <a:endParaRPr lang="ru-RU" dirty="0" smtClean="0">
                <a:solidFill>
                  <a:srgbClr val="002060"/>
                </a:solidFill>
                <a:latin typeface="Arial Nova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</a:rPr>
                <a:t>*Комитет по физической культуре и спорту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</a:rPr>
                <a:t>*Департамент дорог и </a:t>
              </a: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</a:rPr>
                <a:t>транспорта</a:t>
              </a:r>
            </a:p>
          </p:txBody>
        </p:sp>
        <p:pic>
          <p:nvPicPr>
            <p:cNvPr id="1026" name="Picture 2" descr="C:\Users\cheklecova-ol\Desktop\Доклад Л.В\imgonline-com-ua-Transparent-backgr-AV8IU5Vz2Av5.png"/>
            <p:cNvPicPr>
              <a:picLocks noChangeAspect="1" noChangeArrowheads="1"/>
            </p:cNvPicPr>
            <p:nvPr/>
          </p:nvPicPr>
          <p:blipFill>
            <a:blip r:embed="rId3" cstate="print"/>
            <a:srcRect l="5333" t="21872" r="75999" b="61125"/>
            <a:stretch>
              <a:fillRect/>
            </a:stretch>
          </p:blipFill>
          <p:spPr bwMode="auto">
            <a:xfrm>
              <a:off x="928124" y="3002082"/>
              <a:ext cx="1000164" cy="1285884"/>
            </a:xfrm>
            <a:prstGeom prst="rect">
              <a:avLst/>
            </a:prstGeom>
            <a:noFill/>
          </p:spPr>
        </p:pic>
      </p:grpSp>
      <p:grpSp>
        <p:nvGrpSpPr>
          <p:cNvPr id="4" name="Группа 7"/>
          <p:cNvGrpSpPr/>
          <p:nvPr/>
        </p:nvGrpSpPr>
        <p:grpSpPr>
          <a:xfrm>
            <a:off x="4500562" y="571480"/>
            <a:ext cx="4643438" cy="1285884"/>
            <a:chOff x="928694" y="2786058"/>
            <a:chExt cx="4643438" cy="12858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643042" y="2786058"/>
              <a:ext cx="3929090" cy="1214446"/>
            </a:xfrm>
            <a:prstGeom prst="rect">
              <a:avLst/>
            </a:prstGeom>
            <a:solidFill>
              <a:schemeClr val="accent3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rgbClr val="002060"/>
                  </a:solidFill>
                  <a:latin typeface="Arial Nova" pitchFamily="34" charset="0"/>
                </a:rPr>
                <a:t>Стратегия СЭР г.Перми</a:t>
              </a:r>
              <a:endParaRPr lang="ru-RU" sz="2200" b="1" dirty="0" smtClean="0">
                <a:solidFill>
                  <a:srgbClr val="002060"/>
                </a:solidFill>
                <a:latin typeface="Arial Nova" pitchFamily="34" charset="0"/>
              </a:endParaRPr>
            </a:p>
            <a:p>
              <a:pPr>
                <a:lnSpc>
                  <a:spcPct val="90000"/>
                </a:lnSpc>
              </a:pPr>
              <a:endParaRPr lang="ru-RU" dirty="0" smtClean="0">
                <a:solidFill>
                  <a:srgbClr val="002060"/>
                </a:solidFill>
                <a:latin typeface="Arial Nov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</a:rPr>
                <a:t>*Развитие инфраструктуры</a:t>
              </a:r>
            </a:p>
            <a:p>
              <a:pPr>
                <a:lnSpc>
                  <a:spcPct val="90000"/>
                </a:lnSpc>
              </a:pP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</a:rPr>
                <a:t>*</a:t>
              </a: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</a:rPr>
                <a:t>С</a:t>
              </a: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</a:rPr>
                <a:t>оциальная сфера</a:t>
              </a:r>
              <a:endParaRPr lang="ru-RU" dirty="0">
                <a:solidFill>
                  <a:srgbClr val="002060"/>
                </a:solidFill>
                <a:latin typeface="Arial Nova" pitchFamily="34" charset="0"/>
              </a:endParaRPr>
            </a:p>
          </p:txBody>
        </p:sp>
        <p:pic>
          <p:nvPicPr>
            <p:cNvPr id="10" name="Picture 2" descr="C:\Users\cheklecova-ol\Desktop\Доклад Л.В\imgonline-com-ua-Transparent-backgr-AV8IU5Vz2Av5.png"/>
            <p:cNvPicPr>
              <a:picLocks noChangeAspect="1" noChangeArrowheads="1"/>
            </p:cNvPicPr>
            <p:nvPr/>
          </p:nvPicPr>
          <p:blipFill>
            <a:blip r:embed="rId3" cstate="print"/>
            <a:srcRect l="5333" t="21872" r="75999" b="61125"/>
            <a:stretch>
              <a:fillRect/>
            </a:stretch>
          </p:blipFill>
          <p:spPr bwMode="auto">
            <a:xfrm>
              <a:off x="928694" y="2786058"/>
              <a:ext cx="1000164" cy="1285884"/>
            </a:xfrm>
            <a:prstGeom prst="rect">
              <a:avLst/>
            </a:prstGeom>
            <a:noFill/>
          </p:spPr>
        </p:pic>
      </p:grpSp>
      <p:grpSp>
        <p:nvGrpSpPr>
          <p:cNvPr id="5" name="Группа 10"/>
          <p:cNvGrpSpPr/>
          <p:nvPr/>
        </p:nvGrpSpPr>
        <p:grpSpPr>
          <a:xfrm>
            <a:off x="4500562" y="5085184"/>
            <a:ext cx="4643438" cy="1285884"/>
            <a:chOff x="928694" y="2786058"/>
            <a:chExt cx="4643438" cy="128588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43042" y="2786058"/>
              <a:ext cx="3929090" cy="1214446"/>
            </a:xfrm>
            <a:prstGeom prst="rect">
              <a:avLst/>
            </a:prstGeom>
            <a:solidFill>
              <a:schemeClr val="accent3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rgbClr val="002060"/>
                  </a:solidFill>
                  <a:latin typeface="Arial Nova" pitchFamily="34" charset="0"/>
                </a:rPr>
                <a:t>«Готовая команда»</a:t>
              </a:r>
              <a:endParaRPr lang="ru-RU" sz="2200" b="1" dirty="0" smtClean="0">
                <a:solidFill>
                  <a:srgbClr val="002060"/>
                </a:solidFill>
                <a:latin typeface="Arial Nova" pitchFamily="34" charset="0"/>
              </a:endParaRPr>
            </a:p>
            <a:p>
              <a:pPr algn="ctr"/>
              <a:r>
                <a:rPr lang="ru-RU" sz="2200" dirty="0" smtClean="0">
                  <a:solidFill>
                    <a:srgbClr val="002060"/>
                  </a:solidFill>
                  <a:latin typeface="Arial Nova" pitchFamily="34" charset="0"/>
                </a:rPr>
                <a:t>п</a:t>
              </a:r>
              <a:r>
                <a:rPr lang="ru-RU" sz="2200" dirty="0" smtClean="0">
                  <a:solidFill>
                    <a:srgbClr val="002060"/>
                  </a:solidFill>
                  <a:latin typeface="Arial Nova" pitchFamily="34" charset="0"/>
                </a:rPr>
                <a:t>роект «</a:t>
              </a:r>
              <a:r>
                <a:rPr lang="ru-RU" sz="2200" dirty="0" err="1" smtClean="0">
                  <a:solidFill>
                    <a:srgbClr val="002060"/>
                  </a:solidFill>
                  <a:latin typeface="Arial Nova" pitchFamily="34" charset="0"/>
                </a:rPr>
                <a:t>УмК</a:t>
              </a:r>
              <a:r>
                <a:rPr lang="ru-RU" sz="2200" dirty="0" smtClean="0">
                  <a:solidFill>
                    <a:srgbClr val="002060"/>
                  </a:solidFill>
                  <a:latin typeface="Arial Nova" pitchFamily="34" charset="0"/>
                </a:rPr>
                <a:t>(а) </a:t>
              </a:r>
              <a:endParaRPr lang="ru-RU" sz="2200" dirty="0">
                <a:solidFill>
                  <a:srgbClr val="002060"/>
                </a:solidFill>
                <a:latin typeface="Arial Nova" pitchFamily="34" charset="0"/>
              </a:endParaRPr>
            </a:p>
          </p:txBody>
        </p:sp>
        <p:pic>
          <p:nvPicPr>
            <p:cNvPr id="13" name="Picture 2" descr="C:\Users\cheklecova-ol\Desktop\Доклад Л.В\imgonline-com-ua-Transparent-backgr-AV8IU5Vz2Av5.png"/>
            <p:cNvPicPr>
              <a:picLocks noChangeAspect="1" noChangeArrowheads="1"/>
            </p:cNvPicPr>
            <p:nvPr/>
          </p:nvPicPr>
          <p:blipFill>
            <a:blip r:embed="rId3" cstate="print"/>
            <a:srcRect l="5333" t="21872" r="75999" b="61125"/>
            <a:stretch>
              <a:fillRect/>
            </a:stretch>
          </p:blipFill>
          <p:spPr bwMode="auto">
            <a:xfrm>
              <a:off x="928694" y="2786058"/>
              <a:ext cx="1000164" cy="1285884"/>
            </a:xfrm>
            <a:prstGeom prst="rect">
              <a:avLst/>
            </a:prstGeom>
            <a:noFill/>
          </p:spPr>
        </p:pic>
      </p:grpSp>
      <p:pic>
        <p:nvPicPr>
          <p:cNvPr id="1038" name="Picture 14" descr="https://blog.storagecraft.com/wp-content/uploads/2014/09/chart-line-148256_128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85720" y="3000372"/>
            <a:ext cx="372028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000496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07193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Nova" pitchFamily="34" charset="0"/>
              </a:rPr>
              <a:t>Направленность проектных продуктов</a:t>
            </a:r>
            <a:endParaRPr lang="ru-RU" sz="3200" b="1" dirty="0">
              <a:solidFill>
                <a:schemeClr val="bg1"/>
              </a:solidFill>
              <a:latin typeface="Arial Nova" pitchFamily="34" charset="0"/>
            </a:endParaRPr>
          </a:p>
        </p:txBody>
      </p:sp>
      <p:sp>
        <p:nvSpPr>
          <p:cNvPr id="46082" name="AutoShape 2" descr="https://svgsilh.com/svg/310906-3f51b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svgsilh.com/svg/310906-3f51b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https://bumper-stickers.ru/39277-thickbox_default/lampochk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71472" y="2571744"/>
            <a:ext cx="2786082" cy="2786082"/>
          </a:xfrm>
          <a:prstGeom prst="rect">
            <a:avLst/>
          </a:prstGeom>
          <a:noFill/>
        </p:spPr>
      </p:pic>
      <p:grpSp>
        <p:nvGrpSpPr>
          <p:cNvPr id="4" name="Группа 16"/>
          <p:cNvGrpSpPr/>
          <p:nvPr/>
        </p:nvGrpSpPr>
        <p:grpSpPr>
          <a:xfrm>
            <a:off x="6643670" y="1196752"/>
            <a:ext cx="2500330" cy="864098"/>
            <a:chOff x="3769006" y="2005940"/>
            <a:chExt cx="1714512" cy="864098"/>
          </a:xfrm>
        </p:grpSpPr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3769006" y="2005940"/>
              <a:ext cx="1714512" cy="214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*</a:t>
              </a:r>
              <a:r>
                <a:rPr kumimoji="0" lang="ru-RU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Спортник</a:t>
              </a:r>
              <a:endPara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*</a:t>
              </a:r>
              <a:r>
                <a:rPr lang="ru-RU" dirty="0" err="1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ПрофДиагностика</a:t>
              </a:r>
              <a:endPara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323509" y="2437988"/>
              <a:ext cx="148131" cy="43205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Диаграмма 24"/>
          <p:cNvGraphicFramePr/>
          <p:nvPr/>
        </p:nvGraphicFramePr>
        <p:xfrm>
          <a:off x="3995936" y="1484784"/>
          <a:ext cx="51480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5364088" y="2708920"/>
            <a:ext cx="108012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rPr>
              <a:t>Модель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660232" y="2708920"/>
            <a:ext cx="1080119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rPr>
              <a:t>Сайт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292080" y="3789040"/>
            <a:ext cx="1224136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rPr>
              <a:t>Техно-продукт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516216" y="3789040"/>
            <a:ext cx="1656184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rPr>
              <a:t>Приложение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4" name="Группа 16"/>
          <p:cNvGrpSpPr/>
          <p:nvPr/>
        </p:nvGrpSpPr>
        <p:grpSpPr>
          <a:xfrm>
            <a:off x="7308304" y="5013176"/>
            <a:ext cx="2500330" cy="1006402"/>
            <a:chOff x="4274133" y="1357868"/>
            <a:chExt cx="1714512" cy="1006402"/>
          </a:xfrm>
        </p:grpSpPr>
        <p:sp>
          <p:nvSpPr>
            <p:cNvPr id="35" name="Заголовок 1"/>
            <p:cNvSpPr txBox="1">
              <a:spLocks/>
            </p:cNvSpPr>
            <p:nvPr/>
          </p:nvSpPr>
          <p:spPr>
            <a:xfrm>
              <a:off x="4274133" y="2149956"/>
              <a:ext cx="1714512" cy="214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*</a:t>
              </a:r>
              <a:r>
                <a:rPr kumimoji="0" lang="en-US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i</a:t>
              </a:r>
              <a:r>
                <a:rPr kumimoji="0" lang="ru-RU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Карта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*</a:t>
              </a:r>
              <a:r>
                <a:rPr lang="ru-RU" dirty="0" err="1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УмК</a:t>
              </a: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(а)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*Транспотинг</a:t>
              </a:r>
              <a:endPara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471640" y="1357868"/>
              <a:ext cx="197508" cy="43205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16"/>
          <p:cNvGrpSpPr/>
          <p:nvPr/>
        </p:nvGrpSpPr>
        <p:grpSpPr>
          <a:xfrm>
            <a:off x="4139952" y="4941168"/>
            <a:ext cx="2500330" cy="934394"/>
            <a:chOff x="4175379" y="1213852"/>
            <a:chExt cx="1714512" cy="934394"/>
          </a:xfrm>
        </p:grpSpPr>
        <p:sp>
          <p:nvSpPr>
            <p:cNvPr id="41" name="Заголовок 1"/>
            <p:cNvSpPr txBox="1">
              <a:spLocks/>
            </p:cNvSpPr>
            <p:nvPr/>
          </p:nvSpPr>
          <p:spPr>
            <a:xfrm>
              <a:off x="4175379" y="1933932"/>
              <a:ext cx="1714512" cy="214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*</a:t>
              </a: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Твой шанс из Перми</a:t>
              </a:r>
              <a:endPara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*</a:t>
              </a:r>
              <a:r>
                <a:rPr lang="en-US" dirty="0" err="1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FacePass</a:t>
              </a:r>
              <a:endParaRPr lang="ru-RU" dirty="0" smtClean="0">
                <a:solidFill>
                  <a:srgbClr val="002060"/>
                </a:solidFill>
                <a:latin typeface="Arial Nova" pitchFamily="34" charset="0"/>
                <a:ea typeface="+mj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*Нави</a:t>
              </a:r>
              <a:r>
                <a:rPr kumimoji="0" 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Go</a:t>
              </a:r>
              <a:endPara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4866656" y="1213852"/>
              <a:ext cx="246885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6"/>
          <p:cNvGrpSpPr/>
          <p:nvPr/>
        </p:nvGrpSpPr>
        <p:grpSpPr>
          <a:xfrm>
            <a:off x="4211960" y="1124744"/>
            <a:ext cx="2500330" cy="936104"/>
            <a:chOff x="3879117" y="2077948"/>
            <a:chExt cx="1714512" cy="936104"/>
          </a:xfrm>
        </p:grpSpPr>
        <p:sp>
          <p:nvSpPr>
            <p:cNvPr id="48" name="Заголовок 1"/>
            <p:cNvSpPr txBox="1">
              <a:spLocks/>
            </p:cNvSpPr>
            <p:nvPr/>
          </p:nvSpPr>
          <p:spPr>
            <a:xfrm>
              <a:off x="3879117" y="2077948"/>
              <a:ext cx="1714512" cy="214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*Остановка. Все</a:t>
              </a:r>
              <a:r>
                <a:rPr kumimoji="0" lang="ru-RU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" pitchFamily="34" charset="0"/>
                  <a:ea typeface="+mj-ea"/>
                  <a:cs typeface="Arial" pitchFamily="34" charset="0"/>
                </a:rPr>
                <a:t> культурно</a:t>
              </a:r>
              <a:endPara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*</a:t>
              </a:r>
              <a:r>
                <a:rPr lang="ru-RU" dirty="0" err="1" smtClean="0">
                  <a:solidFill>
                    <a:srgbClr val="002060"/>
                  </a:solidFill>
                  <a:latin typeface="Arial Nova" pitchFamily="34" charset="0"/>
                  <a:ea typeface="+mj-ea"/>
                  <a:cs typeface="Arial" pitchFamily="34" charset="0"/>
                </a:rPr>
                <a:t>Эко-флакон</a:t>
              </a:r>
              <a:endPara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570394" y="2582004"/>
              <a:ext cx="197508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010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flipH="1">
            <a:off x="0" y="1412776"/>
            <a:ext cx="6444208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25679"/>
            <a:ext cx="7848872" cy="12690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500" b="1" dirty="0" smtClean="0">
                <a:solidFill>
                  <a:srgbClr val="002060"/>
                </a:solidFill>
                <a:latin typeface="Arial Nova" pitchFamily="34" charset="0"/>
              </a:rPr>
              <a:t>Реализация </a:t>
            </a:r>
            <a:r>
              <a:rPr lang="ru-RU" sz="3500" b="1" dirty="0" smtClean="0">
                <a:solidFill>
                  <a:srgbClr val="002060"/>
                </a:solidFill>
                <a:latin typeface="Arial Nova" pitchFamily="34" charset="0"/>
              </a:rPr>
              <a:t>проектно-образовательных маршрутов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1600" y="2060848"/>
            <a:ext cx="273630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Проектный куратор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04048" y="2060848"/>
            <a:ext cx="374441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Департамент образования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1680" y="4077072"/>
            <a:ext cx="158417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Проектные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команды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52120" y="4149080"/>
            <a:ext cx="23042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оординаторы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школах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347864" y="4509120"/>
            <a:ext cx="2376264" cy="0"/>
          </a:xfrm>
          <a:prstGeom prst="line">
            <a:avLst/>
          </a:prstGeom>
          <a:ln w="28575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059832" y="4653136"/>
            <a:ext cx="29523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*Организация ИУП в школе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*Контроль за выполнением ИУП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732240" y="2636912"/>
            <a:ext cx="0" cy="1440160"/>
          </a:xfrm>
          <a:prstGeom prst="line">
            <a:avLst/>
          </a:prstGeom>
          <a:ln w="28575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839744" y="2780928"/>
            <a:ext cx="230425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*Организация ИУП в части формирования локальной нормативной базы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195736" y="2636912"/>
            <a:ext cx="0" cy="1440160"/>
          </a:xfrm>
          <a:prstGeom prst="line">
            <a:avLst/>
          </a:prstGeom>
          <a:ln w="28575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0" y="2708920"/>
            <a:ext cx="212372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*Реализация проектного маршрута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*Организация стажировок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339752" y="2636912"/>
            <a:ext cx="4176464" cy="1500198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ova" pitchFamily="34" charset="0"/>
              </a:rPr>
              <a:t>Проектно-образовательный маршрут</a:t>
            </a:r>
            <a:endParaRPr lang="ru-RU" sz="2400" b="1" dirty="0">
              <a:solidFill>
                <a:srgbClr val="002060"/>
              </a:solidFill>
              <a:latin typeface="Arial Nova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67944" y="5949280"/>
            <a:ext cx="507605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Результат: 100% участников охвачены проектно-образовательными маршрутами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4067944" y="5805264"/>
            <a:ext cx="5076056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938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ксана Чеклецова\2. ДО\1. ПРОЕКТЫ И МЕРОПРИЯТИЯ\2. Проектная школа Главы города\Фото и видео\20191123_154512.jpg"/>
          <p:cNvPicPr>
            <a:picLocks noChangeAspect="1" noChangeArrowheads="1"/>
          </p:cNvPicPr>
          <p:nvPr/>
        </p:nvPicPr>
        <p:blipFill>
          <a:blip r:embed="rId2" cstate="print"/>
          <a:srcRect t="22133" r="1963" b="5068"/>
          <a:stretch>
            <a:fillRect/>
          </a:stretch>
        </p:blipFill>
        <p:spPr bwMode="auto">
          <a:xfrm>
            <a:off x="0" y="3038603"/>
            <a:ext cx="9144000" cy="381939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1" t="30673" r="32622" b="37896"/>
          <a:stretch/>
        </p:blipFill>
        <p:spPr bwMode="auto">
          <a:xfrm>
            <a:off x="899591" y="233264"/>
            <a:ext cx="357420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heklecova-ol\Desktop\Визуализация ДО\герб пермь.jpg"/>
          <p:cNvPicPr>
            <a:picLocks noChangeAspect="1" noChangeArrowheads="1"/>
          </p:cNvPicPr>
          <p:nvPr/>
        </p:nvPicPr>
        <p:blipFill>
          <a:blip r:embed="rId4" cstate="print"/>
          <a:srcRect l="31238" t="19938" r="42680" b="28038"/>
          <a:stretch>
            <a:fillRect/>
          </a:stretch>
        </p:blipFill>
        <p:spPr bwMode="auto">
          <a:xfrm>
            <a:off x="6876256" y="116632"/>
            <a:ext cx="1317286" cy="155679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1700808"/>
            <a:ext cx="7286676" cy="135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+mj-cs"/>
              </a:rPr>
              <a:t>Лучшие идеи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ova" pitchFamily="34" charset="0"/>
                <a:ea typeface="+mj-ea"/>
                <a:cs typeface="+mj-cs"/>
              </a:rPr>
              <a:t>родному городу!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ov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184</Words>
  <Application>Microsoft Office PowerPoint</Application>
  <PresentationFormat>Экран (4:3)</PresentationFormat>
  <Paragraphs>63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Особенности реализации Проектной школы Главы города Перми</vt:lpstr>
      <vt:lpstr>Слайд 2</vt:lpstr>
      <vt:lpstr>Направленность проектных идей</vt:lpstr>
      <vt:lpstr>Направленность проектных продуктов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Чеклецова Оксана Леонидовна</dc:creator>
  <cp:lastModifiedBy>Cheklecova-ol</cp:lastModifiedBy>
  <cp:revision>97</cp:revision>
  <dcterms:created xsi:type="dcterms:W3CDTF">2020-04-08T13:47:35Z</dcterms:created>
  <dcterms:modified xsi:type="dcterms:W3CDTF">2020-04-08T15:31:36Z</dcterms:modified>
</cp:coreProperties>
</file>