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embeddedFontLst>
    <p:embeddedFont>
      <p:font typeface="Roboto" panose="020B0604020202020204" charset="0"/>
      <p:regular r:id="rId41"/>
      <p:bold r:id="rId42"/>
      <p:italic r:id="rId43"/>
      <p:boldItalic r:id="rId44"/>
    </p:embeddedFont>
    <p:embeddedFont>
      <p:font typeface="Roboto Black" panose="020B0604020202020204" charset="0"/>
      <p:bold r:id="rId45"/>
      <p:bold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HRCaRrHeVBqxIFPsM30v6o0SF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01" d="100"/>
          <a:sy n="201" d="100"/>
        </p:scale>
        <p:origin x="-954" y="-24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28854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b4fdba4140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g2b4fdba4140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b4fdba4140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b4fdba4140_0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b4fdba4140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2b4fdba4140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b4fdba414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b4fdba4140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4fdba4140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2b4fdba4140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b4fdba4140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b4fdba4140_0_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b4fdba4140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2b4fdba4140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4fdba4140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2b4fdba4140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b4fdba4140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2b4fdba4140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4fdba4140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2b4fdba4140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b4fdba4140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2b4fdba4140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b4fdba414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2b4fdba4140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b4fdba414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b4fdba4140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b4fdba4140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2b4fdba4140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9db5204c9d_0_28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g29db5204c9d_0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9db5204c9d_0_3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g29db5204c9d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9db5204c9d_0_3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2" name="Google Shape;312;g29db5204c9d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b4fdba4140_0_3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g2b4fdba4140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9db5204c9d_0_3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4" name="Google Shape;324;g29db5204c9d_0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9db5204c9d_0_5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g29db5204c9d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9db5204c9d_0_5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1" name="Google Shape;341;g29db5204c9d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b4fdba4140_0_2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g2b4fdba4140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767fa0e7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767fa0e7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9db5204c9d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8" name="Google Shape;358;g29db5204c9d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9db5204c9d_0_6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6" name="Google Shape;366;g29db5204c9d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9db5204c9d_0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g29db5204c9d_0_7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9db5204c9d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29db5204c9d_0_7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9db5204c9d_0_7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7" name="Google Shape;387;g29db5204c9d_0_7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9db5204c9d_0_7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4" name="Google Shape;394;g29db5204c9d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767fa0e7a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2767fa0e7a2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9db5204c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29db5204c9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4fdba414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2b4fdba4140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b4fdba414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g2b4fdba4140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b4fdba4140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2b4fdba4140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b4fdba4140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2b4fdba4140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b4fdba414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2b4fdba4140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2"/>
        <p:cNvGrpSpPr/>
        <p:nvPr/>
      </p:nvGrpSpPr>
      <p:grpSpPr>
        <a:xfrm>
          <a:off x="0" y="0"/>
          <a:ext cx="0" cy="0"/>
          <a:chOff x="0" y="0"/>
          <a:chExt cx="0" cy="0"/>
        </a:xfrm>
      </p:grpSpPr>
      <p:sp>
        <p:nvSpPr>
          <p:cNvPr id="13" name="Google Shape;13;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6" name="Google Shape;16;p24" descr="1648061945(1).jp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70"/>
        <p:cNvGrpSpPr/>
        <p:nvPr/>
      </p:nvGrpSpPr>
      <p:grpSpPr>
        <a:xfrm>
          <a:off x="0" y="0"/>
          <a:ext cx="0" cy="0"/>
          <a:chOff x="0" y="0"/>
          <a:chExt cx="0" cy="0"/>
        </a:xfrm>
      </p:grpSpPr>
      <p:sp>
        <p:nvSpPr>
          <p:cNvPr id="71" name="Google Shape;71;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3"/>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3" name="Google Shape;73;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76"/>
        <p:cNvGrpSpPr/>
        <p:nvPr/>
      </p:nvGrpSpPr>
      <p:grpSpPr>
        <a:xfrm>
          <a:off x="0" y="0"/>
          <a:ext cx="0" cy="0"/>
          <a:chOff x="0" y="0"/>
          <a:chExt cx="0" cy="0"/>
        </a:xfrm>
      </p:grpSpPr>
      <p:sp>
        <p:nvSpPr>
          <p:cNvPr id="77" name="Google Shape;77;p3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89"/>
        <p:cNvGrpSpPr/>
        <p:nvPr/>
      </p:nvGrpSpPr>
      <p:grpSpPr>
        <a:xfrm>
          <a:off x="0" y="0"/>
          <a:ext cx="0" cy="0"/>
          <a:chOff x="0" y="0"/>
          <a:chExt cx="0" cy="0"/>
        </a:xfrm>
      </p:grpSpPr>
      <p:sp>
        <p:nvSpPr>
          <p:cNvPr id="90" name="Google Shape;90;g29db5204c9d_0_31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29db5204c9d_0_31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g29db5204c9d_0_3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29db5204c9d_0_3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29db5204c9d_0_3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95"/>
        <p:cNvGrpSpPr/>
        <p:nvPr/>
      </p:nvGrpSpPr>
      <p:grpSpPr>
        <a:xfrm>
          <a:off x="0" y="0"/>
          <a:ext cx="0" cy="0"/>
          <a:chOff x="0" y="0"/>
          <a:chExt cx="0" cy="0"/>
        </a:xfrm>
      </p:grpSpPr>
      <p:sp>
        <p:nvSpPr>
          <p:cNvPr id="96" name="Google Shape;96;g29db5204c9d_0_3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29db5204c9d_0_32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8" name="Google Shape;98;g29db5204c9d_0_326"/>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99" name="Google Shape;99;g29db5204c9d_0_32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29db5204c9d_0_32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29db5204c9d_0_32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02"/>
        <p:cNvGrpSpPr/>
        <p:nvPr/>
      </p:nvGrpSpPr>
      <p:grpSpPr>
        <a:xfrm>
          <a:off x="0" y="0"/>
          <a:ext cx="0" cy="0"/>
          <a:chOff x="0" y="0"/>
          <a:chExt cx="0" cy="0"/>
        </a:xfrm>
      </p:grpSpPr>
      <p:sp>
        <p:nvSpPr>
          <p:cNvPr id="103" name="Google Shape;103;g29db5204c9d_0_303"/>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9db5204c9d_0_30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05" name="Google Shape;105;g29db5204c9d_0_30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29db5204c9d_0_30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29db5204c9d_0_30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08"/>
        <p:cNvGrpSpPr/>
        <p:nvPr/>
      </p:nvGrpSpPr>
      <p:grpSpPr>
        <a:xfrm>
          <a:off x="0" y="0"/>
          <a:ext cx="0" cy="0"/>
          <a:chOff x="0" y="0"/>
          <a:chExt cx="0" cy="0"/>
        </a:xfrm>
      </p:grpSpPr>
      <p:sp>
        <p:nvSpPr>
          <p:cNvPr id="109" name="Google Shape;109;g29db5204c9d_0_30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9db5204c9d_0_30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29db5204c9d_0_30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12" name="Google Shape;112;g29db5204c9d_0_309" descr="1648061945(1).jpg"/>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113"/>
        <p:cNvGrpSpPr/>
        <p:nvPr/>
      </p:nvGrpSpPr>
      <p:grpSpPr>
        <a:xfrm>
          <a:off x="0" y="0"/>
          <a:ext cx="0" cy="0"/>
          <a:chOff x="0" y="0"/>
          <a:chExt cx="0" cy="0"/>
        </a:xfrm>
      </p:grpSpPr>
      <p:sp>
        <p:nvSpPr>
          <p:cNvPr id="114" name="Google Shape;114;g29db5204c9d_0_320"/>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29db5204c9d_0_320"/>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6" name="Google Shape;116;g29db5204c9d_0_32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29db5204c9d_0_32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9db5204c9d_0_3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119"/>
        <p:cNvGrpSpPr/>
        <p:nvPr/>
      </p:nvGrpSpPr>
      <p:grpSpPr>
        <a:xfrm>
          <a:off x="0" y="0"/>
          <a:ext cx="0" cy="0"/>
          <a:chOff x="0" y="0"/>
          <a:chExt cx="0" cy="0"/>
        </a:xfrm>
      </p:grpSpPr>
      <p:sp>
        <p:nvSpPr>
          <p:cNvPr id="120" name="Google Shape;120;g29db5204c9d_0_333"/>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9db5204c9d_0_333"/>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29db5204c9d_0_333"/>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29db5204c9d_0_333"/>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29db5204c9d_0_333"/>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29db5204c9d_0_33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9db5204c9d_0_33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29db5204c9d_0_33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128"/>
        <p:cNvGrpSpPr/>
        <p:nvPr/>
      </p:nvGrpSpPr>
      <p:grpSpPr>
        <a:xfrm>
          <a:off x="0" y="0"/>
          <a:ext cx="0" cy="0"/>
          <a:chOff x="0" y="0"/>
          <a:chExt cx="0" cy="0"/>
        </a:xfrm>
      </p:grpSpPr>
      <p:sp>
        <p:nvSpPr>
          <p:cNvPr id="129" name="Google Shape;129;g29db5204c9d_0_34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9db5204c9d_0_34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29db5204c9d_0_34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29db5204c9d_0_34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133"/>
        <p:cNvGrpSpPr/>
        <p:nvPr/>
      </p:nvGrpSpPr>
      <p:grpSpPr>
        <a:xfrm>
          <a:off x="0" y="0"/>
          <a:ext cx="0" cy="0"/>
          <a:chOff x="0" y="0"/>
          <a:chExt cx="0" cy="0"/>
        </a:xfrm>
      </p:grpSpPr>
      <p:sp>
        <p:nvSpPr>
          <p:cNvPr id="134" name="Google Shape;134;g29db5204c9d_0_347"/>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9db5204c9d_0_347"/>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29db5204c9d_0_347"/>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29db5204c9d_0_34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9db5204c9d_0_34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9db5204c9d_0_3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2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40"/>
        <p:cNvGrpSpPr/>
        <p:nvPr/>
      </p:nvGrpSpPr>
      <p:grpSpPr>
        <a:xfrm>
          <a:off x="0" y="0"/>
          <a:ext cx="0" cy="0"/>
          <a:chOff x="0" y="0"/>
          <a:chExt cx="0" cy="0"/>
        </a:xfrm>
      </p:grpSpPr>
      <p:sp>
        <p:nvSpPr>
          <p:cNvPr id="141" name="Google Shape;141;g29db5204c9d_0_354"/>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29db5204c9d_0_354"/>
          <p:cNvSpPr>
            <a:spLocks noGrp="1"/>
          </p:cNvSpPr>
          <p:nvPr>
            <p:ph type="pic" idx="2"/>
          </p:nvPr>
        </p:nvSpPr>
        <p:spPr>
          <a:xfrm>
            <a:off x="1792288" y="459581"/>
            <a:ext cx="5486400" cy="3086100"/>
          </a:xfrm>
          <a:prstGeom prst="rect">
            <a:avLst/>
          </a:prstGeom>
          <a:noFill/>
          <a:ln>
            <a:noFill/>
          </a:ln>
        </p:spPr>
      </p:sp>
      <p:sp>
        <p:nvSpPr>
          <p:cNvPr id="143" name="Google Shape;143;g29db5204c9d_0_354"/>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29db5204c9d_0_35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29db5204c9d_0_35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9db5204c9d_0_35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147"/>
        <p:cNvGrpSpPr/>
        <p:nvPr/>
      </p:nvGrpSpPr>
      <p:grpSpPr>
        <a:xfrm>
          <a:off x="0" y="0"/>
          <a:ext cx="0" cy="0"/>
          <a:chOff x="0" y="0"/>
          <a:chExt cx="0" cy="0"/>
        </a:xfrm>
      </p:grpSpPr>
      <p:sp>
        <p:nvSpPr>
          <p:cNvPr id="148" name="Google Shape;148;g29db5204c9d_0_36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29db5204c9d_0_361"/>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29db5204c9d_0_36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29db5204c9d_0_36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9db5204c9d_0_36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153"/>
        <p:cNvGrpSpPr/>
        <p:nvPr/>
      </p:nvGrpSpPr>
      <p:grpSpPr>
        <a:xfrm>
          <a:off x="0" y="0"/>
          <a:ext cx="0" cy="0"/>
          <a:chOff x="0" y="0"/>
          <a:chExt cx="0" cy="0"/>
        </a:xfrm>
      </p:grpSpPr>
      <p:sp>
        <p:nvSpPr>
          <p:cNvPr id="154" name="Google Shape;154;g29db5204c9d_0_367"/>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29db5204c9d_0_367"/>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29db5204c9d_0_36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9db5204c9d_0_36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29db5204c9d_0_36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9"/>
        <p:cNvGrpSpPr/>
        <p:nvPr/>
      </p:nvGrpSpPr>
      <p:grpSpPr>
        <a:xfrm>
          <a:off x="0" y="0"/>
          <a:ext cx="0" cy="0"/>
          <a:chOff x="0" y="0"/>
          <a:chExt cx="0" cy="0"/>
        </a:xfrm>
      </p:grpSpPr>
      <p:sp>
        <p:nvSpPr>
          <p:cNvPr id="160" name="Google Shape;160;g29db5204c9d_0_373"/>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29db5204c9d_0_373"/>
          <p:cNvSpPr txBox="1">
            <a:spLocks noGrp="1"/>
          </p:cNvSpPr>
          <p:nvPr>
            <p:ph type="body" idx="1"/>
          </p:nvPr>
        </p:nvSpPr>
        <p:spPr>
          <a:xfrm>
            <a:off x="311700" y="1152475"/>
            <a:ext cx="3999900" cy="3416400"/>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640"/>
              </a:spcBef>
              <a:spcAft>
                <a:spcPts val="0"/>
              </a:spcAft>
              <a:buSzPts val="1400"/>
              <a:buChar char="•"/>
              <a:defRPr sz="1400"/>
            </a:lvl1pPr>
            <a:lvl2pPr marL="914400" lvl="1" indent="-304800" algn="l">
              <a:lnSpc>
                <a:spcPct val="100000"/>
              </a:lnSpc>
              <a:spcBef>
                <a:spcPts val="560"/>
              </a:spcBef>
              <a:spcAft>
                <a:spcPts val="0"/>
              </a:spcAft>
              <a:buSzPts val="1200"/>
              <a:buChar char="–"/>
              <a:defRPr sz="1200"/>
            </a:lvl2pPr>
            <a:lvl3pPr marL="1371600" lvl="2" indent="-304800" algn="l">
              <a:lnSpc>
                <a:spcPct val="100000"/>
              </a:lnSpc>
              <a:spcBef>
                <a:spcPts val="480"/>
              </a:spcBef>
              <a:spcAft>
                <a:spcPts val="0"/>
              </a:spcAft>
              <a:buSzPts val="1200"/>
              <a:buChar char="•"/>
              <a:defRPr sz="1200"/>
            </a:lvl3pPr>
            <a:lvl4pPr marL="1828800" lvl="3" indent="-304800" algn="l">
              <a:lnSpc>
                <a:spcPct val="100000"/>
              </a:lnSpc>
              <a:spcBef>
                <a:spcPts val="400"/>
              </a:spcBef>
              <a:spcAft>
                <a:spcPts val="0"/>
              </a:spcAft>
              <a:buSzPts val="1200"/>
              <a:buChar char="–"/>
              <a:defRPr sz="1200"/>
            </a:lvl4pPr>
            <a:lvl5pPr marL="2286000" lvl="4" indent="-304800" algn="l">
              <a:lnSpc>
                <a:spcPct val="100000"/>
              </a:lnSpc>
              <a:spcBef>
                <a:spcPts val="400"/>
              </a:spcBef>
              <a:spcAft>
                <a:spcPts val="0"/>
              </a:spcAft>
              <a:buSzPts val="1200"/>
              <a:buChar char="»"/>
              <a:defRPr sz="1200"/>
            </a:lvl5pPr>
            <a:lvl6pPr marL="2743200" lvl="5" indent="-304800" algn="l">
              <a:lnSpc>
                <a:spcPct val="100000"/>
              </a:lnSpc>
              <a:spcBef>
                <a:spcPts val="400"/>
              </a:spcBef>
              <a:spcAft>
                <a:spcPts val="0"/>
              </a:spcAft>
              <a:buSzPts val="1200"/>
              <a:buChar char="•"/>
              <a:defRPr sz="1200"/>
            </a:lvl6pPr>
            <a:lvl7pPr marL="3200400" lvl="6" indent="-304800" algn="l">
              <a:lnSpc>
                <a:spcPct val="100000"/>
              </a:lnSpc>
              <a:spcBef>
                <a:spcPts val="400"/>
              </a:spcBef>
              <a:spcAft>
                <a:spcPts val="0"/>
              </a:spcAft>
              <a:buSzPts val="1200"/>
              <a:buChar char="•"/>
              <a:defRPr sz="1200"/>
            </a:lvl7pPr>
            <a:lvl8pPr marL="3657600" lvl="7" indent="-304800" algn="l">
              <a:lnSpc>
                <a:spcPct val="100000"/>
              </a:lnSpc>
              <a:spcBef>
                <a:spcPts val="400"/>
              </a:spcBef>
              <a:spcAft>
                <a:spcPts val="0"/>
              </a:spcAft>
              <a:buSzPts val="1200"/>
              <a:buChar char="•"/>
              <a:defRPr sz="1200"/>
            </a:lvl8pPr>
            <a:lvl9pPr marL="4114800" lvl="8" indent="-304800" algn="l">
              <a:lnSpc>
                <a:spcPct val="100000"/>
              </a:lnSpc>
              <a:spcBef>
                <a:spcPts val="400"/>
              </a:spcBef>
              <a:spcAft>
                <a:spcPts val="0"/>
              </a:spcAft>
              <a:buSzPts val="1200"/>
              <a:buChar char="•"/>
              <a:defRPr sz="1200"/>
            </a:lvl9pPr>
          </a:lstStyle>
          <a:p>
            <a:endParaRPr/>
          </a:p>
        </p:txBody>
      </p:sp>
      <p:sp>
        <p:nvSpPr>
          <p:cNvPr id="162" name="Google Shape;162;g29db5204c9d_0_373"/>
          <p:cNvSpPr txBox="1">
            <a:spLocks noGrp="1"/>
          </p:cNvSpPr>
          <p:nvPr>
            <p:ph type="body" idx="2"/>
          </p:nvPr>
        </p:nvSpPr>
        <p:spPr>
          <a:xfrm>
            <a:off x="4832400" y="1152475"/>
            <a:ext cx="3999900" cy="3416400"/>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640"/>
              </a:spcBef>
              <a:spcAft>
                <a:spcPts val="0"/>
              </a:spcAft>
              <a:buSzPts val="1400"/>
              <a:buChar char="•"/>
              <a:defRPr sz="1400"/>
            </a:lvl1pPr>
            <a:lvl2pPr marL="914400" lvl="1" indent="-304800" algn="l">
              <a:lnSpc>
                <a:spcPct val="100000"/>
              </a:lnSpc>
              <a:spcBef>
                <a:spcPts val="560"/>
              </a:spcBef>
              <a:spcAft>
                <a:spcPts val="0"/>
              </a:spcAft>
              <a:buSzPts val="1200"/>
              <a:buChar char="–"/>
              <a:defRPr sz="1200"/>
            </a:lvl2pPr>
            <a:lvl3pPr marL="1371600" lvl="2" indent="-304800" algn="l">
              <a:lnSpc>
                <a:spcPct val="100000"/>
              </a:lnSpc>
              <a:spcBef>
                <a:spcPts val="480"/>
              </a:spcBef>
              <a:spcAft>
                <a:spcPts val="0"/>
              </a:spcAft>
              <a:buSzPts val="1200"/>
              <a:buChar char="•"/>
              <a:defRPr sz="1200"/>
            </a:lvl3pPr>
            <a:lvl4pPr marL="1828800" lvl="3" indent="-304800" algn="l">
              <a:lnSpc>
                <a:spcPct val="100000"/>
              </a:lnSpc>
              <a:spcBef>
                <a:spcPts val="400"/>
              </a:spcBef>
              <a:spcAft>
                <a:spcPts val="0"/>
              </a:spcAft>
              <a:buSzPts val="1200"/>
              <a:buChar char="–"/>
              <a:defRPr sz="1200"/>
            </a:lvl4pPr>
            <a:lvl5pPr marL="2286000" lvl="4" indent="-304800" algn="l">
              <a:lnSpc>
                <a:spcPct val="100000"/>
              </a:lnSpc>
              <a:spcBef>
                <a:spcPts val="400"/>
              </a:spcBef>
              <a:spcAft>
                <a:spcPts val="0"/>
              </a:spcAft>
              <a:buSzPts val="1200"/>
              <a:buChar char="»"/>
              <a:defRPr sz="1200"/>
            </a:lvl5pPr>
            <a:lvl6pPr marL="2743200" lvl="5" indent="-304800" algn="l">
              <a:lnSpc>
                <a:spcPct val="100000"/>
              </a:lnSpc>
              <a:spcBef>
                <a:spcPts val="400"/>
              </a:spcBef>
              <a:spcAft>
                <a:spcPts val="0"/>
              </a:spcAft>
              <a:buSzPts val="1200"/>
              <a:buChar char="•"/>
              <a:defRPr sz="1200"/>
            </a:lvl6pPr>
            <a:lvl7pPr marL="3200400" lvl="6" indent="-304800" algn="l">
              <a:lnSpc>
                <a:spcPct val="100000"/>
              </a:lnSpc>
              <a:spcBef>
                <a:spcPts val="400"/>
              </a:spcBef>
              <a:spcAft>
                <a:spcPts val="0"/>
              </a:spcAft>
              <a:buSzPts val="1200"/>
              <a:buChar char="•"/>
              <a:defRPr sz="1200"/>
            </a:lvl7pPr>
            <a:lvl8pPr marL="3657600" lvl="7" indent="-304800" algn="l">
              <a:lnSpc>
                <a:spcPct val="100000"/>
              </a:lnSpc>
              <a:spcBef>
                <a:spcPts val="400"/>
              </a:spcBef>
              <a:spcAft>
                <a:spcPts val="0"/>
              </a:spcAft>
              <a:buSzPts val="1200"/>
              <a:buChar char="•"/>
              <a:defRPr sz="1200"/>
            </a:lvl8pPr>
            <a:lvl9pPr marL="4114800" lvl="8" indent="-304800" algn="l">
              <a:lnSpc>
                <a:spcPct val="100000"/>
              </a:lnSpc>
              <a:spcBef>
                <a:spcPts val="400"/>
              </a:spcBef>
              <a:spcAft>
                <a:spcPts val="0"/>
              </a:spcAft>
              <a:buSzPts val="1200"/>
              <a:buChar char="•"/>
              <a:defRPr sz="1200"/>
            </a:lvl9pPr>
          </a:lstStyle>
          <a:p>
            <a:endParaRPr/>
          </a:p>
        </p:txBody>
      </p:sp>
      <p:sp>
        <p:nvSpPr>
          <p:cNvPr id="163" name="Google Shape;163;g29db5204c9d_0_373"/>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23"/>
        <p:cNvGrpSpPr/>
        <p:nvPr/>
      </p:nvGrpSpPr>
      <p:grpSpPr>
        <a:xfrm>
          <a:off x="0" y="0"/>
          <a:ext cx="0" cy="0"/>
          <a:chOff x="0" y="0"/>
          <a:chExt cx="0" cy="0"/>
        </a:xfrm>
      </p:grpSpPr>
      <p:sp>
        <p:nvSpPr>
          <p:cNvPr id="24" name="Google Shape;24;p2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 name="Google Shape;26;p29"/>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 name="Google Shape;27;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35"/>
        <p:cNvGrpSpPr/>
        <p:nvPr/>
      </p:nvGrpSpPr>
      <p:grpSpPr>
        <a:xfrm>
          <a:off x="0" y="0"/>
          <a:ext cx="0" cy="0"/>
          <a:chOff x="0" y="0"/>
          <a:chExt cx="0" cy="0"/>
        </a:xfrm>
      </p:grpSpPr>
      <p:sp>
        <p:nvSpPr>
          <p:cNvPr id="36" name="Google Shape;36;p2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8" name="Google Shape;38;p2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41"/>
        <p:cNvGrpSpPr/>
        <p:nvPr/>
      </p:nvGrpSpPr>
      <p:grpSpPr>
        <a:xfrm>
          <a:off x="0" y="0"/>
          <a:ext cx="0" cy="0"/>
          <a:chOff x="0" y="0"/>
          <a:chExt cx="0" cy="0"/>
        </a:xfrm>
      </p:grpSpPr>
      <p:sp>
        <p:nvSpPr>
          <p:cNvPr id="42" name="Google Shape;42;p28"/>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4" name="Google Shape;44;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47"/>
        <p:cNvGrpSpPr/>
        <p:nvPr/>
      </p:nvGrpSpPr>
      <p:grpSpPr>
        <a:xfrm>
          <a:off x="0" y="0"/>
          <a:ext cx="0" cy="0"/>
          <a:chOff x="0" y="0"/>
          <a:chExt cx="0" cy="0"/>
        </a:xfrm>
      </p:grpSpPr>
      <p:sp>
        <p:nvSpPr>
          <p:cNvPr id="48" name="Google Shape;48;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0" name="Google Shape;50;p3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1" name="Google Shape;51;p30"/>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30"/>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56"/>
        <p:cNvGrpSpPr/>
        <p:nvPr/>
      </p:nvGrpSpPr>
      <p:grpSpPr>
        <a:xfrm>
          <a:off x="0" y="0"/>
          <a:ext cx="0" cy="0"/>
          <a:chOff x="0" y="0"/>
          <a:chExt cx="0" cy="0"/>
        </a:xfrm>
      </p:grpSpPr>
      <p:sp>
        <p:nvSpPr>
          <p:cNvPr id="57" name="Google Shape;57;p3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9" name="Google Shape;59;p3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0" name="Google Shape;60;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63"/>
        <p:cNvGrpSpPr/>
        <p:nvPr/>
      </p:nvGrpSpPr>
      <p:grpSpPr>
        <a:xfrm>
          <a:off x="0" y="0"/>
          <a:ext cx="0" cy="0"/>
          <a:chOff x="0" y="0"/>
          <a:chExt cx="0" cy="0"/>
        </a:xfrm>
      </p:grpSpPr>
      <p:sp>
        <p:nvSpPr>
          <p:cNvPr id="64" name="Google Shape;64;p3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2"/>
          <p:cNvSpPr>
            <a:spLocks noGrp="1"/>
          </p:cNvSpPr>
          <p:nvPr>
            <p:ph type="pic" idx="2"/>
          </p:nvPr>
        </p:nvSpPr>
        <p:spPr>
          <a:xfrm>
            <a:off x="1792288" y="459581"/>
            <a:ext cx="5486400" cy="3086100"/>
          </a:xfrm>
          <a:prstGeom prst="rect">
            <a:avLst/>
          </a:prstGeom>
          <a:noFill/>
          <a:ln>
            <a:noFill/>
          </a:ln>
        </p:spPr>
      </p:sp>
      <p:sp>
        <p:nvSpPr>
          <p:cNvPr id="66" name="Google Shape;66;p3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7" name="Google Shape;67;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1" name="Google Shape;11;p23" descr="1648061945(1).jpg"/>
          <p:cNvPicPr preferRelativeResize="0"/>
          <p:nvPr/>
        </p:nvPicPr>
        <p:blipFill rotWithShape="1">
          <a:blip r:embed="rId13">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g29db5204c9d_0_29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 name="Google Shape;84;g29db5204c9d_0_29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Google Shape;85;g29db5204c9d_0_29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g29db5204c9d_0_29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g29db5204c9d_0_29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88" name="Google Shape;88;g29db5204c9d_0_296" descr="1648061945(1).jpg"/>
          <p:cNvPicPr preferRelativeResize="0"/>
          <p:nvPr/>
        </p:nvPicPr>
        <p:blipFill rotWithShape="1">
          <a:blip r:embed="rId14">
            <a:alphaModFix/>
          </a:blip>
          <a:srcRect/>
          <a:stretch/>
        </p:blipFill>
        <p:spPr>
          <a:xfrm>
            <a:off x="0" y="0"/>
            <a:ext cx="9144000"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video.1sept.ru/video/395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video.1sept.ru/video/3965"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teacherspayteachers.com/Product/Sentence-Structure-Unit-Complex-Sentences-Compound-Simple-Fragments-Etc-670493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nglishteachers.ru/sho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wildberries.ru/brands/izdatelstvo-titul" TargetMode="External"/><Relationship Id="rId4" Type="http://schemas.openxmlformats.org/officeDocument/2006/relationships/hyperlink" Target="https://www.ozon.ru/seller/izdatelstvo-titul-6954/knigi-16500/"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urok.1sept.ru/" TargetMode="External"/><Relationship Id="rId18" Type="http://schemas.openxmlformats.org/officeDocument/2006/relationships/image" Target="../media/image30.png"/><Relationship Id="rId3" Type="http://schemas.openxmlformats.org/officeDocument/2006/relationships/hyperlink" Target="https://t.me/pervoesent" TargetMode="External"/><Relationship Id="rId7" Type="http://schemas.openxmlformats.org/officeDocument/2006/relationships/hyperlink" Target="https://www.youtube.com/user/PervoeSentyabrya" TargetMode="External"/><Relationship Id="rId12" Type="http://schemas.openxmlformats.org/officeDocument/2006/relationships/image" Target="../media/image27.png"/><Relationship Id="rId17" Type="http://schemas.openxmlformats.org/officeDocument/2006/relationships/hyperlink" Target="https://1sept.ru/" TargetMode="External"/><Relationship Id="rId2" Type="http://schemas.openxmlformats.org/officeDocument/2006/relationships/notesSlide" Target="../notesSlides/notesSlide37.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hyperlink" Target="https://ds.1sept.ru/" TargetMode="External"/><Relationship Id="rId5" Type="http://schemas.openxmlformats.org/officeDocument/2006/relationships/hyperlink" Target="https://ok.ru/digital.september" TargetMode="External"/><Relationship Id="rId15" Type="http://schemas.openxmlformats.org/officeDocument/2006/relationships/hyperlink" Target="https://video.1sept.ru/" TargetMode="External"/><Relationship Id="rId10" Type="http://schemas.openxmlformats.org/officeDocument/2006/relationships/image" Target="../media/image26.png"/><Relationship Id="rId19" Type="http://schemas.openxmlformats.org/officeDocument/2006/relationships/hyperlink" Target="https://edu.1sept.ru/" TargetMode="External"/><Relationship Id="rId4" Type="http://schemas.openxmlformats.org/officeDocument/2006/relationships/image" Target="../media/image23.png"/><Relationship Id="rId9" Type="http://schemas.openxmlformats.org/officeDocument/2006/relationships/hyperlink" Target="https://vk.com/digital.september" TargetMode="External"/><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4fdba4140_0_91"/>
          <p:cNvSpPr txBox="1"/>
          <p:nvPr/>
        </p:nvSpPr>
        <p:spPr>
          <a:xfrm>
            <a:off x="446567" y="1105786"/>
            <a:ext cx="8399700" cy="16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ru-RU" sz="2400" b="1">
                <a:solidFill>
                  <a:schemeClr val="dk2"/>
                </a:solidFill>
              </a:rPr>
              <a:t>Storytelling как методический прием: принципы и игры для обучения письменной речи на английском языке</a:t>
            </a:r>
            <a:endParaRPr b="1" i="1"/>
          </a:p>
          <a:p>
            <a:pPr marL="0" marR="0" lvl="0" indent="0" algn="ctr" rtl="0">
              <a:lnSpc>
                <a:spcPct val="100000"/>
              </a:lnSpc>
              <a:spcBef>
                <a:spcPts val="0"/>
              </a:spcBef>
              <a:spcAft>
                <a:spcPts val="0"/>
              </a:spcAft>
              <a:buClr>
                <a:srgbClr val="000000"/>
              </a:buClr>
              <a:buSzPts val="2400"/>
              <a:buFont typeface="Arial"/>
              <a:buNone/>
            </a:pPr>
            <a:r>
              <a:rPr lang="ru-RU" b="1" i="1"/>
              <a:t>Коноб</a:t>
            </a:r>
            <a:r>
              <a:rPr lang="ru-RU" sz="1400" b="1" i="1" u="none" strike="noStrike" cap="none">
                <a:solidFill>
                  <a:srgbClr val="000000"/>
                </a:solidFill>
                <a:latin typeface="Arial"/>
                <a:ea typeface="Arial"/>
                <a:cs typeface="Arial"/>
                <a:sym typeface="Arial"/>
              </a:rPr>
              <a:t>еев Алексей Васильевич, к.пед.н., </a:t>
            </a:r>
            <a:r>
              <a:rPr lang="ru-RU" b="1" i="1"/>
              <a:t>ст.н.с. ИСРО РАО, доцент ИИЯ МПГУ, академический директор Умскул Академии, главный редактор издательства “Титул”</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b4fdba4140_0_199"/>
          <p:cNvSpPr txBox="1">
            <a:spLocks noGrp="1"/>
          </p:cNvSpPr>
          <p:nvPr>
            <p:ph type="title"/>
          </p:nvPr>
        </p:nvSpPr>
        <p:spPr>
          <a:xfrm>
            <a:off x="980275" y="12925"/>
            <a:ext cx="7706400" cy="657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Advertisements / Wanted posters</a:t>
            </a:r>
            <a:endParaRPr sz="2500">
              <a:solidFill>
                <a:schemeClr val="lt1"/>
              </a:solidFill>
              <a:latin typeface="Arial"/>
              <a:ea typeface="Arial"/>
              <a:cs typeface="Arial"/>
              <a:sym typeface="Arial"/>
            </a:endParaRPr>
          </a:p>
        </p:txBody>
      </p:sp>
      <p:sp>
        <p:nvSpPr>
          <p:cNvPr id="222" name="Google Shape;222;g2b4fdba4140_0_199"/>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
        <p:nvSpPr>
          <p:cNvPr id="223" name="Google Shape;223;g2b4fdba4140_0_199"/>
          <p:cNvSpPr txBox="1">
            <a:spLocks noGrp="1"/>
          </p:cNvSpPr>
          <p:nvPr>
            <p:ph type="body" idx="2"/>
          </p:nvPr>
        </p:nvSpPr>
        <p:spPr>
          <a:xfrm>
            <a:off x="457200" y="1631156"/>
            <a:ext cx="4040100" cy="29634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endParaRPr/>
          </a:p>
        </p:txBody>
      </p:sp>
      <p:sp>
        <p:nvSpPr>
          <p:cNvPr id="224" name="Google Shape;224;g2b4fdba4140_0_199"/>
          <p:cNvSpPr txBox="1">
            <a:spLocks noGrp="1"/>
          </p:cNvSpPr>
          <p:nvPr>
            <p:ph type="body" idx="3"/>
          </p:nvPr>
        </p:nvSpPr>
        <p:spPr>
          <a:xfrm>
            <a:off x="4645026" y="1151335"/>
            <a:ext cx="4041900" cy="479700"/>
          </a:xfrm>
          <a:prstGeom prst="rect">
            <a:avLst/>
          </a:prstGeom>
        </p:spPr>
        <p:txBody>
          <a:bodyPr spcFirstLastPara="1" wrap="square" lIns="91425" tIns="45700" rIns="91425" bIns="45700" anchor="b" anchorCtr="0">
            <a:normAutofit fontScale="92500" lnSpcReduction="10000"/>
          </a:bodyPr>
          <a:lstStyle/>
          <a:p>
            <a:pPr marL="0" lvl="0" indent="0" algn="l" rtl="0">
              <a:spcBef>
                <a:spcPts val="480"/>
              </a:spcBef>
              <a:spcAft>
                <a:spcPts val="0"/>
              </a:spcAft>
              <a:buNone/>
            </a:pPr>
            <a:endParaRPr/>
          </a:p>
        </p:txBody>
      </p:sp>
      <p:sp>
        <p:nvSpPr>
          <p:cNvPr id="225" name="Google Shape;225;g2b4fdba4140_0_199"/>
          <p:cNvSpPr txBox="1">
            <a:spLocks noGrp="1"/>
          </p:cNvSpPr>
          <p:nvPr>
            <p:ph type="body" idx="4"/>
          </p:nvPr>
        </p:nvSpPr>
        <p:spPr>
          <a:xfrm>
            <a:off x="4645026" y="1631156"/>
            <a:ext cx="4041900" cy="2963400"/>
          </a:xfrm>
          <a:prstGeom prst="rect">
            <a:avLst/>
          </a:prstGeom>
        </p:spPr>
        <p:txBody>
          <a:bodyPr spcFirstLastPara="1" wrap="square" lIns="91425" tIns="45700" rIns="91425" bIns="45700" anchor="t" anchorCtr="0">
            <a:normAutofit/>
          </a:bodyPr>
          <a:lstStyle/>
          <a:p>
            <a:pPr marL="0" lvl="0" indent="0" algn="l" rtl="0">
              <a:spcBef>
                <a:spcPts val="480"/>
              </a:spcBef>
              <a:spcAft>
                <a:spcPts val="0"/>
              </a:spcAft>
              <a:buNone/>
            </a:pPr>
            <a:endParaRPr/>
          </a:p>
        </p:txBody>
      </p:sp>
      <p:pic>
        <p:nvPicPr>
          <p:cNvPr id="226" name="Google Shape;226;g2b4fdba4140_0_199"/>
          <p:cNvPicPr preferRelativeResize="0"/>
          <p:nvPr/>
        </p:nvPicPr>
        <p:blipFill>
          <a:blip r:embed="rId3">
            <a:alphaModFix/>
          </a:blip>
          <a:stretch>
            <a:fillRect/>
          </a:stretch>
        </p:blipFill>
        <p:spPr>
          <a:xfrm>
            <a:off x="90030" y="1099174"/>
            <a:ext cx="2866371" cy="3618901"/>
          </a:xfrm>
          <a:prstGeom prst="rect">
            <a:avLst/>
          </a:prstGeom>
          <a:noFill/>
          <a:ln>
            <a:noFill/>
          </a:ln>
        </p:spPr>
      </p:pic>
      <p:pic>
        <p:nvPicPr>
          <p:cNvPr id="227" name="Google Shape;227;g2b4fdba4140_0_199"/>
          <p:cNvPicPr preferRelativeResize="0"/>
          <p:nvPr/>
        </p:nvPicPr>
        <p:blipFill>
          <a:blip r:embed="rId4">
            <a:alphaModFix/>
          </a:blip>
          <a:stretch>
            <a:fillRect/>
          </a:stretch>
        </p:blipFill>
        <p:spPr>
          <a:xfrm>
            <a:off x="3073450" y="915250"/>
            <a:ext cx="5425425" cy="3616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b4fdba4140_0_204"/>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Story titles by chance</a:t>
            </a:r>
            <a:endParaRPr sz="2500">
              <a:solidFill>
                <a:schemeClr val="lt1"/>
              </a:solidFill>
              <a:latin typeface="Arial"/>
              <a:ea typeface="Arial"/>
              <a:cs typeface="Arial"/>
              <a:sym typeface="Arial"/>
            </a:endParaRPr>
          </a:p>
        </p:txBody>
      </p:sp>
      <p:sp>
        <p:nvSpPr>
          <p:cNvPr id="233" name="Google Shape;233;g2b4fdba4140_0_20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:write two parts of story titles (see example on the next slide) in two columns. Ask the students to throw dice to pick the parts of the title. Ask the students to discuss what the story may be and then to write the story.</a:t>
            </a: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b4fdba4140_0_214"/>
          <p:cNvSpPr txBox="1">
            <a:spLocks noGrp="1"/>
          </p:cNvSpPr>
          <p:nvPr>
            <p:ph type="title"/>
          </p:nvPr>
        </p:nvSpPr>
        <p:spPr>
          <a:xfrm>
            <a:off x="599335" y="0"/>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dirty="0" err="1">
                <a:solidFill>
                  <a:schemeClr val="lt1"/>
                </a:solidFill>
                <a:latin typeface="Arial"/>
                <a:ea typeface="Arial"/>
                <a:cs typeface="Arial"/>
                <a:sym typeface="Arial"/>
              </a:rPr>
              <a:t>Story</a:t>
            </a:r>
            <a:r>
              <a:rPr lang="ru-RU" sz="2500" dirty="0">
                <a:solidFill>
                  <a:schemeClr val="lt1"/>
                </a:solidFill>
                <a:latin typeface="Arial"/>
                <a:ea typeface="Arial"/>
                <a:cs typeface="Arial"/>
                <a:sym typeface="Arial"/>
              </a:rPr>
              <a:t> </a:t>
            </a:r>
            <a:r>
              <a:rPr lang="ru-RU" sz="2500" dirty="0" err="1">
                <a:solidFill>
                  <a:schemeClr val="lt1"/>
                </a:solidFill>
                <a:latin typeface="Arial"/>
                <a:ea typeface="Arial"/>
                <a:cs typeface="Arial"/>
                <a:sym typeface="Arial"/>
              </a:rPr>
              <a:t>titles</a:t>
            </a:r>
            <a:r>
              <a:rPr lang="ru-RU" sz="2500" dirty="0">
                <a:solidFill>
                  <a:schemeClr val="lt1"/>
                </a:solidFill>
                <a:latin typeface="Arial"/>
                <a:ea typeface="Arial"/>
                <a:cs typeface="Arial"/>
                <a:sym typeface="Arial"/>
              </a:rPr>
              <a:t> </a:t>
            </a:r>
            <a:r>
              <a:rPr lang="ru-RU" sz="2500" dirty="0" err="1">
                <a:solidFill>
                  <a:schemeClr val="lt1"/>
                </a:solidFill>
                <a:latin typeface="Arial"/>
                <a:ea typeface="Arial"/>
                <a:cs typeface="Arial"/>
                <a:sym typeface="Arial"/>
              </a:rPr>
              <a:t>by</a:t>
            </a:r>
            <a:r>
              <a:rPr lang="ru-RU" sz="2500" dirty="0">
                <a:solidFill>
                  <a:schemeClr val="lt1"/>
                </a:solidFill>
                <a:latin typeface="Arial"/>
                <a:ea typeface="Arial"/>
                <a:cs typeface="Arial"/>
                <a:sym typeface="Arial"/>
              </a:rPr>
              <a:t> </a:t>
            </a:r>
            <a:r>
              <a:rPr lang="ru-RU" sz="2500" dirty="0" err="1">
                <a:solidFill>
                  <a:schemeClr val="lt1"/>
                </a:solidFill>
                <a:latin typeface="Arial"/>
                <a:ea typeface="Arial"/>
                <a:cs typeface="Arial"/>
                <a:sym typeface="Arial"/>
              </a:rPr>
              <a:t>chance</a:t>
            </a:r>
            <a:endParaRPr sz="2500" dirty="0">
              <a:solidFill>
                <a:schemeClr val="lt1"/>
              </a:solidFill>
              <a:latin typeface="Arial"/>
              <a:ea typeface="Arial"/>
              <a:cs typeface="Arial"/>
              <a:sym typeface="Arial"/>
            </a:endParaRPr>
          </a:p>
        </p:txBody>
      </p:sp>
      <p:sp>
        <p:nvSpPr>
          <p:cNvPr id="239" name="Google Shape;239;g2b4fdba4140_0_214"/>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fontScale="77500" lnSpcReduction="20000"/>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342900" lvl="0" indent="-342900" algn="l" rtl="0">
              <a:spcBef>
                <a:spcPts val="0"/>
              </a:spcBef>
              <a:spcAft>
                <a:spcPts val="0"/>
              </a:spcAft>
              <a:buClr>
                <a:schemeClr val="dk1"/>
              </a:buClr>
              <a:buSzPct val="100000"/>
              <a:buFont typeface="Arial"/>
              <a:buNone/>
            </a:pPr>
            <a:r>
              <a:rPr lang="ru-RU" sz="2400" b="1" u="sng"/>
              <a:t>FIRST THROW</a:t>
            </a:r>
            <a:endParaRPr sz="2400"/>
          </a:p>
          <a:p>
            <a:pPr marL="342900" lvl="0" indent="-297180" algn="l" rtl="0">
              <a:spcBef>
                <a:spcPts val="0"/>
              </a:spcBef>
              <a:spcAft>
                <a:spcPts val="0"/>
              </a:spcAft>
              <a:buSzPct val="100000"/>
              <a:buFont typeface="Calibri"/>
              <a:buAutoNum type="arabicPeriod"/>
            </a:pPr>
            <a:r>
              <a:rPr lang="ru-RU" sz="2400"/>
              <a:t>An Apple's</a:t>
            </a:r>
            <a:endParaRPr/>
          </a:p>
          <a:p>
            <a:pPr marL="342900" lvl="0" indent="-297180" algn="l" rtl="0">
              <a:spcBef>
                <a:spcPts val="0"/>
              </a:spcBef>
              <a:spcAft>
                <a:spcPts val="0"/>
              </a:spcAft>
              <a:buSzPct val="100000"/>
              <a:buFont typeface="Calibri"/>
              <a:buAutoNum type="arabicPeriod"/>
            </a:pPr>
            <a:r>
              <a:rPr lang="ru-RU" sz="2400"/>
              <a:t>My Grandfather's</a:t>
            </a:r>
            <a:endParaRPr/>
          </a:p>
          <a:p>
            <a:pPr marL="342900" lvl="0" indent="-297180" algn="l" rtl="0">
              <a:spcBef>
                <a:spcPts val="0"/>
              </a:spcBef>
              <a:spcAft>
                <a:spcPts val="0"/>
              </a:spcAft>
              <a:buSzPct val="100000"/>
              <a:buFont typeface="Calibri"/>
              <a:buAutoNum type="arabicPeriod"/>
            </a:pPr>
            <a:r>
              <a:rPr lang="ru-RU" sz="2400"/>
              <a:t>An Old Shoe's</a:t>
            </a:r>
            <a:endParaRPr/>
          </a:p>
          <a:p>
            <a:pPr marL="342900" lvl="0" indent="-297180" algn="l" rtl="0">
              <a:spcBef>
                <a:spcPts val="0"/>
              </a:spcBef>
              <a:spcAft>
                <a:spcPts val="0"/>
              </a:spcAft>
              <a:buSzPct val="100000"/>
              <a:buFont typeface="Calibri"/>
              <a:buAutoNum type="arabicPeriod"/>
            </a:pPr>
            <a:r>
              <a:rPr lang="ru-RU" sz="2400"/>
              <a:t>A Dog's</a:t>
            </a:r>
            <a:endParaRPr/>
          </a:p>
          <a:p>
            <a:pPr marL="342900" lvl="0" indent="-297180" algn="l" rtl="0">
              <a:spcBef>
                <a:spcPts val="0"/>
              </a:spcBef>
              <a:spcAft>
                <a:spcPts val="0"/>
              </a:spcAft>
              <a:buSzPct val="100000"/>
              <a:buFont typeface="Calibri"/>
              <a:buAutoNum type="arabicPeriod"/>
            </a:pPr>
            <a:r>
              <a:rPr lang="ru-RU" sz="2400"/>
              <a:t>My Pet Monster's</a:t>
            </a:r>
            <a:endParaRPr/>
          </a:p>
          <a:p>
            <a:pPr marL="342900" lvl="0" indent="-297180" algn="l" rtl="0">
              <a:spcBef>
                <a:spcPts val="0"/>
              </a:spcBef>
              <a:spcAft>
                <a:spcPts val="0"/>
              </a:spcAft>
              <a:buSzPct val="100000"/>
              <a:buFont typeface="Calibri"/>
              <a:buAutoNum type="arabicPeriod"/>
            </a:pPr>
            <a:r>
              <a:rPr lang="ru-RU" sz="2400"/>
              <a:t>The Stranger's</a:t>
            </a:r>
            <a:endParaRPr/>
          </a:p>
          <a:p>
            <a:pPr marL="342900" lvl="0" indent="-297180" algn="l" rtl="0">
              <a:spcBef>
                <a:spcPts val="0"/>
              </a:spcBef>
              <a:spcAft>
                <a:spcPts val="0"/>
              </a:spcAft>
              <a:buSzPct val="100000"/>
              <a:buFont typeface="Calibri"/>
              <a:buAutoNum type="arabicPeriod"/>
            </a:pPr>
            <a:r>
              <a:rPr lang="ru-RU" sz="2400"/>
              <a:t>My TV's</a:t>
            </a:r>
            <a:endParaRPr/>
          </a:p>
          <a:p>
            <a:pPr marL="342900" lvl="0" indent="-297180" algn="l" rtl="0">
              <a:spcBef>
                <a:spcPts val="0"/>
              </a:spcBef>
              <a:spcAft>
                <a:spcPts val="0"/>
              </a:spcAft>
              <a:buSzPct val="100000"/>
              <a:buFont typeface="Calibri"/>
              <a:buAutoNum type="arabicPeriod"/>
            </a:pPr>
            <a:r>
              <a:rPr lang="ru-RU" sz="2400"/>
              <a:t>The Hero's</a:t>
            </a:r>
            <a:endParaRPr/>
          </a:p>
          <a:p>
            <a:pPr marL="342900" lvl="0" indent="-297180" algn="l" rtl="0">
              <a:spcBef>
                <a:spcPts val="0"/>
              </a:spcBef>
              <a:spcAft>
                <a:spcPts val="0"/>
              </a:spcAft>
              <a:buSzPct val="100000"/>
              <a:buFont typeface="Calibri"/>
              <a:buAutoNum type="arabicPeriod"/>
            </a:pPr>
            <a:r>
              <a:rPr lang="ru-RU" sz="2400"/>
              <a:t>My Enemy's</a:t>
            </a:r>
            <a:endParaRPr/>
          </a:p>
          <a:p>
            <a:pPr marL="342900" lvl="0" indent="-297180" algn="l" rtl="0">
              <a:spcBef>
                <a:spcPts val="0"/>
              </a:spcBef>
              <a:spcAft>
                <a:spcPts val="0"/>
              </a:spcAft>
              <a:buSzPct val="100000"/>
              <a:buFont typeface="Calibri"/>
              <a:buAutoNum type="arabicPeriod"/>
            </a:pPr>
            <a:r>
              <a:rPr lang="ru-RU" sz="2400"/>
              <a:t>The Policeman's</a:t>
            </a:r>
            <a:endParaRPr/>
          </a:p>
          <a:p>
            <a:pPr marL="342900" lvl="0" indent="-297180" algn="l" rtl="0">
              <a:spcBef>
                <a:spcPts val="0"/>
              </a:spcBef>
              <a:spcAft>
                <a:spcPts val="0"/>
              </a:spcAft>
              <a:buSzPct val="100000"/>
              <a:buFont typeface="Calibri"/>
              <a:buAutoNum type="arabicPeriod"/>
            </a:pPr>
            <a:r>
              <a:rPr lang="ru-RU" sz="2400"/>
              <a:t>Dad's Favorite Chair's</a:t>
            </a:r>
            <a:endParaRPr/>
          </a:p>
          <a:p>
            <a:pPr marL="342900" lvl="0" indent="-297180" algn="l" rtl="0">
              <a:spcBef>
                <a:spcPts val="0"/>
              </a:spcBef>
              <a:spcAft>
                <a:spcPts val="0"/>
              </a:spcAft>
              <a:buSzPct val="100000"/>
              <a:buFont typeface="Calibri"/>
              <a:buAutoNum type="arabicPeriod"/>
            </a:pPr>
            <a:r>
              <a:rPr lang="ru-RU" sz="2400"/>
              <a:t>My Friend’s</a:t>
            </a:r>
            <a:endParaRPr/>
          </a:p>
          <a:p>
            <a:pPr marL="457200" marR="0" lvl="0" indent="0" algn="l" rtl="0">
              <a:lnSpc>
                <a:spcPct val="100000"/>
              </a:lnSpc>
              <a:spcBef>
                <a:spcPts val="360"/>
              </a:spcBef>
              <a:spcAft>
                <a:spcPts val="0"/>
              </a:spcAft>
              <a:buNone/>
            </a:pPr>
            <a:endParaRPr sz="1700" b="1">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
        <p:nvSpPr>
          <p:cNvPr id="240" name="Google Shape;240;g2b4fdba4140_0_214"/>
          <p:cNvSpPr txBox="1">
            <a:spLocks noGrp="1"/>
          </p:cNvSpPr>
          <p:nvPr>
            <p:ph type="body" idx="2"/>
          </p:nvPr>
        </p:nvSpPr>
        <p:spPr>
          <a:xfrm>
            <a:off x="4648200" y="1200151"/>
            <a:ext cx="4038600" cy="3394500"/>
          </a:xfrm>
          <a:prstGeom prst="rect">
            <a:avLst/>
          </a:prstGeom>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Font typeface="Arial"/>
              <a:buNone/>
            </a:pPr>
            <a:r>
              <a:rPr lang="ru-RU" sz="2400" b="1" u="sng"/>
              <a:t>SECOND THROW</a:t>
            </a:r>
            <a:endParaRPr sz="2400"/>
          </a:p>
          <a:p>
            <a:pPr marL="342900" lvl="0" indent="-308610" algn="l" rtl="0">
              <a:spcBef>
                <a:spcPts val="0"/>
              </a:spcBef>
              <a:spcAft>
                <a:spcPts val="0"/>
              </a:spcAft>
              <a:buSzPct val="100000"/>
              <a:buFont typeface="Calibri"/>
              <a:buAutoNum type="arabicPeriod"/>
            </a:pPr>
            <a:r>
              <a:rPr lang="ru-RU" sz="2400"/>
              <a:t>Dream</a:t>
            </a:r>
            <a:endParaRPr/>
          </a:p>
          <a:p>
            <a:pPr marL="342900" lvl="0" indent="-308610" algn="l" rtl="0">
              <a:spcBef>
                <a:spcPts val="0"/>
              </a:spcBef>
              <a:spcAft>
                <a:spcPts val="0"/>
              </a:spcAft>
              <a:buSzPct val="100000"/>
              <a:buFont typeface="Calibri"/>
              <a:buAutoNum type="arabicPeriod"/>
            </a:pPr>
            <a:r>
              <a:rPr lang="ru-RU" sz="2400"/>
              <a:t>Secret</a:t>
            </a:r>
            <a:endParaRPr/>
          </a:p>
          <a:p>
            <a:pPr marL="342900" lvl="0" indent="-308610" algn="l" rtl="0">
              <a:spcBef>
                <a:spcPts val="0"/>
              </a:spcBef>
              <a:spcAft>
                <a:spcPts val="0"/>
              </a:spcAft>
              <a:buSzPct val="100000"/>
              <a:buFont typeface="Calibri"/>
              <a:buAutoNum type="arabicPeriod"/>
            </a:pPr>
            <a:r>
              <a:rPr lang="ru-RU" sz="2400"/>
              <a:t>Birthday Party</a:t>
            </a:r>
            <a:endParaRPr/>
          </a:p>
          <a:p>
            <a:pPr marL="342900" lvl="0" indent="-308610" algn="l" rtl="0">
              <a:spcBef>
                <a:spcPts val="0"/>
              </a:spcBef>
              <a:spcAft>
                <a:spcPts val="0"/>
              </a:spcAft>
              <a:buSzPct val="100000"/>
              <a:buFont typeface="Calibri"/>
              <a:buAutoNum type="arabicPeriod"/>
            </a:pPr>
            <a:r>
              <a:rPr lang="ru-RU" sz="2400"/>
              <a:t>Best Friend</a:t>
            </a:r>
            <a:endParaRPr/>
          </a:p>
          <a:p>
            <a:pPr marL="342900" lvl="0" indent="-308610" algn="l" rtl="0">
              <a:spcBef>
                <a:spcPts val="0"/>
              </a:spcBef>
              <a:spcAft>
                <a:spcPts val="0"/>
              </a:spcAft>
              <a:buSzPct val="100000"/>
              <a:buFont typeface="Calibri"/>
              <a:buAutoNum type="arabicPeriod"/>
            </a:pPr>
            <a:r>
              <a:rPr lang="ru-RU" sz="2400"/>
              <a:t>Biggest Worry</a:t>
            </a:r>
            <a:endParaRPr/>
          </a:p>
          <a:p>
            <a:pPr marL="342900" lvl="0" indent="-308610" algn="l" rtl="0">
              <a:spcBef>
                <a:spcPts val="0"/>
              </a:spcBef>
              <a:spcAft>
                <a:spcPts val="0"/>
              </a:spcAft>
              <a:buSzPct val="100000"/>
              <a:buFont typeface="Calibri"/>
              <a:buAutoNum type="arabicPeriod"/>
            </a:pPr>
            <a:r>
              <a:rPr lang="ru-RU" sz="2400"/>
              <a:t>Problem</a:t>
            </a:r>
            <a:endParaRPr/>
          </a:p>
          <a:p>
            <a:pPr marL="342900" lvl="0" indent="-308610" algn="l" rtl="0">
              <a:spcBef>
                <a:spcPts val="0"/>
              </a:spcBef>
              <a:spcAft>
                <a:spcPts val="0"/>
              </a:spcAft>
              <a:buSzPct val="100000"/>
              <a:buFont typeface="Calibri"/>
              <a:buAutoNum type="arabicPeriod"/>
            </a:pPr>
            <a:r>
              <a:rPr lang="ru-RU" sz="2400"/>
              <a:t>Finest Hour</a:t>
            </a:r>
            <a:endParaRPr/>
          </a:p>
          <a:p>
            <a:pPr marL="342900" lvl="0" indent="-308610" algn="l" rtl="0">
              <a:spcBef>
                <a:spcPts val="0"/>
              </a:spcBef>
              <a:spcAft>
                <a:spcPts val="0"/>
              </a:spcAft>
              <a:buSzPct val="100000"/>
              <a:buFont typeface="Calibri"/>
              <a:buAutoNum type="arabicPeriod"/>
            </a:pPr>
            <a:r>
              <a:rPr lang="ru-RU" sz="2400"/>
              <a:t>Reward</a:t>
            </a:r>
            <a:endParaRPr/>
          </a:p>
          <a:p>
            <a:pPr marL="342900" lvl="0" indent="-308610" algn="l" rtl="0">
              <a:spcBef>
                <a:spcPts val="0"/>
              </a:spcBef>
              <a:spcAft>
                <a:spcPts val="0"/>
              </a:spcAft>
              <a:buSzPct val="100000"/>
              <a:buFont typeface="Calibri"/>
              <a:buAutoNum type="arabicPeriod"/>
            </a:pPr>
            <a:r>
              <a:rPr lang="ru-RU" sz="2400"/>
              <a:t>Plan for Success</a:t>
            </a:r>
            <a:endParaRPr/>
          </a:p>
          <a:p>
            <a:pPr marL="342900" lvl="0" indent="-308610" algn="l" rtl="0">
              <a:spcBef>
                <a:spcPts val="0"/>
              </a:spcBef>
              <a:spcAft>
                <a:spcPts val="0"/>
              </a:spcAft>
              <a:buSzPct val="100000"/>
              <a:buFont typeface="Calibri"/>
              <a:buAutoNum type="arabicPeriod"/>
            </a:pPr>
            <a:r>
              <a:rPr lang="ru-RU" sz="2400"/>
              <a:t>Story of Courage</a:t>
            </a:r>
            <a:endParaRPr/>
          </a:p>
          <a:p>
            <a:pPr marL="342900" lvl="0" indent="-308610" algn="l" rtl="0">
              <a:spcBef>
                <a:spcPts val="0"/>
              </a:spcBef>
              <a:spcAft>
                <a:spcPts val="0"/>
              </a:spcAft>
              <a:buSzPct val="100000"/>
              <a:buFont typeface="Calibri"/>
              <a:buAutoNum type="arabicPeriod"/>
            </a:pPr>
            <a:r>
              <a:rPr lang="ru-RU" sz="2400"/>
              <a:t>Strange Past</a:t>
            </a:r>
            <a:endParaRPr/>
          </a:p>
          <a:p>
            <a:pPr marL="342900" lvl="0" indent="-308610" algn="l" rtl="0">
              <a:spcBef>
                <a:spcPts val="0"/>
              </a:spcBef>
              <a:spcAft>
                <a:spcPts val="0"/>
              </a:spcAft>
              <a:buSzPct val="100000"/>
              <a:buFont typeface="Calibri"/>
              <a:buAutoNum type="arabicPeriod"/>
            </a:pPr>
            <a:r>
              <a:rPr lang="ru-RU" sz="2400"/>
              <a:t>Great Surprise</a:t>
            </a:r>
            <a:endParaRPr/>
          </a:p>
          <a:p>
            <a:pPr marL="0" lvl="0" indent="0" algn="l" rtl="0">
              <a:spcBef>
                <a:spcPts val="56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b4fdba4140_0_219"/>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Story starters</a:t>
            </a:r>
            <a:endParaRPr sz="2500">
              <a:solidFill>
                <a:schemeClr val="lt1"/>
              </a:solidFill>
              <a:latin typeface="Arial"/>
              <a:ea typeface="Arial"/>
              <a:cs typeface="Arial"/>
              <a:sym typeface="Arial"/>
            </a:endParaRPr>
          </a:p>
        </p:txBody>
      </p:sp>
      <p:sp>
        <p:nvSpPr>
          <p:cNvPr id="246" name="Google Shape;246;g2b4fdba4140_0_219"/>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write a list of story starters. Use a random number generator fpr students to get a starter. Ask the students to discuss what the story may be and then to write the story.</a:t>
            </a: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b4fdba4140_0_225"/>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Story starters</a:t>
            </a:r>
            <a:endParaRPr sz="2500">
              <a:solidFill>
                <a:schemeClr val="lt1"/>
              </a:solidFill>
              <a:latin typeface="Arial"/>
              <a:ea typeface="Arial"/>
              <a:cs typeface="Arial"/>
              <a:sym typeface="Arial"/>
            </a:endParaRPr>
          </a:p>
        </p:txBody>
      </p:sp>
      <p:sp>
        <p:nvSpPr>
          <p:cNvPr id="252" name="Google Shape;252;g2b4fdba4140_0_225"/>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fontScale="70000" lnSpcReduction="20000"/>
          </a:bodyPr>
          <a:lstStyle/>
          <a:p>
            <a:pPr marL="457200" marR="0" lvl="0" indent="-304165" algn="l" rtl="0">
              <a:lnSpc>
                <a:spcPct val="100000"/>
              </a:lnSpc>
              <a:spcBef>
                <a:spcPts val="360"/>
              </a:spcBef>
              <a:spcAft>
                <a:spcPts val="0"/>
              </a:spcAft>
              <a:buSzPct val="100000"/>
              <a:buFont typeface="Arial"/>
              <a:buAutoNum type="arabicPeriod"/>
            </a:pPr>
            <a:r>
              <a:rPr lang="ru-RU" sz="1700">
                <a:latin typeface="Arial"/>
                <a:ea typeface="Arial"/>
                <a:cs typeface="Arial"/>
                <a:sym typeface="Arial"/>
              </a:rPr>
              <a:t>Suddenly, icy fingers grabbed my arm as I inched through the darkness.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She opened the letter and it said she’d won $100,000.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When I flipped on the radio that night, I couldn’t believe the voice I heard coming through the speakers.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There was a secret meeting in the morning and she absolutely had to be there.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I opened my eyes and had no idea where I was…</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He was heading back to the one place he hoped he’d never have to see again.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Today she would find out if her entire life was a lie.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Shaking, I grabbed his hand and said my goodbyes.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A road trip was just the thing for me and my friends.</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I turned on the 10:00 pm news only to see one of the biggest secrets of my life playing out before my eyes.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The roller coaster had stopped and we were left upside down…</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For months I’d been crying myself to sleep every night.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We were supposed to meet each other on the Bay Bridge at midnight, but he never showed up.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When I walked into the living room, huge bouquets of flowers were everywhere, but I had no idea how they got there.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She was here, standing in front of my house again...</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Charlotte dreaded this time of year - today was the day she would have to…</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Have you ever had a feeling that something wasn’t right? That’s how I felt the day…</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The day I got my pet cat was also the day the trouble began…</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I was reading on the subway when all of a sudden, we stopped in the middle of a tunnel. </a:t>
            </a:r>
            <a:endParaRPr sz="1700">
              <a:latin typeface="Arial"/>
              <a:ea typeface="Arial"/>
              <a:cs typeface="Arial"/>
              <a:sym typeface="Arial"/>
            </a:endParaRPr>
          </a:p>
          <a:p>
            <a:pPr marL="457200" marR="0" lvl="0" indent="-304165" algn="l" rtl="0">
              <a:lnSpc>
                <a:spcPct val="100000"/>
              </a:lnSpc>
              <a:spcBef>
                <a:spcPts val="0"/>
              </a:spcBef>
              <a:spcAft>
                <a:spcPts val="0"/>
              </a:spcAft>
              <a:buSzPct val="100000"/>
              <a:buFont typeface="Arial"/>
              <a:buAutoNum type="arabicPeriod"/>
            </a:pPr>
            <a:r>
              <a:rPr lang="ru-RU" sz="1700">
                <a:latin typeface="Arial"/>
                <a:ea typeface="Arial"/>
                <a:cs typeface="Arial"/>
                <a:sym typeface="Arial"/>
              </a:rPr>
              <a:t>“I’m not so sure we should go in there…” he said.</a:t>
            </a:r>
            <a:endParaRPr sz="17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b4fdba4140_0_230"/>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Character creation game</a:t>
            </a:r>
            <a:endParaRPr sz="2500">
              <a:solidFill>
                <a:schemeClr val="lt1"/>
              </a:solidFill>
              <a:latin typeface="Arial"/>
              <a:ea typeface="Arial"/>
              <a:cs typeface="Arial"/>
              <a:sym typeface="Arial"/>
            </a:endParaRPr>
          </a:p>
        </p:txBody>
      </p:sp>
      <p:sp>
        <p:nvSpPr>
          <p:cNvPr id="258" name="Google Shape;258;g2b4fdba4140_0_23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Have students brainstorm a character by answering questions about them, such as their name, age, occupation, likes and dislikes, fears, etc. Then, set a timer for 10 minutes and have them write a short story or scene featuring that character. You can add to the fun by having two characters team up together to create a new story or have a conversation with one another based on their characters’ backgrounds.</a:t>
            </a: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b4fdba4140_0_235"/>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What if..?</a:t>
            </a:r>
            <a:endParaRPr sz="2500">
              <a:solidFill>
                <a:schemeClr val="lt1"/>
              </a:solidFill>
              <a:latin typeface="Arial"/>
              <a:ea typeface="Arial"/>
              <a:cs typeface="Arial"/>
              <a:sym typeface="Arial"/>
            </a:endParaRPr>
          </a:p>
        </p:txBody>
      </p:sp>
      <p:sp>
        <p:nvSpPr>
          <p:cNvPr id="264" name="Google Shape;264;g2b4fdba4140_0_235"/>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ask students to come up with “What if?” questions and write one questions on a slip of paper. For example: what if we did not have to sleep? What if my pet could talk? </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Students fold up their questions and drop them into a box. Then each student picks one out of the box and takes time to write the story.</a:t>
            </a:r>
            <a:endParaRPr/>
          </a:p>
          <a:p>
            <a:pPr marL="342900" lvl="0" indent="-139700" algn="l" rtl="0">
              <a:spcBef>
                <a:spcPts val="640"/>
              </a:spcBef>
              <a:spcAft>
                <a:spcPts val="0"/>
              </a:spcAft>
              <a:buClr>
                <a:schemeClr val="dk1"/>
              </a:buClr>
              <a:buSzPts val="3200"/>
              <a:buFont typeface="Arial"/>
              <a:buNone/>
            </a:pP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b4fdba4140_0_240"/>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Diary entry of a future self</a:t>
            </a:r>
            <a:endParaRPr sz="2500">
              <a:solidFill>
                <a:schemeClr val="lt1"/>
              </a:solidFill>
              <a:latin typeface="Arial"/>
              <a:ea typeface="Arial"/>
              <a:cs typeface="Arial"/>
              <a:sym typeface="Arial"/>
            </a:endParaRPr>
          </a:p>
        </p:txBody>
      </p:sp>
      <p:sp>
        <p:nvSpPr>
          <p:cNvPr id="270" name="Google Shape;270;g2b4fdba4140_0_24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ask your students to keep a diary for a few days. Then set a date in the future and ask students to write an entry in the diary. </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Alternatively, rather than setting a date, set an event in the future (when students leave school, get a job, have children etc.)</a:t>
            </a:r>
            <a:endParaRPr sz="1700">
              <a:latin typeface="Arial"/>
              <a:ea typeface="Arial"/>
              <a:cs typeface="Arial"/>
              <a:sym typeface="Arial"/>
            </a:endParaRPr>
          </a:p>
          <a:p>
            <a:pPr marL="342900" lvl="0" indent="-139700" algn="l" rtl="0">
              <a:spcBef>
                <a:spcPts val="640"/>
              </a:spcBef>
              <a:spcAft>
                <a:spcPts val="0"/>
              </a:spcAft>
              <a:buNone/>
            </a:pP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b4fdba4140_0_245"/>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Association game</a:t>
            </a:r>
            <a:endParaRPr sz="2500">
              <a:solidFill>
                <a:schemeClr val="lt1"/>
              </a:solidFill>
              <a:latin typeface="Arial"/>
              <a:ea typeface="Arial"/>
              <a:cs typeface="Arial"/>
              <a:sym typeface="Arial"/>
            </a:endParaRPr>
          </a:p>
        </p:txBody>
      </p:sp>
      <p:sp>
        <p:nvSpPr>
          <p:cNvPr id="276" name="Google Shape;276;g2b4fdba4140_0_245"/>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give your students a word and ask them to create an association chain, that is to name an association with each next word, for example: airport – travel – holidays – fun – party – night – moon – space, and so on. When the association chain is ready, ask the students to write a story by using all of these words.</a:t>
            </a: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342900" lvl="0" indent="-139700" algn="l" rtl="0">
              <a:spcBef>
                <a:spcPts val="640"/>
              </a:spcBef>
              <a:spcAft>
                <a:spcPts val="0"/>
              </a:spcAft>
              <a:buNone/>
            </a:pP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b4fdba4140_0_250"/>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Descriptive writing prompts</a:t>
            </a:r>
            <a:endParaRPr sz="2500">
              <a:solidFill>
                <a:schemeClr val="lt1"/>
              </a:solidFill>
              <a:latin typeface="Arial"/>
              <a:ea typeface="Arial"/>
              <a:cs typeface="Arial"/>
              <a:sym typeface="Arial"/>
            </a:endParaRPr>
          </a:p>
        </p:txBody>
      </p:sp>
      <p:sp>
        <p:nvSpPr>
          <p:cNvPr id="282" name="Google Shape;282;g2b4fdba4140_0_25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It’s in the bag</a:t>
            </a:r>
            <a:endParaRPr sz="1700" b="1">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Place an object in a bag- ensure the students don’t see it. Students feel the object in the bag and use words to describe how it feels. They take it out and add /alter their adjectives.</a:t>
            </a: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b="1">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Touch and tell</a:t>
            </a:r>
            <a:endParaRPr sz="1700" b="1">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An object is passed around a group of students. Each student suggests an adjective to describe it.</a:t>
            </a: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342900" lvl="0" indent="-139700" algn="l" rtl="0">
              <a:spcBef>
                <a:spcPts val="640"/>
              </a:spcBef>
              <a:spcAft>
                <a:spcPts val="0"/>
              </a:spcAft>
              <a:buNone/>
            </a:pP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b4fdba4140_0_9"/>
          <p:cNvSpPr txBox="1">
            <a:spLocks noGrp="1"/>
          </p:cNvSpPr>
          <p:nvPr>
            <p:ph type="title"/>
          </p:nvPr>
        </p:nvSpPr>
        <p:spPr>
          <a:xfrm>
            <a:off x="457200" y="4"/>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Серия вебинаров</a:t>
            </a:r>
            <a:endParaRPr sz="2500">
              <a:solidFill>
                <a:schemeClr val="lt1"/>
              </a:solidFill>
              <a:latin typeface="Arial"/>
              <a:ea typeface="Arial"/>
              <a:cs typeface="Arial"/>
              <a:sym typeface="Arial"/>
            </a:endParaRPr>
          </a:p>
        </p:txBody>
      </p:sp>
      <p:sp>
        <p:nvSpPr>
          <p:cNvPr id="174" name="Google Shape;174;g2b4fdba4140_0_9"/>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None/>
            </a:pPr>
            <a:r>
              <a:rPr lang="ru-RU" sz="1800">
                <a:latin typeface="Arial"/>
                <a:ea typeface="Arial"/>
                <a:cs typeface="Arial"/>
                <a:sym typeface="Arial"/>
              </a:rPr>
              <a:t>Вебинар 1: Storytelling как методический прием: от начальной школы до подготовки к олимпиадам по английскому языку </a:t>
            </a:r>
            <a:r>
              <a:rPr lang="ru-RU" sz="1800" u="sng">
                <a:solidFill>
                  <a:schemeClr val="hlink"/>
                </a:solidFill>
                <a:latin typeface="Arial"/>
                <a:ea typeface="Arial"/>
                <a:cs typeface="Arial"/>
                <a:sym typeface="Arial"/>
                <a:hlinkClick r:id="rId3"/>
              </a:rPr>
              <a:t>https://video.1sept.ru/video/3951</a:t>
            </a:r>
            <a:r>
              <a:rPr lang="ru-RU"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360"/>
              </a:spcBef>
              <a:spcAft>
                <a:spcPts val="0"/>
              </a:spcAft>
              <a:buNone/>
            </a:pPr>
            <a:r>
              <a:rPr lang="ru-RU" sz="1800">
                <a:latin typeface="Arial"/>
                <a:ea typeface="Arial"/>
                <a:cs typeface="Arial"/>
                <a:sym typeface="Arial"/>
              </a:rPr>
              <a:t>Вебинар 2: Storytelling как методический прием в обучении английскому языку - учим создавать рассказы от начальной школы до подготовки к олимпиадам </a:t>
            </a:r>
            <a:r>
              <a:rPr lang="ru-RU" sz="1000">
                <a:solidFill>
                  <a:srgbClr val="0087D0"/>
                </a:solidFill>
                <a:highlight>
                  <a:srgbClr val="FFFFFF"/>
                </a:highlight>
                <a:latin typeface="Roboto"/>
                <a:ea typeface="Roboto"/>
                <a:cs typeface="Roboto"/>
                <a:sym typeface="Roboto"/>
              </a:rPr>
              <a:t> </a:t>
            </a:r>
            <a:r>
              <a:rPr lang="ru-RU" sz="1800" u="sng">
                <a:solidFill>
                  <a:schemeClr val="hlink"/>
                </a:solidFill>
                <a:latin typeface="Arial"/>
                <a:ea typeface="Arial"/>
                <a:cs typeface="Arial"/>
                <a:sym typeface="Arial"/>
                <a:hlinkClick r:id="rId4"/>
              </a:rPr>
              <a:t>https://video.1sept.ru/video/3965</a:t>
            </a:r>
            <a:r>
              <a:rPr lang="ru-RU" sz="1800">
                <a:latin typeface="Arial"/>
                <a:ea typeface="Arial"/>
                <a:cs typeface="Arial"/>
                <a:sym typeface="Arial"/>
              </a:rPr>
              <a:t> </a:t>
            </a:r>
            <a:endParaRPr sz="1800">
              <a:latin typeface="Arial"/>
              <a:ea typeface="Arial"/>
              <a:cs typeface="Arial"/>
              <a:sym typeface="Arial"/>
            </a:endParaRPr>
          </a:p>
          <a:p>
            <a:pPr marL="0" lvl="0" indent="0" algn="l" rtl="0">
              <a:lnSpc>
                <a:spcPct val="100000"/>
              </a:lnSpc>
              <a:spcBef>
                <a:spcPts val="360"/>
              </a:spcBef>
              <a:spcAft>
                <a:spcPts val="0"/>
              </a:spcAft>
              <a:buNone/>
            </a:pPr>
            <a:r>
              <a:rPr lang="ru-RU" sz="1800">
                <a:latin typeface="Arial"/>
                <a:ea typeface="Arial"/>
                <a:cs typeface="Arial"/>
                <a:sym typeface="Arial"/>
              </a:rPr>
              <a:t>Вебинар 3 - Storytelling как методический прием: принципы и игры для обучения письменной речи на английском языке (сегодня)</a:t>
            </a:r>
            <a:endParaRPr sz="18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b4fdba4140_0_255"/>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Sentence stretching</a:t>
            </a:r>
            <a:endParaRPr sz="2500">
              <a:solidFill>
                <a:schemeClr val="lt1"/>
              </a:solidFill>
              <a:latin typeface="Arial"/>
              <a:ea typeface="Arial"/>
              <a:cs typeface="Arial"/>
              <a:sym typeface="Arial"/>
            </a:endParaRPr>
          </a:p>
        </p:txBody>
      </p:sp>
      <p:sp>
        <p:nvSpPr>
          <p:cNvPr id="288" name="Google Shape;288;g2b4fdba4140_0_255"/>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Start with a short </a:t>
            </a:r>
            <a:r>
              <a:rPr lang="ru-RU" sz="1700">
                <a:uFill>
                  <a:noFill/>
                </a:uFill>
                <a:latin typeface="Arial"/>
                <a:ea typeface="Arial"/>
                <a:cs typeface="Arial"/>
                <a:sym typeface="Arial"/>
                <a:hlinkClick r:id="rId3"/>
              </a:rPr>
              <a:t>sentence</a:t>
            </a:r>
            <a:r>
              <a:rPr lang="ru-RU" sz="1700">
                <a:latin typeface="Arial"/>
                <a:ea typeface="Arial"/>
                <a:cs typeface="Arial"/>
                <a:sym typeface="Arial"/>
              </a:rPr>
              <a:t> or group of words.  Pass it around to about 6 people, with the rule that each person must add (a word or a group of words) or change ONE word (to another word or a group of words) to make the sentence more specific and more enjoyable.</a:t>
            </a: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342900" lvl="0" indent="-139700" algn="l" rtl="0">
              <a:spcBef>
                <a:spcPts val="640"/>
              </a:spcBef>
              <a:spcAft>
                <a:spcPts val="0"/>
              </a:spcAft>
              <a:buNone/>
            </a:pP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b4fdba4140_0_260"/>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Fan fiction</a:t>
            </a:r>
            <a:endParaRPr sz="2500">
              <a:solidFill>
                <a:schemeClr val="lt1"/>
              </a:solidFill>
              <a:latin typeface="Arial"/>
              <a:ea typeface="Arial"/>
              <a:cs typeface="Arial"/>
              <a:sym typeface="Arial"/>
            </a:endParaRPr>
          </a:p>
        </p:txBody>
      </p:sp>
      <p:sp>
        <p:nvSpPr>
          <p:cNvPr id="294" name="Google Shape;294;g2b4fdba4140_0_26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Предлагаем ученикам придумать и написать эпизод к прочитанному рассказу, или продолжение рассказа, или альтернативную концовку.</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Удобно использовать книги для чтения с сюжетными текстами</a:t>
            </a: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342900" lvl="0" indent="-139700" algn="l" rtl="0">
              <a:spcBef>
                <a:spcPts val="640"/>
              </a:spcBef>
              <a:spcAft>
                <a:spcPts val="0"/>
              </a:spcAft>
              <a:buNone/>
            </a:pPr>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9db5204c9d_0_288"/>
          <p:cNvSpPr txBox="1">
            <a:spLocks noGrp="1"/>
          </p:cNvSpPr>
          <p:nvPr>
            <p:ph type="title"/>
          </p:nvPr>
        </p:nvSpPr>
        <p:spPr>
          <a:xfrm>
            <a:off x="2291400" y="68579"/>
            <a:ext cx="6852600" cy="579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ru-RU" sz="3600" dirty="0">
                <a:solidFill>
                  <a:schemeClr val="lt1"/>
                </a:solidFill>
              </a:rPr>
              <a:t>Серия книг для начальной школы</a:t>
            </a:r>
            <a:endParaRPr dirty="0">
              <a:solidFill>
                <a:schemeClr val="lt1"/>
              </a:solidFill>
            </a:endParaRPr>
          </a:p>
        </p:txBody>
      </p:sp>
      <p:pic>
        <p:nvPicPr>
          <p:cNvPr id="300" name="Google Shape;300;g29db5204c9d_0_288"/>
          <p:cNvPicPr preferRelativeResize="0">
            <a:picLocks noGrp="1"/>
          </p:cNvPicPr>
          <p:nvPr>
            <p:ph type="body" idx="1"/>
          </p:nvPr>
        </p:nvPicPr>
        <p:blipFill rotWithShape="1">
          <a:blip r:embed="rId3">
            <a:alphaModFix/>
          </a:blip>
          <a:srcRect/>
          <a:stretch/>
        </p:blipFill>
        <p:spPr>
          <a:xfrm>
            <a:off x="179492" y="1473530"/>
            <a:ext cx="1810800" cy="2489700"/>
          </a:xfrm>
          <a:prstGeom prst="rect">
            <a:avLst/>
          </a:prstGeom>
          <a:noFill/>
          <a:ln>
            <a:noFill/>
          </a:ln>
        </p:spPr>
      </p:pic>
      <p:pic>
        <p:nvPicPr>
          <p:cNvPr id="301" name="Google Shape;301;g29db5204c9d_0_288" descr="Изображение выглядит как текст, транспорт, фургон&#10;&#10;Автоматически созданное описание"/>
          <p:cNvPicPr preferRelativeResize="0"/>
          <p:nvPr/>
        </p:nvPicPr>
        <p:blipFill rotWithShape="1">
          <a:blip r:embed="rId4">
            <a:alphaModFix/>
          </a:blip>
          <a:srcRect/>
          <a:stretch/>
        </p:blipFill>
        <p:spPr>
          <a:xfrm>
            <a:off x="2325362" y="1423262"/>
            <a:ext cx="1911575" cy="2590221"/>
          </a:xfrm>
          <a:prstGeom prst="rect">
            <a:avLst/>
          </a:prstGeom>
          <a:noFill/>
          <a:ln>
            <a:noFill/>
          </a:ln>
        </p:spPr>
      </p:pic>
      <p:pic>
        <p:nvPicPr>
          <p:cNvPr id="302" name="Google Shape;302;g29db5204c9d_0_288" descr="Изображение выглядит как карта&#10;&#10;Автоматически созданное описание"/>
          <p:cNvPicPr preferRelativeResize="0"/>
          <p:nvPr/>
        </p:nvPicPr>
        <p:blipFill rotWithShape="1">
          <a:blip r:embed="rId5">
            <a:alphaModFix/>
          </a:blip>
          <a:srcRect/>
          <a:stretch/>
        </p:blipFill>
        <p:spPr>
          <a:xfrm>
            <a:off x="4571995" y="1473530"/>
            <a:ext cx="1911579" cy="2630812"/>
          </a:xfrm>
          <a:prstGeom prst="rect">
            <a:avLst/>
          </a:prstGeom>
          <a:noFill/>
          <a:ln>
            <a:noFill/>
          </a:ln>
        </p:spPr>
      </p:pic>
      <p:pic>
        <p:nvPicPr>
          <p:cNvPr id="303" name="Google Shape;303;g29db5204c9d_0_288"/>
          <p:cNvPicPr preferRelativeResize="0"/>
          <p:nvPr/>
        </p:nvPicPr>
        <p:blipFill rotWithShape="1">
          <a:blip r:embed="rId6">
            <a:alphaModFix/>
          </a:blip>
          <a:srcRect/>
          <a:stretch/>
        </p:blipFill>
        <p:spPr>
          <a:xfrm>
            <a:off x="6864775" y="1482575"/>
            <a:ext cx="1911575" cy="26127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9db5204c9d_0_37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309" name="Google Shape;309;g29db5204c9d_0_378"/>
          <p:cNvPicPr preferRelativeResize="0"/>
          <p:nvPr/>
        </p:nvPicPr>
        <p:blipFill>
          <a:blip r:embed="rId3">
            <a:alphaModFix/>
          </a:blip>
          <a:stretch>
            <a:fillRect/>
          </a:stretch>
        </p:blipFill>
        <p:spPr>
          <a:xfrm>
            <a:off x="1682949" y="1061273"/>
            <a:ext cx="5627513" cy="35344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9db5204c9d_0_38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315" name="Google Shape;315;g29db5204c9d_0_384"/>
          <p:cNvPicPr preferRelativeResize="0"/>
          <p:nvPr/>
        </p:nvPicPr>
        <p:blipFill>
          <a:blip r:embed="rId3">
            <a:alphaModFix/>
          </a:blip>
          <a:stretch>
            <a:fillRect/>
          </a:stretch>
        </p:blipFill>
        <p:spPr>
          <a:xfrm>
            <a:off x="3072275" y="862285"/>
            <a:ext cx="2982664" cy="390076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b4fdba4140_0_35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321" name="Google Shape;321;g2b4fdba4140_0_357"/>
          <p:cNvPicPr preferRelativeResize="0"/>
          <p:nvPr/>
        </p:nvPicPr>
        <p:blipFill>
          <a:blip r:embed="rId3">
            <a:alphaModFix/>
          </a:blip>
          <a:stretch>
            <a:fillRect/>
          </a:stretch>
        </p:blipFill>
        <p:spPr>
          <a:xfrm>
            <a:off x="2061550" y="843333"/>
            <a:ext cx="5566346" cy="36429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9db5204c9d_0_39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327" name="Google Shape;327;g29db5204c9d_0_390"/>
          <p:cNvPicPr preferRelativeResize="0">
            <a:picLocks noGrp="1"/>
          </p:cNvPicPr>
          <p:nvPr>
            <p:ph type="body" idx="1"/>
          </p:nvPr>
        </p:nvPicPr>
        <p:blipFill rotWithShape="1">
          <a:blip r:embed="rId3">
            <a:alphaModFix/>
          </a:blip>
          <a:srcRect/>
          <a:stretch/>
        </p:blipFill>
        <p:spPr>
          <a:xfrm>
            <a:off x="1065707" y="1108650"/>
            <a:ext cx="2634534" cy="3528108"/>
          </a:xfrm>
          <a:prstGeom prst="rect">
            <a:avLst/>
          </a:prstGeom>
          <a:noFill/>
          <a:ln>
            <a:noFill/>
          </a:ln>
        </p:spPr>
      </p:pic>
      <p:pic>
        <p:nvPicPr>
          <p:cNvPr id="328" name="Google Shape;328;g29db5204c9d_0_390"/>
          <p:cNvPicPr preferRelativeResize="0">
            <a:picLocks noGrp="1"/>
          </p:cNvPicPr>
          <p:nvPr>
            <p:ph type="body" idx="2"/>
          </p:nvPr>
        </p:nvPicPr>
        <p:blipFill rotWithShape="1">
          <a:blip r:embed="rId4">
            <a:alphaModFix/>
          </a:blip>
          <a:srcRect/>
          <a:stretch/>
        </p:blipFill>
        <p:spPr>
          <a:xfrm>
            <a:off x="3817452" y="971254"/>
            <a:ext cx="3284546" cy="31870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4" name="Google Shape;334;g29db5204c9d_0_581"/>
          <p:cNvSpPr txBox="1">
            <a:spLocks noGrp="1"/>
          </p:cNvSpPr>
          <p:nvPr>
            <p:ph type="title"/>
          </p:nvPr>
        </p:nvSpPr>
        <p:spPr>
          <a:xfrm>
            <a:off x="4197376" y="367131"/>
            <a:ext cx="4316100" cy="1250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000"/>
              <a:buFont typeface="Calibri"/>
              <a:buNone/>
            </a:pPr>
            <a:r>
              <a:rPr lang="ru-RU" sz="3000">
                <a:solidFill>
                  <a:schemeClr val="dk1"/>
                </a:solidFill>
                <a:latin typeface="Calibri"/>
                <a:ea typeface="Calibri"/>
                <a:cs typeface="Calibri"/>
                <a:sym typeface="Calibri"/>
              </a:rPr>
              <a:t>Книги для чтения</a:t>
            </a:r>
            <a:endParaRPr/>
          </a:p>
        </p:txBody>
      </p:sp>
      <p:pic>
        <p:nvPicPr>
          <p:cNvPr id="335" name="Google Shape;335;g29db5204c9d_0_581" descr="Комплект для чтения “Почитай! / READ UP!” для начальной школы (3 книги)"/>
          <p:cNvPicPr preferRelativeResize="0">
            <a:picLocks noGrp="1"/>
          </p:cNvPicPr>
          <p:nvPr>
            <p:ph type="body" idx="2"/>
          </p:nvPr>
        </p:nvPicPr>
        <p:blipFill rotWithShape="1">
          <a:blip r:embed="rId3">
            <a:alphaModFix/>
          </a:blip>
          <a:srcRect/>
          <a:stretch/>
        </p:blipFill>
        <p:spPr>
          <a:xfrm>
            <a:off x="946657" y="1105909"/>
            <a:ext cx="2578200" cy="3441900"/>
          </a:xfrm>
          <a:prstGeom prst="rect">
            <a:avLst/>
          </a:prstGeom>
          <a:noFill/>
          <a:ln>
            <a:noFill/>
          </a:ln>
        </p:spPr>
      </p:pic>
      <p:sp>
        <p:nvSpPr>
          <p:cNvPr id="336" name="Google Shape;336;g29db5204c9d_0_581"/>
          <p:cNvSpPr txBox="1">
            <a:spLocks noGrp="1"/>
          </p:cNvSpPr>
          <p:nvPr>
            <p:ph type="body" idx="1"/>
          </p:nvPr>
        </p:nvSpPr>
        <p:spPr>
          <a:xfrm>
            <a:off x="4197377" y="1804421"/>
            <a:ext cx="4316100" cy="23982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1500"/>
              <a:buChar char="•"/>
            </a:pPr>
            <a:r>
              <a:rPr lang="ru-RU" sz="1700" dirty="0">
                <a:latin typeface="Arial"/>
                <a:ea typeface="Arial"/>
                <a:cs typeface="Arial"/>
                <a:sym typeface="Arial"/>
              </a:rPr>
              <a:t>Серия “Почитай!”/“</a:t>
            </a:r>
            <a:r>
              <a:rPr lang="ru-RU" sz="1700" dirty="0" err="1">
                <a:latin typeface="Arial"/>
                <a:ea typeface="Arial"/>
                <a:cs typeface="Arial"/>
                <a:sym typeface="Arial"/>
              </a:rPr>
              <a:t>Read</a:t>
            </a:r>
            <a:r>
              <a:rPr lang="ru-RU" sz="1700" dirty="0">
                <a:latin typeface="Arial"/>
                <a:ea typeface="Arial"/>
                <a:cs typeface="Arial"/>
                <a:sym typeface="Arial"/>
              </a:rPr>
              <a:t> </a:t>
            </a:r>
            <a:r>
              <a:rPr lang="ru-RU" sz="1700" dirty="0" err="1">
                <a:latin typeface="Arial"/>
                <a:ea typeface="Arial"/>
                <a:cs typeface="Arial"/>
                <a:sym typeface="Arial"/>
              </a:rPr>
              <a:t>Up</a:t>
            </a:r>
            <a:r>
              <a:rPr lang="ru-RU" sz="1700" dirty="0">
                <a:latin typeface="Arial"/>
                <a:ea typeface="Arial"/>
                <a:cs typeface="Arial"/>
                <a:sym typeface="Arial"/>
              </a:rPr>
              <a:t>!” для 2-11 классов предназначена для формирования коммуникативной компетенции учеников на основе жанровых рассказов, стихов, познавательных текстов.</a:t>
            </a:r>
            <a:r>
              <a:rPr lang="ru-RU" sz="1500" dirty="0"/>
              <a:t> </a:t>
            </a:r>
            <a:endParaRPr dirty="0"/>
          </a:p>
        </p:txBody>
      </p:sp>
      <p:sp>
        <p:nvSpPr>
          <p:cNvPr id="337" name="Google Shape;337;g29db5204c9d_0_581"/>
          <p:cNvSpPr/>
          <p:nvPr/>
        </p:nvSpPr>
        <p:spPr>
          <a:xfrm rot="10800000" flipH="1">
            <a:off x="0" y="4800579"/>
            <a:ext cx="9144000" cy="342600"/>
          </a:xfrm>
          <a:prstGeom prst="rect">
            <a:avLst/>
          </a:prstGeom>
          <a:gradFill>
            <a:gsLst>
              <a:gs pos="0">
                <a:schemeClr val="accent1"/>
              </a:gs>
              <a:gs pos="90000">
                <a:srgbClr val="000000"/>
              </a:gs>
              <a:gs pos="100000">
                <a:srgbClr val="000000"/>
              </a:gs>
            </a:gsLst>
            <a:lin ang="2399891"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38" name="Google Shape;338;g29db5204c9d_0_581"/>
          <p:cNvSpPr/>
          <p:nvPr/>
        </p:nvSpPr>
        <p:spPr>
          <a:xfrm flipH="1">
            <a:off x="3029099" y="4800599"/>
            <a:ext cx="6114900" cy="342600"/>
          </a:xfrm>
          <a:prstGeom prst="rect">
            <a:avLst/>
          </a:prstGeom>
          <a:gradFill>
            <a:gsLst>
              <a:gs pos="0">
                <a:srgbClr val="000000">
                  <a:alpha val="49411"/>
                </a:srgbClr>
              </a:gs>
              <a:gs pos="100000">
                <a:srgbClr val="2F5496"/>
              </a:gs>
            </a:gsLst>
            <a:lin ang="1380014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g29db5204c9d_0_590"/>
          <p:cNvSpPr txBox="1">
            <a:spLocks noGrp="1"/>
          </p:cNvSpPr>
          <p:nvPr>
            <p:ph type="title"/>
          </p:nvPr>
        </p:nvSpPr>
        <p:spPr>
          <a:xfrm>
            <a:off x="3724072" y="1"/>
            <a:ext cx="4939800" cy="9645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100"/>
              <a:buFont typeface="Calibri"/>
              <a:buNone/>
            </a:pPr>
            <a:r>
              <a:rPr lang="ru-RU" sz="2700">
                <a:solidFill>
                  <a:schemeClr val="lt1"/>
                </a:solidFill>
              </a:rPr>
              <a:t>Книги для чтения К.И. Кауфман, М.Ю. Кауфман</a:t>
            </a:r>
            <a:endParaRPr sz="4000">
              <a:solidFill>
                <a:schemeClr val="lt1"/>
              </a:solidFill>
            </a:endParaRPr>
          </a:p>
        </p:txBody>
      </p:sp>
      <p:sp>
        <p:nvSpPr>
          <p:cNvPr id="344" name="Google Shape;344;g29db5204c9d_0_590"/>
          <p:cNvSpPr txBox="1">
            <a:spLocks noGrp="1"/>
          </p:cNvSpPr>
          <p:nvPr>
            <p:ph type="body" idx="1"/>
          </p:nvPr>
        </p:nvSpPr>
        <p:spPr>
          <a:xfrm>
            <a:off x="3724073" y="1828800"/>
            <a:ext cx="4939800" cy="28392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1500"/>
              <a:buChar char="•"/>
            </a:pPr>
            <a:r>
              <a:rPr lang="ru-RU" sz="1500">
                <a:latin typeface="Arial"/>
                <a:ea typeface="Arial"/>
                <a:cs typeface="Arial"/>
                <a:sym typeface="Arial"/>
              </a:rPr>
              <a:t>Книга для чтения на английском языке “Adventures of Bob, the Hedgehog, and his friends” адресована ученикам 5–6 классов.</a:t>
            </a:r>
            <a:br>
              <a:rPr lang="ru-RU" sz="1500">
                <a:latin typeface="Arial"/>
                <a:ea typeface="Arial"/>
                <a:cs typeface="Arial"/>
                <a:sym typeface="Arial"/>
              </a:rPr>
            </a:br>
            <a:r>
              <a:rPr lang="ru-RU" sz="1500">
                <a:latin typeface="Arial"/>
                <a:ea typeface="Arial"/>
                <a:cs typeface="Arial"/>
                <a:sym typeface="Arial"/>
              </a:rPr>
              <a:t>Книга состоит из коротких рассказов в виде „дневниковых записей“ ежика Боба, живущего в саду английского коттеджа, и мальчика Тома и позволяет взглянуть на повседневную жизнь английской семьи с необычного ракурса. Все рассказы сопровождаются серией упражнений, которые помогают закрепить изучаемые лексические и грамматические темы и обсудить различные стороны жизни современной Великобритании.</a:t>
            </a:r>
            <a:endParaRPr>
              <a:latin typeface="Arial"/>
              <a:ea typeface="Arial"/>
              <a:cs typeface="Arial"/>
              <a:sym typeface="Arial"/>
            </a:endParaRPr>
          </a:p>
          <a:p>
            <a:pPr marL="177800" lvl="0" indent="-76200" algn="l" rtl="0">
              <a:lnSpc>
                <a:spcPct val="90000"/>
              </a:lnSpc>
              <a:spcBef>
                <a:spcPts val="800"/>
              </a:spcBef>
              <a:spcAft>
                <a:spcPts val="0"/>
              </a:spcAft>
              <a:buClr>
                <a:schemeClr val="dk1"/>
              </a:buClr>
              <a:buSzPts val="1500"/>
              <a:buNone/>
            </a:pPr>
            <a:endParaRPr sz="1500"/>
          </a:p>
        </p:txBody>
      </p:sp>
      <p:pic>
        <p:nvPicPr>
          <p:cNvPr id="345" name="Google Shape;345;g29db5204c9d_0_590" descr="Кауфман М. Ю. и др. Книга для чтения в 5–6 классе. Приключения ежика Боба и его друзей / Adventures of Bob, the Hedgehog, and his friends. Учебное пособие. Английский язык"/>
          <p:cNvPicPr preferRelativeResize="0">
            <a:picLocks noGrp="1"/>
          </p:cNvPicPr>
          <p:nvPr>
            <p:ph type="body" idx="2"/>
          </p:nvPr>
        </p:nvPicPr>
        <p:blipFill rotWithShape="1">
          <a:blip r:embed="rId3">
            <a:alphaModFix/>
          </a:blip>
          <a:srcRect l="4834" r="5114"/>
          <a:stretch/>
        </p:blipFill>
        <p:spPr>
          <a:xfrm>
            <a:off x="265333" y="1087445"/>
            <a:ext cx="2392586" cy="3539639"/>
          </a:xfrm>
          <a:prstGeom prst="rect">
            <a:avLst/>
          </a:prstGeom>
          <a:noFill/>
          <a:ln>
            <a:noFill/>
          </a:ln>
        </p:spPr>
      </p:pic>
      <p:cxnSp>
        <p:nvCxnSpPr>
          <p:cNvPr id="346" name="Google Shape;346;g29db5204c9d_0_590"/>
          <p:cNvCxnSpPr/>
          <p:nvPr/>
        </p:nvCxnSpPr>
        <p:spPr>
          <a:xfrm>
            <a:off x="3810700" y="1586338"/>
            <a:ext cx="4731900" cy="0"/>
          </a:xfrm>
          <a:prstGeom prst="straightConnector1">
            <a:avLst/>
          </a:prstGeom>
          <a:noFill/>
          <a:ln w="19050" cap="flat" cmpd="sng">
            <a:solidFill>
              <a:srgbClr val="F6FA6F"/>
            </a:solidFill>
            <a:prstDash val="solid"/>
            <a:miter lim="800000"/>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b4fdba4140_0_265"/>
          <p:cNvSpPr txBox="1">
            <a:spLocks noGrp="1"/>
          </p:cNvSpPr>
          <p:nvPr>
            <p:ph type="title"/>
          </p:nvPr>
        </p:nvSpPr>
        <p:spPr>
          <a:xfrm>
            <a:off x="2114525" y="0"/>
            <a:ext cx="6556200" cy="8298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dk1"/>
              </a:buClr>
              <a:buSzPct val="125316"/>
              <a:buFont typeface="Calibri"/>
              <a:buNone/>
            </a:pPr>
            <a:r>
              <a:rPr lang="ru-RU" sz="3511">
                <a:solidFill>
                  <a:schemeClr val="lt1"/>
                </a:solidFill>
              </a:rPr>
              <a:t>Тренируем творческие способности</a:t>
            </a:r>
            <a:endParaRPr sz="2700">
              <a:solidFill>
                <a:schemeClr val="lt1"/>
              </a:solidFill>
            </a:endParaRPr>
          </a:p>
        </p:txBody>
      </p:sp>
      <p:sp>
        <p:nvSpPr>
          <p:cNvPr id="352" name="Google Shape;352;g2b4fdba4140_0_265"/>
          <p:cNvSpPr txBox="1">
            <a:spLocks noGrp="1"/>
          </p:cNvSpPr>
          <p:nvPr>
            <p:ph type="body" idx="1"/>
          </p:nvPr>
        </p:nvSpPr>
        <p:spPr>
          <a:xfrm>
            <a:off x="587200" y="1088875"/>
            <a:ext cx="1729500" cy="8298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400"/>
              </a:spcBef>
              <a:spcAft>
                <a:spcPts val="0"/>
              </a:spcAft>
              <a:buNone/>
            </a:pPr>
            <a:r>
              <a:rPr lang="ru-RU" sz="2000"/>
              <a:t>Продолжаем рассказ </a:t>
            </a:r>
            <a:endParaRPr sz="2000"/>
          </a:p>
          <a:p>
            <a:pPr marL="457200" lvl="0" indent="0" algn="l" rtl="0">
              <a:lnSpc>
                <a:spcPct val="100000"/>
              </a:lnSpc>
              <a:spcBef>
                <a:spcPts val="400"/>
              </a:spcBef>
              <a:spcAft>
                <a:spcPts val="0"/>
              </a:spcAft>
              <a:buNone/>
            </a:pPr>
            <a:endParaRPr sz="2000"/>
          </a:p>
        </p:txBody>
      </p:sp>
      <p:pic>
        <p:nvPicPr>
          <p:cNvPr id="353" name="Google Shape;353;g2b4fdba4140_0_265"/>
          <p:cNvPicPr preferRelativeResize="0"/>
          <p:nvPr/>
        </p:nvPicPr>
        <p:blipFill>
          <a:blip r:embed="rId3">
            <a:alphaModFix/>
          </a:blip>
          <a:stretch>
            <a:fillRect/>
          </a:stretch>
        </p:blipFill>
        <p:spPr>
          <a:xfrm>
            <a:off x="2417750" y="646700"/>
            <a:ext cx="3103675" cy="4119251"/>
          </a:xfrm>
          <a:prstGeom prst="rect">
            <a:avLst/>
          </a:prstGeom>
          <a:noFill/>
          <a:ln>
            <a:noFill/>
          </a:ln>
        </p:spPr>
      </p:pic>
      <p:pic>
        <p:nvPicPr>
          <p:cNvPr id="354" name="Google Shape;354;g2b4fdba4140_0_265"/>
          <p:cNvPicPr preferRelativeResize="0"/>
          <p:nvPr/>
        </p:nvPicPr>
        <p:blipFill>
          <a:blip r:embed="rId4">
            <a:alphaModFix/>
          </a:blip>
          <a:stretch>
            <a:fillRect/>
          </a:stretch>
        </p:blipFill>
        <p:spPr>
          <a:xfrm>
            <a:off x="5521427" y="701450"/>
            <a:ext cx="3020543" cy="4008901"/>
          </a:xfrm>
          <a:prstGeom prst="rect">
            <a:avLst/>
          </a:prstGeom>
          <a:noFill/>
          <a:ln>
            <a:noFill/>
          </a:ln>
        </p:spPr>
      </p:pic>
      <p:pic>
        <p:nvPicPr>
          <p:cNvPr id="355" name="Google Shape;355;g2b4fdba4140_0_265"/>
          <p:cNvPicPr preferRelativeResize="0"/>
          <p:nvPr/>
        </p:nvPicPr>
        <p:blipFill>
          <a:blip r:embed="rId5">
            <a:alphaModFix/>
          </a:blip>
          <a:stretch>
            <a:fillRect/>
          </a:stretch>
        </p:blipFill>
        <p:spPr>
          <a:xfrm>
            <a:off x="493237" y="1918675"/>
            <a:ext cx="1917425" cy="2554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767fa0e7a2_0_0"/>
          <p:cNvSpPr txBox="1">
            <a:spLocks noGrp="1"/>
          </p:cNvSpPr>
          <p:nvPr>
            <p:ph type="title"/>
          </p:nvPr>
        </p:nvSpPr>
        <p:spPr>
          <a:xfrm>
            <a:off x="457200" y="4"/>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Сегодня мы</a:t>
            </a:r>
            <a:endParaRPr sz="2500">
              <a:solidFill>
                <a:schemeClr val="lt1"/>
              </a:solidFill>
              <a:latin typeface="Arial"/>
              <a:ea typeface="Arial"/>
              <a:cs typeface="Arial"/>
              <a:sym typeface="Arial"/>
            </a:endParaRPr>
          </a:p>
        </p:txBody>
      </p:sp>
      <p:sp>
        <p:nvSpPr>
          <p:cNvPr id="180" name="Google Shape;180;g2767fa0e7a2_0_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Font typeface="Arial"/>
              <a:buChar char="•"/>
            </a:pPr>
            <a:r>
              <a:rPr lang="ru-RU" sz="1800">
                <a:latin typeface="Arial"/>
                <a:ea typeface="Arial"/>
                <a:cs typeface="Arial"/>
                <a:sym typeface="Arial"/>
              </a:rPr>
              <a:t>вспомним основные подходы к обучению письменной речи;</a:t>
            </a:r>
            <a:endParaRPr sz="1800">
              <a:latin typeface="Arial"/>
              <a:ea typeface="Arial"/>
              <a:cs typeface="Arial"/>
              <a:sym typeface="Arial"/>
            </a:endParaRPr>
          </a:p>
          <a:p>
            <a:pPr marL="457200" lvl="0" indent="-342900" algn="l" rtl="0">
              <a:lnSpc>
                <a:spcPct val="100000"/>
              </a:lnSpc>
              <a:spcBef>
                <a:spcPts val="360"/>
              </a:spcBef>
              <a:spcAft>
                <a:spcPts val="0"/>
              </a:spcAft>
              <a:buSzPts val="1800"/>
              <a:buFont typeface="Arial"/>
              <a:buChar char="•"/>
            </a:pPr>
            <a:r>
              <a:rPr lang="ru-RU" sz="1800">
                <a:latin typeface="Arial"/>
                <a:ea typeface="Arial"/>
                <a:cs typeface="Arial"/>
                <a:sym typeface="Arial"/>
              </a:rPr>
              <a:t>рассмотрим игры, не требующие большой подготовки;</a:t>
            </a:r>
            <a:endParaRPr sz="1800">
              <a:latin typeface="Arial"/>
              <a:ea typeface="Arial"/>
              <a:cs typeface="Arial"/>
              <a:sym typeface="Arial"/>
            </a:endParaRPr>
          </a:p>
          <a:p>
            <a:pPr marL="457200" lvl="0" indent="-342900" algn="l" rtl="0">
              <a:lnSpc>
                <a:spcPct val="100000"/>
              </a:lnSpc>
              <a:spcBef>
                <a:spcPts val="360"/>
              </a:spcBef>
              <a:spcAft>
                <a:spcPts val="0"/>
              </a:spcAft>
              <a:buSzPts val="1800"/>
              <a:buFont typeface="Arial"/>
              <a:buChar char="•"/>
            </a:pPr>
            <a:r>
              <a:rPr lang="ru-RU" sz="1800">
                <a:latin typeface="Arial"/>
                <a:ea typeface="Arial"/>
                <a:cs typeface="Arial"/>
                <a:sym typeface="Arial"/>
              </a:rPr>
              <a:t>обсудим как эти игры встроить в урок;</a:t>
            </a:r>
            <a:endParaRPr sz="1800">
              <a:latin typeface="Arial"/>
              <a:ea typeface="Arial"/>
              <a:cs typeface="Arial"/>
              <a:sym typeface="Arial"/>
            </a:endParaRPr>
          </a:p>
          <a:p>
            <a:pPr marL="0" lvl="0" indent="0" algn="l" rtl="0">
              <a:lnSpc>
                <a:spcPct val="100000"/>
              </a:lnSpc>
              <a:spcBef>
                <a:spcPts val="360"/>
              </a:spcBef>
              <a:spcAft>
                <a:spcPts val="0"/>
              </a:spcAft>
              <a:buNone/>
            </a:pPr>
            <a:endParaRPr sz="18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g29db5204c9d_0_597"/>
          <p:cNvSpPr txBox="1">
            <a:spLocks noGrp="1"/>
          </p:cNvSpPr>
          <p:nvPr>
            <p:ph type="title"/>
          </p:nvPr>
        </p:nvSpPr>
        <p:spPr>
          <a:xfrm>
            <a:off x="3476722" y="1"/>
            <a:ext cx="4939800" cy="9645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100"/>
              <a:buFont typeface="Calibri"/>
              <a:buNone/>
            </a:pPr>
            <a:r>
              <a:rPr lang="ru-RU" sz="2400">
                <a:solidFill>
                  <a:schemeClr val="lt1"/>
                </a:solidFill>
              </a:rPr>
              <a:t>Книги для чтения К.И. Кауфман, М.Ю. Кауфман</a:t>
            </a:r>
            <a:endParaRPr sz="4100"/>
          </a:p>
        </p:txBody>
      </p:sp>
      <p:sp>
        <p:nvSpPr>
          <p:cNvPr id="361" name="Google Shape;361;g29db5204c9d_0_597"/>
          <p:cNvSpPr txBox="1">
            <a:spLocks noGrp="1"/>
          </p:cNvSpPr>
          <p:nvPr>
            <p:ph type="body" idx="1"/>
          </p:nvPr>
        </p:nvSpPr>
        <p:spPr>
          <a:xfrm>
            <a:off x="3724073" y="1828800"/>
            <a:ext cx="4939800" cy="2839200"/>
          </a:xfrm>
          <a:prstGeom prst="rect">
            <a:avLst/>
          </a:prstGeom>
          <a:noFill/>
          <a:ln>
            <a:noFill/>
          </a:ln>
        </p:spPr>
        <p:txBody>
          <a:bodyPr spcFirstLastPara="1" wrap="square" lIns="68575" tIns="34275" rIns="68575" bIns="34275" anchor="t" anchorCtr="0">
            <a:normAutofit lnSpcReduction="10000"/>
          </a:bodyPr>
          <a:lstStyle/>
          <a:p>
            <a:pPr marL="177800" lvl="0" indent="-177800" algn="l" rtl="0">
              <a:lnSpc>
                <a:spcPct val="90000"/>
              </a:lnSpc>
              <a:spcBef>
                <a:spcPts val="0"/>
              </a:spcBef>
              <a:spcAft>
                <a:spcPts val="0"/>
              </a:spcAft>
              <a:buClr>
                <a:schemeClr val="dk1"/>
              </a:buClr>
              <a:buSzPts val="1400"/>
              <a:buChar char="•"/>
            </a:pPr>
            <a:r>
              <a:rPr lang="ru-RU" sz="1400">
                <a:latin typeface="Arial"/>
                <a:ea typeface="Arial"/>
                <a:cs typeface="Arial"/>
                <a:sym typeface="Arial"/>
              </a:rPr>
              <a:t>Книга для чтения на английском языке “The Ring of the Druids” адресована ученикам 7–8 классов.</a:t>
            </a:r>
            <a:br>
              <a:rPr lang="ru-RU" sz="1400">
                <a:latin typeface="Arial"/>
                <a:ea typeface="Arial"/>
                <a:cs typeface="Arial"/>
                <a:sym typeface="Arial"/>
              </a:rPr>
            </a:br>
            <a:r>
              <a:rPr lang="ru-RU" sz="1400">
                <a:latin typeface="Arial"/>
                <a:ea typeface="Arial"/>
                <a:cs typeface="Arial"/>
                <a:sym typeface="Arial"/>
              </a:rPr>
              <a:t>Содержание книги способствует формированию устойчивых страноведческих знаний по истории Великобритании с помощью создания атмосферы эмоционального сопереживания с героями, живущими и действующими в ту или иную историческую эпоху.</a:t>
            </a:r>
            <a:br>
              <a:rPr lang="ru-RU" sz="1400">
                <a:latin typeface="Arial"/>
                <a:ea typeface="Arial"/>
                <a:cs typeface="Arial"/>
                <a:sym typeface="Arial"/>
              </a:rPr>
            </a:br>
            <a:r>
              <a:rPr lang="ru-RU" sz="1400">
                <a:latin typeface="Arial"/>
                <a:ea typeface="Arial"/>
                <a:cs typeface="Arial"/>
                <a:sym typeface="Arial"/>
              </a:rPr>
              <a:t>Юные читатели узнают историю возникновения таинственного кольца друидов. Следя за приключениями владельцев кольца, школьники знакомятся с историей Великобритании — от завоевания острова римлянами до победы герцога Вильгельма Завоевателя, а затем до времен последних королей династии Тюдоров.</a:t>
            </a:r>
            <a:br>
              <a:rPr lang="ru-RU" sz="1400">
                <a:latin typeface="Arial"/>
                <a:ea typeface="Arial"/>
                <a:cs typeface="Arial"/>
                <a:sym typeface="Arial"/>
              </a:rPr>
            </a:br>
            <a:r>
              <a:rPr lang="ru-RU" sz="1400">
                <a:latin typeface="Arial"/>
                <a:ea typeface="Arial"/>
                <a:cs typeface="Arial"/>
                <a:sym typeface="Arial"/>
              </a:rPr>
              <a:t>Каждый рассказ сопровождается системой заданий.</a:t>
            </a:r>
            <a:endParaRPr>
              <a:latin typeface="Arial"/>
              <a:ea typeface="Arial"/>
              <a:cs typeface="Arial"/>
              <a:sym typeface="Arial"/>
            </a:endParaRPr>
          </a:p>
          <a:p>
            <a:pPr marL="177800" lvl="0" indent="-88900" algn="l" rtl="0">
              <a:lnSpc>
                <a:spcPct val="90000"/>
              </a:lnSpc>
              <a:spcBef>
                <a:spcPts val="800"/>
              </a:spcBef>
              <a:spcAft>
                <a:spcPts val="0"/>
              </a:spcAft>
              <a:buClr>
                <a:schemeClr val="dk1"/>
              </a:buClr>
              <a:buSzPts val="1400"/>
              <a:buNone/>
            </a:pPr>
            <a:endParaRPr sz="1400"/>
          </a:p>
        </p:txBody>
      </p:sp>
      <p:pic>
        <p:nvPicPr>
          <p:cNvPr id="362" name="Google Shape;362;g29db5204c9d_0_597" descr="Кауфман М. Ю. и др. Книга для чтения в 7–8 классе. Кольцо друидов. Рассказы об истории Великобритании / The Ring of the Druids. Stories about the History of Britain. Учебное пособие. Английский язык"/>
          <p:cNvPicPr preferRelativeResize="0">
            <a:picLocks noGrp="1"/>
          </p:cNvPicPr>
          <p:nvPr>
            <p:ph type="body" idx="2"/>
          </p:nvPr>
        </p:nvPicPr>
        <p:blipFill rotWithShape="1">
          <a:blip r:embed="rId3">
            <a:alphaModFix/>
          </a:blip>
          <a:srcRect l="4944" r="5967"/>
          <a:stretch/>
        </p:blipFill>
        <p:spPr>
          <a:xfrm>
            <a:off x="435895" y="1198669"/>
            <a:ext cx="2293091" cy="3437891"/>
          </a:xfrm>
          <a:prstGeom prst="rect">
            <a:avLst/>
          </a:prstGeom>
          <a:noFill/>
          <a:ln>
            <a:noFill/>
          </a:ln>
        </p:spPr>
      </p:pic>
      <p:cxnSp>
        <p:nvCxnSpPr>
          <p:cNvPr id="363" name="Google Shape;363;g29db5204c9d_0_597"/>
          <p:cNvCxnSpPr/>
          <p:nvPr/>
        </p:nvCxnSpPr>
        <p:spPr>
          <a:xfrm>
            <a:off x="3810700" y="1586338"/>
            <a:ext cx="4731900" cy="0"/>
          </a:xfrm>
          <a:prstGeom prst="straightConnector1">
            <a:avLst/>
          </a:prstGeom>
          <a:noFill/>
          <a:ln w="19050" cap="flat" cmpd="sng">
            <a:solidFill>
              <a:srgbClr val="F4FB27"/>
            </a:solidFill>
            <a:prstDash val="solid"/>
            <a:miter lim="800000"/>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g29db5204c9d_0_604"/>
          <p:cNvSpPr txBox="1">
            <a:spLocks noGrp="1"/>
          </p:cNvSpPr>
          <p:nvPr>
            <p:ph type="title"/>
          </p:nvPr>
        </p:nvSpPr>
        <p:spPr>
          <a:xfrm>
            <a:off x="3602797" y="56426"/>
            <a:ext cx="4939800" cy="9645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3100"/>
              <a:buFont typeface="Calibri"/>
              <a:buNone/>
            </a:pPr>
            <a:r>
              <a:rPr lang="ru-RU" sz="2500">
                <a:solidFill>
                  <a:schemeClr val="lt1"/>
                </a:solidFill>
              </a:rPr>
              <a:t>Книги для чтения К.И. Кауфман, М.Ю. Кауфман</a:t>
            </a:r>
            <a:endParaRPr sz="4200"/>
          </a:p>
        </p:txBody>
      </p:sp>
      <p:sp>
        <p:nvSpPr>
          <p:cNvPr id="369" name="Google Shape;369;g29db5204c9d_0_604"/>
          <p:cNvSpPr txBox="1">
            <a:spLocks noGrp="1"/>
          </p:cNvSpPr>
          <p:nvPr>
            <p:ph type="body" idx="1"/>
          </p:nvPr>
        </p:nvSpPr>
        <p:spPr>
          <a:xfrm>
            <a:off x="3724073" y="1828800"/>
            <a:ext cx="4939800" cy="2839200"/>
          </a:xfrm>
          <a:prstGeom prst="rect">
            <a:avLst/>
          </a:prstGeom>
          <a:noFill/>
          <a:ln>
            <a:noFill/>
          </a:ln>
        </p:spPr>
        <p:txBody>
          <a:bodyPr spcFirstLastPara="1" wrap="square" lIns="68575" tIns="34275" rIns="68575" bIns="34275" anchor="t" anchorCtr="0">
            <a:normAutofit lnSpcReduction="10000"/>
          </a:bodyPr>
          <a:lstStyle/>
          <a:p>
            <a:pPr marL="177800" lvl="0" indent="-177800" algn="l" rtl="0">
              <a:lnSpc>
                <a:spcPct val="90000"/>
              </a:lnSpc>
              <a:spcBef>
                <a:spcPts val="0"/>
              </a:spcBef>
              <a:spcAft>
                <a:spcPts val="0"/>
              </a:spcAft>
              <a:buClr>
                <a:schemeClr val="dk1"/>
              </a:buClr>
              <a:buSzPts val="1400"/>
              <a:buChar char="•"/>
            </a:pPr>
            <a:r>
              <a:rPr lang="ru-RU" sz="1400">
                <a:latin typeface="Arial"/>
                <a:ea typeface="Arial"/>
                <a:cs typeface="Arial"/>
                <a:sym typeface="Arial"/>
              </a:rPr>
              <a:t>Книга для чтения на английском языке “Robin MacWizard’s diary” адресована ученикам 9 класса.</a:t>
            </a:r>
            <a:br>
              <a:rPr lang="ru-RU" sz="1400">
                <a:latin typeface="Arial"/>
                <a:ea typeface="Arial"/>
                <a:cs typeface="Arial"/>
                <a:sym typeface="Arial"/>
              </a:rPr>
            </a:br>
            <a:r>
              <a:rPr lang="ru-RU" sz="1400">
                <a:latin typeface="Arial"/>
                <a:ea typeface="Arial"/>
                <a:cs typeface="Arial"/>
                <a:sym typeface="Arial"/>
              </a:rPr>
              <a:t>Читая дневниковые записи Робина Маквизарда, ученики смогут глазами очевидца увидеть путешествие переселенцев из Англии в США на корабле „Мэйфлауэр“, узнать о жизни первых колонистов, познакомиться с основными событиями в истории США.</a:t>
            </a:r>
            <a:br>
              <a:rPr lang="ru-RU" sz="1400">
                <a:latin typeface="Arial"/>
                <a:ea typeface="Arial"/>
                <a:cs typeface="Arial"/>
                <a:sym typeface="Arial"/>
              </a:rPr>
            </a:br>
            <a:r>
              <a:rPr lang="ru-RU" sz="1400">
                <a:latin typeface="Arial"/>
                <a:ea typeface="Arial"/>
                <a:cs typeface="Arial"/>
                <a:sym typeface="Arial"/>
              </a:rPr>
              <a:t>Книга также содержит короткие рассказы из жизни современной Великобритании, которые, несомненно, вызовут интерес читателей.</a:t>
            </a:r>
            <a:br>
              <a:rPr lang="ru-RU" sz="1400">
                <a:latin typeface="Arial"/>
                <a:ea typeface="Arial"/>
                <a:cs typeface="Arial"/>
                <a:sym typeface="Arial"/>
              </a:rPr>
            </a:br>
            <a:r>
              <a:rPr lang="ru-RU" sz="1400">
                <a:latin typeface="Arial"/>
                <a:ea typeface="Arial"/>
                <a:cs typeface="Arial"/>
                <a:sym typeface="Arial"/>
              </a:rPr>
              <a:t>Все рассказы сопровождаются списком слов, комментариями и системой заданий, позволяющими закрепить изучаемый лексический и грамматический материал и развивать умения устной речи.</a:t>
            </a:r>
            <a:endParaRPr>
              <a:latin typeface="Arial"/>
              <a:ea typeface="Arial"/>
              <a:cs typeface="Arial"/>
              <a:sym typeface="Arial"/>
            </a:endParaRPr>
          </a:p>
          <a:p>
            <a:pPr marL="177800" lvl="0" indent="-88900" algn="l" rtl="0">
              <a:lnSpc>
                <a:spcPct val="90000"/>
              </a:lnSpc>
              <a:spcBef>
                <a:spcPts val="800"/>
              </a:spcBef>
              <a:spcAft>
                <a:spcPts val="0"/>
              </a:spcAft>
              <a:buClr>
                <a:schemeClr val="dk1"/>
              </a:buClr>
              <a:buSzPts val="1400"/>
              <a:buNone/>
            </a:pPr>
            <a:endParaRPr sz="1400"/>
          </a:p>
        </p:txBody>
      </p:sp>
      <p:pic>
        <p:nvPicPr>
          <p:cNvPr id="370" name="Google Shape;370;g29db5204c9d_0_604" descr="Кауфман М. Ю. и др. Книга для чтения в 9 классе. Дневник Робина Маквизарда. Рассказы об истории США. / Robin MacWizard’s Diary. Stories about the History of the USA. Учебное пособие. Английский язык"/>
          <p:cNvPicPr preferRelativeResize="0">
            <a:picLocks noGrp="1"/>
          </p:cNvPicPr>
          <p:nvPr>
            <p:ph type="body" idx="2"/>
          </p:nvPr>
        </p:nvPicPr>
        <p:blipFill rotWithShape="1">
          <a:blip r:embed="rId3">
            <a:alphaModFix/>
          </a:blip>
          <a:srcRect l="4519" r="6153"/>
          <a:stretch/>
        </p:blipFill>
        <p:spPr>
          <a:xfrm>
            <a:off x="426420" y="1094437"/>
            <a:ext cx="2455112" cy="3632142"/>
          </a:xfrm>
          <a:prstGeom prst="rect">
            <a:avLst/>
          </a:prstGeom>
          <a:noFill/>
          <a:ln>
            <a:noFill/>
          </a:ln>
        </p:spPr>
      </p:pic>
      <p:cxnSp>
        <p:nvCxnSpPr>
          <p:cNvPr id="371" name="Google Shape;371;g29db5204c9d_0_604"/>
          <p:cNvCxnSpPr/>
          <p:nvPr/>
        </p:nvCxnSpPr>
        <p:spPr>
          <a:xfrm>
            <a:off x="3810700" y="1586338"/>
            <a:ext cx="4731900" cy="0"/>
          </a:xfrm>
          <a:prstGeom prst="straightConnector1">
            <a:avLst/>
          </a:prstGeom>
          <a:noFill/>
          <a:ln w="19050" cap="flat" cmpd="sng">
            <a:solidFill>
              <a:srgbClr val="FEFC80"/>
            </a:solidFill>
            <a:prstDash val="solid"/>
            <a:miter lim="800000"/>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9db5204c9d_0_705"/>
          <p:cNvSpPr txBox="1">
            <a:spLocks noGrp="1"/>
          </p:cNvSpPr>
          <p:nvPr>
            <p:ph type="title"/>
          </p:nvPr>
        </p:nvSpPr>
        <p:spPr>
          <a:xfrm>
            <a:off x="2294225" y="0"/>
            <a:ext cx="63927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Опора на лексику и ситуацию</a:t>
            </a:r>
            <a:endParaRPr sz="2500">
              <a:solidFill>
                <a:schemeClr val="lt1"/>
              </a:solidFill>
              <a:latin typeface="Arial"/>
              <a:ea typeface="Arial"/>
              <a:cs typeface="Arial"/>
              <a:sym typeface="Arial"/>
            </a:endParaRPr>
          </a:p>
        </p:txBody>
      </p:sp>
      <p:sp>
        <p:nvSpPr>
          <p:cNvPr id="377" name="Google Shape;377;g29db5204c9d_0_705"/>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SzPts val="1800"/>
              <a:buNone/>
            </a:pPr>
            <a:endParaRPr sz="1700">
              <a:latin typeface="Arial"/>
              <a:ea typeface="Arial"/>
              <a:cs typeface="Arial"/>
              <a:sym typeface="Arial"/>
            </a:endParaRPr>
          </a:p>
          <a:p>
            <a:pPr marL="0" lvl="0" indent="0" algn="l" rtl="0">
              <a:lnSpc>
                <a:spcPct val="100000"/>
              </a:lnSpc>
              <a:spcBef>
                <a:spcPts val="360"/>
              </a:spcBef>
              <a:spcAft>
                <a:spcPts val="0"/>
              </a:spcAft>
              <a:buSzPts val="1800"/>
              <a:buNone/>
            </a:pPr>
            <a:r>
              <a:rPr lang="ru-RU" sz="1400">
                <a:latin typeface="Arial"/>
                <a:ea typeface="Arial"/>
                <a:cs typeface="Arial"/>
                <a:sym typeface="Arial"/>
              </a:rPr>
              <a:t>Опора на картинки: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AutoNum type="arabicPeriod"/>
            </a:pPr>
            <a:r>
              <a:rPr lang="ru-RU" sz="1400">
                <a:latin typeface="Arial"/>
                <a:ea typeface="Arial"/>
                <a:cs typeface="Arial"/>
                <a:sym typeface="Arial"/>
              </a:rPr>
              <a:t>Предлагаем ученикам сказать какие слова могут быть по заданной теме</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AutoNum type="arabicPeriod"/>
            </a:pPr>
            <a:r>
              <a:rPr lang="ru-RU" sz="1400">
                <a:latin typeface="Arial"/>
                <a:ea typeface="Arial"/>
                <a:cs typeface="Arial"/>
                <a:sym typeface="Arial"/>
              </a:rPr>
              <a:t>Ищем слова (предметы) на картинке</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AutoNum type="arabicPeriod"/>
            </a:pPr>
            <a:r>
              <a:rPr lang="ru-RU" sz="1400">
                <a:latin typeface="Arial"/>
                <a:ea typeface="Arial"/>
                <a:cs typeface="Arial"/>
                <a:sym typeface="Arial"/>
              </a:rPr>
              <a:t> По сюжету картинки придумываем рассказ (кто персонажи, что происходит, почему и т.д.)</a:t>
            </a:r>
            <a:endParaRPr sz="14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9db5204c9d_0_710"/>
          <p:cNvSpPr txBox="1">
            <a:spLocks noGrp="1"/>
          </p:cNvSpPr>
          <p:nvPr>
            <p:ph type="title"/>
          </p:nvPr>
        </p:nvSpPr>
        <p:spPr>
          <a:xfrm>
            <a:off x="457200" y="4"/>
            <a:ext cx="8229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Картиники и слова как опора</a:t>
            </a:r>
            <a:endParaRPr sz="2500">
              <a:solidFill>
                <a:schemeClr val="lt1"/>
              </a:solidFill>
              <a:latin typeface="Arial"/>
              <a:ea typeface="Arial"/>
              <a:cs typeface="Arial"/>
              <a:sym typeface="Arial"/>
            </a:endParaRPr>
          </a:p>
        </p:txBody>
      </p:sp>
      <p:sp>
        <p:nvSpPr>
          <p:cNvPr id="383" name="Google Shape;383;g29db5204c9d_0_71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ru-RU" sz="1400">
                <a:latin typeface="Arial"/>
                <a:ea typeface="Arial"/>
                <a:cs typeface="Arial"/>
                <a:sym typeface="Arial"/>
              </a:rPr>
              <a:t> </a:t>
            </a:r>
            <a:endParaRPr sz="1400">
              <a:latin typeface="Arial"/>
              <a:ea typeface="Arial"/>
              <a:cs typeface="Arial"/>
              <a:sym typeface="Arial"/>
            </a:endParaRPr>
          </a:p>
        </p:txBody>
      </p:sp>
      <p:pic>
        <p:nvPicPr>
          <p:cNvPr id="384" name="Google Shape;384;g29db5204c9d_0_710"/>
          <p:cNvPicPr preferRelativeResize="0"/>
          <p:nvPr/>
        </p:nvPicPr>
        <p:blipFill rotWithShape="1">
          <a:blip r:embed="rId3">
            <a:alphaModFix/>
          </a:blip>
          <a:srcRect/>
          <a:stretch/>
        </p:blipFill>
        <p:spPr>
          <a:xfrm>
            <a:off x="2139525" y="725224"/>
            <a:ext cx="5727426" cy="4051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9db5204c9d_0_722"/>
          <p:cNvSpPr txBox="1">
            <a:spLocks noGrp="1"/>
          </p:cNvSpPr>
          <p:nvPr>
            <p:ph type="title"/>
          </p:nvPr>
        </p:nvSpPr>
        <p:spPr>
          <a:xfrm>
            <a:off x="2139525" y="40050"/>
            <a:ext cx="65013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60"/>
              <a:buFont typeface="Calibri"/>
              <a:buNone/>
            </a:pPr>
            <a:r>
              <a:rPr lang="ru-RU" sz="3759">
                <a:solidFill>
                  <a:schemeClr val="lt1"/>
                </a:solidFill>
              </a:rPr>
              <a:t>Расширяем словарный запас</a:t>
            </a:r>
            <a:endParaRPr sz="3759">
              <a:solidFill>
                <a:schemeClr val="lt1"/>
              </a:solidFill>
            </a:endParaRPr>
          </a:p>
        </p:txBody>
      </p:sp>
      <p:sp>
        <p:nvSpPr>
          <p:cNvPr id="390" name="Google Shape;390;g29db5204c9d_0_722"/>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640"/>
              </a:spcBef>
              <a:spcAft>
                <a:spcPts val="0"/>
              </a:spcAft>
              <a:buClr>
                <a:schemeClr val="dk1"/>
              </a:buClr>
              <a:buSzPts val="3200"/>
              <a:buChar char="•"/>
            </a:pPr>
            <a:endParaRPr/>
          </a:p>
        </p:txBody>
      </p:sp>
      <p:pic>
        <p:nvPicPr>
          <p:cNvPr id="391" name="Google Shape;391;g29db5204c9d_0_722"/>
          <p:cNvPicPr preferRelativeResize="0"/>
          <p:nvPr/>
        </p:nvPicPr>
        <p:blipFill rotWithShape="1">
          <a:blip r:embed="rId3">
            <a:alphaModFix/>
          </a:blip>
          <a:srcRect/>
          <a:stretch/>
        </p:blipFill>
        <p:spPr>
          <a:xfrm>
            <a:off x="2139525" y="791450"/>
            <a:ext cx="6463549" cy="39957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9db5204c9d_0_728"/>
          <p:cNvSpPr txBox="1">
            <a:spLocks noGrp="1"/>
          </p:cNvSpPr>
          <p:nvPr>
            <p:ph type="title"/>
          </p:nvPr>
        </p:nvSpPr>
        <p:spPr>
          <a:xfrm>
            <a:off x="2139525" y="40050"/>
            <a:ext cx="65013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60"/>
              <a:buFont typeface="Calibri"/>
              <a:buNone/>
            </a:pPr>
            <a:r>
              <a:rPr lang="ru-RU" sz="3759">
                <a:solidFill>
                  <a:schemeClr val="lt1"/>
                </a:solidFill>
              </a:rPr>
              <a:t>Расширяем словарный запас</a:t>
            </a:r>
            <a:endParaRPr sz="3759">
              <a:solidFill>
                <a:schemeClr val="lt1"/>
              </a:solidFill>
            </a:endParaRPr>
          </a:p>
        </p:txBody>
      </p:sp>
      <p:sp>
        <p:nvSpPr>
          <p:cNvPr id="397" name="Google Shape;397;g29db5204c9d_0_728"/>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640"/>
              </a:spcBef>
              <a:spcAft>
                <a:spcPts val="0"/>
              </a:spcAft>
              <a:buClr>
                <a:schemeClr val="dk1"/>
              </a:buClr>
              <a:buSzPts val="3200"/>
              <a:buChar char="•"/>
            </a:pPr>
            <a:endParaRPr/>
          </a:p>
        </p:txBody>
      </p:sp>
      <p:pic>
        <p:nvPicPr>
          <p:cNvPr id="398" name="Google Shape;398;g29db5204c9d_0_728"/>
          <p:cNvPicPr preferRelativeResize="0"/>
          <p:nvPr/>
        </p:nvPicPr>
        <p:blipFill rotWithShape="1">
          <a:blip r:embed="rId3">
            <a:alphaModFix/>
          </a:blip>
          <a:srcRect/>
          <a:stretch/>
        </p:blipFill>
        <p:spPr>
          <a:xfrm>
            <a:off x="2416050" y="720175"/>
            <a:ext cx="5237325" cy="40566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767fa0e7a2_0_36"/>
          <p:cNvSpPr txBox="1">
            <a:spLocks noGrp="1"/>
          </p:cNvSpPr>
          <p:nvPr>
            <p:ph type="title"/>
          </p:nvPr>
        </p:nvSpPr>
        <p:spPr>
          <a:xfrm>
            <a:off x="1856400" y="118250"/>
            <a:ext cx="6830400" cy="6117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SzPct val="51282"/>
              <a:buNone/>
            </a:pPr>
            <a:r>
              <a:rPr lang="ru-RU" sz="3900">
                <a:solidFill>
                  <a:schemeClr val="lt1"/>
                </a:solidFill>
              </a:rPr>
              <a:t>Где найти эти материалы</a:t>
            </a:r>
            <a:endParaRPr sz="3900">
              <a:solidFill>
                <a:schemeClr val="lt1"/>
              </a:solidFill>
            </a:endParaRPr>
          </a:p>
        </p:txBody>
      </p:sp>
      <p:sp>
        <p:nvSpPr>
          <p:cNvPr id="404" name="Google Shape;404;g2767fa0e7a2_0_3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SzPct val="60810"/>
              <a:buNone/>
            </a:pPr>
            <a:r>
              <a:rPr lang="ru-RU" u="sng">
                <a:solidFill>
                  <a:schemeClr val="hlink"/>
                </a:solidFill>
                <a:hlinkClick r:id="rId3"/>
              </a:rPr>
              <a:t>www.englishteachers.ru/shop</a:t>
            </a:r>
            <a:r>
              <a:rPr lang="ru-RU"/>
              <a:t> - магазин издательства</a:t>
            </a:r>
            <a:endParaRPr/>
          </a:p>
          <a:p>
            <a:pPr marL="0" lvl="0" indent="0" algn="l" rtl="0">
              <a:lnSpc>
                <a:spcPct val="100000"/>
              </a:lnSpc>
              <a:spcBef>
                <a:spcPts val="360"/>
              </a:spcBef>
              <a:spcAft>
                <a:spcPts val="0"/>
              </a:spcAft>
              <a:buSzPct val="60810"/>
              <a:buNone/>
            </a:pPr>
            <a:r>
              <a:rPr lang="ru-RU"/>
              <a:t>titul.online - онлайн-подписка</a:t>
            </a:r>
            <a:endParaRPr/>
          </a:p>
          <a:p>
            <a:pPr marL="0" lvl="0" indent="0" algn="l" rtl="0">
              <a:lnSpc>
                <a:spcPct val="100000"/>
              </a:lnSpc>
              <a:spcBef>
                <a:spcPts val="360"/>
              </a:spcBef>
              <a:spcAft>
                <a:spcPts val="0"/>
              </a:spcAft>
              <a:buSzPct val="60810"/>
              <a:buNone/>
            </a:pPr>
            <a:r>
              <a:rPr lang="ru-RU" u="sng">
                <a:solidFill>
                  <a:schemeClr val="hlink"/>
                </a:solidFill>
                <a:hlinkClick r:id="rId4"/>
              </a:rPr>
              <a:t>https://www.ozon.ru/seller/izdatelstvo-titul-6954/knigi-16500/</a:t>
            </a:r>
            <a:r>
              <a:rPr lang="ru-RU"/>
              <a:t> </a:t>
            </a:r>
            <a:endParaRPr/>
          </a:p>
          <a:p>
            <a:pPr marL="0" lvl="0" indent="0" algn="l" rtl="0">
              <a:lnSpc>
                <a:spcPct val="100000"/>
              </a:lnSpc>
              <a:spcBef>
                <a:spcPts val="360"/>
              </a:spcBef>
              <a:spcAft>
                <a:spcPts val="0"/>
              </a:spcAft>
              <a:buSzPct val="60810"/>
              <a:buNone/>
            </a:pPr>
            <a:r>
              <a:rPr lang="ru-RU" u="sng">
                <a:solidFill>
                  <a:schemeClr val="hlink"/>
                </a:solidFill>
                <a:hlinkClick r:id="rId5"/>
              </a:rPr>
              <a:t>https://www.wildberries.ru/brands/izdatelstvo-titul</a:t>
            </a:r>
            <a:r>
              <a:rPr lang="ru-RU"/>
              <a:t> </a:t>
            </a:r>
            <a:endParaRPr/>
          </a:p>
          <a:p>
            <a:pPr marL="0" lvl="0" indent="0" algn="l" rtl="0">
              <a:lnSpc>
                <a:spcPct val="100000"/>
              </a:lnSpc>
              <a:spcBef>
                <a:spcPts val="360"/>
              </a:spcBef>
              <a:spcAft>
                <a:spcPts val="0"/>
              </a:spcAft>
              <a:buSzPct val="60810"/>
              <a:buNone/>
            </a:pPr>
            <a:r>
              <a:rPr lang="ru-RU"/>
              <a:t>в книжных магазинах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grpSp>
        <p:nvGrpSpPr>
          <p:cNvPr id="409" name="Google Shape;409;p21"/>
          <p:cNvGrpSpPr/>
          <p:nvPr/>
        </p:nvGrpSpPr>
        <p:grpSpPr>
          <a:xfrm>
            <a:off x="3143240" y="4000510"/>
            <a:ext cx="2571768" cy="542095"/>
            <a:chOff x="3071802" y="4000510"/>
            <a:chExt cx="2715540" cy="572400"/>
          </a:xfrm>
        </p:grpSpPr>
        <p:pic>
          <p:nvPicPr>
            <p:cNvPr id="410" name="Google Shape;410;p21" descr="Group 39883(1).png">
              <a:hlinkClick r:id="rId3"/>
            </p:cNvPr>
            <p:cNvPicPr preferRelativeResize="0"/>
            <p:nvPr/>
          </p:nvPicPr>
          <p:blipFill rotWithShape="1">
            <a:blip r:embed="rId4">
              <a:alphaModFix/>
            </a:blip>
            <a:srcRect/>
            <a:stretch/>
          </p:blipFill>
          <p:spPr>
            <a:xfrm>
              <a:off x="3071802" y="4000510"/>
              <a:ext cx="571504" cy="571504"/>
            </a:xfrm>
            <a:prstGeom prst="rect">
              <a:avLst/>
            </a:prstGeom>
            <a:noFill/>
            <a:ln>
              <a:noFill/>
            </a:ln>
          </p:spPr>
        </p:pic>
        <p:pic>
          <p:nvPicPr>
            <p:cNvPr id="411" name="Google Shape;411;p21" descr="Group 39887.png">
              <a:hlinkClick r:id="rId5"/>
            </p:cNvPr>
            <p:cNvPicPr preferRelativeResize="0"/>
            <p:nvPr/>
          </p:nvPicPr>
          <p:blipFill rotWithShape="1">
            <a:blip r:embed="rId6">
              <a:alphaModFix/>
            </a:blip>
            <a:srcRect/>
            <a:stretch/>
          </p:blipFill>
          <p:spPr>
            <a:xfrm>
              <a:off x="5214942" y="4000510"/>
              <a:ext cx="572400" cy="572400"/>
            </a:xfrm>
            <a:prstGeom prst="rect">
              <a:avLst/>
            </a:prstGeom>
            <a:noFill/>
            <a:ln>
              <a:noFill/>
            </a:ln>
          </p:spPr>
        </p:pic>
        <p:pic>
          <p:nvPicPr>
            <p:cNvPr id="412" name="Google Shape;412;p21" descr="Group 39886.png">
              <a:hlinkClick r:id="rId7"/>
            </p:cNvPr>
            <p:cNvPicPr preferRelativeResize="0"/>
            <p:nvPr/>
          </p:nvPicPr>
          <p:blipFill rotWithShape="1">
            <a:blip r:embed="rId8">
              <a:alphaModFix/>
            </a:blip>
            <a:srcRect/>
            <a:stretch/>
          </p:blipFill>
          <p:spPr>
            <a:xfrm>
              <a:off x="4500562" y="4000510"/>
              <a:ext cx="572400" cy="572400"/>
            </a:xfrm>
            <a:prstGeom prst="rect">
              <a:avLst/>
            </a:prstGeom>
            <a:noFill/>
            <a:ln>
              <a:noFill/>
            </a:ln>
          </p:spPr>
        </p:pic>
        <p:pic>
          <p:nvPicPr>
            <p:cNvPr id="413" name="Google Shape;413;p21" descr="Group 39890.png">
              <a:hlinkClick r:id="rId9"/>
            </p:cNvPr>
            <p:cNvPicPr preferRelativeResize="0"/>
            <p:nvPr/>
          </p:nvPicPr>
          <p:blipFill rotWithShape="1">
            <a:blip r:embed="rId10">
              <a:alphaModFix/>
            </a:blip>
            <a:srcRect/>
            <a:stretch/>
          </p:blipFill>
          <p:spPr>
            <a:xfrm>
              <a:off x="3786182" y="4000510"/>
              <a:ext cx="572400" cy="572400"/>
            </a:xfrm>
            <a:prstGeom prst="rect">
              <a:avLst/>
            </a:prstGeom>
            <a:noFill/>
            <a:ln>
              <a:noFill/>
            </a:ln>
          </p:spPr>
        </p:pic>
      </p:grpSp>
      <p:sp>
        <p:nvSpPr>
          <p:cNvPr id="414" name="Google Shape;414;p21"/>
          <p:cNvSpPr/>
          <p:nvPr/>
        </p:nvSpPr>
        <p:spPr>
          <a:xfrm>
            <a:off x="3050055" y="3248707"/>
            <a:ext cx="2704266"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CE4A1F"/>
                </a:solidFill>
                <a:latin typeface="Roboto Black"/>
                <a:ea typeface="Roboto Black"/>
                <a:cs typeface="Roboto Black"/>
                <a:sym typeface="Roboto Black"/>
              </a:rPr>
              <a:t>Наши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800" b="0" i="0" u="none" strike="noStrike" cap="none">
                <a:solidFill>
                  <a:srgbClr val="CE4A1F"/>
                </a:solidFill>
                <a:latin typeface="Roboto Black"/>
                <a:ea typeface="Roboto Black"/>
                <a:cs typeface="Roboto Black"/>
                <a:sym typeface="Roboto Black"/>
              </a:rPr>
              <a:t>социальные сети</a:t>
            </a:r>
            <a:endParaRPr sz="1400" b="0" i="0" u="none" strike="noStrike" cap="none">
              <a:solidFill>
                <a:srgbClr val="000000"/>
              </a:solidFill>
              <a:latin typeface="Arial"/>
              <a:ea typeface="Arial"/>
              <a:cs typeface="Arial"/>
              <a:sym typeface="Arial"/>
            </a:endParaRPr>
          </a:p>
        </p:txBody>
      </p:sp>
      <p:grpSp>
        <p:nvGrpSpPr>
          <p:cNvPr id="415" name="Google Shape;415;p21"/>
          <p:cNvGrpSpPr/>
          <p:nvPr/>
        </p:nvGrpSpPr>
        <p:grpSpPr>
          <a:xfrm>
            <a:off x="785786" y="1500180"/>
            <a:ext cx="7572428" cy="1416787"/>
            <a:chOff x="785786" y="1500180"/>
            <a:chExt cx="7572428" cy="1416787"/>
          </a:xfrm>
        </p:grpSpPr>
        <p:grpSp>
          <p:nvGrpSpPr>
            <p:cNvPr id="416" name="Google Shape;416;p21"/>
            <p:cNvGrpSpPr/>
            <p:nvPr/>
          </p:nvGrpSpPr>
          <p:grpSpPr>
            <a:xfrm>
              <a:off x="785786" y="1500180"/>
              <a:ext cx="7572428" cy="500066"/>
              <a:chOff x="714348" y="1214428"/>
              <a:chExt cx="7572428" cy="500066"/>
            </a:xfrm>
          </p:grpSpPr>
          <p:pic>
            <p:nvPicPr>
              <p:cNvPr id="417" name="Google Shape;417;p21" descr="логошвц 1.png">
                <a:hlinkClick r:id="rId11"/>
              </p:cNvPr>
              <p:cNvPicPr preferRelativeResize="0"/>
              <p:nvPr/>
            </p:nvPicPr>
            <p:blipFill rotWithShape="1">
              <a:blip r:embed="rId12">
                <a:alphaModFix/>
              </a:blip>
              <a:srcRect/>
              <a:stretch/>
            </p:blipFill>
            <p:spPr>
              <a:xfrm>
                <a:off x="6107789" y="1214428"/>
                <a:ext cx="2178987" cy="486000"/>
              </a:xfrm>
              <a:prstGeom prst="rect">
                <a:avLst/>
              </a:prstGeom>
              <a:noFill/>
              <a:ln>
                <a:noFill/>
              </a:ln>
            </p:spPr>
          </p:pic>
          <p:pic>
            <p:nvPicPr>
              <p:cNvPr id="418" name="Google Shape;418;p21" descr="Group.png">
                <a:hlinkClick r:id="rId13"/>
              </p:cNvPr>
              <p:cNvPicPr preferRelativeResize="0"/>
              <p:nvPr/>
            </p:nvPicPr>
            <p:blipFill rotWithShape="1">
              <a:blip r:embed="rId14">
                <a:alphaModFix/>
              </a:blip>
              <a:srcRect/>
              <a:stretch/>
            </p:blipFill>
            <p:spPr>
              <a:xfrm>
                <a:off x="3357554" y="1229477"/>
                <a:ext cx="2178000" cy="485017"/>
              </a:xfrm>
              <a:prstGeom prst="rect">
                <a:avLst/>
              </a:prstGeom>
              <a:noFill/>
              <a:ln>
                <a:noFill/>
              </a:ln>
            </p:spPr>
          </p:pic>
          <p:pic>
            <p:nvPicPr>
              <p:cNvPr id="419" name="Google Shape;419;p21" descr="logo1вебинары 1.png">
                <a:hlinkClick r:id="rId15"/>
              </p:cNvPr>
              <p:cNvPicPr preferRelativeResize="0"/>
              <p:nvPr/>
            </p:nvPicPr>
            <p:blipFill rotWithShape="1">
              <a:blip r:embed="rId16">
                <a:alphaModFix/>
              </a:blip>
              <a:srcRect/>
              <a:stretch/>
            </p:blipFill>
            <p:spPr>
              <a:xfrm>
                <a:off x="714348" y="1214428"/>
                <a:ext cx="2178000" cy="487545"/>
              </a:xfrm>
              <a:prstGeom prst="rect">
                <a:avLst/>
              </a:prstGeom>
              <a:noFill/>
              <a:ln>
                <a:noFill/>
              </a:ln>
            </p:spPr>
          </p:pic>
        </p:grpSp>
        <p:grpSp>
          <p:nvGrpSpPr>
            <p:cNvPr id="420" name="Google Shape;420;p21"/>
            <p:cNvGrpSpPr/>
            <p:nvPr/>
          </p:nvGrpSpPr>
          <p:grpSpPr>
            <a:xfrm>
              <a:off x="2125678" y="2428874"/>
              <a:ext cx="4892644" cy="488093"/>
              <a:chOff x="2214546" y="2214560"/>
              <a:chExt cx="4892644" cy="488093"/>
            </a:xfrm>
          </p:grpSpPr>
          <p:pic>
            <p:nvPicPr>
              <p:cNvPr id="421" name="Google Shape;421;p21" descr="logo 3.png">
                <a:hlinkClick r:id="rId17"/>
              </p:cNvPr>
              <p:cNvPicPr preferRelativeResize="0"/>
              <p:nvPr/>
            </p:nvPicPr>
            <p:blipFill rotWithShape="1">
              <a:blip r:embed="rId18">
                <a:alphaModFix/>
              </a:blip>
              <a:srcRect/>
              <a:stretch/>
            </p:blipFill>
            <p:spPr>
              <a:xfrm>
                <a:off x="4929190" y="2214560"/>
                <a:ext cx="2178000" cy="488093"/>
              </a:xfrm>
              <a:prstGeom prst="rect">
                <a:avLst/>
              </a:prstGeom>
              <a:noFill/>
              <a:ln>
                <a:noFill/>
              </a:ln>
            </p:spPr>
          </p:pic>
          <p:pic>
            <p:nvPicPr>
              <p:cNvPr id="422" name="Google Shape;422;p21" descr="logo 2.png">
                <a:hlinkClick r:id="rId19"/>
              </p:cNvPr>
              <p:cNvPicPr preferRelativeResize="0"/>
              <p:nvPr/>
            </p:nvPicPr>
            <p:blipFill rotWithShape="1">
              <a:blip r:embed="rId20">
                <a:alphaModFix/>
              </a:blip>
              <a:srcRect/>
              <a:stretch/>
            </p:blipFill>
            <p:spPr>
              <a:xfrm>
                <a:off x="2214546" y="2214560"/>
                <a:ext cx="2178000" cy="487063"/>
              </a:xfrm>
              <a:prstGeom prst="rect">
                <a:avLst/>
              </a:prstGeom>
              <a:noFill/>
              <a:ln>
                <a:noFill/>
              </a:ln>
            </p:spPr>
          </p:pic>
        </p:grpSp>
      </p:grpSp>
      <p:sp>
        <p:nvSpPr>
          <p:cNvPr id="423" name="Google Shape;423;p2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9db5204c9d_0_0"/>
          <p:cNvSpPr txBox="1">
            <a:spLocks noGrp="1"/>
          </p:cNvSpPr>
          <p:nvPr>
            <p:ph type="title"/>
          </p:nvPr>
        </p:nvSpPr>
        <p:spPr>
          <a:xfrm>
            <a:off x="2361600" y="0"/>
            <a:ext cx="66036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Два подхода к обучению письменной речи</a:t>
            </a:r>
            <a:endParaRPr sz="2500">
              <a:solidFill>
                <a:schemeClr val="lt1"/>
              </a:solidFill>
              <a:latin typeface="Arial"/>
              <a:ea typeface="Arial"/>
              <a:cs typeface="Arial"/>
              <a:sym typeface="Arial"/>
            </a:endParaRPr>
          </a:p>
        </p:txBody>
      </p:sp>
      <p:sp>
        <p:nvSpPr>
          <p:cNvPr id="186" name="Google Shape;186;g29db5204c9d_0_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800"/>
              <a:buNone/>
            </a:pPr>
            <a:r>
              <a:rPr lang="ru-RU" sz="1700" b="1">
                <a:latin typeface="Arial"/>
                <a:ea typeface="Arial"/>
                <a:cs typeface="Arial"/>
                <a:sym typeface="Arial"/>
              </a:rPr>
              <a:t>Product-based: </a:t>
            </a:r>
            <a:r>
              <a:rPr lang="ru-RU" sz="1700">
                <a:latin typeface="Arial"/>
                <a:ea typeface="Arial"/>
                <a:cs typeface="Arial"/>
                <a:sym typeface="Arial"/>
              </a:rPr>
              <a:t>предъявляем образец текста, анализируем его, пересказываем, изменяем, строим собственный текст по образцу. Плюсы: можно отработать лексику и грамматику, удобно для высокоформализованных текстов с жесткой структурой. Минусы: не позволяет научить создавать оригинальные произведения, нет развития творческих способностей, вместо создания новых текстов - воспроизведение зазубренного образца.</a:t>
            </a:r>
            <a:endParaRPr sz="1700">
              <a:latin typeface="Arial"/>
              <a:ea typeface="Arial"/>
              <a:cs typeface="Arial"/>
              <a:sym typeface="Arial"/>
            </a:endParaRPr>
          </a:p>
          <a:p>
            <a:pPr marL="0" lvl="0" indent="0" algn="l" rtl="0">
              <a:lnSpc>
                <a:spcPct val="100000"/>
              </a:lnSpc>
              <a:spcBef>
                <a:spcPts val="360"/>
              </a:spcBef>
              <a:spcAft>
                <a:spcPts val="0"/>
              </a:spcAft>
              <a:buSzPts val="1800"/>
              <a:buNone/>
            </a:pPr>
            <a:r>
              <a:rPr lang="ru-RU" sz="1700" b="1">
                <a:latin typeface="Arial"/>
                <a:ea typeface="Arial"/>
                <a:cs typeface="Arial"/>
                <a:sym typeface="Arial"/>
              </a:rPr>
              <a:t>Process-oriented: </a:t>
            </a:r>
            <a:r>
              <a:rPr lang="ru-RU" sz="1700">
                <a:latin typeface="Arial"/>
                <a:ea typeface="Arial"/>
                <a:cs typeface="Arial"/>
                <a:sym typeface="Arial"/>
              </a:rPr>
              <a:t>обсуждаем цель и аудиторию, собираем информацию, отбрасываем лишнюю, организуем информацию логически и графически, пишем первый вариант, анализируем пример текста и смотрим что хорошего можем заимствовать, пишем второй вариант, peer-correction, редактируем чтобы получить финальный вариант. Плюсы: воспроизводит естественный процесс, развивает умения, не загоняет в рамки некоего образца. Минус: формирование умений требует больше времени.</a:t>
            </a:r>
            <a:endParaRPr sz="14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b4fdba4140_0_174"/>
          <p:cNvSpPr txBox="1">
            <a:spLocks noGrp="1"/>
          </p:cNvSpPr>
          <p:nvPr>
            <p:ph type="title"/>
          </p:nvPr>
        </p:nvSpPr>
        <p:spPr>
          <a:xfrm>
            <a:off x="2260525"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Типичные проблемы начинающего писателя</a:t>
            </a:r>
            <a:endParaRPr sz="2500">
              <a:solidFill>
                <a:schemeClr val="lt1"/>
              </a:solidFill>
              <a:latin typeface="Arial"/>
              <a:ea typeface="Arial"/>
              <a:cs typeface="Arial"/>
              <a:sym typeface="Arial"/>
            </a:endParaRPr>
          </a:p>
        </p:txBody>
      </p:sp>
      <p:sp>
        <p:nvSpPr>
          <p:cNvPr id="192" name="Google Shape;192;g2b4fdba4140_0_17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336550" algn="l" rtl="0">
              <a:lnSpc>
                <a:spcPct val="100000"/>
              </a:lnSpc>
              <a:spcBef>
                <a:spcPts val="360"/>
              </a:spcBef>
              <a:spcAft>
                <a:spcPts val="0"/>
              </a:spcAft>
              <a:buSzPts val="1700"/>
              <a:buFont typeface="Arial"/>
              <a:buChar char="•"/>
            </a:pPr>
            <a:r>
              <a:rPr lang="ru-RU" sz="1700">
                <a:latin typeface="Arial"/>
                <a:ea typeface="Arial"/>
                <a:cs typeface="Arial"/>
                <a:sym typeface="Arial"/>
              </a:rPr>
              <a:t>Нет идей (не знаю о чем писать);</a:t>
            </a:r>
            <a:endParaRPr sz="1700">
              <a:latin typeface="Arial"/>
              <a:ea typeface="Arial"/>
              <a:cs typeface="Arial"/>
              <a:sym typeface="Arial"/>
            </a:endParaRPr>
          </a:p>
          <a:p>
            <a:pPr marL="457200" lvl="0" indent="-336550" algn="l" rtl="0">
              <a:lnSpc>
                <a:spcPct val="100000"/>
              </a:lnSpc>
              <a:spcBef>
                <a:spcPts val="0"/>
              </a:spcBef>
              <a:spcAft>
                <a:spcPts val="0"/>
              </a:spcAft>
              <a:buSzPts val="1700"/>
              <a:buFont typeface="Arial"/>
              <a:buChar char="•"/>
            </a:pPr>
            <a:r>
              <a:rPr lang="ru-RU" sz="1700">
                <a:latin typeface="Arial"/>
                <a:ea typeface="Arial"/>
                <a:cs typeface="Arial"/>
                <a:sym typeface="Arial"/>
              </a:rPr>
              <a:t>Нет понимания формата (не знаю как организовать текст);</a:t>
            </a:r>
            <a:endParaRPr sz="1700">
              <a:latin typeface="Arial"/>
              <a:ea typeface="Arial"/>
              <a:cs typeface="Arial"/>
              <a:sym typeface="Arial"/>
            </a:endParaRPr>
          </a:p>
          <a:p>
            <a:pPr marL="457200" lvl="0" indent="-336550" algn="l" rtl="0">
              <a:lnSpc>
                <a:spcPct val="100000"/>
              </a:lnSpc>
              <a:spcBef>
                <a:spcPts val="0"/>
              </a:spcBef>
              <a:spcAft>
                <a:spcPts val="0"/>
              </a:spcAft>
              <a:buSzPts val="1700"/>
              <a:buFont typeface="Arial"/>
              <a:buChar char="•"/>
            </a:pPr>
            <a:r>
              <a:rPr lang="ru-RU" sz="1700">
                <a:latin typeface="Arial"/>
                <a:ea typeface="Arial"/>
                <a:cs typeface="Arial"/>
                <a:sym typeface="Arial"/>
              </a:rPr>
              <a:t>Нет знания приемов создания текста.</a:t>
            </a:r>
            <a:endParaRPr sz="1700">
              <a:latin typeface="Arial"/>
              <a:ea typeface="Arial"/>
              <a:cs typeface="Arial"/>
              <a:sym typeface="Arial"/>
            </a:endParaRPr>
          </a:p>
          <a:p>
            <a:pPr marL="457200" lvl="0" indent="0" algn="l" rtl="0">
              <a:lnSpc>
                <a:spcPct val="100000"/>
              </a:lnSpc>
              <a:spcBef>
                <a:spcPts val="360"/>
              </a:spcBef>
              <a:spcAft>
                <a:spcPts val="0"/>
              </a:spcAft>
              <a:buNone/>
            </a:pPr>
            <a:endParaRPr sz="1700">
              <a:latin typeface="Arial"/>
              <a:ea typeface="Arial"/>
              <a:cs typeface="Arial"/>
              <a:sym typeface="Arial"/>
            </a:endParaRPr>
          </a:p>
          <a:p>
            <a:pPr marL="457200" lvl="0" indent="0" algn="l" rtl="0">
              <a:lnSpc>
                <a:spcPct val="100000"/>
              </a:lnSpc>
              <a:spcBef>
                <a:spcPts val="360"/>
              </a:spcBef>
              <a:spcAft>
                <a:spcPts val="0"/>
              </a:spcAft>
              <a:buNone/>
            </a:pPr>
            <a:r>
              <a:rPr lang="ru-RU" sz="1700">
                <a:latin typeface="Arial"/>
                <a:ea typeface="Arial"/>
                <a:cs typeface="Arial"/>
                <a:sym typeface="Arial"/>
              </a:rPr>
              <a:t>На предыдущих вебинарах мы уже рассмотрели некоторые приемы и алгоритмы, позволяющие научиться создавать тексты.</a:t>
            </a:r>
            <a:endParaRPr sz="1700">
              <a:latin typeface="Arial"/>
              <a:ea typeface="Arial"/>
              <a:cs typeface="Arial"/>
              <a:sym typeface="Arial"/>
            </a:endParaRPr>
          </a:p>
          <a:p>
            <a:pPr marL="457200" lvl="0" indent="0" algn="l" rtl="0">
              <a:lnSpc>
                <a:spcPct val="100000"/>
              </a:lnSpc>
              <a:spcBef>
                <a:spcPts val="360"/>
              </a:spcBef>
              <a:spcAft>
                <a:spcPts val="0"/>
              </a:spcAft>
              <a:buNone/>
            </a:pPr>
            <a:r>
              <a:rPr lang="ru-RU" sz="1700">
                <a:latin typeface="Arial"/>
                <a:ea typeface="Arial"/>
                <a:cs typeface="Arial"/>
                <a:sym typeface="Arial"/>
              </a:rPr>
              <a:t>Сегодня рассмотрим игры, которые помогают сделать такое обучение доступным, пошаговым и интересным.</a:t>
            </a:r>
            <a:endParaRPr sz="1700">
              <a:latin typeface="Arial"/>
              <a:ea typeface="Arial"/>
              <a:cs typeface="Arial"/>
              <a:sym typeface="Arial"/>
            </a:endParaRPr>
          </a:p>
          <a:p>
            <a:pPr marL="457200" lvl="0" indent="0" algn="l" rtl="0">
              <a:lnSpc>
                <a:spcPct val="100000"/>
              </a:lnSpc>
              <a:spcBef>
                <a:spcPts val="360"/>
              </a:spcBef>
              <a:spcAft>
                <a:spcPts val="0"/>
              </a:spcAft>
              <a:buNone/>
            </a:pPr>
            <a:endParaRPr sz="1700">
              <a:latin typeface="Arial"/>
              <a:ea typeface="Arial"/>
              <a:cs typeface="Arial"/>
              <a:sym typeface="Arial"/>
            </a:endParaRPr>
          </a:p>
          <a:p>
            <a:pPr marL="0" lvl="0" indent="0" algn="l" rtl="0">
              <a:lnSpc>
                <a:spcPct val="100000"/>
              </a:lnSpc>
              <a:spcBef>
                <a:spcPts val="360"/>
              </a:spcBef>
              <a:spcAft>
                <a:spcPts val="0"/>
              </a:spcAft>
              <a:buNone/>
            </a:pPr>
            <a:endParaRPr sz="17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b4fdba4140_0_179"/>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Pass the paper</a:t>
            </a:r>
            <a:endParaRPr sz="2500">
              <a:solidFill>
                <a:schemeClr val="lt1"/>
              </a:solidFill>
              <a:latin typeface="Arial"/>
              <a:ea typeface="Arial"/>
              <a:cs typeface="Arial"/>
              <a:sym typeface="Arial"/>
            </a:endParaRPr>
          </a:p>
        </p:txBody>
      </p:sp>
      <p:sp>
        <p:nvSpPr>
          <p:cNvPr id="198" name="Google Shape;198;g2b4fdba4140_0_179"/>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the teacher writes a sentence or two on a piece of paper to start the story. Student 1 writes another couple of sentences and passes the paper to another student and so on until everyone has had a turn. </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Read the story. As an extra twist, ask students to choose characters in the story and act it out. </a:t>
            </a:r>
            <a:endParaRPr sz="17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b4fdba4140_0_184"/>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Consequences</a:t>
            </a:r>
            <a:endParaRPr sz="2500">
              <a:solidFill>
                <a:schemeClr val="lt1"/>
              </a:solidFill>
              <a:latin typeface="Arial"/>
              <a:ea typeface="Arial"/>
              <a:cs typeface="Arial"/>
              <a:sym typeface="Arial"/>
            </a:endParaRPr>
          </a:p>
        </p:txBody>
      </p:sp>
      <p:sp>
        <p:nvSpPr>
          <p:cNvPr id="204" name="Google Shape;204;g2b4fdba4140_0_18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fontScale="70000" lnSpcReduction="20000"/>
          </a:bodyPr>
          <a:lstStyle/>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give students sheets of paper. At the very top of the paper, each player writes the name of a male. They might choose a historical figure, a cartoon or book / film character, a pet, a famous actor or even someone in the room.</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Each player then folds down the top of their paper to conceal what they’ve written, and passes it to the player on their left.</a:t>
            </a: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Each player then writes down the name of a female on the paper that’s just been passed to them. Then everyone folds over and passes their paper again.</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Continue writing and passing papers in this way until each paper contains the following:</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male character</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female character</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where they met</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he said:</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she said:</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what happened in the end.</a:t>
            </a: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Once the consequence has been written, everyone unfolds the paper they’re holding and takes turns reading their story aloud.</a:t>
            </a:r>
            <a:endParaRPr sz="1700">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b4fdba4140_0_189"/>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Comics</a:t>
            </a:r>
            <a:endParaRPr sz="2500">
              <a:solidFill>
                <a:schemeClr val="lt1"/>
              </a:solidFill>
              <a:latin typeface="Arial"/>
              <a:ea typeface="Arial"/>
              <a:cs typeface="Arial"/>
              <a:sym typeface="Arial"/>
            </a:endParaRPr>
          </a:p>
        </p:txBody>
      </p:sp>
      <p:sp>
        <p:nvSpPr>
          <p:cNvPr id="210" name="Google Shape;210;g2b4fdba4140_0_189"/>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Use a comic strip / cartoon with empty speech bubbles. Cut it up into episodes of the story, Ask the students to decide on the sequence of events, fill in the speech bubbles and then write the whole story.</a:t>
            </a:r>
            <a:endParaRPr sz="1700">
              <a:latin typeface="Arial"/>
              <a:ea typeface="Arial"/>
              <a:cs typeface="Arial"/>
              <a:sym typeface="Arial"/>
            </a:endParaRPr>
          </a:p>
          <a:p>
            <a:pPr marL="457200" marR="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Instead of a ready-made cartoon, you may use free cartoon generators like storyboard.that for students to create their own. </a:t>
            </a:r>
            <a:endParaRPr sz="17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b4fdba4140_0_194"/>
          <p:cNvSpPr txBox="1">
            <a:spLocks noGrp="1"/>
          </p:cNvSpPr>
          <p:nvPr>
            <p:ph type="title"/>
          </p:nvPr>
        </p:nvSpPr>
        <p:spPr>
          <a:xfrm>
            <a:off x="1407050" y="0"/>
            <a:ext cx="6883500" cy="857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ru-RU" sz="2500">
                <a:solidFill>
                  <a:schemeClr val="lt1"/>
                </a:solidFill>
                <a:latin typeface="Arial"/>
                <a:ea typeface="Arial"/>
                <a:cs typeface="Arial"/>
                <a:sym typeface="Arial"/>
              </a:rPr>
              <a:t>Advertisements / Wanted posters</a:t>
            </a:r>
            <a:endParaRPr sz="2500">
              <a:solidFill>
                <a:schemeClr val="lt1"/>
              </a:solidFill>
              <a:latin typeface="Arial"/>
              <a:ea typeface="Arial"/>
              <a:cs typeface="Arial"/>
              <a:sym typeface="Arial"/>
            </a:endParaRPr>
          </a:p>
        </p:txBody>
      </p:sp>
      <p:sp>
        <p:nvSpPr>
          <p:cNvPr id="216" name="Google Shape;216;g2b4fdba4140_0_19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None/>
            </a:pP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b="1">
                <a:latin typeface="Arial"/>
                <a:ea typeface="Arial"/>
                <a:cs typeface="Arial"/>
                <a:sym typeface="Arial"/>
              </a:rPr>
              <a:t>How to play</a:t>
            </a:r>
            <a:r>
              <a:rPr lang="ru-RU" sz="1700">
                <a:latin typeface="Arial"/>
                <a:ea typeface="Arial"/>
                <a:cs typeface="Arial"/>
                <a:sym typeface="Arial"/>
              </a:rPr>
              <a:t>: find photos of strange objects or funny-looking people on the Internet. Ask your students to write (individually or in groups) an advertisement for the object or a Wanted poster for the person. </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The students need to explain in their writing why this object is valuable or why the person is wanted. </a:t>
            </a:r>
            <a:endParaRPr sz="1700">
              <a:latin typeface="Arial"/>
              <a:ea typeface="Arial"/>
              <a:cs typeface="Arial"/>
              <a:sym typeface="Arial"/>
            </a:endParaRPr>
          </a:p>
          <a:p>
            <a:pPr marL="457200" marR="0" lvl="0" indent="0" algn="l" rtl="0">
              <a:lnSpc>
                <a:spcPct val="100000"/>
              </a:lnSpc>
              <a:spcBef>
                <a:spcPts val="360"/>
              </a:spcBef>
              <a:spcAft>
                <a:spcPts val="0"/>
              </a:spcAft>
              <a:buNone/>
            </a:pPr>
            <a:r>
              <a:rPr lang="ru-RU" sz="1700">
                <a:latin typeface="Arial"/>
                <a:ea typeface="Arial"/>
                <a:cs typeface="Arial"/>
                <a:sym typeface="Arial"/>
              </a:rPr>
              <a:t>The wanted person may be wanted not for a crime, but for a heroic deed or for some special skills.</a:t>
            </a:r>
            <a:endParaRPr sz="17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1872</Words>
  <Application>Microsoft Office PowerPoint</Application>
  <PresentationFormat>Экран (16:9)</PresentationFormat>
  <Paragraphs>171</Paragraphs>
  <Slides>37</Slides>
  <Notes>37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2</vt:i4>
      </vt:variant>
      <vt:variant>
        <vt:lpstr>Заголовки слайдов</vt:lpstr>
      </vt:variant>
      <vt:variant>
        <vt:i4>37</vt:i4>
      </vt:variant>
    </vt:vector>
  </HeadingPairs>
  <TitlesOfParts>
    <vt:vector size="43" baseType="lpstr">
      <vt:lpstr>Arial</vt:lpstr>
      <vt:lpstr>Roboto</vt:lpstr>
      <vt:lpstr>Roboto Black</vt:lpstr>
      <vt:lpstr>Calibri</vt:lpstr>
      <vt:lpstr>Тема Office</vt:lpstr>
      <vt:lpstr>Тема Office</vt:lpstr>
      <vt:lpstr>Презентация PowerPoint</vt:lpstr>
      <vt:lpstr>Серия вебинаров</vt:lpstr>
      <vt:lpstr>Сегодня мы</vt:lpstr>
      <vt:lpstr>Два подхода к обучению письменной речи</vt:lpstr>
      <vt:lpstr>Типичные проблемы начинающего писателя</vt:lpstr>
      <vt:lpstr>Pass the paper</vt:lpstr>
      <vt:lpstr>Consequences</vt:lpstr>
      <vt:lpstr>Comics</vt:lpstr>
      <vt:lpstr>Advertisements / Wanted posters</vt:lpstr>
      <vt:lpstr>Advertisements / Wanted posters</vt:lpstr>
      <vt:lpstr>Story titles by chance</vt:lpstr>
      <vt:lpstr>Story titles by chance</vt:lpstr>
      <vt:lpstr>Story starters</vt:lpstr>
      <vt:lpstr>Story starters</vt:lpstr>
      <vt:lpstr>Character creation game</vt:lpstr>
      <vt:lpstr>What if..?</vt:lpstr>
      <vt:lpstr>Diary entry of a future self</vt:lpstr>
      <vt:lpstr>Association game</vt:lpstr>
      <vt:lpstr>Descriptive writing prompts</vt:lpstr>
      <vt:lpstr>Sentence stretching</vt:lpstr>
      <vt:lpstr>Fan fiction</vt:lpstr>
      <vt:lpstr>Серия книг для начальной школы</vt:lpstr>
      <vt:lpstr>Презентация PowerPoint</vt:lpstr>
      <vt:lpstr>Презентация PowerPoint</vt:lpstr>
      <vt:lpstr>Презентация PowerPoint</vt:lpstr>
      <vt:lpstr>Презентация PowerPoint</vt:lpstr>
      <vt:lpstr>Книги для чтения</vt:lpstr>
      <vt:lpstr>Книги для чтения К.И. Кауфман, М.Ю. Кауфман</vt:lpstr>
      <vt:lpstr>Тренируем творческие способности</vt:lpstr>
      <vt:lpstr>Книги для чтения К.И. Кауфман, М.Ю. Кауфман</vt:lpstr>
      <vt:lpstr>Книги для чтения К.И. Кауфман, М.Ю. Кауфман</vt:lpstr>
      <vt:lpstr>Опора на лексику и ситуацию</vt:lpstr>
      <vt:lpstr>Картиники и слова как опора</vt:lpstr>
      <vt:lpstr>Расширяем словарный запас</vt:lpstr>
      <vt:lpstr>Расширяем словарный запас</vt:lpstr>
      <vt:lpstr>Где найти эти материалы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Ирина Хитрова</dc:creator>
  <cp:lastModifiedBy>Степан Малиновский</cp:lastModifiedBy>
  <cp:revision>1</cp:revision>
  <dcterms:modified xsi:type="dcterms:W3CDTF">2024-01-31T11:25:13Z</dcterms:modified>
</cp:coreProperties>
</file>