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</p:sldIdLst>
  <p:sldSz cy="5143500" cx="9144000"/>
  <p:notesSz cx="6858000" cy="9144000"/>
  <p:embeddedFontLst>
    <p:embeddedFont>
      <p:font typeface="Roboto Black"/>
      <p:bold r:id="rId55"/>
      <p:boldItalic r:id="rId56"/>
    </p:embeddedFont>
    <p:embeddedFont>
      <p:font typeface="Proxima Nova"/>
      <p:regular r:id="rId57"/>
      <p:bold r:id="rId58"/>
      <p:italic r:id="rId59"/>
      <p:boldItalic r:id="rId6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61" roundtripDataSignature="AMtx7mijYy9l6It4OIR6JqDIHq6jS+Ky7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1" Type="http://customschemas.google.com/relationships/presentationmetadata" Target="meta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ProximaNova-boldItalic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font" Target="fonts/RobotoBlack-bold.fntdata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font" Target="fonts/ProximaNova-regular.fntdata"/><Relationship Id="rId12" Type="http://schemas.openxmlformats.org/officeDocument/2006/relationships/slide" Target="slides/slide7.xml"/><Relationship Id="rId56" Type="http://schemas.openxmlformats.org/officeDocument/2006/relationships/font" Target="fonts/RobotoBlack-boldItalic.fntdata"/><Relationship Id="rId15" Type="http://schemas.openxmlformats.org/officeDocument/2006/relationships/slide" Target="slides/slide10.xml"/><Relationship Id="rId59" Type="http://schemas.openxmlformats.org/officeDocument/2006/relationships/font" Target="fonts/ProximaNova-italic.fntdata"/><Relationship Id="rId14" Type="http://schemas.openxmlformats.org/officeDocument/2006/relationships/slide" Target="slides/slide9.xml"/><Relationship Id="rId58" Type="http://schemas.openxmlformats.org/officeDocument/2006/relationships/font" Target="fonts/ProximaNova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3" name="Google Shape;93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242ca1e41a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242ca1e41a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242ca1e41a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242ca1e41a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242ca1e41a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242ca1e41a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242ca1e41a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242ca1e41a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242ca1e41a_0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242ca1e41a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242ca1e41a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242ca1e41a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242ca1e41a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242ca1e41a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242ca1e41a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242ca1e41a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242ca1e41a_0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242ca1e41a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242ca1e41a_0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242ca1e41a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242ca1e41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242ca1e41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242ca1e41a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242ca1e41a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242ca1e41a_0_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242ca1e41a_0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242ca1e41a_0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242ca1e41a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242ca1e41a_0_2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2242ca1e41a_0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242ca1e41a_0_2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2242ca1e41a_0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242ca1e41a_0_2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2242ca1e41a_0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242ca1e41a_0_2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2242ca1e41a_0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242ca1e41a_0_2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2242ca1e41a_0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242ca1e41a_0_2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2242ca1e41a_0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242ca1e41a_0_2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2242ca1e41a_0_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242ca1e41a_0_5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242ca1e41a_0_5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242ca1e41a_0_3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2242ca1e41a_0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242ca1e41a_0_3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2242ca1e41a_0_3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242ca1e41a_0_3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2242ca1e41a_0_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242ca1e41a_0_3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2242ca1e41a_0_3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242ca1e41a_0_3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2242ca1e41a_0_3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242ca1e41a_0_3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2242ca1e41a_0_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242ca1e41a_0_3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2242ca1e41a_0_3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242ca1e41a_0_3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2242ca1e41a_0_3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242ca1e41a_0_3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2242ca1e41a_0_3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242ca1e41a_0_5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2242ca1e41a_0_5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242ca1e41a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242ca1e41a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242ca1e41a_0_3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2242ca1e41a_0_3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2242ca1e41a_0_3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2242ca1e41a_0_3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2242ca1e41a_0_3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2242ca1e41a_0_3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242ca1e41a_0_5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2242ca1e41a_0_5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2242ca1e41a_0_3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2242ca1e41a_0_3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242ca1e41a_0_4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2242ca1e41a_0_4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2242ca1e41a_0_4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2242ca1e41a_0_4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2242ca1e41a_0_4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2242ca1e41a_0_4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2242ca1e41a_0_4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3" name="Google Shape;483;g2242ca1e41a_0_4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89" name="Google Shape;489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242ca1e41a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242ca1e41a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242ca1e41a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242ca1e41a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242ca1e41a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242ca1e41a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242ca1e41a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242ca1e41a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242ca1e41a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242ca1e41a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2"/>
          <p:cNvSpPr txBox="1"/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2"/>
          <p:cNvSpPr txBox="1"/>
          <p:nvPr>
            <p:ph idx="1" type="subTitle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5" name="Google Shape;15;p22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2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2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0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0"/>
          <p:cNvSpPr txBox="1"/>
          <p:nvPr>
            <p:ph idx="1" type="body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30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0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30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1"/>
          <p:cNvSpPr txBox="1"/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1"/>
          <p:cNvSpPr txBox="1"/>
          <p:nvPr>
            <p:ph idx="1" type="body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31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1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31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242ca1e41a_0_10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g2242ca1e41a_0_10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rtl="0"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indent="-406400" lvl="1" marL="914400" rtl="0">
              <a:spcBef>
                <a:spcPts val="560"/>
              </a:spcBef>
              <a:spcAft>
                <a:spcPts val="0"/>
              </a:spcAft>
              <a:buSzPts val="2800"/>
              <a:buChar char="–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55600" lvl="3" marL="18288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85" name="Google Shape;85;g2242ca1e41a_0_10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242ca1e41a_0_5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g2242ca1e41a_0_53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17500" lvl="0" marL="4572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04800" lvl="1" marL="914400" rtl="0">
              <a:spcBef>
                <a:spcPts val="56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rtl="0">
              <a:spcBef>
                <a:spcPts val="48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rtl="0">
              <a:spcBef>
                <a:spcPts val="400"/>
              </a:spcBef>
              <a:spcAft>
                <a:spcPts val="0"/>
              </a:spcAft>
              <a:buSzPts val="1200"/>
              <a:buChar char="»"/>
              <a:defRPr sz="1200"/>
            </a:lvl5pPr>
            <a:lvl6pPr indent="-304800" lvl="5" marL="27432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89" name="Google Shape;89;g2242ca1e41a_0_53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17500" lvl="0" marL="4572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04800" lvl="1" marL="914400" rtl="0">
              <a:spcBef>
                <a:spcPts val="56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rtl="0">
              <a:spcBef>
                <a:spcPts val="48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rtl="0">
              <a:spcBef>
                <a:spcPts val="400"/>
              </a:spcBef>
              <a:spcAft>
                <a:spcPts val="0"/>
              </a:spcAft>
              <a:buSzPts val="1200"/>
              <a:buChar char="»"/>
              <a:defRPr sz="1200"/>
            </a:lvl5pPr>
            <a:lvl6pPr indent="-304800" lvl="5" marL="27432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90" name="Google Shape;90;g2242ca1e41a_0_5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3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3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" name="Google Shape;21;p23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3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3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5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5"/>
          <p:cNvSpPr txBox="1"/>
          <p:nvPr>
            <p:ph idx="1" type="body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7" name="Google Shape;27;p25"/>
          <p:cNvSpPr txBox="1"/>
          <p:nvPr>
            <p:ph idx="2" type="body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8" name="Google Shape;28;p25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5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5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1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1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1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descr="1648061945(1).jpg" id="35" name="Google Shape;35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4"/>
          <p:cNvSpPr txBox="1"/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4"/>
          <p:cNvSpPr txBox="1"/>
          <p:nvPr>
            <p:ph idx="1" type="body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9" name="Google Shape;39;p24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4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4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6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6"/>
          <p:cNvSpPr txBox="1"/>
          <p:nvPr>
            <p:ph idx="1" type="body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6"/>
          <p:cNvSpPr txBox="1"/>
          <p:nvPr>
            <p:ph idx="2" type="body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26"/>
          <p:cNvSpPr txBox="1"/>
          <p:nvPr>
            <p:ph idx="3" type="body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26"/>
          <p:cNvSpPr txBox="1"/>
          <p:nvPr>
            <p:ph idx="4" type="body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8" name="Google Shape;48;p26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6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6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7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7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7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7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8"/>
          <p:cNvSpPr txBox="1"/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8"/>
          <p:cNvSpPr txBox="1"/>
          <p:nvPr>
            <p:ph idx="1" type="body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9" name="Google Shape;59;p28"/>
          <p:cNvSpPr txBox="1"/>
          <p:nvPr>
            <p:ph idx="2" type="body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0" name="Google Shape;60;p28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8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8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9"/>
          <p:cNvSpPr txBox="1"/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9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29"/>
          <p:cNvSpPr txBox="1"/>
          <p:nvPr>
            <p:ph idx="1" type="body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7" name="Google Shape;67;p29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9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29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0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0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0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20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0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descr="1648061945(1).jpg" id="11" name="Google Shape;11;p2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Relationship Id="rId4" Type="http://schemas.openxmlformats.org/officeDocument/2006/relationships/image" Target="../media/image17.png"/><Relationship Id="rId5" Type="http://schemas.openxmlformats.org/officeDocument/2006/relationships/image" Target="../media/image21.png"/><Relationship Id="rId6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6.png"/><Relationship Id="rId4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png"/><Relationship Id="rId4" Type="http://schemas.openxmlformats.org/officeDocument/2006/relationships/image" Target="../media/image2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4.png"/><Relationship Id="rId4" Type="http://schemas.openxmlformats.org/officeDocument/2006/relationships/image" Target="../media/image3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png"/><Relationship Id="rId4" Type="http://schemas.openxmlformats.org/officeDocument/2006/relationships/image" Target="../media/image35.png"/><Relationship Id="rId5" Type="http://schemas.openxmlformats.org/officeDocument/2006/relationships/image" Target="../media/image3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2.png"/><Relationship Id="rId4" Type="http://schemas.openxmlformats.org/officeDocument/2006/relationships/image" Target="../media/image41.png"/><Relationship Id="rId5" Type="http://schemas.openxmlformats.org/officeDocument/2006/relationships/image" Target="../media/image3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0.png"/><Relationship Id="rId4" Type="http://schemas.openxmlformats.org/officeDocument/2006/relationships/image" Target="../media/image56.png"/><Relationship Id="rId5" Type="http://schemas.openxmlformats.org/officeDocument/2006/relationships/image" Target="../media/image5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5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://www.titul.ru/audio/94" TargetMode="External"/><Relationship Id="rId4" Type="http://schemas.openxmlformats.org/officeDocument/2006/relationships/image" Target="../media/image5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8.png"/><Relationship Id="rId4" Type="http://schemas.openxmlformats.org/officeDocument/2006/relationships/image" Target="../media/image4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2.png"/><Relationship Id="rId4" Type="http://schemas.openxmlformats.org/officeDocument/2006/relationships/image" Target="../media/image5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1.png"/><Relationship Id="rId4" Type="http://schemas.openxmlformats.org/officeDocument/2006/relationships/image" Target="../media/image5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7.png"/><Relationship Id="rId4" Type="http://schemas.openxmlformats.org/officeDocument/2006/relationships/image" Target="../media/image6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4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8.png"/><Relationship Id="rId4" Type="http://schemas.openxmlformats.org/officeDocument/2006/relationships/image" Target="../media/image63.png"/><Relationship Id="rId5" Type="http://schemas.openxmlformats.org/officeDocument/2006/relationships/image" Target="../media/image6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86.png"/><Relationship Id="rId4" Type="http://schemas.openxmlformats.org/officeDocument/2006/relationships/image" Target="../media/image8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4.png"/><Relationship Id="rId4" Type="http://schemas.openxmlformats.org/officeDocument/2006/relationships/image" Target="../media/image70.png"/><Relationship Id="rId5" Type="http://schemas.openxmlformats.org/officeDocument/2006/relationships/image" Target="../media/image7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5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8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hyperlink" Target="http://www.englishteachers.ru/shop" TargetMode="External"/><Relationship Id="rId4" Type="http://schemas.openxmlformats.org/officeDocument/2006/relationships/hyperlink" Target="https://www.ozon.ru/seller/izdatelstvo-titul-6954/knigi-16500/" TargetMode="External"/><Relationship Id="rId5" Type="http://schemas.openxmlformats.org/officeDocument/2006/relationships/hyperlink" Target="https://www.wildberries.ru/brands/izdatelstvo-titul" TargetMode="External"/></Relationships>
</file>

<file path=ppt/slides/_rels/slide49.xml.rels><?xml version="1.0" encoding="UTF-8" standalone="yes"?><Relationships xmlns="http://schemas.openxmlformats.org/package/2006/relationships"><Relationship Id="rId20" Type="http://schemas.openxmlformats.org/officeDocument/2006/relationships/image" Target="../media/image81.png"/><Relationship Id="rId11" Type="http://schemas.openxmlformats.org/officeDocument/2006/relationships/hyperlink" Target="https://ds.1sept.ru/" TargetMode="External"/><Relationship Id="rId10" Type="http://schemas.openxmlformats.org/officeDocument/2006/relationships/image" Target="../media/image71.png"/><Relationship Id="rId13" Type="http://schemas.openxmlformats.org/officeDocument/2006/relationships/hyperlink" Target="https://urok.1sept.ru/" TargetMode="External"/><Relationship Id="rId1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9.xml"/><Relationship Id="rId3" Type="http://schemas.openxmlformats.org/officeDocument/2006/relationships/hyperlink" Target="https://t.me/pervoesent" TargetMode="External"/><Relationship Id="rId4" Type="http://schemas.openxmlformats.org/officeDocument/2006/relationships/image" Target="../media/image69.png"/><Relationship Id="rId9" Type="http://schemas.openxmlformats.org/officeDocument/2006/relationships/hyperlink" Target="https://vk.com/digital.september" TargetMode="External"/><Relationship Id="rId15" Type="http://schemas.openxmlformats.org/officeDocument/2006/relationships/hyperlink" Target="https://video.1sept.ru/" TargetMode="External"/><Relationship Id="rId14" Type="http://schemas.openxmlformats.org/officeDocument/2006/relationships/image" Target="../media/image80.png"/><Relationship Id="rId17" Type="http://schemas.openxmlformats.org/officeDocument/2006/relationships/hyperlink" Target="https://1sept.ru/" TargetMode="External"/><Relationship Id="rId16" Type="http://schemas.openxmlformats.org/officeDocument/2006/relationships/image" Target="../media/image82.png"/><Relationship Id="rId5" Type="http://schemas.openxmlformats.org/officeDocument/2006/relationships/hyperlink" Target="https://ok.ru/digital.september" TargetMode="External"/><Relationship Id="rId19" Type="http://schemas.openxmlformats.org/officeDocument/2006/relationships/hyperlink" Target="https://edu.1sept.ru/" TargetMode="External"/><Relationship Id="rId6" Type="http://schemas.openxmlformats.org/officeDocument/2006/relationships/image" Target="../media/image72.png"/><Relationship Id="rId18" Type="http://schemas.openxmlformats.org/officeDocument/2006/relationships/image" Target="../media/image83.png"/><Relationship Id="rId7" Type="http://schemas.openxmlformats.org/officeDocument/2006/relationships/hyperlink" Target="https://www.youtube.com/user/PervoeSentyabrya" TargetMode="External"/><Relationship Id="rId8" Type="http://schemas.openxmlformats.org/officeDocument/2006/relationships/image" Target="../media/image7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"/>
          <p:cNvSpPr txBox="1"/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3259"/>
              <a:t>А</a:t>
            </a:r>
            <a:r>
              <a:rPr lang="ru-RU" sz="3259"/>
              <a:t>нглийский язык: </a:t>
            </a:r>
            <a:endParaRPr sz="3259"/>
          </a:p>
          <a:p>
            <a:pPr indent="0" lvl="0" marL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SzPts val="990"/>
              <a:buNone/>
            </a:pPr>
            <a:r>
              <a:rPr lang="ru-RU" sz="3259"/>
              <a:t>новые пособия для решения старых проблем</a:t>
            </a:r>
            <a:endParaRPr sz="3259"/>
          </a:p>
        </p:txBody>
      </p:sp>
      <p:sp>
        <p:nvSpPr>
          <p:cNvPr id="96" name="Google Shape;96;p1"/>
          <p:cNvSpPr txBox="1"/>
          <p:nvPr>
            <p:ph idx="1" type="subTitle"/>
          </p:nvPr>
        </p:nvSpPr>
        <p:spPr>
          <a:xfrm>
            <a:off x="1371600" y="3547950"/>
            <a:ext cx="6400800" cy="6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SzPct val="37390"/>
              <a:buNone/>
            </a:pPr>
            <a:r>
              <a:rPr lang="ru-RU" sz="2280"/>
              <a:t>А.В. Конобеев, главный редактор издательства “Титул”, академический директор Умскул, ст.н.с. ИСРО РАО, доцент МПГУ</a:t>
            </a:r>
            <a:endParaRPr sz="228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242ca1e41a_0_147"/>
          <p:cNvSpPr txBox="1"/>
          <p:nvPr>
            <p:ph type="title"/>
          </p:nvPr>
        </p:nvSpPr>
        <p:spPr>
          <a:xfrm>
            <a:off x="311700" y="111650"/>
            <a:ext cx="85206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</a:rPr>
              <a:t>5 класс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55" name="Google Shape;155;g2242ca1e41a_0_1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6" name="Google Shape;156;g2242ca1e41a_0_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2774" y="783400"/>
            <a:ext cx="2852951" cy="378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g2242ca1e41a_0_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5725" y="732988"/>
            <a:ext cx="2928924" cy="388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242ca1e41a_0_154"/>
          <p:cNvSpPr txBox="1"/>
          <p:nvPr>
            <p:ph type="title"/>
          </p:nvPr>
        </p:nvSpPr>
        <p:spPr>
          <a:xfrm>
            <a:off x="2299950" y="206900"/>
            <a:ext cx="69015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ru-RU" sz="2020">
                <a:solidFill>
                  <a:schemeClr val="lt1"/>
                </a:solidFill>
              </a:rPr>
              <a:t>Критерии языкового контроля для общешкольной системы</a:t>
            </a:r>
            <a:endParaRPr b="1" sz="2020">
              <a:solidFill>
                <a:schemeClr val="lt1"/>
              </a:solidFill>
            </a:endParaRPr>
          </a:p>
        </p:txBody>
      </p:sp>
      <p:sp>
        <p:nvSpPr>
          <p:cNvPr id="163" name="Google Shape;163;g2242ca1e41a_0_15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4" name="Google Shape;164;g2242ca1e41a_0_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0675" y="855913"/>
            <a:ext cx="2640074" cy="373252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g2242ca1e41a_0_15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6" name="Google Shape;166;g2242ca1e41a_0_1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2400" y="779600"/>
            <a:ext cx="2694051" cy="3808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242ca1e41a_0_1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2242ca1e41a_0_16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g2242ca1e41a_0_16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4" name="Google Shape;174;g2242ca1e41a_0_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2250" y="1017725"/>
            <a:ext cx="2811849" cy="3781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g2242ca1e41a_0_1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8903" y="1171575"/>
            <a:ext cx="3979069" cy="280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242ca1e41a_0_1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g2242ca1e41a_0_17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g2242ca1e41a_0_17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3" name="Google Shape;183;g2242ca1e41a_0_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434" y="1108500"/>
            <a:ext cx="3550444" cy="334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g2242ca1e41a_0_1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3390" y="943026"/>
            <a:ext cx="3160965" cy="3674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242ca1e41a_0_17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g2242ca1e41a_0_17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g2242ca1e41a_0_17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2" name="Google Shape;192;g2242ca1e41a_0_1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763" y="724291"/>
            <a:ext cx="3649763" cy="3844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g2242ca1e41a_0_1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1596" y="724300"/>
            <a:ext cx="3314704" cy="384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242ca1e41a_0_186"/>
          <p:cNvSpPr txBox="1"/>
          <p:nvPr>
            <p:ph type="title"/>
          </p:nvPr>
        </p:nvSpPr>
        <p:spPr>
          <a:xfrm>
            <a:off x="2216600" y="123550"/>
            <a:ext cx="68061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2960">
                <a:solidFill>
                  <a:schemeClr val="lt1"/>
                </a:solidFill>
              </a:rPr>
              <a:t>Новые издания для начальной школы</a:t>
            </a:r>
            <a:endParaRPr sz="2960">
              <a:solidFill>
                <a:schemeClr val="lt1"/>
              </a:solidFill>
            </a:endParaRPr>
          </a:p>
        </p:txBody>
      </p:sp>
      <p:sp>
        <p:nvSpPr>
          <p:cNvPr id="199" name="Google Shape;199;g2242ca1e41a_0_18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0" name="Google Shape;200;g2242ca1e41a_0_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56625"/>
            <a:ext cx="2186375" cy="300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2242ca1e41a_0_1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8075" y="1356625"/>
            <a:ext cx="2186375" cy="3008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g2242ca1e41a_0_1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84450" y="1318925"/>
            <a:ext cx="2186374" cy="299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g2242ca1e41a_0_18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70825" y="1357563"/>
            <a:ext cx="2186374" cy="3006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242ca1e41a_0_195"/>
          <p:cNvSpPr txBox="1"/>
          <p:nvPr>
            <p:ph type="title"/>
          </p:nvPr>
        </p:nvSpPr>
        <p:spPr>
          <a:xfrm>
            <a:off x="-81225" y="980800"/>
            <a:ext cx="4583700" cy="1881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/>
              <a:t>Прописи по английскому языку </a:t>
            </a:r>
            <a:endParaRPr sz="2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/>
              <a:t>(Е.В. Журавлева, Д.М. Тимушева)</a:t>
            </a:r>
            <a:endParaRPr sz="2600"/>
          </a:p>
        </p:txBody>
      </p:sp>
      <p:sp>
        <p:nvSpPr>
          <p:cNvPr id="209" name="Google Shape;209;g2242ca1e41a_0_195"/>
          <p:cNvSpPr txBox="1"/>
          <p:nvPr>
            <p:ph idx="1" type="body"/>
          </p:nvPr>
        </p:nvSpPr>
        <p:spPr>
          <a:xfrm>
            <a:off x="311700" y="3290300"/>
            <a:ext cx="3999900" cy="1278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ru-RU" sz="2400"/>
              <a:t>Пишем и запоминаем правила чтения</a:t>
            </a:r>
            <a:endParaRPr sz="2400"/>
          </a:p>
        </p:txBody>
      </p:sp>
      <p:sp>
        <p:nvSpPr>
          <p:cNvPr id="210" name="Google Shape;210;g2242ca1e41a_0_19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1" name="Google Shape;211;g2242ca1e41a_0_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3624" y="783375"/>
            <a:ext cx="2122999" cy="399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g2242ca1e41a_0_1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8393" y="1530825"/>
            <a:ext cx="1814257" cy="249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242ca1e41a_0_20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g2242ca1e41a_0_20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2242ca1e41a_0_20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0" name="Google Shape;220;g2242ca1e41a_0_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7150" y="710875"/>
            <a:ext cx="2844850" cy="3914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g2242ca1e41a_0_2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710875"/>
            <a:ext cx="2954800" cy="4065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242ca1e41a_0_21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g2242ca1e41a_0_21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g2242ca1e41a_0_21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9" name="Google Shape;229;g2242ca1e41a_0_2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0350" y="772922"/>
            <a:ext cx="2831650" cy="389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g2242ca1e41a_0_2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772925"/>
            <a:ext cx="2895276" cy="398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242ca1e41a_0_2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g2242ca1e41a_0_21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g2242ca1e41a_0_21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8" name="Google Shape;238;g2242ca1e41a_0_2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0951" y="742375"/>
            <a:ext cx="2891150" cy="397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g2242ca1e41a_0_2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2100" y="742375"/>
            <a:ext cx="2891150" cy="3977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242ca1e41a_0_0"/>
          <p:cNvSpPr txBox="1"/>
          <p:nvPr>
            <p:ph type="title"/>
          </p:nvPr>
        </p:nvSpPr>
        <p:spPr>
          <a:xfrm>
            <a:off x="311700" y="99750"/>
            <a:ext cx="85206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</a:rPr>
              <a:t>Новые события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02" name="Google Shape;102;g2242ca1e41a_0_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31800" lvl="0" marL="457200" rtl="0" algn="l">
              <a:spcBef>
                <a:spcPts val="640"/>
              </a:spcBef>
              <a:spcAft>
                <a:spcPts val="0"/>
              </a:spcAft>
              <a:buSzPts val="3200"/>
              <a:buAutoNum type="arabicPeriod"/>
            </a:pPr>
            <a:r>
              <a:rPr lang="ru-RU"/>
              <a:t>Организация контроля и ВПР</a:t>
            </a:r>
            <a:endParaRPr/>
          </a:p>
          <a:p>
            <a:pPr indent="-431800" lvl="0" marL="457200" rtl="0" algn="l">
              <a:spcBef>
                <a:spcPts val="640"/>
              </a:spcBef>
              <a:spcAft>
                <a:spcPts val="0"/>
              </a:spcAft>
              <a:buSzPts val="3200"/>
              <a:buAutoNum type="arabicPeriod"/>
            </a:pPr>
            <a:r>
              <a:rPr lang="ru-RU"/>
              <a:t>Небольшие изменения в ЕГЭ</a:t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242ca1e41a_0_227"/>
          <p:cNvSpPr txBox="1"/>
          <p:nvPr>
            <p:ph type="title"/>
          </p:nvPr>
        </p:nvSpPr>
        <p:spPr>
          <a:xfrm>
            <a:off x="2216600" y="99750"/>
            <a:ext cx="68658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2760">
                <a:solidFill>
                  <a:schemeClr val="lt1"/>
                </a:solidFill>
              </a:rPr>
              <a:t>Активатор разговорной речи (Е.В. Русинова)</a:t>
            </a:r>
            <a:endParaRPr sz="2760">
              <a:solidFill>
                <a:schemeClr val="lt1"/>
              </a:solidFill>
            </a:endParaRPr>
          </a:p>
        </p:txBody>
      </p:sp>
      <p:sp>
        <p:nvSpPr>
          <p:cNvPr id="245" name="Google Shape;245;g2242ca1e41a_0_22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g2242ca1e41a_0_227"/>
          <p:cNvSpPr txBox="1"/>
          <p:nvPr>
            <p:ph idx="2" type="body"/>
          </p:nvPr>
        </p:nvSpPr>
        <p:spPr>
          <a:xfrm>
            <a:off x="3823950" y="1152475"/>
            <a:ext cx="50085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ru-RU"/>
              <a:t>Курс предназначен для младших школьников, а также дошкольников, умеющих читать по-английски. Курс позволяет легко запомнить лексику и активизировать разговорную речь в пределах изучаемых в школе грамматических конструкций. </a:t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ru-RU"/>
              <a:t>В пособие входит основная лексика на начальном этапе обучения: числа, цвета, прилагательные, глаголы, предметы. В результате занятий также отрабатывается правильное произношение новых слов. Грамматика разговорных фраз — Present Simple, Present Continuous.</a:t>
            </a:r>
            <a:endParaRPr/>
          </a:p>
        </p:txBody>
      </p:sp>
      <p:pic>
        <p:nvPicPr>
          <p:cNvPr id="247" name="Google Shape;247;g2242ca1e41a_0_2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675" y="1081025"/>
            <a:ext cx="2626950" cy="3614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242ca1e41a_0_234"/>
          <p:cNvSpPr txBox="1"/>
          <p:nvPr>
            <p:ph type="title"/>
          </p:nvPr>
        </p:nvSpPr>
        <p:spPr>
          <a:xfrm>
            <a:off x="2228525" y="135475"/>
            <a:ext cx="67704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855"/>
              <a:buFont typeface="Arial"/>
              <a:buNone/>
            </a:pPr>
            <a:r>
              <a:rPr lang="ru-RU" sz="276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Активатор разговорной речи (Е.В. Русинова)</a:t>
            </a:r>
            <a:endParaRPr/>
          </a:p>
        </p:txBody>
      </p:sp>
      <p:sp>
        <p:nvSpPr>
          <p:cNvPr id="253" name="Google Shape;253;g2242ca1e41a_0_23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g2242ca1e41a_0_23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5" name="Google Shape;255;g2242ca1e41a_0_2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9450" y="848775"/>
            <a:ext cx="2762549" cy="378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g2242ca1e41a_0_2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848775"/>
            <a:ext cx="2762549" cy="3800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242ca1e41a_0_242"/>
          <p:cNvSpPr txBox="1"/>
          <p:nvPr>
            <p:ph type="title"/>
          </p:nvPr>
        </p:nvSpPr>
        <p:spPr>
          <a:xfrm>
            <a:off x="2204800" y="147375"/>
            <a:ext cx="67032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6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Активатор разговорной речи (Е.В. Русинова)</a:t>
            </a:r>
            <a:endParaRPr/>
          </a:p>
        </p:txBody>
      </p:sp>
      <p:sp>
        <p:nvSpPr>
          <p:cNvPr id="262" name="Google Shape;262;g2242ca1e41a_0_24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g2242ca1e41a_0_24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4" name="Google Shape;264;g2242ca1e41a_0_2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7400" y="819100"/>
            <a:ext cx="2695200" cy="3708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g2242ca1e41a_0_2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2599" y="860700"/>
            <a:ext cx="2695200" cy="370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242ca1e41a_0_250"/>
          <p:cNvSpPr txBox="1"/>
          <p:nvPr>
            <p:ph type="title"/>
          </p:nvPr>
        </p:nvSpPr>
        <p:spPr>
          <a:xfrm>
            <a:off x="2240425" y="171200"/>
            <a:ext cx="68061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6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Активатор разговорной речи (Е.В. Русинова)</a:t>
            </a:r>
            <a:endParaRPr/>
          </a:p>
        </p:txBody>
      </p:sp>
      <p:sp>
        <p:nvSpPr>
          <p:cNvPr id="271" name="Google Shape;271;g2242ca1e41a_0_25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g2242ca1e41a_0_25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3" name="Google Shape;273;g2242ca1e41a_0_2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43100"/>
            <a:ext cx="2795125" cy="379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g2242ca1e41a_0_2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3125" y="1261850"/>
            <a:ext cx="5649174" cy="35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242ca1e41a_0_258"/>
          <p:cNvSpPr txBox="1"/>
          <p:nvPr>
            <p:ph type="title"/>
          </p:nvPr>
        </p:nvSpPr>
        <p:spPr>
          <a:xfrm>
            <a:off x="2252325" y="99750"/>
            <a:ext cx="67944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</a:rPr>
              <a:t>Mishkie Grammar Book 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80" name="Google Shape;280;g2242ca1e41a_0_25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g2242ca1e41a_0_25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31708F"/>
                </a:solidFill>
                <a:highlight>
                  <a:srgbClr val="FFFFFF"/>
                </a:highlight>
              </a:rPr>
              <a:t>Cборник учебных заданий из серии “Mishkie” поможет родителям, ученикам и учителям с удовольствием заниматься грамматикой и перейти с уровня Elementary к уровню Pre-Intermediate! Сборник может использоваться как продолжение работы с книгой “Mishkie Grammar. Книга 1”, так и самостоятельно.</a:t>
            </a:r>
            <a:endParaRPr sz="1800"/>
          </a:p>
        </p:txBody>
      </p:sp>
      <p:pic>
        <p:nvPicPr>
          <p:cNvPr id="282" name="Google Shape;282;g2242ca1e41a_0_2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150" y="1057225"/>
            <a:ext cx="2721700" cy="3733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242ca1e41a_0_265"/>
          <p:cNvSpPr txBox="1"/>
          <p:nvPr>
            <p:ph type="title"/>
          </p:nvPr>
        </p:nvSpPr>
        <p:spPr>
          <a:xfrm>
            <a:off x="1359350" y="87825"/>
            <a:ext cx="74226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-RU">
                <a:solidFill>
                  <a:schemeClr val="lt1"/>
                </a:solidFill>
              </a:rPr>
              <a:t>Mishkie Grammar Book 2</a:t>
            </a:r>
            <a:endParaRPr/>
          </a:p>
        </p:txBody>
      </p:sp>
      <p:sp>
        <p:nvSpPr>
          <p:cNvPr id="288" name="Google Shape;288;g2242ca1e41a_0_26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g2242ca1e41a_0_26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290" name="Google Shape;290;g2242ca1e41a_0_2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650" y="865150"/>
            <a:ext cx="2802849" cy="3856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g2242ca1e41a_0_2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0563" y="932537"/>
            <a:ext cx="2802866" cy="3856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g2242ca1e41a_0_2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79100" y="1009600"/>
            <a:ext cx="2746866" cy="3779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242ca1e41a_0_274"/>
          <p:cNvSpPr txBox="1"/>
          <p:nvPr>
            <p:ph type="title"/>
          </p:nvPr>
        </p:nvSpPr>
        <p:spPr>
          <a:xfrm>
            <a:off x="2168975" y="111650"/>
            <a:ext cx="69015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-RU">
                <a:solidFill>
                  <a:schemeClr val="lt1"/>
                </a:solidFill>
              </a:rPr>
              <a:t>Mishkie Grammar Book 2</a:t>
            </a:r>
            <a:endParaRPr/>
          </a:p>
        </p:txBody>
      </p:sp>
      <p:sp>
        <p:nvSpPr>
          <p:cNvPr id="298" name="Google Shape;298;g2242ca1e41a_0_27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g2242ca1e41a_0_27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300" name="Google Shape;300;g2242ca1e41a_0_2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925" y="973175"/>
            <a:ext cx="2613475" cy="359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2242ca1e41a_0_2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3450" y="952350"/>
            <a:ext cx="2765474" cy="3804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2242ca1e41a_0_2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18925" y="973175"/>
            <a:ext cx="2765474" cy="3804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242ca1e41a_0_283"/>
          <p:cNvSpPr txBox="1"/>
          <p:nvPr>
            <p:ph type="title"/>
          </p:nvPr>
        </p:nvSpPr>
        <p:spPr>
          <a:xfrm>
            <a:off x="2049900" y="75925"/>
            <a:ext cx="70086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2760">
                <a:solidFill>
                  <a:schemeClr val="lt1"/>
                </a:solidFill>
              </a:rPr>
              <a:t>Интересный английский (Н.Н. Селянинова)</a:t>
            </a:r>
            <a:endParaRPr sz="2760">
              <a:solidFill>
                <a:schemeClr val="lt1"/>
              </a:solidFill>
            </a:endParaRPr>
          </a:p>
        </p:txBody>
      </p:sp>
      <p:sp>
        <p:nvSpPr>
          <p:cNvPr id="308" name="Google Shape;308;g2242ca1e41a_0_28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g2242ca1e41a_0_28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500">
                <a:solidFill>
                  <a:srgbClr val="31708F"/>
                </a:solidFill>
                <a:highlight>
                  <a:srgbClr val="FFFFFF"/>
                </a:highlight>
              </a:rPr>
              <a:t>Тренажер по лексике и грамматике "Интересный английский" для 2 класса — это большое количество разнообразных тренировочных упражнений по программе второго класса.</a:t>
            </a:r>
            <a:endParaRPr sz="1500">
              <a:solidFill>
                <a:srgbClr val="31708F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ru-RU" sz="1500">
                <a:solidFill>
                  <a:srgbClr val="31708F"/>
                </a:solidFill>
                <a:highlight>
                  <a:srgbClr val="FFFFFF"/>
                </a:highlight>
              </a:rPr>
              <a:t>Каждая тема отрабатывается всесторонне, от простого к сложному. Наличие схем-напоминалок, образцов выполнения заданий и веселых милых картинок в качестве опоры сделают тренировки интересными, посильными и успешными для каждого ученика.</a:t>
            </a:r>
            <a:endParaRPr sz="1500"/>
          </a:p>
        </p:txBody>
      </p:sp>
      <p:pic>
        <p:nvPicPr>
          <p:cNvPr id="310" name="Google Shape;310;g2242ca1e41a_0_2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1626" y="1152475"/>
            <a:ext cx="2484667" cy="341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242ca1e41a_0_290"/>
          <p:cNvSpPr txBox="1"/>
          <p:nvPr>
            <p:ph type="title"/>
          </p:nvPr>
        </p:nvSpPr>
        <p:spPr>
          <a:xfrm>
            <a:off x="1918950" y="75925"/>
            <a:ext cx="71754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5869"/>
              <a:buFont typeface="Arial"/>
              <a:buNone/>
            </a:pPr>
            <a:r>
              <a:rPr lang="ru-RU" sz="2760">
                <a:solidFill>
                  <a:schemeClr val="lt1"/>
                </a:solidFill>
              </a:rPr>
              <a:t>Интересный английский (Н.Н. Селянинова)</a:t>
            </a:r>
            <a:endParaRPr/>
          </a:p>
        </p:txBody>
      </p:sp>
      <p:sp>
        <p:nvSpPr>
          <p:cNvPr id="316" name="Google Shape;316;g2242ca1e41a_0_29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g2242ca1e41a_0_29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pic>
        <p:nvPicPr>
          <p:cNvPr id="318" name="Google Shape;318;g2242ca1e41a_0_2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81050"/>
            <a:ext cx="2726450" cy="358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g2242ca1e41a_0_2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9775" y="1152475"/>
            <a:ext cx="2606761" cy="358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g2242ca1e41a_0_2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8150" y="1152487"/>
            <a:ext cx="2606751" cy="35864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242ca1e41a_0_299"/>
          <p:cNvSpPr txBox="1"/>
          <p:nvPr>
            <p:ph type="title"/>
          </p:nvPr>
        </p:nvSpPr>
        <p:spPr>
          <a:xfrm>
            <a:off x="2026125" y="87825"/>
            <a:ext cx="67467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5869"/>
              <a:buFont typeface="Arial"/>
              <a:buNone/>
            </a:pPr>
            <a:r>
              <a:rPr lang="ru-RU" sz="2760">
                <a:solidFill>
                  <a:schemeClr val="lt1"/>
                </a:solidFill>
              </a:rPr>
              <a:t>Интересный английский (Н.Н. Селянинова)</a:t>
            </a:r>
            <a:endParaRPr/>
          </a:p>
        </p:txBody>
      </p:sp>
      <p:sp>
        <p:nvSpPr>
          <p:cNvPr id="326" name="Google Shape;326;g2242ca1e41a_0_29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g2242ca1e41a_0_29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pic>
        <p:nvPicPr>
          <p:cNvPr id="328" name="Google Shape;328;g2242ca1e41a_0_2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974" y="1152475"/>
            <a:ext cx="2557750" cy="3519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g2242ca1e41a_0_2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6250" y="1060950"/>
            <a:ext cx="2690800" cy="3702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g2242ca1e41a_0_2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81200" y="1152475"/>
            <a:ext cx="2557750" cy="35190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242ca1e41a_0_538"/>
          <p:cNvSpPr txBox="1"/>
          <p:nvPr>
            <p:ph type="title"/>
          </p:nvPr>
        </p:nvSpPr>
        <p:spPr>
          <a:xfrm>
            <a:off x="418875" y="75925"/>
            <a:ext cx="85206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-RU">
                <a:solidFill>
                  <a:schemeClr val="lt1"/>
                </a:solidFill>
              </a:rPr>
              <a:t>    </a:t>
            </a:r>
            <a:r>
              <a:rPr lang="ru-RU">
                <a:solidFill>
                  <a:schemeClr val="lt1"/>
                </a:solidFill>
              </a:rPr>
              <a:t>…и старые проблемы</a:t>
            </a:r>
            <a:endParaRPr/>
          </a:p>
        </p:txBody>
      </p:sp>
      <p:sp>
        <p:nvSpPr>
          <p:cNvPr id="108" name="Google Shape;108;g2242ca1e41a_0_5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31800" lvl="0" marL="457200" rtl="0" algn="l"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ru-RU"/>
              <a:t>низкая мотивация учеников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ru-RU"/>
              <a:t>трудности в начальной школе - от обучения чтению до развития речи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ru-RU"/>
              <a:t>нет единых критериев оценивания в школах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ru-RU"/>
              <a:t>к чему готовить и чему учить в изменяющемся мире?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242ca1e41a_0_308"/>
          <p:cNvSpPr txBox="1"/>
          <p:nvPr>
            <p:ph type="title"/>
          </p:nvPr>
        </p:nvSpPr>
        <p:spPr>
          <a:xfrm>
            <a:off x="2335675" y="87825"/>
            <a:ext cx="66513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3359">
                <a:solidFill>
                  <a:schemeClr val="lt1"/>
                </a:solidFill>
              </a:rPr>
              <a:t>Родная страна и иностранный язык</a:t>
            </a:r>
            <a:endParaRPr sz="3359">
              <a:solidFill>
                <a:schemeClr val="lt1"/>
              </a:solidFill>
            </a:endParaRPr>
          </a:p>
        </p:txBody>
      </p:sp>
      <p:sp>
        <p:nvSpPr>
          <p:cNvPr id="336" name="Google Shape;336;g2242ca1e41a_0_30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g2242ca1e41a_0_308"/>
          <p:cNvSpPr txBox="1"/>
          <p:nvPr>
            <p:ph idx="2" type="body"/>
          </p:nvPr>
        </p:nvSpPr>
        <p:spPr>
          <a:xfrm>
            <a:off x="3657275" y="811675"/>
            <a:ext cx="4996500" cy="375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SzPts val="852"/>
              <a:buNone/>
            </a:pPr>
            <a:r>
              <a:rPr lang="ru-RU" sz="1285"/>
              <a:t>Учебное пособие адресовано учащимся 9-го класса,</a:t>
            </a:r>
            <a:endParaRPr sz="1285"/>
          </a:p>
          <a:p>
            <a:pPr indent="0" lvl="0" marL="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ru-RU" sz="1285"/>
              <a:t>изучающим английский язык в школе как основной</a:t>
            </a:r>
            <a:endParaRPr sz="1285"/>
          </a:p>
          <a:p>
            <a:pPr indent="0" lvl="0" marL="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ru-RU" sz="1285"/>
              <a:t>иностранный. Тематическое содержание пособия</a:t>
            </a:r>
            <a:endParaRPr sz="1285"/>
          </a:p>
          <a:p>
            <a:pPr indent="0" lvl="0" marL="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ru-RU" sz="1285"/>
              <a:t>полностью соответствует требованиям Федеральной образовательной программы и позволяет овладеть всеми видами языковой коммуникативной деятельности для подготовки к сдаче государственной итоговой аттестации.</a:t>
            </a:r>
            <a:endParaRPr sz="1285"/>
          </a:p>
          <a:p>
            <a:pPr indent="0" lvl="0" marL="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ru-RU" sz="1285"/>
              <a:t>Материалы пособия реализуют межпредметные связи, позволяя в процессе изучения английского языка углубить знания по истории и элементам обществознания.</a:t>
            </a:r>
            <a:endParaRPr sz="1285"/>
          </a:p>
          <a:p>
            <a:pPr indent="0" lvl="0" marL="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ru-RU" sz="1285"/>
              <a:t>Тексты и упражнения пособия дают школьникам возможность получить современные знания с учетом реальных жизненных ситуаций, традиционных духовно-нравственных ценностей</a:t>
            </a:r>
            <a:endParaRPr sz="1285"/>
          </a:p>
          <a:p>
            <a:pPr indent="0" lvl="0" marL="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ru-RU" sz="1285"/>
              <a:t>и культурно-исторических традиций.</a:t>
            </a:r>
            <a:endParaRPr sz="1285"/>
          </a:p>
          <a:p>
            <a:pPr indent="0" lvl="0" marL="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ru-RU" sz="1285"/>
              <a:t>Аудиоприложение можно скачать бесплатно, со-</a:t>
            </a:r>
            <a:endParaRPr sz="1285"/>
          </a:p>
          <a:p>
            <a:pPr indent="0" lvl="0" marL="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ru-RU" sz="1285"/>
              <a:t>сканировав QR-код с обложки или пройдя по ссылке:</a:t>
            </a:r>
            <a:endParaRPr sz="1285"/>
          </a:p>
          <a:p>
            <a:pPr indent="0" lvl="0" marL="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SzPts val="852"/>
              <a:buNone/>
            </a:pPr>
            <a:r>
              <a:rPr lang="ru-RU" sz="1285" u="sng">
                <a:solidFill>
                  <a:schemeClr val="hlink"/>
                </a:solidFill>
                <a:hlinkClick r:id="rId3"/>
              </a:rPr>
              <a:t>www.titul.ru/audio/94</a:t>
            </a:r>
            <a:endParaRPr sz="1285"/>
          </a:p>
          <a:p>
            <a:pPr indent="0" lvl="0" marL="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-RU" sz="1285"/>
              <a:t>Рекомендовано Научно-методическим советом по иностранным языкам МГИМО МИД России (протокол № 2 от 21.11.2023)</a:t>
            </a:r>
            <a:endParaRPr b="1" sz="1285"/>
          </a:p>
          <a:p>
            <a:pPr indent="0" lvl="0" marL="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t/>
            </a:r>
            <a:endParaRPr sz="1285"/>
          </a:p>
          <a:p>
            <a:pPr indent="0" lvl="0" marL="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SzPts val="852"/>
              <a:buNone/>
            </a:pPr>
            <a:r>
              <a:t/>
            </a:r>
            <a:endParaRPr sz="1185"/>
          </a:p>
        </p:txBody>
      </p:sp>
      <p:pic>
        <p:nvPicPr>
          <p:cNvPr id="338" name="Google Shape;338;g2242ca1e41a_0_3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0496" y="1017725"/>
            <a:ext cx="2706680" cy="375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242ca1e41a_0_315"/>
          <p:cNvSpPr txBox="1"/>
          <p:nvPr>
            <p:ph type="title"/>
          </p:nvPr>
        </p:nvSpPr>
        <p:spPr>
          <a:xfrm>
            <a:off x="2288100" y="135450"/>
            <a:ext cx="65442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2960">
                <a:solidFill>
                  <a:schemeClr val="lt1"/>
                </a:solidFill>
              </a:rPr>
              <a:t>Good News (М. Бурова, М. Тарновская)</a:t>
            </a:r>
            <a:endParaRPr sz="2960">
              <a:solidFill>
                <a:schemeClr val="lt1"/>
              </a:solidFill>
            </a:endParaRPr>
          </a:p>
        </p:txBody>
      </p:sp>
      <p:sp>
        <p:nvSpPr>
          <p:cNvPr id="344" name="Google Shape;344;g2242ca1e41a_0_31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g2242ca1e41a_0_31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6" name="Google Shape;346;g2242ca1e41a_0_3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8299" y="820575"/>
            <a:ext cx="2866150" cy="386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g2242ca1e41a_0_3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6700" y="726801"/>
            <a:ext cx="2945108" cy="4052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242ca1e41a_0_323"/>
          <p:cNvSpPr txBox="1"/>
          <p:nvPr>
            <p:ph type="title"/>
          </p:nvPr>
        </p:nvSpPr>
        <p:spPr>
          <a:xfrm>
            <a:off x="0" y="99725"/>
            <a:ext cx="1764300" cy="4357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/>
              <a:t>Good News </a:t>
            </a:r>
            <a:endParaRPr sz="2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</p:txBody>
      </p:sp>
      <p:sp>
        <p:nvSpPr>
          <p:cNvPr id="353" name="Google Shape;353;g2242ca1e41a_0_32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g2242ca1e41a_0_3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5" name="Google Shape;355;g2242ca1e41a_0_3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4314" y="747650"/>
            <a:ext cx="2900137" cy="399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g2242ca1e41a_0_3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4450" y="787900"/>
            <a:ext cx="2804725" cy="385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242ca1e41a_0_331"/>
          <p:cNvSpPr txBox="1"/>
          <p:nvPr>
            <p:ph type="title"/>
          </p:nvPr>
        </p:nvSpPr>
        <p:spPr>
          <a:xfrm>
            <a:off x="0" y="99725"/>
            <a:ext cx="1764300" cy="4357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/>
              <a:t>Good News </a:t>
            </a:r>
            <a:endParaRPr sz="2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</p:txBody>
      </p:sp>
      <p:sp>
        <p:nvSpPr>
          <p:cNvPr id="362" name="Google Shape;362;g2242ca1e41a_0_33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g2242ca1e41a_0_33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4" name="Google Shape;364;g2242ca1e41a_0_3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9100" y="700438"/>
            <a:ext cx="2993299" cy="41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g2242ca1e41a_0_3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2400" y="741500"/>
            <a:ext cx="2933621" cy="403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242ca1e41a_0_339"/>
          <p:cNvSpPr txBox="1"/>
          <p:nvPr>
            <p:ph type="title"/>
          </p:nvPr>
        </p:nvSpPr>
        <p:spPr>
          <a:xfrm>
            <a:off x="0" y="99725"/>
            <a:ext cx="1764300" cy="4357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/>
              <a:t>Good News </a:t>
            </a:r>
            <a:endParaRPr sz="2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</p:txBody>
      </p:sp>
      <p:sp>
        <p:nvSpPr>
          <p:cNvPr id="371" name="Google Shape;371;g2242ca1e41a_0_33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g2242ca1e41a_0_33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3" name="Google Shape;373;g2242ca1e41a_0_3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5062" y="727350"/>
            <a:ext cx="2915037" cy="4011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g2242ca1e41a_0_3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0100" y="727350"/>
            <a:ext cx="2969849" cy="4086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242ca1e41a_0_347"/>
          <p:cNvSpPr txBox="1"/>
          <p:nvPr>
            <p:ph type="title"/>
          </p:nvPr>
        </p:nvSpPr>
        <p:spPr>
          <a:xfrm>
            <a:off x="0" y="99725"/>
            <a:ext cx="1764300" cy="4357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/>
              <a:t>Good News </a:t>
            </a:r>
            <a:endParaRPr sz="2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</p:txBody>
      </p:sp>
      <p:sp>
        <p:nvSpPr>
          <p:cNvPr id="380" name="Google Shape;380;g2242ca1e41a_0_34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g2242ca1e41a_0_34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2" name="Google Shape;382;g2242ca1e41a_0_3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2175" y="750775"/>
            <a:ext cx="2892275" cy="398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g2242ca1e41a_0_3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4449" y="750769"/>
            <a:ext cx="2892275" cy="39802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242ca1e41a_0_355"/>
          <p:cNvSpPr txBox="1"/>
          <p:nvPr>
            <p:ph type="title"/>
          </p:nvPr>
        </p:nvSpPr>
        <p:spPr>
          <a:xfrm>
            <a:off x="466500" y="75925"/>
            <a:ext cx="85206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</a:rPr>
              <a:t>ЕГЭ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89" name="Google Shape;389;g2242ca1e41a_0_35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ru-RU"/>
              <a:t>Некоторые уточнения в новой демоверсии:</a:t>
            </a:r>
            <a:endParaRPr/>
          </a:p>
          <a:p>
            <a:pPr indent="-431800" lvl="0" marL="457200" rtl="0" algn="l">
              <a:spcBef>
                <a:spcPts val="640"/>
              </a:spcBef>
              <a:spcAft>
                <a:spcPts val="0"/>
              </a:spcAft>
              <a:buSzPts val="3200"/>
              <a:buAutoNum type="arabicPeriod"/>
            </a:pPr>
            <a:r>
              <a:rPr lang="ru-RU"/>
              <a:t>В задании 38: не opinion poll, а </a:t>
            </a:r>
            <a:r>
              <a:rPr i="1" lang="ru-RU"/>
              <a:t>survey</a:t>
            </a:r>
            <a:endParaRPr i="1"/>
          </a:p>
          <a:p>
            <a:pPr indent="-431800" lvl="0" marL="457200" rtl="0" algn="l">
              <a:spcBef>
                <a:spcPts val="640"/>
              </a:spcBef>
              <a:spcAft>
                <a:spcPts val="0"/>
              </a:spcAft>
              <a:buSzPts val="3200"/>
              <a:buAutoNum type="arabicPeriod"/>
            </a:pPr>
            <a:r>
              <a:rPr lang="ru-RU"/>
              <a:t>В задании 4 устной части: Imagine that you </a:t>
            </a:r>
            <a:r>
              <a:rPr i="1" lang="ru-RU"/>
              <a:t>and your friend </a:t>
            </a:r>
            <a:r>
              <a:rPr lang="ru-RU"/>
              <a:t>are doing a school project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242ca1e41a_0_360"/>
          <p:cNvSpPr txBox="1"/>
          <p:nvPr>
            <p:ph type="title"/>
          </p:nvPr>
        </p:nvSpPr>
        <p:spPr>
          <a:xfrm>
            <a:off x="2276150" y="87825"/>
            <a:ext cx="68679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3160">
                <a:solidFill>
                  <a:schemeClr val="lt1"/>
                </a:solidFill>
              </a:rPr>
              <a:t>Новые издания для подготовки к ЕГЭ</a:t>
            </a:r>
            <a:endParaRPr sz="3160">
              <a:solidFill>
                <a:schemeClr val="lt1"/>
              </a:solidFill>
            </a:endParaRPr>
          </a:p>
        </p:txBody>
      </p:sp>
      <p:sp>
        <p:nvSpPr>
          <p:cNvPr id="395" name="Google Shape;395;g2242ca1e41a_0_36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6" name="Google Shape;396;g2242ca1e41a_0_3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47550"/>
            <a:ext cx="2222976" cy="322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g2242ca1e41a_0_3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5975" y="1424125"/>
            <a:ext cx="2144350" cy="311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g2242ca1e41a_0_3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9975" y="1397877"/>
            <a:ext cx="2222976" cy="3164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g2242ca1e41a_0_3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24625" y="1181225"/>
            <a:ext cx="2483300" cy="3534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242ca1e41a_0_369"/>
          <p:cNvSpPr txBox="1"/>
          <p:nvPr>
            <p:ph type="title"/>
          </p:nvPr>
        </p:nvSpPr>
        <p:spPr>
          <a:xfrm>
            <a:off x="2133250" y="87825"/>
            <a:ext cx="65682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2760">
                <a:solidFill>
                  <a:schemeClr val="lt1"/>
                </a:solidFill>
              </a:rPr>
              <a:t>Improve your writing skills (И.В. Хитрова, Н.С. Зверева)</a:t>
            </a:r>
            <a:endParaRPr sz="2760">
              <a:solidFill>
                <a:schemeClr val="lt1"/>
              </a:solidFill>
            </a:endParaRPr>
          </a:p>
        </p:txBody>
      </p:sp>
      <p:sp>
        <p:nvSpPr>
          <p:cNvPr id="405" name="Google Shape;405;g2242ca1e41a_0_36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6" name="Google Shape;406;g2242ca1e41a_0_3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024" y="1097825"/>
            <a:ext cx="2615300" cy="379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g2242ca1e41a_0_3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6325" y="1097825"/>
            <a:ext cx="2615300" cy="3795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g2242ca1e41a_0_3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41625" y="1097828"/>
            <a:ext cx="2615300" cy="3795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242ca1e41a_0_543"/>
          <p:cNvSpPr txBox="1"/>
          <p:nvPr>
            <p:ph type="title"/>
          </p:nvPr>
        </p:nvSpPr>
        <p:spPr>
          <a:xfrm>
            <a:off x="2133250" y="87825"/>
            <a:ext cx="65682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2760">
                <a:solidFill>
                  <a:schemeClr val="lt1"/>
                </a:solidFill>
              </a:rPr>
              <a:t>Improve your writing skills (И.В. Хитрова, Н.С. Зверева)</a:t>
            </a:r>
            <a:endParaRPr sz="2760">
              <a:solidFill>
                <a:schemeClr val="lt1"/>
              </a:solidFill>
            </a:endParaRPr>
          </a:p>
        </p:txBody>
      </p:sp>
      <p:sp>
        <p:nvSpPr>
          <p:cNvPr id="414" name="Google Shape;414;g2242ca1e41a_0_5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5" name="Google Shape;415;g2242ca1e41a_0_5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4" y="1072250"/>
            <a:ext cx="3812505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g2242ca1e41a_0_5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8713" y="788951"/>
            <a:ext cx="2637267" cy="3779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242ca1e41a_0_112"/>
          <p:cNvSpPr txBox="1"/>
          <p:nvPr>
            <p:ph type="title"/>
          </p:nvPr>
        </p:nvSpPr>
        <p:spPr>
          <a:xfrm>
            <a:off x="311700" y="195000"/>
            <a:ext cx="85206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8823"/>
              <a:buFont typeface="Proxima Nova"/>
              <a:buNone/>
            </a:pPr>
            <a:r>
              <a:rPr lang="ru-RU" sz="3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С 1 сентября 2024 года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4" name="Google Shape;114;g2242ca1e41a_0_11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44000"/>
              <a:buFont typeface="Arial"/>
              <a:buNone/>
            </a:pPr>
            <a:r>
              <a:rPr b="1" lang="ru-RU" sz="2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Вступают в силу</a:t>
            </a:r>
            <a:endParaRPr b="1" sz="2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1631" lvl="0" marL="45720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ru-RU" sz="2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Федеральный закон "О внесении изменений в статьи 97 и 98 Федерального закона "Об образовании в Российской Федерации" от 04.08.2023 N 468-ФЗ</a:t>
            </a:r>
            <a:endParaRPr b="1" sz="20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66395" lvl="0" marL="45720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12000"/>
              <a:buChar char="●"/>
            </a:pPr>
            <a:r>
              <a:rPr lang="ru-RU" sz="2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Постановление Правительства Российской Федерации от 30.04.2024 № 556 Об утверждении перечня мероприятий по оценке качества образования и Правил проведения мероприятий по оценке качества образования»</a:t>
            </a:r>
            <a:r>
              <a:rPr lang="ru-RU" sz="1200">
                <a:solidFill>
                  <a:srgbClr val="202124"/>
                </a:solidFill>
                <a:highlight>
                  <a:schemeClr val="lt1"/>
                </a:highlight>
              </a:rPr>
              <a:t> </a:t>
            </a:r>
            <a:endParaRPr sz="2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1631" lvl="0" marL="45720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ru-RU" sz="2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Постановление Правительства Российской Федерации от 17 февраля 2024 г. № 182 «Об утверждении Правил формирования и ведения государственной информационной системы «Федеральная информационная система оценки качества образования»»</a:t>
            </a:r>
            <a:endParaRPr i="1" sz="2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242ca1e41a_0_377"/>
          <p:cNvSpPr txBox="1"/>
          <p:nvPr>
            <p:ph type="title"/>
          </p:nvPr>
        </p:nvSpPr>
        <p:spPr>
          <a:xfrm>
            <a:off x="2430925" y="0"/>
            <a:ext cx="63300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2160">
                <a:solidFill>
                  <a:schemeClr val="lt1"/>
                </a:solidFill>
              </a:rPr>
              <a:t>ЕГЭ устная часть 2025 (темы, тесты, ответы) </a:t>
            </a:r>
            <a:endParaRPr sz="216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2160">
                <a:solidFill>
                  <a:schemeClr val="lt1"/>
                </a:solidFill>
              </a:rPr>
              <a:t>(И.В. Хитрова, Т.Л. Нечепуренко)</a:t>
            </a:r>
            <a:endParaRPr sz="2160">
              <a:solidFill>
                <a:schemeClr val="lt1"/>
              </a:solidFill>
            </a:endParaRPr>
          </a:p>
        </p:txBody>
      </p:sp>
      <p:sp>
        <p:nvSpPr>
          <p:cNvPr id="422" name="Google Shape;422;g2242ca1e41a_0_37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3" name="Google Shape;423;g2242ca1e41a_0_3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819700"/>
            <a:ext cx="2634650" cy="382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g2242ca1e41a_0_3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1800" y="819701"/>
            <a:ext cx="2756425" cy="400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g2242ca1e41a_0_3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58226" y="771162"/>
            <a:ext cx="2701550" cy="3920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242ca1e41a_0_385"/>
          <p:cNvSpPr txBox="1"/>
          <p:nvPr>
            <p:ph type="title"/>
          </p:nvPr>
        </p:nvSpPr>
        <p:spPr>
          <a:xfrm>
            <a:off x="2597600" y="0"/>
            <a:ext cx="61632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2460">
                <a:solidFill>
                  <a:schemeClr val="lt1"/>
                </a:solidFill>
              </a:rPr>
              <a:t>ЕГЭ устная часть 2025 (темы, тесты, ответы) (И.В. Хитрова, Т.Л. Нечепуренко)</a:t>
            </a:r>
            <a:endParaRPr sz="2460">
              <a:solidFill>
                <a:schemeClr val="lt1"/>
              </a:solidFill>
            </a:endParaRPr>
          </a:p>
        </p:txBody>
      </p:sp>
      <p:sp>
        <p:nvSpPr>
          <p:cNvPr id="431" name="Google Shape;431;g2242ca1e41a_0_38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31800" lvl="0" marL="457200" rtl="0" algn="l"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ru-RU"/>
              <a:t>15 тестов</a:t>
            </a:r>
            <a:endParaRPr/>
          </a:p>
          <a:p>
            <a:pPr indent="-431800" lvl="0" marL="457200" rtl="0" algn="l"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ru-RU"/>
              <a:t>примерные ответы</a:t>
            </a:r>
            <a:endParaRPr/>
          </a:p>
          <a:p>
            <a:pPr indent="-431800" lvl="0" marL="457200" rtl="0" algn="l"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ru-RU"/>
              <a:t>объяснения заданий</a:t>
            </a:r>
            <a:endParaRPr/>
          </a:p>
        </p:txBody>
      </p:sp>
      <p:pic>
        <p:nvPicPr>
          <p:cNvPr id="432" name="Google Shape;432;g2242ca1e41a_0_3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8752" y="847825"/>
            <a:ext cx="2845525" cy="412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g2242ca1e41a_0_3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2825" y="847825"/>
            <a:ext cx="3057731" cy="443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242ca1e41a_0_392"/>
          <p:cNvSpPr txBox="1"/>
          <p:nvPr>
            <p:ph type="title"/>
          </p:nvPr>
        </p:nvSpPr>
        <p:spPr>
          <a:xfrm>
            <a:off x="2383300" y="87825"/>
            <a:ext cx="65442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2320">
                <a:solidFill>
                  <a:schemeClr val="lt1"/>
                </a:solidFill>
              </a:rPr>
              <a:t>ЕГЭ на отлично. Задание 38 (Ю.Н. Евсеева, </a:t>
            </a:r>
            <a:endParaRPr sz="232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2320">
                <a:solidFill>
                  <a:schemeClr val="lt1"/>
                </a:solidFill>
              </a:rPr>
              <a:t>А.Д. Миканба)</a:t>
            </a:r>
            <a:endParaRPr sz="2320">
              <a:solidFill>
                <a:schemeClr val="lt1"/>
              </a:solidFill>
            </a:endParaRPr>
          </a:p>
        </p:txBody>
      </p:sp>
      <p:sp>
        <p:nvSpPr>
          <p:cNvPr id="439" name="Google Shape;439;g2242ca1e41a_0_39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g2242ca1e41a_0_39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17500" lvl="0" marL="457200" rtl="0" algn="l">
              <a:spcBef>
                <a:spcPts val="640"/>
              </a:spcBef>
              <a:spcAft>
                <a:spcPts val="0"/>
              </a:spcAft>
              <a:buSzPts val="1400"/>
              <a:buChar char="•"/>
            </a:pPr>
            <a:r>
              <a:rPr lang="ru-RU"/>
              <a:t>Пошаговые объяснения</a:t>
            </a:r>
            <a:endParaRPr/>
          </a:p>
          <a:p>
            <a:pPr indent="-317500" lvl="0" marL="457200" rtl="0" algn="l">
              <a:spcBef>
                <a:spcPts val="640"/>
              </a:spcBef>
              <a:spcAft>
                <a:spcPts val="0"/>
              </a:spcAft>
              <a:buSzPts val="1400"/>
              <a:buChar char="•"/>
            </a:pPr>
            <a:r>
              <a:rPr lang="ru-RU"/>
              <a:t>Тексты с информацией для обсуждения</a:t>
            </a:r>
            <a:endParaRPr/>
          </a:p>
          <a:p>
            <a:pPr indent="-317500" lvl="0" marL="457200" rtl="0" algn="l">
              <a:spcBef>
                <a:spcPts val="640"/>
              </a:spcBef>
              <a:spcAft>
                <a:spcPts val="0"/>
              </a:spcAft>
              <a:buSzPts val="1400"/>
              <a:buChar char="•"/>
            </a:pPr>
            <a:r>
              <a:rPr lang="ru-RU"/>
              <a:t>Индивидуальная, парная и групповая работа</a:t>
            </a:r>
            <a:endParaRPr/>
          </a:p>
          <a:p>
            <a:pPr indent="-317500" lvl="0" marL="457200" rtl="0" algn="l">
              <a:spcBef>
                <a:spcPts val="640"/>
              </a:spcBef>
              <a:spcAft>
                <a:spcPts val="0"/>
              </a:spcAft>
              <a:buSzPts val="1400"/>
              <a:buChar char="•"/>
            </a:pPr>
            <a:r>
              <a:rPr lang="ru-RU"/>
              <a:t>ключи, варианты ответов</a:t>
            </a:r>
            <a:endParaRPr/>
          </a:p>
        </p:txBody>
      </p:sp>
      <p:pic>
        <p:nvPicPr>
          <p:cNvPr id="441" name="Google Shape;441;g2242ca1e41a_0_3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771" y="1372175"/>
            <a:ext cx="3396000" cy="280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2242ca1e41a_0_553"/>
          <p:cNvSpPr txBox="1"/>
          <p:nvPr>
            <p:ph type="title"/>
          </p:nvPr>
        </p:nvSpPr>
        <p:spPr>
          <a:xfrm>
            <a:off x="2383300" y="87825"/>
            <a:ext cx="65442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2320">
                <a:solidFill>
                  <a:schemeClr val="lt1"/>
                </a:solidFill>
              </a:rPr>
              <a:t>ЕГЭ на отлично. Задание 38 (Ю.Н. Евсеева, </a:t>
            </a:r>
            <a:endParaRPr sz="232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2320">
                <a:solidFill>
                  <a:schemeClr val="lt1"/>
                </a:solidFill>
              </a:rPr>
              <a:t>А.Д. Миканба)</a:t>
            </a:r>
            <a:endParaRPr sz="2320">
              <a:solidFill>
                <a:schemeClr val="lt1"/>
              </a:solidFill>
            </a:endParaRPr>
          </a:p>
        </p:txBody>
      </p:sp>
      <p:sp>
        <p:nvSpPr>
          <p:cNvPr id="447" name="Google Shape;447;g2242ca1e41a_0_55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g2242ca1e41a_0_55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45720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9" name="Google Shape;449;g2242ca1e41a_0_5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1475" y="1033300"/>
            <a:ext cx="4421750" cy="351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g2242ca1e41a_0_5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04650" y="754275"/>
            <a:ext cx="2867350" cy="407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242ca1e41a_0_399"/>
          <p:cNvSpPr txBox="1"/>
          <p:nvPr>
            <p:ph type="title"/>
          </p:nvPr>
        </p:nvSpPr>
        <p:spPr>
          <a:xfrm>
            <a:off x="2228400" y="52125"/>
            <a:ext cx="66039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2460">
                <a:solidFill>
                  <a:schemeClr val="lt1"/>
                </a:solidFill>
              </a:rPr>
              <a:t>Culture in Mind: vocabulary and grammar exam practice (Р.В. Наугольная)</a:t>
            </a:r>
            <a:endParaRPr sz="2460">
              <a:solidFill>
                <a:schemeClr val="lt1"/>
              </a:solidFill>
            </a:endParaRPr>
          </a:p>
        </p:txBody>
      </p:sp>
      <p:sp>
        <p:nvSpPr>
          <p:cNvPr id="456" name="Google Shape;456;g2242ca1e41a_0_399"/>
          <p:cNvSpPr txBox="1"/>
          <p:nvPr>
            <p:ph idx="1" type="body"/>
          </p:nvPr>
        </p:nvSpPr>
        <p:spPr>
          <a:xfrm>
            <a:off x="311700" y="1456750"/>
            <a:ext cx="8520600" cy="3112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431800" lvl="0" marL="457200" rtl="0" algn="l"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ru-RU"/>
              <a:t>материалы о России и странах изучаемого языка</a:t>
            </a:r>
            <a:endParaRPr/>
          </a:p>
          <a:p>
            <a:pPr indent="-431800" lvl="0" marL="457200" rtl="0" algn="l"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ru-RU"/>
              <a:t>задания в формате части Грамматика и лексика ЕГЭ</a:t>
            </a:r>
            <a:endParaRPr/>
          </a:p>
          <a:p>
            <a:pPr indent="-431800" lvl="0" marL="457200" rtl="0" algn="l"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ru-RU"/>
              <a:t>современная информация, интересная для подростков</a:t>
            </a:r>
            <a:endParaRPr/>
          </a:p>
          <a:p>
            <a:pPr indent="-431800" lvl="0" marL="457200" rtl="0" algn="l"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ru-RU"/>
              <a:t>30 тренировочных тестов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2242ca1e41a_0_404"/>
          <p:cNvSpPr txBox="1"/>
          <p:nvPr>
            <p:ph type="title"/>
          </p:nvPr>
        </p:nvSpPr>
        <p:spPr>
          <a:xfrm>
            <a:off x="2335800" y="0"/>
            <a:ext cx="64965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0243"/>
              <a:buFont typeface="Arial"/>
              <a:buNone/>
            </a:pPr>
            <a:r>
              <a:rPr lang="ru-RU" sz="2460">
                <a:solidFill>
                  <a:schemeClr val="lt1"/>
                </a:solidFill>
              </a:rPr>
              <a:t>Culture in Mind: vocabulary and grammar exam practice (Р.В. Наугольная)</a:t>
            </a:r>
            <a:endParaRPr/>
          </a:p>
        </p:txBody>
      </p:sp>
      <p:sp>
        <p:nvSpPr>
          <p:cNvPr id="462" name="Google Shape;462;g2242ca1e41a_0_40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g2242ca1e41a_0_40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4" name="Google Shape;464;g2242ca1e41a_0_4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275" y="1059475"/>
            <a:ext cx="2531300" cy="3602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g2242ca1e41a_0_4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7677" y="982788"/>
            <a:ext cx="2639075" cy="375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g2242ca1e41a_0_40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82281" y="726650"/>
            <a:ext cx="2819044" cy="4011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2242ca1e41a_0_413"/>
          <p:cNvSpPr txBox="1"/>
          <p:nvPr>
            <p:ph type="title"/>
          </p:nvPr>
        </p:nvSpPr>
        <p:spPr>
          <a:xfrm>
            <a:off x="2311850" y="52100"/>
            <a:ext cx="65919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2560">
                <a:solidFill>
                  <a:schemeClr val="lt1"/>
                </a:solidFill>
              </a:rPr>
              <a:t>Обновленные пособия Steplighter </a:t>
            </a:r>
            <a:endParaRPr sz="256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2560">
                <a:solidFill>
                  <a:schemeClr val="lt1"/>
                </a:solidFill>
              </a:rPr>
              <a:t>по устной речи</a:t>
            </a:r>
            <a:endParaRPr sz="2560">
              <a:solidFill>
                <a:schemeClr val="lt1"/>
              </a:solidFill>
            </a:endParaRPr>
          </a:p>
        </p:txBody>
      </p:sp>
      <p:sp>
        <p:nvSpPr>
          <p:cNvPr id="472" name="Google Shape;472;g2242ca1e41a_0_41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g2242ca1e41a_0_413"/>
          <p:cNvSpPr txBox="1"/>
          <p:nvPr>
            <p:ph idx="2" type="body"/>
          </p:nvPr>
        </p:nvSpPr>
        <p:spPr>
          <a:xfrm>
            <a:off x="3466775" y="1152475"/>
            <a:ext cx="53655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ru-RU" sz="1450">
                <a:solidFill>
                  <a:schemeClr val="dk1"/>
                </a:solidFill>
                <a:highlight>
                  <a:srgbClr val="FFFFFF"/>
                </a:highlight>
              </a:rPr>
              <a:t>Серия пособий предназначена для активного развития устной речи в рамках разговорных клубов и подготовки к экзаменам. Каждое пособие включает 10 тем. Каждая тема содержит опоры для говорения в виде </a:t>
            </a:r>
            <a:r>
              <a:rPr b="1" lang="ru-RU" sz="1450">
                <a:solidFill>
                  <a:schemeClr val="dk1"/>
                </a:solidFill>
                <a:highlight>
                  <a:srgbClr val="FFFFFF"/>
                </a:highlight>
              </a:rPr>
              <a:t>вопросов 4 уровней сложности, текстов для чтения, словаря, а также упражнений на лексику и грамматику</a:t>
            </a:r>
            <a:r>
              <a:rPr lang="ru-RU" sz="1450">
                <a:solidFill>
                  <a:schemeClr val="dk1"/>
                </a:solidFill>
                <a:highlight>
                  <a:srgbClr val="FFFFFF"/>
                </a:highlight>
              </a:rPr>
              <a:t>. Задания на написание эссе и описание фотографий помогут подготовиться к устной и письменной части ЕГЭ и международным экзаменам.</a:t>
            </a:r>
            <a:endParaRPr sz="145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ru-RU" sz="1450">
                <a:solidFill>
                  <a:schemeClr val="dk1"/>
                </a:solidFill>
                <a:highlight>
                  <a:srgbClr val="FFFFFF"/>
                </a:highlight>
              </a:rPr>
              <a:t>К пособиям есть книги для учителя</a:t>
            </a:r>
            <a:endParaRPr sz="145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pic>
        <p:nvPicPr>
          <p:cNvPr id="474" name="Google Shape;474;g2242ca1e41a_0_4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225" y="1021500"/>
            <a:ext cx="2643525" cy="377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2242ca1e41a_0_420"/>
          <p:cNvSpPr txBox="1"/>
          <p:nvPr>
            <p:ph type="title"/>
          </p:nvPr>
        </p:nvSpPr>
        <p:spPr>
          <a:xfrm>
            <a:off x="2442825" y="123575"/>
            <a:ext cx="67011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</a:rPr>
              <a:t>Также готовятся к выходу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80" name="Google Shape;480;g2242ca1e41a_0_4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401320" lvl="0" marL="457200" rtl="0" algn="l">
              <a:spcBef>
                <a:spcPts val="640"/>
              </a:spcBef>
              <a:spcAft>
                <a:spcPts val="0"/>
              </a:spcAft>
              <a:buSzPct val="100000"/>
              <a:buChar char="•"/>
            </a:pPr>
            <a:r>
              <a:rPr lang="ru-RU"/>
              <a:t>Дополненное пособие А.П. Гулова для подготовке к олимпиадам по английскому языку</a:t>
            </a:r>
            <a:endParaRPr/>
          </a:p>
          <a:p>
            <a:pPr indent="-401320" lvl="0" marL="457200" rtl="0" algn="l">
              <a:spcBef>
                <a:spcPts val="640"/>
              </a:spcBef>
              <a:spcAft>
                <a:spcPts val="0"/>
              </a:spcAft>
              <a:buSzPct val="100000"/>
              <a:buChar char="•"/>
            </a:pPr>
            <a:r>
              <a:rPr lang="ru-RU"/>
              <a:t>Пособие по подготовке к части Аудирование ЕГЭ И.В. Хитровой</a:t>
            </a:r>
            <a:endParaRPr/>
          </a:p>
          <a:p>
            <a:pPr indent="-401320" lvl="0" marL="457200" rtl="0" algn="l">
              <a:spcBef>
                <a:spcPts val="640"/>
              </a:spcBef>
              <a:spcAft>
                <a:spcPts val="0"/>
              </a:spcAft>
              <a:buSzPct val="100000"/>
              <a:buChar char="•"/>
            </a:pPr>
            <a:r>
              <a:rPr lang="ru-RU"/>
              <a:t>Дополненное пособие по подготовке к устной части ОГЭ Радислава Петровича Мильруда и Инны Радиславовны Максимовой</a:t>
            </a:r>
            <a:endParaRPr/>
          </a:p>
          <a:p>
            <a:pPr indent="-401320" lvl="0" marL="457200" rtl="0" algn="l">
              <a:spcBef>
                <a:spcPts val="640"/>
              </a:spcBef>
              <a:spcAft>
                <a:spcPts val="0"/>
              </a:spcAft>
              <a:buSzPct val="100000"/>
              <a:buChar char="•"/>
            </a:pPr>
            <a:r>
              <a:rPr lang="ru-RU"/>
              <a:t>Пособия Mishkie Vocabulary, Mishkie Phonics А. Морозова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2242ca1e41a_0_425"/>
          <p:cNvSpPr txBox="1"/>
          <p:nvPr>
            <p:ph type="title"/>
          </p:nvPr>
        </p:nvSpPr>
        <p:spPr>
          <a:xfrm>
            <a:off x="528875" y="118250"/>
            <a:ext cx="8157900" cy="6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1282"/>
              <a:buNone/>
            </a:pPr>
            <a:r>
              <a:rPr lang="ru-RU" sz="3900"/>
              <a:t>Где найти эти и другие материалы</a:t>
            </a:r>
            <a:endParaRPr sz="3900"/>
          </a:p>
        </p:txBody>
      </p:sp>
      <p:sp>
        <p:nvSpPr>
          <p:cNvPr id="486" name="Google Shape;486;g2242ca1e41a_0_425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946"/>
              <a:buNone/>
            </a:pPr>
            <a:r>
              <a:rPr lang="ru-RU" sz="2200" u="sng">
                <a:solidFill>
                  <a:schemeClr val="hlink"/>
                </a:solidFill>
                <a:hlinkClick r:id="rId3"/>
              </a:rPr>
              <a:t>www.englishteachers.ru/shop</a:t>
            </a:r>
            <a:r>
              <a:rPr lang="ru-RU" sz="2200"/>
              <a:t> - магазин издательства</a:t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946"/>
              <a:buNone/>
            </a:pPr>
            <a:r>
              <a:rPr lang="ru-RU" sz="2200"/>
              <a:t>titul.online - онлайн-подписка</a:t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946"/>
              <a:buNone/>
            </a:pPr>
            <a:r>
              <a:rPr lang="ru-RU" sz="2200" u="sng">
                <a:solidFill>
                  <a:schemeClr val="hlink"/>
                </a:solidFill>
                <a:hlinkClick r:id="rId4"/>
              </a:rPr>
              <a:t>https://www.ozon.ru/seller/izdatelstvo-titul-6954/knigi-16500/</a:t>
            </a:r>
            <a:r>
              <a:rPr lang="ru-RU" sz="2200"/>
              <a:t> </a:t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946"/>
              <a:buNone/>
            </a:pPr>
            <a:r>
              <a:rPr lang="ru-RU" sz="2200" u="sng">
                <a:solidFill>
                  <a:schemeClr val="hlink"/>
                </a:solidFill>
                <a:hlinkClick r:id="rId5"/>
              </a:rPr>
              <a:t>https://www.wildberries.ru/brands/izdatelstvo-titul</a:t>
            </a:r>
            <a:r>
              <a:rPr lang="ru-RU" sz="2200"/>
              <a:t> </a:t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946"/>
              <a:buNone/>
            </a:pPr>
            <a:r>
              <a:rPr lang="ru-RU" sz="2200"/>
              <a:t>в книжных магазинах </a:t>
            </a:r>
            <a:endParaRPr sz="22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" name="Google Shape;491;p19"/>
          <p:cNvGrpSpPr/>
          <p:nvPr/>
        </p:nvGrpSpPr>
        <p:grpSpPr>
          <a:xfrm>
            <a:off x="3143240" y="4000510"/>
            <a:ext cx="2571768" cy="542095"/>
            <a:chOff x="3071802" y="4000510"/>
            <a:chExt cx="2715540" cy="572400"/>
          </a:xfrm>
        </p:grpSpPr>
        <p:pic>
          <p:nvPicPr>
            <p:cNvPr descr="Group 39883(1).png" id="492" name="Google Shape;492;p19">
              <a:hlinkClick r:id="rId3"/>
            </p:cNvPr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71802" y="4000510"/>
              <a:ext cx="571504" cy="5715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oup 39887.png" id="493" name="Google Shape;493;p19">
              <a:hlinkClick r:id="rId5"/>
            </p:cNvPr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214942" y="4000510"/>
              <a:ext cx="572400" cy="572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oup 39886.png" id="494" name="Google Shape;494;p19">
              <a:hlinkClick r:id="rId7"/>
            </p:cNvPr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4500562" y="4000510"/>
              <a:ext cx="572400" cy="572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oup 39890.png" id="495" name="Google Shape;495;p19">
              <a:hlinkClick r:id="rId9"/>
            </p:cNvPr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786182" y="4000510"/>
              <a:ext cx="572400" cy="572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6" name="Google Shape;496;p19"/>
          <p:cNvSpPr/>
          <p:nvPr/>
        </p:nvSpPr>
        <p:spPr>
          <a:xfrm>
            <a:off x="3050055" y="3248707"/>
            <a:ext cx="270426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rgbClr val="CE4A1F"/>
                </a:solidFill>
                <a:latin typeface="Roboto Black"/>
                <a:ea typeface="Roboto Black"/>
                <a:cs typeface="Roboto Black"/>
                <a:sym typeface="Roboto Black"/>
              </a:rPr>
              <a:t>Наши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rgbClr val="CE4A1F"/>
                </a:solidFill>
                <a:latin typeface="Roboto Black"/>
                <a:ea typeface="Roboto Black"/>
                <a:cs typeface="Roboto Black"/>
                <a:sym typeface="Roboto Black"/>
              </a:rPr>
              <a:t>социальные сети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7" name="Google Shape;497;p19"/>
          <p:cNvGrpSpPr/>
          <p:nvPr/>
        </p:nvGrpSpPr>
        <p:grpSpPr>
          <a:xfrm>
            <a:off x="785786" y="1500180"/>
            <a:ext cx="7572428" cy="1416787"/>
            <a:chOff x="785786" y="1500180"/>
            <a:chExt cx="7572428" cy="1416787"/>
          </a:xfrm>
        </p:grpSpPr>
        <p:grpSp>
          <p:nvGrpSpPr>
            <p:cNvPr id="498" name="Google Shape;498;p19"/>
            <p:cNvGrpSpPr/>
            <p:nvPr/>
          </p:nvGrpSpPr>
          <p:grpSpPr>
            <a:xfrm>
              <a:off x="785786" y="1500180"/>
              <a:ext cx="7572428" cy="500066"/>
              <a:chOff x="714348" y="1214428"/>
              <a:chExt cx="7572428" cy="500066"/>
            </a:xfrm>
          </p:grpSpPr>
          <p:pic>
            <p:nvPicPr>
              <p:cNvPr descr="логошвц 1.png" id="499" name="Google Shape;499;p19">
                <a:hlinkClick r:id="rId11"/>
              </p:cNvPr>
              <p:cNvPicPr preferRelativeResize="0"/>
              <p:nvPr/>
            </p:nvPicPr>
            <p:blipFill rotWithShape="1">
              <a:blip r:embed="rId12">
                <a:alphaModFix/>
              </a:blip>
              <a:srcRect b="0" l="0" r="0" t="0"/>
              <a:stretch/>
            </p:blipFill>
            <p:spPr>
              <a:xfrm>
                <a:off x="6107789" y="1214428"/>
                <a:ext cx="2178987" cy="486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Group.png" id="500" name="Google Shape;500;p19">
                <a:hlinkClick r:id="rId13"/>
              </p:cNvPr>
              <p:cNvPicPr preferRelativeResize="0"/>
              <p:nvPr/>
            </p:nvPicPr>
            <p:blipFill rotWithShape="1">
              <a:blip r:embed="rId14">
                <a:alphaModFix/>
              </a:blip>
              <a:srcRect b="0" l="0" r="0" t="0"/>
              <a:stretch/>
            </p:blipFill>
            <p:spPr>
              <a:xfrm>
                <a:off x="3357554" y="1229477"/>
                <a:ext cx="2178000" cy="48501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logo1вебинары 1.png" id="501" name="Google Shape;501;p19">
                <a:hlinkClick r:id="rId15"/>
              </p:cNvPr>
              <p:cNvPicPr preferRelativeResize="0"/>
              <p:nvPr/>
            </p:nvPicPr>
            <p:blipFill rotWithShape="1">
              <a:blip r:embed="rId16">
                <a:alphaModFix/>
              </a:blip>
              <a:srcRect b="0" l="0" r="0" t="0"/>
              <a:stretch/>
            </p:blipFill>
            <p:spPr>
              <a:xfrm>
                <a:off x="714348" y="1214428"/>
                <a:ext cx="2178000" cy="48754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02" name="Google Shape;502;p19"/>
            <p:cNvGrpSpPr/>
            <p:nvPr/>
          </p:nvGrpSpPr>
          <p:grpSpPr>
            <a:xfrm>
              <a:off x="2125678" y="2428874"/>
              <a:ext cx="4892644" cy="488093"/>
              <a:chOff x="2214546" y="2214560"/>
              <a:chExt cx="4892644" cy="488093"/>
            </a:xfrm>
          </p:grpSpPr>
          <p:pic>
            <p:nvPicPr>
              <p:cNvPr descr="logo 3.png" id="503" name="Google Shape;503;p19">
                <a:hlinkClick r:id="rId17"/>
              </p:cNvPr>
              <p:cNvPicPr preferRelativeResize="0"/>
              <p:nvPr/>
            </p:nvPicPr>
            <p:blipFill rotWithShape="1">
              <a:blip r:embed="rId18">
                <a:alphaModFix/>
              </a:blip>
              <a:srcRect b="0" l="0" r="0" t="0"/>
              <a:stretch/>
            </p:blipFill>
            <p:spPr>
              <a:xfrm>
                <a:off x="4929190" y="2214560"/>
                <a:ext cx="2178000" cy="48809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logo 2.png" id="504" name="Google Shape;504;p19">
                <a:hlinkClick r:id="rId19"/>
              </p:cNvPr>
              <p:cNvPicPr preferRelativeResize="0"/>
              <p:nvPr/>
            </p:nvPicPr>
            <p:blipFill rotWithShape="1">
              <a:blip r:embed="rId20">
                <a:alphaModFix/>
              </a:blip>
              <a:srcRect b="0" l="0" r="0" t="0"/>
              <a:stretch/>
            </p:blipFill>
            <p:spPr>
              <a:xfrm>
                <a:off x="2214546" y="2214560"/>
                <a:ext cx="2178000" cy="48706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242ca1e41a_0_117"/>
          <p:cNvSpPr txBox="1"/>
          <p:nvPr>
            <p:ph type="title"/>
          </p:nvPr>
        </p:nvSpPr>
        <p:spPr>
          <a:xfrm>
            <a:off x="311700" y="183075"/>
            <a:ext cx="85206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8823"/>
              <a:buFont typeface="Proxima Nova"/>
              <a:buNone/>
            </a:pPr>
            <a:r>
              <a:rPr lang="ru-RU" sz="3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С 1 сентября 2024 года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0" name="Google Shape;120;g2242ca1e41a_0_1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7350" lvl="0" marL="45720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ru-RU" sz="2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Федеральный уровень: ВПР </a:t>
            </a:r>
            <a:r>
              <a:rPr b="1" lang="ru-RU" sz="2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или</a:t>
            </a:r>
            <a:r>
              <a:rPr lang="ru-RU" sz="2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НИКО </a:t>
            </a:r>
            <a:r>
              <a:rPr b="1" lang="ru-RU" sz="2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или</a:t>
            </a:r>
            <a:r>
              <a:rPr lang="ru-RU" sz="2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ВПР СПО - 1 мероприятие на 1 ученика в год</a:t>
            </a:r>
            <a:endParaRPr b="1" sz="20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ru-RU" sz="2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Региональные исследования - </a:t>
            </a:r>
            <a:r>
              <a:rPr b="1" lang="ru-RU" sz="2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только</a:t>
            </a:r>
            <a:r>
              <a:rPr lang="ru-RU" sz="2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по согласованию с Рособрнадзором</a:t>
            </a:r>
            <a:r>
              <a:rPr lang="ru-RU" sz="1200">
                <a:solidFill>
                  <a:srgbClr val="202124"/>
                </a:solidFill>
                <a:highlight>
                  <a:schemeClr val="lt1"/>
                </a:highlight>
              </a:rPr>
              <a:t> </a:t>
            </a:r>
            <a:endParaRPr sz="2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87350" lvl="0" marL="45720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ru-RU" sz="2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Муниципальные исследования - </a:t>
            </a:r>
            <a:r>
              <a:rPr b="1" lang="ru-RU" sz="2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не будет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242ca1e41a_0_122"/>
          <p:cNvSpPr txBox="1"/>
          <p:nvPr>
            <p:ph type="title"/>
          </p:nvPr>
        </p:nvSpPr>
        <p:spPr>
          <a:xfrm>
            <a:off x="311700" y="147375"/>
            <a:ext cx="85206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</a:rPr>
              <a:t>График ВПР-2024/25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6" name="Google Shape;126;g2242ca1e41a_0_1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highlight>
                  <a:srgbClr val="FFFFFF"/>
                </a:highlight>
              </a:rPr>
              <a:t>В 2024</a:t>
            </a:r>
            <a:r>
              <a:rPr lang="ru-RU" sz="2000">
                <a:highlight>
                  <a:srgbClr val="FFFFFF"/>
                </a:highlight>
              </a:rPr>
              <a:t>/</a:t>
            </a:r>
            <a:r>
              <a:rPr lang="ru-RU" sz="2000">
                <a:solidFill>
                  <a:schemeClr val="dk1"/>
                </a:solidFill>
                <a:highlight>
                  <a:srgbClr val="FFFFFF"/>
                </a:highlight>
              </a:rPr>
              <a:t>25 учебном году ВПР по иностранным языкам будет проводиться в 4, 5, 6, 7, 8 и 10 классах.</a:t>
            </a:r>
            <a:endParaRPr sz="20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highlight>
                  <a:srgbClr val="FFFFFF"/>
                </a:highlight>
              </a:rPr>
              <a:t>Сроки проведения: с 11 апреля по 16 мая</a:t>
            </a:r>
            <a:endParaRPr sz="20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highlight>
                  <a:srgbClr val="FFFFFF"/>
                </a:highlight>
              </a:rPr>
              <a:t>ВПР добавят в конструктор рабочих программ чтобы удобно было планировать.</a:t>
            </a:r>
            <a:endParaRPr sz="20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242ca1e41a_0_127"/>
          <p:cNvSpPr txBox="1"/>
          <p:nvPr>
            <p:ph type="title"/>
          </p:nvPr>
        </p:nvSpPr>
        <p:spPr>
          <a:xfrm>
            <a:off x="2180900" y="0"/>
            <a:ext cx="68778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3259">
                <a:solidFill>
                  <a:schemeClr val="lt1"/>
                </a:solidFill>
              </a:rPr>
              <a:t>Новые издания для подготовки к ВПР</a:t>
            </a:r>
            <a:endParaRPr sz="3259">
              <a:solidFill>
                <a:schemeClr val="lt1"/>
              </a:solidFill>
            </a:endParaRPr>
          </a:p>
        </p:txBody>
      </p:sp>
      <p:sp>
        <p:nvSpPr>
          <p:cNvPr id="132" name="Google Shape;132;g2242ca1e41a_0_1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ru-RU"/>
              <a:t>В пособия К.П. Словохотова “Проверочные работы” для 5, 6, 8 классов и ав пособие Test your grammar добавлены новые тесты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242ca1e41a_0_132"/>
          <p:cNvSpPr txBox="1"/>
          <p:nvPr>
            <p:ph type="title"/>
          </p:nvPr>
        </p:nvSpPr>
        <p:spPr>
          <a:xfrm>
            <a:off x="311700" y="75925"/>
            <a:ext cx="85206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chemeClr val="lt1"/>
                </a:solidFill>
              </a:rPr>
              <a:t>Новые тесты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38" name="Google Shape;138;g2242ca1e41a_0_1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9" name="Google Shape;139;g2242ca1e41a_0_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97223"/>
            <a:ext cx="2973850" cy="3946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2242ca1e41a_0_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59975" y="1225775"/>
            <a:ext cx="2973850" cy="39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g2242ca1e41a_0_1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3003" y="1225775"/>
            <a:ext cx="2719098" cy="3946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242ca1e41a_0_140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</a:rPr>
              <a:t>5 класс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47" name="Google Shape;147;g2242ca1e41a_0_1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8" name="Google Shape;148;g2242ca1e41a_0_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3740" y="747675"/>
            <a:ext cx="2984836" cy="393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2242ca1e41a_0_1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4176" y="747675"/>
            <a:ext cx="2922150" cy="3877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2023-03-27T17:12:42Z</dcterms:created>
  <dc:creator>cheba</dc:creator>
</cp:coreProperties>
</file>