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258" r:id="rId10"/>
    <p:sldId id="302" r:id="rId11"/>
    <p:sldId id="303" r:id="rId12"/>
    <p:sldId id="305" r:id="rId13"/>
    <p:sldId id="304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6" r:id="rId23"/>
    <p:sldId id="267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91" r:id="rId45"/>
    <p:sldId id="290" r:id="rId46"/>
    <p:sldId id="294" r:id="rId47"/>
    <p:sldId id="292" r:id="rId48"/>
    <p:sldId id="318" r:id="rId4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F29AE-3074-4B91-884A-F5D75C2550A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6CA3F-EBFF-4C11-855D-67FF6677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6CA3F-EBFF-4C11-855D-67FF6677D8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4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ntellect@izentr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png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3.emf"/><Relationship Id="rId14" Type="http://schemas.openxmlformats.org/officeDocument/2006/relationships/hyperlink" Target="https://v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68950" y="627534"/>
            <a:ext cx="8006099" cy="2014697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учащихся к ЕГЭ-2023 по русскому языку.</a:t>
            </a:r>
            <a:r>
              <a:rPr lang="ru-RU" sz="3100" kern="0" dirty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3100" kern="0" dirty="0">
                <a:solidFill>
                  <a:prstClr val="black"/>
                </a:solidFill>
                <a:latin typeface="Calibri Light"/>
              </a:rPr>
            </a:br>
            <a:r>
              <a:rPr lang="ru-RU" kern="0" dirty="0">
                <a:solidFill>
                  <a:sysClr val="windowText" lastClr="000000"/>
                </a:solidFill>
              </a:rPr>
              <a:t/>
            </a:r>
            <a:br>
              <a:rPr lang="ru-RU" kern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Дергилёва Жанна Ивановна,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автор учебных пособий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издательства «Интеллект-Центр» г. Москва, 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учитель русского языка и литературы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кандидат филологических наук,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эксперт ЕГЭ.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12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1)</a:t>
            </a:r>
            <a:r>
              <a:rPr lang="ru-RU" sz="2000" b="1" dirty="0"/>
              <a:t>ВХОДИЛИ.</a:t>
            </a:r>
            <a:r>
              <a:rPr lang="ru-RU" sz="2000" dirty="0"/>
              <a:t> Проникнуть куда-либо, в пределы чего-либо.  </a:t>
            </a:r>
            <a:r>
              <a:rPr lang="ru-RU" sz="2000" i="1" dirty="0"/>
              <a:t>Войска вошли в город.</a:t>
            </a:r>
          </a:p>
          <a:p>
            <a:pPr marL="0" indent="0">
              <a:buNone/>
            </a:pPr>
            <a:r>
              <a:rPr lang="ru-RU" sz="2000" dirty="0"/>
              <a:t>2)</a:t>
            </a:r>
            <a:r>
              <a:rPr lang="ru-RU" sz="2000" b="1" dirty="0"/>
              <a:t>СРЕДСТВА.</a:t>
            </a:r>
            <a:r>
              <a:rPr lang="ru-RU" sz="2000" dirty="0"/>
              <a:t> Собственность, имущество, состояние, капитал. </a:t>
            </a:r>
            <a:r>
              <a:rPr lang="ru-RU" sz="2000" i="1" dirty="0"/>
              <a:t>Иметь средства на покупку дома.</a:t>
            </a:r>
          </a:p>
          <a:p>
            <a:pPr marL="0" indent="0">
              <a:buNone/>
            </a:pPr>
            <a:r>
              <a:rPr lang="ru-RU" sz="2000" dirty="0"/>
              <a:t>3)</a:t>
            </a:r>
            <a:r>
              <a:rPr lang="ru-RU" sz="2000" b="1" dirty="0"/>
              <a:t>ОБМЕН.</a:t>
            </a:r>
            <a:r>
              <a:rPr lang="ru-RU" sz="2000" dirty="0"/>
              <a:t> Торговля готовыми и сырьевыми товарами</a:t>
            </a:r>
            <a:r>
              <a:rPr lang="ru-RU" sz="2000" i="1" dirty="0"/>
              <a:t>. Торговые отношения в древности строились на натуральном обмене.</a:t>
            </a:r>
          </a:p>
          <a:p>
            <a:pPr marL="0" indent="0">
              <a:buNone/>
            </a:pPr>
            <a:r>
              <a:rPr lang="ru-RU" sz="2000" dirty="0"/>
              <a:t>4) </a:t>
            </a:r>
            <a:r>
              <a:rPr lang="ru-RU" sz="2000" b="1" dirty="0"/>
              <a:t>СЕТЬ</a:t>
            </a:r>
            <a:r>
              <a:rPr lang="ru-RU" sz="2000" i="1" dirty="0"/>
              <a:t>. </a:t>
            </a:r>
            <a:r>
              <a:rPr lang="ru-RU" sz="2000" dirty="0"/>
              <a:t>Ряд компьютеров, соединенных в единую систему. </a:t>
            </a:r>
            <a:r>
              <a:rPr lang="ru-RU" sz="2000" i="1" dirty="0"/>
              <a:t>В глобальной сети можно найти любую информацию.</a:t>
            </a:r>
          </a:p>
          <a:p>
            <a:pPr marL="0" indent="0">
              <a:buNone/>
            </a:pPr>
            <a:r>
              <a:rPr lang="ru-RU" sz="2000" dirty="0"/>
              <a:t>5)</a:t>
            </a:r>
            <a:r>
              <a:rPr lang="ru-RU" sz="2000" b="1" dirty="0"/>
              <a:t>СЧИТАТЬ.</a:t>
            </a:r>
            <a:r>
              <a:rPr lang="ru-RU" sz="2000" dirty="0"/>
              <a:t>  Думать, полагать, усматривать. </a:t>
            </a:r>
            <a:r>
              <a:rPr lang="ru-RU" sz="2000" i="1" dirty="0"/>
              <a:t>Все считали меня неудачником.</a:t>
            </a:r>
          </a:p>
          <a:p>
            <a:pPr marL="0" indent="0">
              <a:buNone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7216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Задание 3</a:t>
            </a:r>
          </a:p>
          <a:p>
            <a:pPr marL="0" indent="0" algn="just">
              <a:buNone/>
            </a:pPr>
            <a:r>
              <a:rPr lang="ru-RU" i="1" dirty="0"/>
              <a:t>Заданию 3 (в КИМ 2022 года - задание 1), присвоен статус заданий повышенного уровня с учётом расширения языкового материала, предъявляемого в указанных заданиях. Оно становится заданием не общелингвистического, а сугубо стилистического анализа текста и разрабатывается в соответствии с расширенным и уточнёнными перечнем элементов стилистического анализа, перечнем пунктуационных правил и перечнем основных изобразительно-выразительных средства языка, представленными в Кодификаторе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русскому языку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 В середине 50-х гг. XX в. человечество вступило в совершенно новую эпоху, которая не завершилась до сих пор, — эпоху информационной революции (ИР). Буквально на глазах ранее неизвестные технологии </a:t>
            </a:r>
            <a:r>
              <a:rPr lang="ru-RU" sz="1800" b="1" u="sng" dirty="0">
                <a:solidFill>
                  <a:srgbClr val="0070C0"/>
                </a:solidFill>
              </a:rPr>
              <a:t>входили</a:t>
            </a:r>
            <a:r>
              <a:rPr lang="ru-RU" sz="1800" dirty="0"/>
              <a:t> в повседневную жизнь, а привычные </a:t>
            </a:r>
            <a:r>
              <a:rPr lang="ru-RU" sz="1800" b="1" u="sng" dirty="0">
                <a:solidFill>
                  <a:srgbClr val="0070C0"/>
                </a:solidFill>
              </a:rPr>
              <a:t>средства</a:t>
            </a:r>
            <a:r>
              <a:rPr lang="ru-RU" sz="1800" dirty="0"/>
              <a:t> информации приобретали новые формы. ...С появлением сети Интернет осуществилась давняя мечта ученых и инженеров о простом и быстром способе </a:t>
            </a:r>
            <a:r>
              <a:rPr lang="ru-RU" sz="1800" b="1" u="sng" dirty="0">
                <a:solidFill>
                  <a:srgbClr val="0070C0"/>
                </a:solidFill>
              </a:rPr>
              <a:t>обмена</a:t>
            </a:r>
            <a:r>
              <a:rPr lang="ru-RU" sz="1800" dirty="0"/>
              <a:t> идеями, также позволяющем найти любую нужную информацию.</a:t>
            </a:r>
          </a:p>
          <a:p>
            <a:pPr marL="0" indent="0" algn="just">
              <a:buNone/>
            </a:pPr>
            <a:r>
              <a:rPr lang="ru-RU" sz="1800" b="1" dirty="0"/>
              <a:t>&lt;…&gt;</a:t>
            </a:r>
            <a:r>
              <a:rPr lang="ru-RU" sz="1800" dirty="0"/>
              <a:t> </a:t>
            </a:r>
            <a:r>
              <a:rPr lang="ru-RU" sz="1800" b="1" u="sng" dirty="0">
                <a:solidFill>
                  <a:srgbClr val="0070C0"/>
                </a:solidFill>
              </a:rPr>
              <a:t>сеть</a:t>
            </a:r>
            <a:r>
              <a:rPr lang="ru-RU" sz="1800" dirty="0"/>
              <a:t> возникла в конце 60-х гг. XX в. в военном ведомстве США. Тогда она называлась </a:t>
            </a:r>
            <a:r>
              <a:rPr lang="ru-RU" sz="1800" dirty="0" err="1"/>
              <a:t>ARPAnet</a:t>
            </a:r>
            <a:r>
              <a:rPr lang="ru-RU" sz="1800" dirty="0"/>
              <a:t>. Военные </a:t>
            </a:r>
            <a:r>
              <a:rPr lang="ru-RU" sz="1800" b="1" u="sng" dirty="0">
                <a:solidFill>
                  <a:srgbClr val="0070C0"/>
                </a:solidFill>
              </a:rPr>
              <a:t>считали</a:t>
            </a:r>
            <a:r>
              <a:rPr lang="ru-RU" sz="1800" dirty="0"/>
              <a:t>, что подобное соединение компьютеров позволяет сохранить находящиеся в них данные в полной безопасности на случай как стихийного бедствия, так и нападения противника. Вскоре сеть стала гражданской, в нее включились университеты, а затем и бизнес-предприятия. Возник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315015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Формулировка Задания 3</a:t>
            </a:r>
            <a:r>
              <a:rPr lang="ru-RU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ru-RU" b="1" dirty="0"/>
              <a:t>Укажите варианты ответов, в которых даны верные характеристики фрагмента текста. Запишите номера ответов.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42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1) В тексте есть отглагольные существительные </a:t>
            </a:r>
            <a:r>
              <a:rPr lang="ru-RU" i="1" dirty="0"/>
              <a:t>появление, нападение</a:t>
            </a:r>
            <a:r>
              <a:rPr lang="ru-RU" dirty="0"/>
              <a:t>, выражающие длительность действия, есть отглагольные существительные </a:t>
            </a:r>
            <a:r>
              <a:rPr lang="ru-RU" i="1" dirty="0"/>
              <a:t>доступ, взрыв</a:t>
            </a:r>
            <a:r>
              <a:rPr lang="ru-RU" dirty="0"/>
              <a:t>, обозначающие мгновенность действия.</a:t>
            </a:r>
          </a:p>
          <a:p>
            <a:pPr marL="0" indent="0" algn="just">
              <a:buNone/>
            </a:pPr>
            <a:r>
              <a:rPr lang="ru-RU" dirty="0"/>
              <a:t>2) В официально-деловом стиле причастные обороты (</a:t>
            </a:r>
            <a:r>
              <a:rPr lang="ru-RU" i="1" dirty="0"/>
              <a:t>также позволяющем найти любую нужную информацию; позволившая сопровождать информацию видео- и звуковым рядом ; имеющий компьютер, модем и телефон</a:t>
            </a:r>
            <a:r>
              <a:rPr lang="ru-RU" dirty="0"/>
              <a:t>) помогают эффективно воздействовать на читателя, придают образность, эмоциональность данному тексту.</a:t>
            </a:r>
          </a:p>
          <a:p>
            <a:pPr marL="0" indent="0" algn="just">
              <a:buNone/>
            </a:pPr>
            <a:r>
              <a:rPr lang="ru-RU" dirty="0"/>
              <a:t>3) Текст относится к художественному стилю, так как основные цели автора - выявление и описание новых фактов, закономерностей, открытий.</a:t>
            </a:r>
          </a:p>
          <a:p>
            <a:pPr marL="0" indent="0" algn="just">
              <a:buNone/>
            </a:pPr>
            <a:r>
              <a:rPr lang="ru-RU" dirty="0"/>
              <a:t>4) Сложноподчиненные предложения как бы «приспособлены» для выражения сложных смысловых и грамматических отношений: они позволяют не только точно сформулировать тот или иной тезис, но и подкрепить его необходимой аргументацией, дать точное обоснование. (Например: </a:t>
            </a:r>
            <a:r>
              <a:rPr lang="ru-RU" i="1" dirty="0"/>
              <a:t>Военные считали, что подобное соединение компьютеров позволяет сохранить находящиеся в них данные в полной безопасности на случай как стихийного бедствия, так и нападения противника</a:t>
            </a:r>
            <a:r>
              <a:rPr lang="ru-RU" dirty="0"/>
              <a:t>. &lt;…&gt;</a:t>
            </a:r>
            <a:r>
              <a:rPr lang="ru-RU" i="1" dirty="0"/>
              <a:t>настоящий взрыв произошел тогда, когда появились персональные компьютеры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5) вводные конструкции указывают на источник сообщаемого (</a:t>
            </a:r>
            <a:r>
              <a:rPr lang="ru-RU" i="1" dirty="0"/>
              <a:t>По некоторым сведениям</a:t>
            </a:r>
            <a:r>
              <a:rPr lang="ru-RU" dirty="0"/>
              <a:t>), на связь мыслей, последовательность изложения (</a:t>
            </a:r>
            <a:r>
              <a:rPr lang="ru-RU" i="1" dirty="0"/>
              <a:t>таким образом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47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116724/slides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4" y="455823"/>
            <a:ext cx="8075186" cy="43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7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Autofit/>
          </a:bodyPr>
          <a:lstStyle/>
          <a:p>
            <a:r>
              <a:rPr lang="ru-RU" sz="2800" b="1" dirty="0"/>
              <a:t>Языковые черты научного стиля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Лексические: </a:t>
            </a:r>
          </a:p>
          <a:p>
            <a:pPr marL="0" indent="0">
              <a:buNone/>
            </a:pPr>
            <a:r>
              <a:rPr lang="ru-RU" sz="2400" b="1" dirty="0"/>
              <a:t>-научная лексика (бионика, акростих, импульс, </a:t>
            </a:r>
            <a:r>
              <a:rPr lang="ru-RU" sz="2400" b="1" dirty="0" err="1"/>
              <a:t>прайд</a:t>
            </a:r>
            <a:r>
              <a:rPr lang="ru-RU" sz="2400" b="1" dirty="0"/>
              <a:t>);</a:t>
            </a:r>
          </a:p>
          <a:p>
            <a:pPr marL="0" indent="0">
              <a:buNone/>
            </a:pPr>
            <a:r>
              <a:rPr lang="ru-RU" sz="2400" b="1" dirty="0"/>
              <a:t>-абстрактные слова (интенсивность, осмысление);</a:t>
            </a:r>
          </a:p>
          <a:p>
            <a:pPr marL="0" indent="0">
              <a:buNone/>
            </a:pPr>
            <a:r>
              <a:rPr lang="ru-RU" sz="2400" b="1" dirty="0"/>
              <a:t>-специальные слова, подчеркивающие отвлеченно-абстрактный характер речи (всегда, обычно, всякий);</a:t>
            </a:r>
          </a:p>
          <a:p>
            <a:pPr marL="0" indent="0">
              <a:buNone/>
            </a:pPr>
            <a:r>
              <a:rPr lang="ru-RU" sz="2400" b="1" dirty="0"/>
              <a:t>-особые сочетания слов (извлечь корень, точка замерзания, представляет собой…, заключается в…, состоит из…);</a:t>
            </a:r>
          </a:p>
          <a:p>
            <a:pPr marL="0" indent="0">
              <a:buNone/>
            </a:pPr>
            <a:r>
              <a:rPr lang="ru-RU" sz="2400" b="1" dirty="0"/>
              <a:t>-слова иноязычного происхождения (футуризм, акмеизм)</a:t>
            </a:r>
          </a:p>
        </p:txBody>
      </p:sp>
    </p:spTree>
    <p:extLst>
      <p:ext uri="{BB962C8B-B14F-4D97-AF65-F5344CB8AC3E}">
        <p14:creationId xmlns:p14="http://schemas.microsoft.com/office/powerpoint/2010/main" val="137908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Морфологические:</a:t>
            </a:r>
          </a:p>
          <a:p>
            <a:pPr>
              <a:buFontTx/>
              <a:buChar char="-"/>
            </a:pPr>
            <a:r>
              <a:rPr lang="ru-RU" sz="2400" b="1" dirty="0"/>
              <a:t>преобладание именных частей речи над глаголами;</a:t>
            </a:r>
          </a:p>
          <a:p>
            <a:pPr>
              <a:buFontTx/>
              <a:buChar char="-"/>
            </a:pPr>
            <a:r>
              <a:rPr lang="ru-RU" sz="2400" b="1" dirty="0"/>
              <a:t>существительные среднего рода, образованные от глаголов (выжить – выживание; создать – создание; решить – решение);</a:t>
            </a:r>
          </a:p>
          <a:p>
            <a:pPr>
              <a:buFontTx/>
              <a:buChar char="-"/>
            </a:pPr>
            <a:r>
              <a:rPr lang="ru-RU" sz="2400" b="1" dirty="0"/>
              <a:t>множественное число существительных (смолы, стали);</a:t>
            </a:r>
          </a:p>
          <a:p>
            <a:pPr>
              <a:buFontTx/>
              <a:buChar char="-"/>
            </a:pPr>
            <a:r>
              <a:rPr lang="ru-RU" sz="2400" b="1" dirty="0"/>
              <a:t>преобладание относительных прилагательных;</a:t>
            </a:r>
          </a:p>
          <a:p>
            <a:pPr>
              <a:buFontTx/>
              <a:buChar char="-"/>
            </a:pPr>
            <a:r>
              <a:rPr lang="ru-RU" sz="2400" b="1" dirty="0"/>
              <a:t>наличие личных местоимений 3 лица;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обобщенно-личных или безличных форм (произвести вычисление; установлены законы)</a:t>
            </a:r>
          </a:p>
          <a:p>
            <a:pPr>
              <a:buFontTx/>
              <a:buChar char="-"/>
            </a:pPr>
            <a:endParaRPr lang="ru-RU" sz="2400" b="1" dirty="0"/>
          </a:p>
          <a:p>
            <a:pPr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8268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Синтаксические:</a:t>
            </a:r>
          </a:p>
          <a:p>
            <a:pPr>
              <a:buFontTx/>
              <a:buChar char="-"/>
            </a:pPr>
            <a:r>
              <a:rPr lang="ru-RU" sz="2400" b="1" dirty="0"/>
              <a:t>преобладание сложноподчиненных и сложных повествовательных предложений;</a:t>
            </a:r>
          </a:p>
          <a:p>
            <a:pPr>
              <a:buFontTx/>
              <a:buChar char="-"/>
            </a:pPr>
            <a:r>
              <a:rPr lang="ru-RU" sz="2400" b="1" dirty="0"/>
              <a:t>простые предложения часто осложнены однородными членами, вводными и вставными конструкциями (следовательно, с точки зрения, например);</a:t>
            </a:r>
          </a:p>
          <a:p>
            <a:pPr>
              <a:buFontTx/>
              <a:buChar char="-"/>
            </a:pPr>
            <a:r>
              <a:rPr lang="ru-RU" sz="2400" b="1" dirty="0"/>
              <a:t>наличие следующей структуры высказывания: тезис – аргументация – вывод;</a:t>
            </a:r>
          </a:p>
          <a:p>
            <a:pPr>
              <a:buFontTx/>
              <a:buChar char="-"/>
            </a:pPr>
            <a:r>
              <a:rPr lang="ru-RU" sz="2400" b="1" dirty="0"/>
              <a:t>наличие сложных словосочетаний (определение формы рода существительного)</a:t>
            </a:r>
          </a:p>
        </p:txBody>
      </p:sp>
    </p:spTree>
    <p:extLst>
      <p:ext uri="{BB962C8B-B14F-4D97-AF65-F5344CB8AC3E}">
        <p14:creationId xmlns:p14="http://schemas.microsoft.com/office/powerpoint/2010/main" val="321752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19822"/>
          </a:xfrm>
        </p:spPr>
        <p:txBody>
          <a:bodyPr>
            <a:normAutofit/>
          </a:bodyPr>
          <a:lstStyle/>
          <a:p>
            <a:r>
              <a:rPr lang="ru-RU" sz="2400" b="1" dirty="0"/>
              <a:t>Языковые черты публицистического стиля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368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Лексические:</a:t>
            </a:r>
          </a:p>
          <a:p>
            <a:pPr marL="0" indent="0">
              <a:buNone/>
            </a:pPr>
            <a:r>
              <a:rPr lang="ru-RU" sz="2400" b="1" dirty="0"/>
              <a:t>- наличие книжных слов, общественно-политической лексики (свобода, отчизна, помыслы, свершения);</a:t>
            </a:r>
          </a:p>
          <a:p>
            <a:pPr>
              <a:buFontTx/>
              <a:buChar char="-"/>
            </a:pPr>
            <a:r>
              <a:rPr lang="ru-RU" sz="2400" b="1" dirty="0"/>
              <a:t>наличие оценочных слов (достойный, величайший);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клише (уровень жизни, вести репортаж, достигать договоренности, огромный вклад);</a:t>
            </a:r>
          </a:p>
          <a:p>
            <a:pPr>
              <a:buFontTx/>
              <a:buChar char="-"/>
            </a:pPr>
            <a:r>
              <a:rPr lang="ru-RU" sz="2400" b="1" dirty="0"/>
              <a:t>наличие перифраз (ледовая дружина – хоккейная команда; чёрное золото – нефть)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396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Изменения в ЕГЭ-2023 по русскому языку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5566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В Части 1 демоверсии изменен порядок следования заданий 1-3 к тексту №1. Рассмотрим формулировки, предложенные в демоверсии ЕГЭ-2023: </a:t>
            </a:r>
          </a:p>
          <a:p>
            <a:pPr marL="0" indent="0">
              <a:buNone/>
            </a:pPr>
            <a:r>
              <a:rPr lang="ru-RU" b="1" i="1" dirty="0"/>
              <a:t>1. </a:t>
            </a:r>
            <a:r>
              <a:rPr lang="ru-RU" b="1" dirty="0"/>
              <a:t>Самостоятельно подберите местоимение, которое должно стоять на месте пропуска в третьем (3) предложении текста. Запишите это местоимение. </a:t>
            </a:r>
          </a:p>
        </p:txBody>
      </p:sp>
    </p:spTree>
    <p:extLst>
      <p:ext uri="{BB962C8B-B14F-4D97-AF65-F5344CB8AC3E}">
        <p14:creationId xmlns:p14="http://schemas.microsoft.com/office/powerpoint/2010/main" val="25292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97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Морфологические: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множественного числа существительных в значении обобщенной совокупности (народы, власти);</a:t>
            </a:r>
          </a:p>
          <a:p>
            <a:pPr>
              <a:buFontTx/>
              <a:buChar char="-"/>
            </a:pPr>
            <a:r>
              <a:rPr lang="ru-RU" sz="2400" b="1" dirty="0"/>
              <a:t>употребление превосходной степени в </a:t>
            </a:r>
            <a:r>
              <a:rPr lang="ru-RU" sz="2400" b="1" dirty="0" err="1"/>
              <a:t>элятивном</a:t>
            </a:r>
            <a:r>
              <a:rPr lang="ru-RU" sz="2400" b="1" dirty="0"/>
              <a:t> значении (важнейший, сильнейший, решающий);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отыменных предлогов и сложных отыменных союзов (в области, в связи с тем, что, ввиду того, что)</a:t>
            </a:r>
          </a:p>
        </p:txBody>
      </p:sp>
    </p:spTree>
    <p:extLst>
      <p:ext uri="{BB962C8B-B14F-4D97-AF65-F5344CB8AC3E}">
        <p14:creationId xmlns:p14="http://schemas.microsoft.com/office/powerpoint/2010/main" val="304003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Синтаксические: </a:t>
            </a:r>
          </a:p>
          <a:p>
            <a:pPr>
              <a:buFontTx/>
              <a:buChar char="-"/>
            </a:pPr>
            <a:r>
              <a:rPr lang="ru-RU" sz="2400" b="1" dirty="0"/>
              <a:t>в основном используется упорядоченный книжный синтаксис, но возможно применение разговорного синтаксиса в целях усиления экспрессивности;</a:t>
            </a:r>
          </a:p>
          <a:p>
            <a:pPr>
              <a:buFontTx/>
              <a:buChar char="-"/>
            </a:pPr>
            <a:r>
              <a:rPr lang="ru-RU" sz="2400" b="1" dirty="0"/>
              <a:t>наличие инверсии  в построении словосочетаний (практикой подтверждено; выпускает завод);</a:t>
            </a:r>
          </a:p>
          <a:p>
            <a:pPr>
              <a:buFontTx/>
              <a:buChar char="-"/>
            </a:pPr>
            <a:r>
              <a:rPr lang="ru-RU" sz="2400" b="1" dirty="0"/>
              <a:t>характерны конструкции с именительным темы( Ольха…Некоторые называют её «сорным деревом»;</a:t>
            </a:r>
          </a:p>
          <a:p>
            <a:pPr>
              <a:buFontTx/>
              <a:buChar char="-"/>
            </a:pPr>
            <a:r>
              <a:rPr lang="ru-RU" sz="2400" b="1" dirty="0"/>
              <a:t>частое использование вводных слов</a:t>
            </a:r>
          </a:p>
        </p:txBody>
      </p:sp>
    </p:spTree>
    <p:extLst>
      <p:ext uri="{BB962C8B-B14F-4D97-AF65-F5344CB8AC3E}">
        <p14:creationId xmlns:p14="http://schemas.microsoft.com/office/powerpoint/2010/main" val="291104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Языковые черты литературно-художественного стиля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- характеризуется единством коммуникативной и эстетической функции;</a:t>
            </a:r>
          </a:p>
          <a:p>
            <a:pPr>
              <a:buFontTx/>
              <a:buChar char="-"/>
            </a:pPr>
            <a:r>
              <a:rPr lang="ru-RU" sz="2400" b="1" dirty="0"/>
              <a:t>образность, эмоциональность, экспрессивность;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всех пластов лексики, морфологии и синтаксиса;</a:t>
            </a:r>
          </a:p>
          <a:p>
            <a:pPr>
              <a:buFontTx/>
              <a:buChar char="-"/>
            </a:pPr>
            <a:r>
              <a:rPr lang="ru-RU" sz="2400" b="1" dirty="0"/>
              <a:t>наличие речи персонажей;</a:t>
            </a:r>
          </a:p>
          <a:p>
            <a:pPr>
              <a:buFontTx/>
              <a:buChar char="-"/>
            </a:pPr>
            <a:r>
              <a:rPr lang="ru-RU" sz="2400" b="1" dirty="0"/>
              <a:t>наличие эмоционально-экспрессивных средств.</a:t>
            </a:r>
          </a:p>
          <a:p>
            <a:pPr>
              <a:buFontTx/>
              <a:buChar char="-"/>
            </a:pPr>
            <a:endParaRPr lang="ru-RU" sz="2400" b="1" dirty="0"/>
          </a:p>
          <a:p>
            <a:pPr>
              <a:buFontTx/>
              <a:buChar char="-"/>
            </a:pPr>
            <a:endParaRPr lang="ru-RU" sz="2400" b="1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63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Задание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В задании 4 Части 1 экзаменационной работы изменены формулировка и система ответов (множественный выбор), расширен предъявляемый языковой материал (обновлён Орфоэпический словник).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Изменена формулировка задания:</a:t>
            </a:r>
          </a:p>
          <a:p>
            <a:pPr marL="0" indent="0">
              <a:buNone/>
            </a:pPr>
            <a:r>
              <a:rPr lang="ru-RU" dirty="0"/>
              <a:t>ЕГЭ-2022</a:t>
            </a:r>
          </a:p>
          <a:p>
            <a:pPr marL="0" indent="0">
              <a:buNone/>
            </a:pPr>
            <a:r>
              <a:rPr lang="ru-RU" dirty="0"/>
              <a:t>В одном из приведённых ниже слов допущена ошибка в постановке ударения: НЕВЕРНО выделена буква, обозначающая ударный гласный звук. Выпишите это слово.</a:t>
            </a:r>
          </a:p>
          <a:p>
            <a:pPr marL="0" indent="0">
              <a:buNone/>
            </a:pPr>
            <a:r>
              <a:rPr lang="ru-RU" dirty="0"/>
              <a:t>ЕГЭ-2023</a:t>
            </a:r>
          </a:p>
          <a:p>
            <a:pPr marL="0" indent="0">
              <a:buNone/>
            </a:pPr>
            <a:r>
              <a:rPr lang="ru-RU" dirty="0"/>
              <a:t>Укажите варианты ответов, в которых</a:t>
            </a:r>
            <a:r>
              <a:rPr lang="ru-RU" b="1" dirty="0"/>
              <a:t> верно </a:t>
            </a:r>
            <a:r>
              <a:rPr lang="ru-RU" dirty="0"/>
              <a:t>выделена буква, обозначающая ударный гласный звук. Запишите номера ответов.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44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25512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b="1" dirty="0"/>
              <a:t>НОВЫЕ СЛОВА  ОРФОЭПИЧЕСКОМ СЛОВНИКЕ:  </a:t>
            </a:r>
          </a:p>
          <a:p>
            <a:r>
              <a:rPr lang="ru-RU" dirty="0" err="1"/>
              <a:t>лОктя</a:t>
            </a:r>
            <a:r>
              <a:rPr lang="ru-RU" dirty="0"/>
              <a:t>, род. п. ед. ч. сущ. </a:t>
            </a:r>
            <a:r>
              <a:rPr lang="ru-RU" dirty="0" err="1"/>
              <a:t>лОкоть</a:t>
            </a:r>
            <a:r>
              <a:rPr lang="ru-RU" dirty="0"/>
              <a:t>; </a:t>
            </a:r>
            <a:r>
              <a:rPr lang="ru-RU" dirty="0" err="1"/>
              <a:t>локтЕй</a:t>
            </a:r>
            <a:r>
              <a:rPr lang="ru-RU" dirty="0"/>
              <a:t>, род. п. мн. ч.</a:t>
            </a:r>
          </a:p>
          <a:p>
            <a:r>
              <a:rPr lang="ru-RU" dirty="0" err="1"/>
              <a:t>сосредотОчение</a:t>
            </a:r>
            <a:endParaRPr lang="ru-RU" dirty="0"/>
          </a:p>
          <a:p>
            <a:r>
              <a:rPr lang="ru-RU" dirty="0" err="1"/>
              <a:t>тУфля</a:t>
            </a:r>
            <a:endParaRPr lang="ru-RU" dirty="0"/>
          </a:p>
          <a:p>
            <a:r>
              <a:rPr lang="ru-RU" dirty="0" err="1"/>
              <a:t>запломбировАть</a:t>
            </a:r>
            <a:endParaRPr lang="ru-RU" dirty="0"/>
          </a:p>
          <a:p>
            <a:r>
              <a:rPr lang="ru-RU" dirty="0" err="1"/>
              <a:t>кАшлянуть</a:t>
            </a:r>
            <a:endParaRPr lang="ru-RU" dirty="0"/>
          </a:p>
          <a:p>
            <a:r>
              <a:rPr lang="ru-RU" dirty="0" err="1"/>
              <a:t>пломбировАть</a:t>
            </a:r>
            <a:endParaRPr lang="ru-RU" dirty="0"/>
          </a:p>
          <a:p>
            <a:r>
              <a:rPr lang="ru-RU" dirty="0" err="1"/>
              <a:t>совралА</a:t>
            </a:r>
            <a:r>
              <a:rPr lang="ru-RU" dirty="0"/>
              <a:t>, </a:t>
            </a:r>
            <a:r>
              <a:rPr lang="ru-RU" dirty="0" err="1"/>
              <a:t>прош</a:t>
            </a:r>
            <a:r>
              <a:rPr lang="ru-RU" dirty="0"/>
              <a:t>. </a:t>
            </a:r>
            <a:r>
              <a:rPr lang="ru-RU" dirty="0" err="1"/>
              <a:t>вр</a:t>
            </a:r>
            <a:r>
              <a:rPr lang="ru-RU" dirty="0"/>
              <a:t>. ж. р. глаг. </a:t>
            </a:r>
            <a:r>
              <a:rPr lang="ru-RU" dirty="0" err="1"/>
              <a:t>соврАть</a:t>
            </a:r>
            <a:endParaRPr lang="ru-RU" dirty="0"/>
          </a:p>
          <a:p>
            <a:r>
              <a:rPr lang="ru-RU" dirty="0" err="1"/>
              <a:t>облегчЁнный</a:t>
            </a:r>
            <a:endParaRPr lang="ru-RU" dirty="0"/>
          </a:p>
          <a:p>
            <a:r>
              <a:rPr lang="ru-RU" dirty="0" err="1"/>
              <a:t>углублЁнный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9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</a:rPr>
              <a:t>Из словника убрали следующие слова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/>
              <a:t>Существительные: </a:t>
            </a:r>
            <a:r>
              <a:rPr lang="ru-RU" dirty="0" err="1"/>
              <a:t>диалОг</a:t>
            </a:r>
            <a:r>
              <a:rPr lang="ru-RU" dirty="0"/>
              <a:t>, </a:t>
            </a:r>
            <a:r>
              <a:rPr lang="ru-RU" dirty="0" err="1"/>
              <a:t>монолОг</a:t>
            </a:r>
            <a:r>
              <a:rPr lang="ru-RU" dirty="0"/>
              <a:t>, </a:t>
            </a:r>
            <a:r>
              <a:rPr lang="ru-RU" dirty="0" err="1"/>
              <a:t>сантимЕтр</a:t>
            </a:r>
            <a:r>
              <a:rPr lang="ru-RU" dirty="0"/>
              <a:t>, </a:t>
            </a:r>
            <a:r>
              <a:rPr lang="ru-RU" dirty="0" err="1"/>
              <a:t>децимЕтр</a:t>
            </a:r>
            <a:r>
              <a:rPr lang="ru-RU" dirty="0"/>
              <a:t>, </a:t>
            </a:r>
            <a:r>
              <a:rPr lang="ru-RU" dirty="0" err="1"/>
              <a:t>миллимЕтр</a:t>
            </a:r>
            <a:r>
              <a:rPr lang="ru-RU" dirty="0"/>
              <a:t>, </a:t>
            </a:r>
            <a:r>
              <a:rPr lang="ru-RU" dirty="0" err="1"/>
              <a:t>пОчестей</a:t>
            </a:r>
            <a:r>
              <a:rPr lang="ru-RU" dirty="0"/>
              <a:t>, </a:t>
            </a:r>
            <a:r>
              <a:rPr lang="ru-RU" dirty="0" err="1"/>
              <a:t>чЕлюстей</a:t>
            </a:r>
            <a:r>
              <a:rPr lang="ru-RU" dirty="0"/>
              <a:t>, </a:t>
            </a:r>
            <a:r>
              <a:rPr lang="ru-RU" dirty="0" err="1"/>
              <a:t>новостЕй</a:t>
            </a:r>
            <a:r>
              <a:rPr lang="ru-RU" dirty="0"/>
              <a:t>, </a:t>
            </a:r>
            <a:r>
              <a:rPr lang="ru-RU" dirty="0" err="1"/>
              <a:t>мусоропровОд</a:t>
            </a:r>
            <a:r>
              <a:rPr lang="ru-RU" dirty="0"/>
              <a:t>, </a:t>
            </a:r>
            <a:r>
              <a:rPr lang="ru-RU" dirty="0" err="1"/>
              <a:t>малЯр</a:t>
            </a:r>
            <a:r>
              <a:rPr lang="ru-RU" dirty="0"/>
              <a:t>, </a:t>
            </a:r>
            <a:r>
              <a:rPr lang="ru-RU" dirty="0" err="1"/>
              <a:t>доЯр</a:t>
            </a:r>
            <a:r>
              <a:rPr lang="ru-RU" dirty="0"/>
              <a:t>, </a:t>
            </a:r>
            <a:r>
              <a:rPr lang="ru-RU" dirty="0" err="1"/>
              <a:t>киоскЁр</a:t>
            </a:r>
            <a:r>
              <a:rPr lang="ru-RU" dirty="0"/>
              <a:t>, </a:t>
            </a:r>
            <a:r>
              <a:rPr lang="ru-RU" dirty="0" err="1"/>
              <a:t>контролЁр</a:t>
            </a:r>
            <a:r>
              <a:rPr lang="ru-RU" dirty="0"/>
              <a:t>.</a:t>
            </a:r>
          </a:p>
          <a:p>
            <a:r>
              <a:rPr lang="ru-RU" dirty="0"/>
              <a:t>Прилагательные: </a:t>
            </a:r>
            <a:r>
              <a:rPr lang="ru-RU" dirty="0" err="1"/>
              <a:t>смазлИва</a:t>
            </a:r>
            <a:r>
              <a:rPr lang="ru-RU" dirty="0"/>
              <a:t>, </a:t>
            </a:r>
            <a:r>
              <a:rPr lang="ru-RU" dirty="0" err="1"/>
              <a:t>суетлИва</a:t>
            </a:r>
            <a:r>
              <a:rPr lang="ru-RU" dirty="0"/>
              <a:t>, </a:t>
            </a:r>
            <a:r>
              <a:rPr lang="ru-RU" dirty="0" err="1"/>
              <a:t>болтлИва</a:t>
            </a:r>
            <a:r>
              <a:rPr lang="ru-RU" dirty="0"/>
              <a:t>, </a:t>
            </a:r>
            <a:r>
              <a:rPr lang="ru-RU" dirty="0" err="1"/>
              <a:t>прожОрлива</a:t>
            </a:r>
            <a:r>
              <a:rPr lang="ru-RU" dirty="0"/>
              <a:t>.</a:t>
            </a:r>
          </a:p>
          <a:p>
            <a:r>
              <a:rPr lang="ru-RU" dirty="0"/>
              <a:t>Глаголы: </a:t>
            </a:r>
            <a:r>
              <a:rPr lang="ru-RU" dirty="0" err="1"/>
              <a:t>исчЕрпать</a:t>
            </a:r>
            <a:r>
              <a:rPr lang="ru-RU" dirty="0"/>
              <a:t>, </a:t>
            </a:r>
            <a:r>
              <a:rPr lang="ru-RU" dirty="0" err="1"/>
              <a:t>насорИть</a:t>
            </a:r>
            <a:r>
              <a:rPr lang="ru-RU" dirty="0"/>
              <a:t>, </a:t>
            </a:r>
            <a:r>
              <a:rPr lang="ru-RU" dirty="0" err="1"/>
              <a:t>формировАть</a:t>
            </a:r>
            <a:r>
              <a:rPr lang="ru-RU" dirty="0"/>
              <a:t>, </a:t>
            </a:r>
            <a:r>
              <a:rPr lang="ru-RU" dirty="0" err="1"/>
              <a:t>нормировАть</a:t>
            </a:r>
            <a:r>
              <a:rPr lang="ru-RU" dirty="0"/>
              <a:t>, </a:t>
            </a:r>
            <a:r>
              <a:rPr lang="ru-RU" dirty="0" err="1"/>
              <a:t>сортировАть</a:t>
            </a:r>
            <a:r>
              <a:rPr lang="ru-RU" dirty="0"/>
              <a:t>, </a:t>
            </a:r>
            <a:r>
              <a:rPr lang="ru-RU" dirty="0" err="1"/>
              <a:t>премировАть</a:t>
            </a:r>
            <a:r>
              <a:rPr lang="ru-RU" dirty="0"/>
              <a:t>, </a:t>
            </a:r>
            <a:r>
              <a:rPr lang="ru-RU" dirty="0" err="1"/>
              <a:t>принУдить</a:t>
            </a:r>
            <a:r>
              <a:rPr lang="ru-RU" dirty="0"/>
              <a:t>, </a:t>
            </a:r>
            <a:r>
              <a:rPr lang="ru-RU" dirty="0" err="1"/>
              <a:t>убыстрИть</a:t>
            </a:r>
            <a:r>
              <a:rPr lang="ru-RU" dirty="0"/>
              <a:t>.</a:t>
            </a:r>
          </a:p>
          <a:p>
            <a:r>
              <a:rPr lang="ru-RU" dirty="0"/>
              <a:t>Наречия: </a:t>
            </a:r>
            <a:r>
              <a:rPr lang="ru-RU" dirty="0" err="1"/>
              <a:t>завИдно</a:t>
            </a:r>
            <a:r>
              <a:rPr lang="ru-RU" dirty="0"/>
              <a:t>, </a:t>
            </a:r>
            <a:r>
              <a:rPr lang="ru-RU" dirty="0" err="1"/>
              <a:t>зАгодя</a:t>
            </a:r>
            <a:r>
              <a:rPr lang="ru-RU" dirty="0"/>
              <a:t>.</a:t>
            </a:r>
          </a:p>
          <a:p>
            <a:r>
              <a:rPr lang="ru-RU" dirty="0"/>
              <a:t>Деепричастия: </a:t>
            </a:r>
            <a:r>
              <a:rPr lang="ru-RU" dirty="0" err="1"/>
              <a:t>балУясь</a:t>
            </a:r>
            <a:r>
              <a:rPr lang="ru-RU" dirty="0"/>
              <a:t>.</a:t>
            </a:r>
          </a:p>
          <a:p>
            <a:r>
              <a:rPr lang="ru-RU" dirty="0"/>
              <a:t>Причастия: </a:t>
            </a:r>
            <a:r>
              <a:rPr lang="ru-RU" dirty="0" err="1"/>
              <a:t>балОванный</a:t>
            </a:r>
            <a:r>
              <a:rPr lang="ru-RU" dirty="0"/>
              <a:t>, включённый (</a:t>
            </a:r>
            <a:r>
              <a:rPr lang="ru-RU" dirty="0" err="1"/>
              <a:t>включЁн</a:t>
            </a:r>
            <a:r>
              <a:rPr lang="ru-RU" dirty="0"/>
              <a:t>), </a:t>
            </a:r>
            <a:r>
              <a:rPr lang="ru-RU" dirty="0" err="1"/>
              <a:t>избалОванный</a:t>
            </a:r>
            <a:r>
              <a:rPr lang="ru-RU" dirty="0"/>
              <a:t>, </a:t>
            </a:r>
            <a:r>
              <a:rPr lang="ru-RU" dirty="0" err="1"/>
              <a:t>нАжитый</a:t>
            </a:r>
            <a:r>
              <a:rPr lang="ru-RU" dirty="0"/>
              <a:t> (</a:t>
            </a:r>
            <a:r>
              <a:rPr lang="ru-RU" dirty="0" err="1"/>
              <a:t>нажитА</a:t>
            </a:r>
            <a:r>
              <a:rPr lang="ru-RU" dirty="0"/>
              <a:t>), </a:t>
            </a:r>
            <a:r>
              <a:rPr lang="ru-RU" dirty="0" err="1"/>
              <a:t>начатА</a:t>
            </a:r>
            <a:r>
              <a:rPr lang="ru-RU" dirty="0"/>
              <a:t>, </a:t>
            </a:r>
            <a:r>
              <a:rPr lang="ru-RU" dirty="0" err="1"/>
              <a:t>определЁнный</a:t>
            </a:r>
            <a:r>
              <a:rPr lang="ru-RU" dirty="0"/>
              <a:t> (</a:t>
            </a:r>
            <a:r>
              <a:rPr lang="ru-RU" dirty="0" err="1"/>
              <a:t>определЁн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8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869"/>
            <a:ext cx="8229600" cy="42551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0070C0"/>
                </a:solidFill>
              </a:rPr>
              <a:t>Задание 5</a:t>
            </a:r>
          </a:p>
          <a:p>
            <a:pPr marL="0" indent="0">
              <a:buNone/>
            </a:pPr>
            <a:r>
              <a:rPr lang="ru-RU" dirty="0"/>
              <a:t>В задании 5 части 1 экзаменационной работы расширен предъявляемый языковой материал (обновлён «Словарик паронимов»).</a:t>
            </a:r>
          </a:p>
          <a:p>
            <a:pPr marL="0" indent="0">
              <a:buNone/>
            </a:pPr>
            <a:r>
              <a:rPr lang="ru-RU" dirty="0"/>
              <a:t>Корректировка «Словарика паронимов» осуществлялась в соответствии со школьными учебниками и общеизвестными современными словарями паронимов. Следует обратить внимание на то, что внесенные в «Словарик паронимов» изменения в 2023 г. не повлекут изменения формата самого задания 5.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91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Добавлены слова: </a:t>
            </a:r>
          </a:p>
          <a:p>
            <a:r>
              <a:rPr lang="ru-RU" i="1" dirty="0"/>
              <a:t>Авторитарный – авторитетный</a:t>
            </a:r>
            <a:endParaRPr lang="ru-RU" dirty="0"/>
          </a:p>
          <a:p>
            <a:r>
              <a:rPr lang="ru-RU" i="1" dirty="0"/>
              <a:t>Адресант – адресат</a:t>
            </a:r>
            <a:endParaRPr lang="ru-RU" dirty="0"/>
          </a:p>
          <a:p>
            <a:r>
              <a:rPr lang="ru-RU" i="1" dirty="0"/>
              <a:t>Безликий – безличный</a:t>
            </a:r>
            <a:endParaRPr lang="ru-RU" dirty="0"/>
          </a:p>
          <a:p>
            <a:r>
              <a:rPr lang="ru-RU" i="1" dirty="0"/>
              <a:t>Будний – будничный</a:t>
            </a:r>
            <a:endParaRPr lang="ru-RU" dirty="0"/>
          </a:p>
          <a:p>
            <a:r>
              <a:rPr lang="ru-RU" i="1" dirty="0"/>
              <a:t>Бывалый</a:t>
            </a:r>
            <a:r>
              <a:rPr lang="ru-RU" dirty="0"/>
              <a:t> – бывший – былой</a:t>
            </a:r>
          </a:p>
          <a:p>
            <a:r>
              <a:rPr lang="ru-RU" i="1" dirty="0"/>
              <a:t>Ванна – ванная</a:t>
            </a:r>
            <a:endParaRPr lang="ru-RU" dirty="0"/>
          </a:p>
          <a:p>
            <a:r>
              <a:rPr lang="ru-RU" dirty="0"/>
              <a:t>Великий – </a:t>
            </a:r>
            <a:r>
              <a:rPr lang="ru-RU" i="1" dirty="0"/>
              <a:t>величавый</a:t>
            </a:r>
            <a:r>
              <a:rPr lang="ru-RU" dirty="0"/>
              <a:t> – величественный</a:t>
            </a:r>
          </a:p>
          <a:p>
            <a:r>
              <a:rPr lang="ru-RU" i="1" dirty="0"/>
              <a:t>Величие – величина</a:t>
            </a:r>
            <a:endParaRPr lang="ru-RU" dirty="0"/>
          </a:p>
          <a:p>
            <a:r>
              <a:rPr lang="ru-RU" i="1" dirty="0"/>
              <a:t>Возбуждать – побуждать</a:t>
            </a:r>
            <a:endParaRPr lang="ru-RU" dirty="0"/>
          </a:p>
          <a:p>
            <a:r>
              <a:rPr lang="ru-RU" dirty="0"/>
              <a:t>Единичный – единственный – </a:t>
            </a:r>
            <a:r>
              <a:rPr lang="ru-RU" i="1" dirty="0"/>
              <a:t>единый – одиночный</a:t>
            </a:r>
            <a:endParaRPr lang="ru-RU" dirty="0"/>
          </a:p>
          <a:p>
            <a:r>
              <a:rPr lang="ru-RU" i="1" dirty="0"/>
              <a:t>Землистый – земляной – земной</a:t>
            </a:r>
            <a:endParaRPr lang="ru-RU" dirty="0"/>
          </a:p>
          <a:p>
            <a:r>
              <a:rPr lang="ru-RU" dirty="0"/>
              <a:t>Лакированный – </a:t>
            </a:r>
            <a:r>
              <a:rPr lang="ru-RU" i="1" dirty="0"/>
              <a:t>лакировочный </a:t>
            </a:r>
            <a:r>
              <a:rPr lang="ru-RU" dirty="0"/>
              <a:t>– лаковый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25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877"/>
            <a:ext cx="8229600" cy="4255121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/>
              <a:t>Наблюдательный – наблюдательский</a:t>
            </a:r>
            <a:endParaRPr lang="ru-RU" dirty="0"/>
          </a:p>
          <a:p>
            <a:r>
              <a:rPr lang="ru-RU" i="1" dirty="0"/>
              <a:t>Обсудить – осудить</a:t>
            </a:r>
            <a:endParaRPr lang="ru-RU" dirty="0"/>
          </a:p>
          <a:p>
            <a:r>
              <a:rPr lang="ru-RU" i="1" dirty="0"/>
              <a:t>Опасливый – опасный</a:t>
            </a:r>
            <a:endParaRPr lang="ru-RU" dirty="0"/>
          </a:p>
          <a:p>
            <a:r>
              <a:rPr lang="ru-RU" i="1" dirty="0"/>
              <a:t>Понятливый – понятный</a:t>
            </a:r>
            <a:endParaRPr lang="ru-RU" dirty="0"/>
          </a:p>
          <a:p>
            <a:r>
              <a:rPr lang="ru-RU" i="1" dirty="0"/>
              <a:t>Поступок – проступок</a:t>
            </a:r>
            <a:endParaRPr lang="ru-RU" dirty="0"/>
          </a:p>
          <a:p>
            <a:r>
              <a:rPr lang="ru-RU" i="1" dirty="0"/>
              <a:t>Праздничный – праздный</a:t>
            </a:r>
            <a:endParaRPr lang="ru-RU" dirty="0"/>
          </a:p>
          <a:p>
            <a:r>
              <a:rPr lang="ru-RU" i="1" dirty="0"/>
              <a:t>Подделка – поделка – проделка</a:t>
            </a:r>
            <a:endParaRPr lang="ru-RU" dirty="0"/>
          </a:p>
          <a:p>
            <a:r>
              <a:rPr lang="ru-RU" dirty="0"/>
              <a:t>Производительный – </a:t>
            </a:r>
            <a:r>
              <a:rPr lang="ru-RU" i="1" dirty="0"/>
              <a:t>производный</a:t>
            </a:r>
            <a:r>
              <a:rPr lang="ru-RU" dirty="0"/>
              <a:t> – производственный</a:t>
            </a:r>
          </a:p>
          <a:p>
            <a:r>
              <a:rPr lang="ru-RU" i="1" dirty="0"/>
              <a:t>Расчётливый – расчётный</a:t>
            </a:r>
            <a:endParaRPr lang="ru-RU" dirty="0"/>
          </a:p>
          <a:p>
            <a:r>
              <a:rPr lang="ru-RU" i="1" dirty="0"/>
              <a:t>Складной – складской</a:t>
            </a:r>
            <a:endParaRPr lang="ru-RU" dirty="0"/>
          </a:p>
          <a:p>
            <a:r>
              <a:rPr lang="ru-RU" i="1" dirty="0"/>
              <a:t>Стеклянный – стекольный</a:t>
            </a:r>
            <a:endParaRPr lang="ru-RU" dirty="0"/>
          </a:p>
          <a:p>
            <a:r>
              <a:rPr lang="ru-RU" i="1" dirty="0"/>
              <a:t>Сытный – сытый</a:t>
            </a:r>
            <a:endParaRPr lang="ru-RU" dirty="0"/>
          </a:p>
          <a:p>
            <a:r>
              <a:rPr lang="ru-RU" i="1" dirty="0"/>
              <a:t>Человечный – человеческий</a:t>
            </a:r>
            <a:endParaRPr lang="ru-RU" dirty="0"/>
          </a:p>
          <a:p>
            <a:r>
              <a:rPr lang="ru-RU" i="1" dirty="0"/>
              <a:t>Экономика – экономия</a:t>
            </a:r>
            <a:endParaRPr lang="ru-RU" dirty="0"/>
          </a:p>
          <a:p>
            <a:r>
              <a:rPr lang="ru-RU" i="1" dirty="0"/>
              <a:t>Яблочный – яблоневый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94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0070C0"/>
                </a:solidFill>
              </a:rPr>
              <a:t>Удалены слова: </a:t>
            </a:r>
          </a:p>
          <a:p>
            <a:r>
              <a:rPr lang="ru-RU" dirty="0"/>
              <a:t>заполнен – наполнен – переполнен</a:t>
            </a:r>
          </a:p>
          <a:p>
            <a:r>
              <a:rPr lang="ru-RU" dirty="0"/>
              <a:t>выбирая – избирая</a:t>
            </a:r>
          </a:p>
          <a:p>
            <a:r>
              <a:rPr lang="ru-RU" dirty="0"/>
              <a:t>диктант – диктат</a:t>
            </a:r>
          </a:p>
          <a:p>
            <a:r>
              <a:rPr lang="ru-RU" dirty="0"/>
              <a:t>фактический – фактичный.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9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50190"/>
            <a:ext cx="8229600" cy="40097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b="1" dirty="0"/>
              <a:t>2. В тексте выделено пять слов. Укажите варианты ответов, в которых лексическое значение выделенного слова соответствует его значению в данном тексте. Запишите номера ответов.</a:t>
            </a:r>
          </a:p>
          <a:p>
            <a:pPr marL="0" indent="0" algn="just">
              <a:buNone/>
            </a:pPr>
            <a:r>
              <a:rPr lang="ru-RU" sz="2800" b="1" dirty="0"/>
              <a:t>	3. Укажите варианты ответов, в которых даны верные характеристики фрагмента текста. Запишите номера ответов. </a:t>
            </a:r>
          </a:p>
        </p:txBody>
      </p:sp>
    </p:spTree>
    <p:extLst>
      <p:ext uri="{BB962C8B-B14F-4D97-AF65-F5344CB8AC3E}">
        <p14:creationId xmlns:p14="http://schemas.microsoft.com/office/powerpoint/2010/main" val="2514711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5526"/>
            <a:ext cx="8363272" cy="40390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Задание 8</a:t>
            </a:r>
          </a:p>
          <a:p>
            <a:pPr marL="0" indent="0" algn="ctr">
              <a:buNone/>
            </a:pPr>
            <a:r>
              <a:rPr lang="ru-RU" i="1" dirty="0"/>
              <a:t>В задании 8 части 1 экзаменационной работы изменена система оценивания (максимальное количество баллов уменьшено с 5 до 3).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3518"/>
            <a:ext cx="8852520" cy="39670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Задание 9</a:t>
            </a:r>
          </a:p>
          <a:p>
            <a:pPr marL="0" indent="0">
              <a:buNone/>
            </a:pPr>
            <a:r>
              <a:rPr lang="ru-RU" sz="2800" dirty="0"/>
              <a:t>В задании 9 части 1 экзаменационной работы изменены формулировка и спектр предъявляемого языкового материала (задание по формату стало аналогичным орфографическим заданиям 10-12).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Формулировка задания</a:t>
            </a:r>
            <a:r>
              <a:rPr lang="ru-RU" sz="2800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800" dirty="0"/>
              <a:t>Укажите варианты ответов, в которых во всех словах одного ряда пропущена одна и та же буква. Запишите номера ответов.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Пример задания:</a:t>
            </a:r>
          </a:p>
          <a:p>
            <a:pPr marL="0" indent="0">
              <a:buNone/>
            </a:pPr>
            <a:r>
              <a:rPr lang="ru-RU" dirty="0"/>
              <a:t>1)</a:t>
            </a:r>
            <a:r>
              <a:rPr lang="ru-RU" dirty="0" err="1"/>
              <a:t>хол</a:t>
            </a:r>
            <a:r>
              <a:rPr lang="ru-RU" dirty="0"/>
              <a:t>..д, з..</a:t>
            </a:r>
            <a:r>
              <a:rPr lang="ru-RU" dirty="0" err="1"/>
              <a:t>ревать</a:t>
            </a:r>
            <a:r>
              <a:rPr lang="ru-RU" dirty="0"/>
              <a:t>, г..</a:t>
            </a:r>
            <a:r>
              <a:rPr lang="ru-RU" dirty="0" err="1"/>
              <a:t>рячий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2)</a:t>
            </a:r>
            <a:r>
              <a:rPr lang="ru-RU" dirty="0" err="1"/>
              <a:t>раств</a:t>
            </a:r>
            <a:r>
              <a:rPr lang="ru-RU" dirty="0"/>
              <a:t>..</a:t>
            </a:r>
            <a:r>
              <a:rPr lang="ru-RU" dirty="0" err="1"/>
              <a:t>ритель</a:t>
            </a:r>
            <a:r>
              <a:rPr lang="ru-RU" dirty="0"/>
              <a:t>, </a:t>
            </a:r>
            <a:r>
              <a:rPr lang="ru-RU" dirty="0" err="1"/>
              <a:t>пол..жить</a:t>
            </a:r>
            <a:r>
              <a:rPr lang="ru-RU" dirty="0"/>
              <a:t>, </a:t>
            </a:r>
            <a:r>
              <a:rPr lang="ru-RU" dirty="0" err="1"/>
              <a:t>осм</a:t>
            </a:r>
            <a:r>
              <a:rPr lang="ru-RU" dirty="0"/>
              <a:t>..</a:t>
            </a:r>
            <a:r>
              <a:rPr lang="ru-RU" dirty="0" err="1"/>
              <a:t>тревший</a:t>
            </a:r>
            <a:r>
              <a:rPr lang="ru-RU" dirty="0"/>
              <a:t> 3)р..</a:t>
            </a:r>
            <a:r>
              <a:rPr lang="ru-RU" dirty="0" err="1"/>
              <a:t>зарий</a:t>
            </a:r>
            <a:r>
              <a:rPr lang="ru-RU" dirty="0"/>
              <a:t>, р..</a:t>
            </a:r>
            <a:r>
              <a:rPr lang="ru-RU" dirty="0" err="1"/>
              <a:t>внина</a:t>
            </a:r>
            <a:r>
              <a:rPr lang="ru-RU" dirty="0"/>
              <a:t>, </a:t>
            </a:r>
            <a:r>
              <a:rPr lang="ru-RU" dirty="0" err="1"/>
              <a:t>хр</a:t>
            </a:r>
            <a:r>
              <a:rPr lang="ru-RU" dirty="0"/>
              <a:t>..</a:t>
            </a:r>
            <a:r>
              <a:rPr lang="ru-RU" dirty="0" err="1"/>
              <a:t>нение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4)пор..</a:t>
            </a:r>
            <a:r>
              <a:rPr lang="ru-RU" dirty="0" err="1"/>
              <a:t>сль</a:t>
            </a:r>
            <a:r>
              <a:rPr lang="ru-RU" dirty="0"/>
              <a:t>, р..</a:t>
            </a:r>
            <a:r>
              <a:rPr lang="ru-RU" dirty="0" err="1"/>
              <a:t>весник</a:t>
            </a:r>
            <a:r>
              <a:rPr lang="ru-RU" dirty="0"/>
              <a:t>, </a:t>
            </a:r>
            <a:r>
              <a:rPr lang="ru-RU" dirty="0" err="1"/>
              <a:t>отр</a:t>
            </a:r>
            <a:r>
              <a:rPr lang="ru-RU" dirty="0"/>
              <a:t>..</a:t>
            </a:r>
            <a:r>
              <a:rPr lang="ru-RU" dirty="0" err="1"/>
              <a:t>сль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5)</a:t>
            </a:r>
            <a:r>
              <a:rPr lang="ru-RU" dirty="0" err="1"/>
              <a:t>пл</a:t>
            </a:r>
            <a:r>
              <a:rPr lang="ru-RU" dirty="0"/>
              <a:t>..</a:t>
            </a:r>
            <a:r>
              <a:rPr lang="ru-RU" dirty="0" err="1"/>
              <a:t>чо</a:t>
            </a:r>
            <a:r>
              <a:rPr lang="ru-RU" dirty="0"/>
              <a:t>, д..</a:t>
            </a:r>
            <a:r>
              <a:rPr lang="ru-RU" dirty="0" err="1"/>
              <a:t>ревянный</a:t>
            </a:r>
            <a:r>
              <a:rPr lang="ru-RU" dirty="0"/>
              <a:t>, </a:t>
            </a:r>
            <a:r>
              <a:rPr lang="ru-RU" dirty="0" err="1"/>
              <a:t>цв</a:t>
            </a:r>
            <a:r>
              <a:rPr lang="ru-RU" dirty="0"/>
              <a:t>..</a:t>
            </a:r>
            <a:r>
              <a:rPr lang="ru-RU" dirty="0" err="1"/>
              <a:t>тение</a:t>
            </a:r>
            <a:r>
              <a:rPr lang="ru-RU" dirty="0"/>
              <a:t> </a:t>
            </a:r>
          </a:p>
          <a:p>
            <a:r>
              <a:rPr lang="ru-RU" dirty="0"/>
              <a:t>Ответ: 125</a:t>
            </a:r>
          </a:p>
        </p:txBody>
      </p:sp>
    </p:spTree>
    <p:extLst>
      <p:ext uri="{BB962C8B-B14F-4D97-AF65-F5344CB8AC3E}">
        <p14:creationId xmlns:p14="http://schemas.microsoft.com/office/powerpoint/2010/main" val="1292144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Задания 21, 26</a:t>
            </a:r>
          </a:p>
          <a:p>
            <a:pPr marL="0" indent="0">
              <a:buNone/>
            </a:pPr>
            <a:r>
              <a:rPr lang="ru-RU" sz="3600" i="1" dirty="0"/>
              <a:t>Заданиям 21 и 26 части 1 экзаменационной работы присвоен статус заданий повышенного уровня с учётом расширения языкового материала, предъявляемого в указанных заданиях. Задания 21 и 26 разрабатываются в соответствии с расширенным и уточнёнными перечнем элементов стилистического анализа, перечнем пунктуационных правил и перечнем основных изобразительно-выразительных средства языка, представленными в Кодификаторе проверяемых требований к результатам освоения основной образовательной программы среднего общего образования и элементов содержания для проведения единого государственного экзамена по русскому языку. Кроме того, в задании 26 изменена система оценивания (максимальное количество баллов уменьшено с 4 до 3).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75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Задание 27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Изменена формулировка задания 27 части 2 экзаменационной работы; изменён максимальный балл по критерию К2 «Комментарий к сформулированной проблеме исходного текста» (уменьшен с 6 до 5). Кроме того, в критериях К7 и К8 исключено понятие «негрубая ошибка».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7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ЕГЭ-2023. 5 баллов за К2 ставится, если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-проблема прокомментирована с опорой на исходный текст; </a:t>
            </a:r>
          </a:p>
          <a:p>
            <a:pPr marL="0" indent="0">
              <a:buNone/>
            </a:pPr>
            <a:r>
              <a:rPr lang="ru-RU" dirty="0"/>
              <a:t>-приведено не менее 2 примеров-иллюстраций из прочитанного текста, важных для понимания проблемы исходного текста; </a:t>
            </a:r>
          </a:p>
          <a:p>
            <a:pPr marL="0" indent="0">
              <a:buNone/>
            </a:pPr>
            <a:r>
              <a:rPr lang="ru-RU" dirty="0"/>
              <a:t>-дано пояснение к каждому из примеров-иллюстраций; </a:t>
            </a:r>
          </a:p>
          <a:p>
            <a:pPr marL="0" indent="0">
              <a:buNone/>
            </a:pPr>
            <a:r>
              <a:rPr lang="ru-RU" dirty="0"/>
              <a:t>-проанализирована смысловая связь между примерами-иллюстрациями.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51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8952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Какими бывают виды смысловой связи?</a:t>
            </a:r>
          </a:p>
          <a:p>
            <a:r>
              <a:rPr lang="ru-RU" b="1" dirty="0">
                <a:solidFill>
                  <a:srgbClr val="FF0000"/>
                </a:solidFill>
              </a:rPr>
              <a:t>дополнение;</a:t>
            </a:r>
          </a:p>
          <a:p>
            <a:r>
              <a:rPr lang="ru-RU" b="1" dirty="0">
                <a:solidFill>
                  <a:srgbClr val="FF0000"/>
                </a:solidFill>
              </a:rPr>
              <a:t>пояснение; 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причина;</a:t>
            </a:r>
          </a:p>
          <a:p>
            <a:r>
              <a:rPr lang="ru-RU" b="1" dirty="0">
                <a:solidFill>
                  <a:srgbClr val="FF0000"/>
                </a:solidFill>
              </a:rPr>
              <a:t>следствие;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противопоставление. </a:t>
            </a:r>
          </a:p>
          <a:p>
            <a:pPr marL="0" indent="0">
              <a:buNone/>
            </a:pPr>
            <a:r>
              <a:rPr lang="ru-RU" b="1" i="1" dirty="0"/>
              <a:t>В какой части сочинения может быть прописана смысловая связь между примерами-иллюстрациями?</a:t>
            </a:r>
          </a:p>
          <a:p>
            <a:r>
              <a:rPr lang="ru-RU" b="1" dirty="0">
                <a:solidFill>
                  <a:srgbClr val="00B050"/>
                </a:solidFill>
              </a:rPr>
              <a:t>перед примерами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0070C0"/>
                </a:solidFill>
              </a:rPr>
              <a:t>после первого примера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FFC000"/>
                </a:solidFill>
              </a:rPr>
              <a:t>после второго примера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1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4604"/>
            <a:ext cx="8229600" cy="40973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Связь между примерами-иллюстрациями и её анализ.</a:t>
            </a:r>
          </a:p>
          <a:p>
            <a:pPr marL="0" indent="0">
              <a:buNone/>
            </a:pPr>
            <a:r>
              <a:rPr lang="ru-RU" b="1" dirty="0"/>
              <a:t>Проблема: </a:t>
            </a:r>
            <a:r>
              <a:rPr lang="ru-RU" dirty="0"/>
              <a:t>отсутствие взаимопонимания между родственниками.</a:t>
            </a:r>
          </a:p>
          <a:p>
            <a:pPr marL="0" indent="0">
              <a:buNone/>
            </a:pPr>
            <a:r>
              <a:rPr lang="ru-RU" b="1" dirty="0"/>
              <a:t>Примеры-иллюстрации</a:t>
            </a:r>
            <a:r>
              <a:rPr lang="ru-RU" b="1" i="1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Один из братьев уехал жить в город, стал успешным и совершенно забыл о «бедных» деревенских родственниках.</a:t>
            </a:r>
          </a:p>
          <a:p>
            <a:pPr marL="514350" indent="-514350">
              <a:buAutoNum type="arabicPeriod"/>
            </a:pPr>
            <a:r>
              <a:rPr lang="ru-RU" dirty="0"/>
              <a:t> Второй брат, прожив всю жизнь в деревне, не считает материальный  достаток необходимым условием счастливой жизни. Для него важнее сохранение тёплых семейных отношений.</a:t>
            </a:r>
          </a:p>
          <a:p>
            <a:pPr marL="0" indent="0" algn="just">
              <a:buNone/>
            </a:pPr>
            <a:r>
              <a:rPr lang="ru-RU" i="1" dirty="0"/>
              <a:t>Данные примеры построены на основе </a:t>
            </a:r>
            <a:r>
              <a:rPr lang="ru-RU" b="1" i="1" dirty="0">
                <a:solidFill>
                  <a:srgbClr val="00B050"/>
                </a:solidFill>
              </a:rPr>
              <a:t>антитезы</a:t>
            </a:r>
            <a:r>
              <a:rPr lang="ru-RU" i="1" dirty="0"/>
              <a:t>: материальный достаток и карьерный рост не могут заменить родственные отношения, любовь и понимание близких людей. Для того, чтобы достичь взаимопонимания с родственниками, надо помнить о своей малой родине, о тех, с кем связаны самые первые воспоминания детства и юности, проявлять к родным заботу и участие. Только в этом случае можно достичь гармонии в отношениях.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5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Примеры комментариев из сочинений учащихся.</a:t>
            </a:r>
          </a:p>
          <a:p>
            <a:pPr marL="0" indent="0" algn="just">
              <a:buNone/>
            </a:pPr>
            <a:r>
              <a:rPr lang="ru-RU" b="1" dirty="0"/>
              <a:t>Проблема</a:t>
            </a:r>
            <a:r>
              <a:rPr lang="ru-RU" dirty="0"/>
              <a:t>: героизм русских солдат на войне.</a:t>
            </a:r>
          </a:p>
          <a:p>
            <a:pPr marL="0" indent="0" algn="just">
              <a:buNone/>
            </a:pPr>
            <a:r>
              <a:rPr lang="ru-RU" dirty="0"/>
              <a:t>Примеры-иллюстрации: </a:t>
            </a:r>
          </a:p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err="1"/>
              <a:t>Конаков</a:t>
            </a:r>
            <a:r>
              <a:rPr lang="ru-RU" dirty="0"/>
              <a:t> сумел </a:t>
            </a:r>
            <a:r>
              <a:rPr lang="ru-RU" i="1" dirty="0"/>
              <a:t>«вдвоём со старшиной держать оборону, отбивая многочисленные атаки немцев».</a:t>
            </a:r>
          </a:p>
          <a:p>
            <a:pPr marL="0" indent="0" algn="just">
              <a:buNone/>
            </a:pPr>
            <a:r>
              <a:rPr lang="ru-RU" dirty="0"/>
              <a:t>2</a:t>
            </a:r>
            <a:r>
              <a:rPr lang="ru-RU" i="1" dirty="0"/>
              <a:t>. «А ведь таких у нас миллионы, десятки миллионов, целая страна». </a:t>
            </a:r>
          </a:p>
          <a:p>
            <a:pPr marL="0" indent="0" algn="just">
              <a:buNone/>
            </a:pPr>
            <a:r>
              <a:rPr lang="ru-RU" b="1" dirty="0"/>
              <a:t>Пример ошибки в обозначении связи между примерами-иллюстрациями к проблеме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i="1" dirty="0"/>
              <a:t>Оба примера, дополняя друг друга, дают нам понять, что такое героизм.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049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09593"/>
            <a:ext cx="85176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</a:p>
          <a:p>
            <a:pPr algn="just"/>
            <a:r>
              <a:rPr lang="ru-RU" sz="2400" i="1" dirty="0"/>
              <a:t>Проанализировав оба примера-иллюстрации, мы понимаем, что русский солдат </a:t>
            </a:r>
            <a:r>
              <a:rPr lang="ru-RU" sz="2400" i="1" u="sng" dirty="0"/>
              <a:t>может вдвоём со старшиной отбить атаки врага</a:t>
            </a:r>
            <a:r>
              <a:rPr lang="ru-RU" sz="2400" i="1" dirty="0"/>
              <a:t>, подобно былинному богатырю Илье Муромцу, в одиночку героически сражавшемуся за Русь. В то же время, используя приём градации, писатель подводит нас к мысли о том, что в России </a:t>
            </a:r>
            <a:r>
              <a:rPr lang="ru-RU" sz="2400" i="1" u="sng" dirty="0"/>
              <a:t>таких героев, как </a:t>
            </a:r>
            <a:r>
              <a:rPr lang="ru-RU" sz="2400" i="1" u="sng" dirty="0" err="1"/>
              <a:t>Конаков</a:t>
            </a:r>
            <a:r>
              <a:rPr lang="ru-RU" sz="2400" i="1" u="sng" dirty="0"/>
              <a:t>, миллионы, и потому наш народ непобедим. </a:t>
            </a:r>
            <a:r>
              <a:rPr lang="ru-RU" sz="2400" i="1" dirty="0"/>
              <a:t>Примеры-иллюстрации </a:t>
            </a:r>
            <a:r>
              <a:rPr lang="ru-RU" sz="2400" b="1" i="1" dirty="0">
                <a:solidFill>
                  <a:srgbClr val="00B050"/>
                </a:solidFill>
              </a:rPr>
              <a:t>дополняя друг друга</a:t>
            </a:r>
            <a:r>
              <a:rPr lang="ru-RU" sz="2400" i="1" dirty="0"/>
              <a:t>, убеждают нас в следующем: героизм в нашей стране – массовое явление, именно ему мы обязаны победой в войне.</a:t>
            </a:r>
          </a:p>
        </p:txBody>
      </p:sp>
    </p:spTree>
    <p:extLst>
      <p:ext uri="{BB962C8B-B14F-4D97-AF65-F5344CB8AC3E}">
        <p14:creationId xmlns:p14="http://schemas.microsoft.com/office/powerpoint/2010/main" val="214010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Задание 1</a:t>
            </a:r>
          </a:p>
          <a:p>
            <a:pPr marL="0" indent="0">
              <a:buNone/>
            </a:pPr>
            <a:r>
              <a:rPr lang="ru-RU" sz="2400" dirty="0"/>
              <a:t>(бывшее задание 2 в ЕГЭ-2022) не претерпело изменений. Для его выполнения следует знать: группы союзов, разряды местоимений, частиц, наречий, виды вводных слов, предлогов, а также числительные.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средств связи предложений в тексте могут выступать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лексические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синтаксические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морфологичес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средства, например, порядок слов, синонимы, антонимы, синтаксический параллелизм и др.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916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617" y="555526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Проблема</a:t>
            </a:r>
            <a:r>
              <a:rPr lang="ru-RU" sz="2400" dirty="0"/>
              <a:t>: роль А.С. Пушкина в формировании национального самосознания русского народа.</a:t>
            </a:r>
          </a:p>
          <a:p>
            <a:pPr algn="just"/>
            <a:r>
              <a:rPr lang="ru-RU" sz="2400" dirty="0"/>
              <a:t>Примеры-иллюстрации: </a:t>
            </a:r>
          </a:p>
          <a:p>
            <a:pPr algn="just"/>
            <a:r>
              <a:rPr lang="ru-RU" sz="2400" dirty="0"/>
              <a:t>1.Поэт своим творчеством «освещает тёмную дорогу направляющим светом». </a:t>
            </a:r>
          </a:p>
          <a:p>
            <a:pPr algn="just"/>
            <a:r>
              <a:rPr lang="ru-RU" sz="2400" dirty="0"/>
              <a:t>2.А.С. Пушкин нашёл идеалы в родной земле, «полюбил их своей прозорливой душой» и смог передать их людям.</a:t>
            </a:r>
          </a:p>
          <a:p>
            <a:pPr algn="just"/>
            <a:r>
              <a:rPr lang="ru-RU" sz="2400" b="1" dirty="0"/>
              <a:t>Пример ошибки в обозначении связи между примерами-иллюстрациями к проблеме</a:t>
            </a:r>
            <a:r>
              <a:rPr lang="ru-RU" sz="2400" dirty="0"/>
              <a:t>:</a:t>
            </a:r>
          </a:p>
          <a:p>
            <a:pPr algn="just"/>
            <a:r>
              <a:rPr lang="ru-RU" sz="2400" i="1" dirty="0"/>
              <a:t>Оба эти примера подчёркивают значение творчества Пушкина для русского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3095662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00007"/>
            <a:ext cx="90364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just"/>
            <a:r>
              <a:rPr lang="ru-RU" sz="2400" i="1" dirty="0"/>
              <a:t>Русская природа, душа нашего народа вдохновили автора на создание шедевров, с помощью которых он, подобно древним </a:t>
            </a:r>
            <a:r>
              <a:rPr lang="ru-RU" sz="2400" i="1" u="sng" dirty="0"/>
              <a:t>пророкам, нёс людям свет истины</a:t>
            </a:r>
            <a:r>
              <a:rPr lang="ru-RU" sz="2400" i="1" dirty="0"/>
              <a:t>, и эта миссия поэта заслуживает особого уважения. И именно в этом ценность его творчества для всех людей. Таким образом, оба эти примера-иллюстрации, один из которых </a:t>
            </a:r>
            <a:r>
              <a:rPr lang="ru-RU" sz="2400" b="1" i="1" dirty="0">
                <a:solidFill>
                  <a:srgbClr val="00B050"/>
                </a:solidFill>
              </a:rPr>
              <a:t>поясняет</a:t>
            </a:r>
            <a:r>
              <a:rPr lang="ru-RU" sz="2400" i="1" dirty="0"/>
              <a:t> другой, доказывают мысль автора текста о  значении творчества Пушкина для русского народа. Действительно, поэт не только показал нам </a:t>
            </a:r>
            <a:r>
              <a:rPr lang="ru-RU" sz="2400" i="1" u="sng" dirty="0"/>
              <a:t>всё богатство русского духа</a:t>
            </a:r>
            <a:r>
              <a:rPr lang="ru-RU" sz="2400" i="1" dirty="0"/>
              <a:t>, </a:t>
            </a:r>
            <a:r>
              <a:rPr lang="ru-RU" sz="2400" i="1" u="sng" dirty="0"/>
              <a:t>описал красоту родной природы, дал своё представление об истории России</a:t>
            </a:r>
            <a:r>
              <a:rPr lang="ru-RU" sz="2400" i="1" dirty="0"/>
              <a:t>, но и научил ценить это, гордиться тем, что мы имеем. </a:t>
            </a:r>
          </a:p>
        </p:txBody>
      </p:sp>
    </p:spTree>
    <p:extLst>
      <p:ext uri="{BB962C8B-B14F-4D97-AF65-F5344CB8AC3E}">
        <p14:creationId xmlns:p14="http://schemas.microsoft.com/office/powerpoint/2010/main" val="1861808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6E8BD0-0941-42FD-B0AD-D72BED34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3518"/>
            <a:ext cx="828092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5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18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24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0" y="1131590"/>
            <a:ext cx="1281104" cy="8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46448" y="51470"/>
            <a:ext cx="6858000" cy="391886"/>
          </a:xfrm>
        </p:spPr>
        <p:txBody>
          <a:bodyPr>
            <a:noAutofit/>
          </a:bodyPr>
          <a:lstStyle/>
          <a:p>
            <a:r>
              <a:rPr lang="ru-RU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«Интеллект-Центр»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538844"/>
            <a:ext cx="5972150" cy="275298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chemeClr val="tx2"/>
                </a:solidFill>
              </a:rPr>
              <a:t>Новое пособие Издательства «Интеллект-Центр» содержит материал, который поможет выпускникам научиться решать наиболее сложные задания ЕГЭ-2021, а также понимать и раскрывать проблему исходного текста и писать эссе. </a:t>
            </a:r>
          </a:p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chemeClr val="tx2"/>
                </a:solidFill>
              </a:rPr>
              <a:t>Автор предлагает методику работы, которая позволит школьникам успешно справиться с решением тестов повышенной сложности и написанием сочинения-рассуждения в формате ЕГЭ.</a:t>
            </a:r>
          </a:p>
          <a:p>
            <a:pPr algn="r"/>
            <a:endParaRPr lang="ru-RU" sz="2400" kern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" y="539948"/>
            <a:ext cx="2571459" cy="37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37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1337771" cy="8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98415"/>
            <a:ext cx="40620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accent5">
                    <a:lumMod val="75000"/>
                  </a:schemeClr>
                </a:solidFill>
              </a:rPr>
              <a:t>Учебные пособия Издательства «Интеллект-Центр»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5772" y="329662"/>
            <a:ext cx="75341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</a:rPr>
              <a:t>Подготовка к экзаменам по русскому языку и литературе</a:t>
            </a:r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8B6478-DFED-4471-8B6A-C043F580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54" y="773933"/>
            <a:ext cx="7523776" cy="40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9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D6CBEE-49F4-48CD-8B04-B30ADC2CE5D9}"/>
              </a:ext>
            </a:extLst>
          </p:cNvPr>
          <p:cNvSpPr txBox="1"/>
          <p:nvPr/>
        </p:nvSpPr>
        <p:spPr>
          <a:xfrm>
            <a:off x="201739" y="507421"/>
            <a:ext cx="871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квалификации! Для педагогов! Дистанционно!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Скоро откроется запись!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Следите за информацией на сайте </a:t>
            </a:r>
            <a:r>
              <a:rPr lang="ru-RU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www.intellectcentre.ru</a:t>
            </a:r>
            <a:endParaRPr lang="ru-RU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ABC70B-CEAD-4627-9E28-9A865D26075A}"/>
              </a:ext>
            </a:extLst>
          </p:cNvPr>
          <p:cNvSpPr txBox="1"/>
          <p:nvPr/>
        </p:nvSpPr>
        <p:spPr>
          <a:xfrm>
            <a:off x="201738" y="1246085"/>
            <a:ext cx="581042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5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Ноябрь 2022 года.</a:t>
            </a:r>
            <a:endParaRPr lang="ru-RU" sz="15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квалификации: 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/>
              <a:t>Подготовка к ЕГЭ по русскому языку. Методические рекомендации, особенности подготовки, оценивание заданий и практика.</a:t>
            </a:r>
            <a:endParaRPr lang="ru-RU" dirty="0"/>
          </a:p>
          <a:p>
            <a:r>
              <a:rPr lang="ru-RU" b="1" dirty="0"/>
              <a:t>Автор: </a:t>
            </a:r>
            <a:r>
              <a:rPr lang="ru-RU" dirty="0" err="1"/>
              <a:t>Дергилёва</a:t>
            </a:r>
            <a:r>
              <a:rPr lang="ru-RU" dirty="0"/>
              <a:t> Жанна Ивановна, учитель русского языка и литературы высшей категории, к.ф.н., автор учебных пособий издательства «Интеллект-Центр» г. Москва.</a:t>
            </a:r>
          </a:p>
          <a:p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 обучения: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применением дистанционных образовательных технологий.</a:t>
            </a:r>
          </a:p>
          <a:p>
            <a:pPr algn="just"/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Документ об окончании обучения: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удостоверение о повышении квалификации (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установленного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образца).</a:t>
            </a: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курса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Курс дает совершенствование профессиональных компетенций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учителей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русского языка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общеобразовательных и профильных (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медиаклассов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классов в рамках реализации ФГОС и подготовки к итоговой аттестации школьников.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89A970-E4DB-474F-A762-ACA1C2FA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703836"/>
            <a:ext cx="2915816" cy="1321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9407C7-ED24-45A8-9AAE-0E11684C3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55" y="474806"/>
            <a:ext cx="1627090" cy="12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4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1337771" cy="8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2615" y="258945"/>
            <a:ext cx="70756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b="1" dirty="0">
                <a:solidFill>
                  <a:srgbClr val="FF0000"/>
                </a:solidFill>
              </a:rPr>
              <a:t>    </a:t>
            </a:r>
          </a:p>
          <a:p>
            <a:r>
              <a:rPr lang="ru-RU" altLang="ru-RU" sz="3300" b="1" dirty="0">
                <a:solidFill>
                  <a:srgbClr val="FF0000"/>
                </a:solidFill>
              </a:rPr>
              <a:t>Издательство «Интеллект-Центр»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402041" y="3259295"/>
            <a:ext cx="4212431" cy="1112656"/>
          </a:xfrm>
          <a:prstGeom prst="roundRect">
            <a:avLst>
              <a:gd name="adj" fmla="val 50000"/>
            </a:avLst>
          </a:prstGeom>
          <a:solidFill>
            <a:srgbClr val="0202DA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30000"/>
              </a:spcBef>
            </a:pP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www.intellectcentre.ru</a:t>
            </a: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E-mail: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in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tellect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@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izentr.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ru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spcBef>
                <a:spcPct val="30000"/>
              </a:spcBef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Тел./факс: (495)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660-34-53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0640" y="2425989"/>
            <a:ext cx="6916526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4500" b="1" dirty="0">
                <a:solidFill>
                  <a:srgbClr val="00B050"/>
                </a:solidFill>
                <a:latin typeface="Impact" panose="020B080603090205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Спасибо за внимание 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64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Остановимся на некоторых особенностях Задания 1.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 знать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 притяжательные местоимения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ее, его, 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совпадают по форме с личными местоимениями он, она, они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Примеры: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Мальчик сразу понял, что папа дома.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куртка висела на вешалке. (Чья куртка?) – его. Это притяжательное местоимение.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очень близки с другом.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Я хорошо понимаю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его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(Понимаю кого?) – его. Это личное местоимение.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30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02" y="428625"/>
            <a:ext cx="9125597" cy="431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качестве средств связи могут быть использованы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порядковые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собирательные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числитель-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Собирательные числительные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это такие, которые обозначают количество предметов, как их совокупность (двое, трое, оба, четверо, пятеро, шестеро, семеро). 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Порядковые числительные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это числительные, которые называют порядковые номер предмета при их счете (пятый, десятый).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25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обирательные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числительные используются в тексте без существительного, которое они определяют в количественном значении. Из собирательных числительных в качестве средств связи чаще других используются числительные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доме находились две женщины. При первых признаках пожара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выбежали на улицу.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7850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4212"/>
            <a:ext cx="8640959" cy="43597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Задание 2</a:t>
            </a:r>
          </a:p>
          <a:p>
            <a:pPr marL="0" indent="0">
              <a:buNone/>
            </a:pPr>
            <a:r>
              <a:rPr lang="ru-RU" i="1" dirty="0"/>
              <a:t>В Задании 2 (в КИМ 2022 года - задание 3) Части 1 экзаменационной работы изменены формулировка, система ответов (множественный выбор) и спектр предъявляемого языкового материала.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Формулировка задания: </a:t>
            </a:r>
          </a:p>
          <a:p>
            <a:pPr marL="0" indent="0">
              <a:buNone/>
            </a:pPr>
            <a:r>
              <a:rPr lang="ru-RU" sz="2800" b="1" dirty="0"/>
              <a:t>В тексте выделено пять слов. Укажите варианты ответов, в которых лексическое значение выделенного слова соответствует его значению в данном тексте. Запишите номера ответов.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380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 В середине 50-х гг. XX в. человечество вступило в совершенно новую эпоху, которая не завершилась до сих пор, — эпоху информационной революции (ИР). Буквально на глазах ранее неизвестные технологии </a:t>
            </a:r>
            <a:r>
              <a:rPr lang="ru-RU" sz="1800" b="1" u="sng" dirty="0">
                <a:solidFill>
                  <a:srgbClr val="0070C0"/>
                </a:solidFill>
              </a:rPr>
              <a:t>входили</a:t>
            </a:r>
            <a:r>
              <a:rPr lang="ru-RU" sz="1800" dirty="0"/>
              <a:t> в повседневную жизнь, а привычные </a:t>
            </a:r>
            <a:r>
              <a:rPr lang="ru-RU" sz="1800" b="1" u="sng" dirty="0">
                <a:solidFill>
                  <a:srgbClr val="0070C0"/>
                </a:solidFill>
              </a:rPr>
              <a:t>средства</a:t>
            </a:r>
            <a:r>
              <a:rPr lang="ru-RU" sz="1800" dirty="0"/>
              <a:t> информации приобретали новые формы. ...С появлением сети Интернет осуществилась давняя мечта ученых и инженеров о простом и быстром способе </a:t>
            </a:r>
            <a:r>
              <a:rPr lang="ru-RU" sz="1800" b="1" u="sng" dirty="0">
                <a:solidFill>
                  <a:srgbClr val="0070C0"/>
                </a:solidFill>
              </a:rPr>
              <a:t>обмена</a:t>
            </a:r>
            <a:r>
              <a:rPr lang="ru-RU" sz="1800" dirty="0"/>
              <a:t> идеями, также позволяющем найти любую нужную информацию.</a:t>
            </a:r>
          </a:p>
          <a:p>
            <a:pPr marL="0" indent="0" algn="just">
              <a:buNone/>
            </a:pPr>
            <a:r>
              <a:rPr lang="ru-RU" sz="1800" b="1" dirty="0"/>
              <a:t>&lt;…&gt;</a:t>
            </a:r>
            <a:r>
              <a:rPr lang="ru-RU" sz="1800" dirty="0"/>
              <a:t> </a:t>
            </a:r>
            <a:r>
              <a:rPr lang="ru-RU" sz="1800" b="1" u="sng" dirty="0">
                <a:solidFill>
                  <a:srgbClr val="0070C0"/>
                </a:solidFill>
              </a:rPr>
              <a:t>сеть</a:t>
            </a:r>
            <a:r>
              <a:rPr lang="ru-RU" sz="1800" dirty="0"/>
              <a:t> возникла в конце 60-х гг. XX в. в военном ведомстве США. Тогда она называлась </a:t>
            </a:r>
            <a:r>
              <a:rPr lang="ru-RU" sz="1800" dirty="0" err="1"/>
              <a:t>ARPAnet</a:t>
            </a:r>
            <a:r>
              <a:rPr lang="ru-RU" sz="1800" dirty="0"/>
              <a:t>. Военные </a:t>
            </a:r>
            <a:r>
              <a:rPr lang="ru-RU" sz="1800" b="1" u="sng" dirty="0">
                <a:solidFill>
                  <a:srgbClr val="0070C0"/>
                </a:solidFill>
              </a:rPr>
              <a:t>считали</a:t>
            </a:r>
            <a:r>
              <a:rPr lang="ru-RU" sz="1800" dirty="0"/>
              <a:t>, что подобное соединение компьютеров позволяет сохранить находящиеся в них данные в полной безопасности на случай как стихийного бедствия, так и нападения противника. Вскоре сеть стала гражданской, в нее включились университеты, а затем и бизнес-предприятия. Возник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559579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2590</Words>
  <Application>Microsoft Office PowerPoint</Application>
  <PresentationFormat>Экран (16:9)</PresentationFormat>
  <Paragraphs>232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Особенности подготовки учащихся к ЕГЭ-2023 по русскому языку.  </vt:lpstr>
      <vt:lpstr>Изменения в ЕГЭ-2023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Языковые черты научного стиля  </vt:lpstr>
      <vt:lpstr>Презентация PowerPoint</vt:lpstr>
      <vt:lpstr>Презентация PowerPoint</vt:lpstr>
      <vt:lpstr>Языковые черты публицистического стиля </vt:lpstr>
      <vt:lpstr>Презентация PowerPoint</vt:lpstr>
      <vt:lpstr>Презентация PowerPoint</vt:lpstr>
      <vt:lpstr>Языковые черты литературно-художественного стиля</vt:lpstr>
      <vt:lpstr>Задание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Издательство «Интеллект-Центр»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47</cp:revision>
  <dcterms:created xsi:type="dcterms:W3CDTF">2019-11-08T08:59:02Z</dcterms:created>
  <dcterms:modified xsi:type="dcterms:W3CDTF">2022-09-20T12:24:32Z</dcterms:modified>
</cp:coreProperties>
</file>