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1" r:id="rId2"/>
  </p:sldMasterIdLst>
  <p:notesMasterIdLst>
    <p:notesMasterId r:id="rId46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Roboto Black" panose="020B0604020202020204" charset="0"/>
      <p:bold r:id="rId51"/>
      <p:boldItalic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3" roundtripDataSignature="AMtx7mhnI8RiO9Slq8D3zSOOp0XVqBPNk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200" d="100"/>
          <a:sy n="200" d="100"/>
        </p:scale>
        <p:origin x="-984" y="-26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customschemas.google.com/relationships/presentationmetadata" Target="metadata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2.fntdata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font" Target="fonts/font5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3.fntdata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258070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205106b1bb4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205106b1bb4_0_2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g205106b1bb4_0_24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205106b1bb4_0_2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205106b1bb4_0_25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g205106b1bb4_0_25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205106b1bb4_0_2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205106b1bb4_0_26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g205106b1bb4_0_26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205106b1bb4_0_2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205106b1bb4_0_27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g205106b1bb4_0_27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205106b1bb4_0_28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g205106b1bb4_0_2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205106b1bb4_0_28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g205106b1bb4_0_2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205106b1bb4_0_2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205106b1bb4_0_29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g205106b1bb4_0_29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205106b1bb4_0_6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g205106b1bb4_0_6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205106b1bb4_0_6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g205106b1bb4_0_6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205106b1bb4_0_6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g205106b1bb4_0_6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05106b1bb4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205106b1bb4_0_2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g205106b1bb4_0_2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205106b1bb4_0_6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g205106b1bb4_0_6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205106b1bb4_0_40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g205106b1bb4_0_4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205106b1bb4_0_40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g205106b1bb4_0_4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205106b1bb4_0_4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g205106b1bb4_0_4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205106b1bb4_0_4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g205106b1bb4_0_4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205106b1bb4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205106b1bb4_0_2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g205106b1bb4_0_2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205106b1bb4_0_7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g205106b1bb4_0_7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205106b1bb4_0_7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g205106b1bb4_0_7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205106b1bb4_0_7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g205106b1bb4_0_7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205106b1bb4_0_7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g205106b1bb4_0_7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7" name="Google Shape;447;p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4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39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205106b1bb4_0_2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205106b1bb4_0_2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g205106b1bb4_0_2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4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205106b1bb4_0_8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g205106b1bb4_0_8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g205106b1bb4_0_8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40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205106b1bb4_0_8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205106b1bb4_0_8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g205106b1bb4_0_8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41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6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205106b1bb4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g205106b1bb4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205106b1bb4_0_5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g205106b1bb4_0_5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205106b1bb4_0_5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g205106b1bb4_0_5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05106b1bb4_0_5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g205106b1bb4_0_5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205106b1bb4_0_2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205106b1bb4_0_2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g205106b1bb4_0_2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205106b1bb4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205106b1bb4_0_2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g205106b1bb4_0_2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65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65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6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6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6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4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74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</p:sp>
      <p:sp>
        <p:nvSpPr>
          <p:cNvPr id="73" name="Google Shape;73;p74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4" name="Google Shape;74;p7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7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7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75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75"/>
          <p:cNvSpPr txBox="1">
            <a:spLocks noGrp="1"/>
          </p:cNvSpPr>
          <p:nvPr>
            <p:ph type="body" idx="1"/>
          </p:nvPr>
        </p:nvSpPr>
        <p:spPr>
          <a:xfrm rot="5400000">
            <a:off x="2874764" y="-1217413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7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7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7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76"/>
          <p:cNvSpPr txBox="1">
            <a:spLocks noGrp="1"/>
          </p:cNvSpPr>
          <p:nvPr>
            <p:ph type="title"/>
          </p:nvPr>
        </p:nvSpPr>
        <p:spPr>
          <a:xfrm rot="5400000">
            <a:off x="5463778" y="1371601"/>
            <a:ext cx="4388644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76"/>
          <p:cNvSpPr txBox="1">
            <a:spLocks noGrp="1"/>
          </p:cNvSpPr>
          <p:nvPr>
            <p:ph type="body" idx="1"/>
          </p:nvPr>
        </p:nvSpPr>
        <p:spPr>
          <a:xfrm rot="5400000">
            <a:off x="1272778" y="-609599"/>
            <a:ext cx="4388644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" name="Google Shape;86;p7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7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7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05106b1bb4_0_430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g205106b1bb4_0_430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g205106b1bb4_0_43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g205106b1bb4_0_43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g205106b1bb4_0_43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05106b1bb4_0_436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g205106b1bb4_0_436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4" name="Google Shape;104;g205106b1bb4_0_43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g205106b1bb4_0_43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g205106b1bb4_0_43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205106b1bb4_0_442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g205106b1bb4_0_442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0" name="Google Shape;110;g205106b1bb4_0_442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11" name="Google Shape;111;g205106b1bb4_0_442"/>
          <p:cNvSpPr txBox="1">
            <a:spLocks noGrp="1"/>
          </p:cNvSpPr>
          <p:nvPr>
            <p:ph type="body" idx="3"/>
          </p:nvPr>
        </p:nvSpPr>
        <p:spPr>
          <a:xfrm>
            <a:off x="4645026" y="1151335"/>
            <a:ext cx="40419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2" name="Google Shape;112;g205106b1bb4_0_442"/>
          <p:cNvSpPr txBox="1">
            <a:spLocks noGrp="1"/>
          </p:cNvSpPr>
          <p:nvPr>
            <p:ph type="body" idx="4"/>
          </p:nvPr>
        </p:nvSpPr>
        <p:spPr>
          <a:xfrm>
            <a:off x="4645026" y="1631156"/>
            <a:ext cx="40419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13" name="Google Shape;113;g205106b1bb4_0_44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g205106b1bb4_0_44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g205106b1bb4_0_44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05106b1bb4_0_451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g205106b1bb4_0_451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19" name="Google Shape;119;g205106b1bb4_0_451"/>
          <p:cNvSpPr txBox="1">
            <a:spLocks noGrp="1"/>
          </p:cNvSpPr>
          <p:nvPr>
            <p:ph type="body" idx="2"/>
          </p:nvPr>
        </p:nvSpPr>
        <p:spPr>
          <a:xfrm>
            <a:off x="4648200" y="1200151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20" name="Google Shape;120;g205106b1bb4_0_45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g205106b1bb4_0_45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g205106b1bb4_0_45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05106b1bb4_0_458"/>
          <p:cNvSpPr txBox="1">
            <a:spLocks noGrp="1"/>
          </p:cNvSpPr>
          <p:nvPr>
            <p:ph type="title"/>
          </p:nvPr>
        </p:nvSpPr>
        <p:spPr>
          <a:xfrm>
            <a:off x="722313" y="3305176"/>
            <a:ext cx="7772400" cy="10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g205106b1bb4_0_458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g205106b1bb4_0_458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g205106b1bb4_0_45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g205106b1bb4_0_45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05106b1bb4_0_464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g205106b1bb4_0_46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g205106b1bb4_0_46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g205106b1bb4_0_46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05106b1bb4_0_46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g205106b1bb4_0_46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g205106b1bb4_0_46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66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66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6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6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6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05106b1bb4_0_473"/>
          <p:cNvSpPr txBox="1">
            <a:spLocks noGrp="1"/>
          </p:cNvSpPr>
          <p:nvPr>
            <p:ph type="title"/>
          </p:nvPr>
        </p:nvSpPr>
        <p:spPr>
          <a:xfrm>
            <a:off x="457201" y="204787"/>
            <a:ext cx="3008400" cy="8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g205106b1bb4_0_473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00" cy="43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41" name="Google Shape;141;g205106b1bb4_0_473"/>
          <p:cNvSpPr txBox="1">
            <a:spLocks noGrp="1"/>
          </p:cNvSpPr>
          <p:nvPr>
            <p:ph type="body" idx="2"/>
          </p:nvPr>
        </p:nvSpPr>
        <p:spPr>
          <a:xfrm>
            <a:off x="457201" y="1076326"/>
            <a:ext cx="3008400" cy="35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42" name="Google Shape;142;g205106b1bb4_0_47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g205106b1bb4_0_47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g205106b1bb4_0_47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05106b1bb4_0_480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g205106b1bb4_0_480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</p:sp>
      <p:sp>
        <p:nvSpPr>
          <p:cNvPr id="148" name="Google Shape;148;g205106b1bb4_0_480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49" name="Google Shape;149;g205106b1bb4_0_48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g205106b1bb4_0_48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g205106b1bb4_0_48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05106b1bb4_0_487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g205106b1bb4_0_487"/>
          <p:cNvSpPr txBox="1">
            <a:spLocks noGrp="1"/>
          </p:cNvSpPr>
          <p:nvPr>
            <p:ph type="body" idx="1"/>
          </p:nvPr>
        </p:nvSpPr>
        <p:spPr>
          <a:xfrm rot="5400000">
            <a:off x="2874750" y="-1217399"/>
            <a:ext cx="33945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g205106b1bb4_0_487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g205106b1bb4_0_487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g205106b1bb4_0_487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05106b1bb4_0_493"/>
          <p:cNvSpPr txBox="1">
            <a:spLocks noGrp="1"/>
          </p:cNvSpPr>
          <p:nvPr>
            <p:ph type="title"/>
          </p:nvPr>
        </p:nvSpPr>
        <p:spPr>
          <a:xfrm rot="5400000">
            <a:off x="5463750" y="1371629"/>
            <a:ext cx="43887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g205106b1bb4_0_493"/>
          <p:cNvSpPr txBox="1">
            <a:spLocks noGrp="1"/>
          </p:cNvSpPr>
          <p:nvPr>
            <p:ph type="body" idx="1"/>
          </p:nvPr>
        </p:nvSpPr>
        <p:spPr>
          <a:xfrm rot="5400000">
            <a:off x="1272750" y="-609571"/>
            <a:ext cx="438870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g205106b1bb4_0_49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g205106b1bb4_0_49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g205106b1bb4_0_49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205106b1bb4_0_49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g205106b1bb4_0_49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rtl="0">
              <a:spcBef>
                <a:spcPts val="640"/>
              </a:spcBef>
              <a:spcAft>
                <a:spcPts val="0"/>
              </a:spcAft>
              <a:buSzPts val="3200"/>
              <a:buChar char="•"/>
              <a:defRPr/>
            </a:lvl1pPr>
            <a:lvl2pPr marL="914400" lvl="1" indent="-406400" rtl="0">
              <a:spcBef>
                <a:spcPts val="560"/>
              </a:spcBef>
              <a:spcAft>
                <a:spcPts val="0"/>
              </a:spcAft>
              <a:buSzPts val="2800"/>
              <a:buChar char="–"/>
              <a:defRPr/>
            </a:lvl2pPr>
            <a:lvl3pPr marL="1371600" lvl="2" indent="-381000" rtl="0">
              <a:spcBef>
                <a:spcPts val="480"/>
              </a:spcBef>
              <a:spcAft>
                <a:spcPts val="0"/>
              </a:spcAft>
              <a:buSzPts val="2400"/>
              <a:buChar char="•"/>
              <a:defRPr/>
            </a:lvl3pPr>
            <a:lvl4pPr marL="1828800" lvl="3" indent="-355600" rtl="0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4pPr>
            <a:lvl5pPr marL="2286000" lvl="4" indent="-355600" rtl="0">
              <a:spcBef>
                <a:spcPts val="400"/>
              </a:spcBef>
              <a:spcAft>
                <a:spcPts val="0"/>
              </a:spcAft>
              <a:buSzPts val="2000"/>
              <a:buChar char="»"/>
              <a:defRPr/>
            </a:lvl5pPr>
            <a:lvl6pPr marL="2743200" lvl="5" indent="-3556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6pPr>
            <a:lvl7pPr marL="3200400" lvl="6" indent="-3556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marL="3657600" lvl="7" indent="-3556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marL="4114800" lvl="8" indent="-3556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>
            <a:endParaRPr/>
          </a:p>
        </p:txBody>
      </p:sp>
      <p:sp>
        <p:nvSpPr>
          <p:cNvPr id="167" name="Google Shape;167;g205106b1bb4_0_49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 1">
  <p:cSld name="SECTION_HEADER_1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205106b1bb4_0_503"/>
          <p:cNvSpPr txBox="1">
            <a:spLocks noGrp="1"/>
          </p:cNvSpPr>
          <p:nvPr>
            <p:ph type="title"/>
          </p:nvPr>
        </p:nvSpPr>
        <p:spPr>
          <a:xfrm>
            <a:off x="722313" y="3305176"/>
            <a:ext cx="7772400" cy="10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g205106b1bb4_0_503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71" name="Google Shape;171;g205106b1bb4_0_50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g205106b1bb4_0_50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g205106b1bb4_0_50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205106b1bb4_0_50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g205106b1bb4_0_50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17500" rtl="0">
              <a:spcBef>
                <a:spcPts val="640"/>
              </a:spcBef>
              <a:spcAft>
                <a:spcPts val="0"/>
              </a:spcAft>
              <a:buSzPts val="1400"/>
              <a:buChar char="•"/>
              <a:defRPr sz="1400"/>
            </a:lvl1pPr>
            <a:lvl2pPr marL="914400" lvl="1" indent="-304800" rtl="0">
              <a:spcBef>
                <a:spcPts val="560"/>
              </a:spcBef>
              <a:spcAft>
                <a:spcPts val="0"/>
              </a:spcAft>
              <a:buSzPts val="1200"/>
              <a:buChar char="–"/>
              <a:defRPr sz="1200"/>
            </a:lvl2pPr>
            <a:lvl3pPr marL="1371600" lvl="2" indent="-304800" rtl="0">
              <a:spcBef>
                <a:spcPts val="480"/>
              </a:spcBef>
              <a:spcAft>
                <a:spcPts val="0"/>
              </a:spcAft>
              <a:buSzPts val="1200"/>
              <a:buChar char="•"/>
              <a:defRPr sz="1200"/>
            </a:lvl3pPr>
            <a:lvl4pPr marL="1828800" lvl="3" indent="-304800" rtl="0">
              <a:spcBef>
                <a:spcPts val="400"/>
              </a:spcBef>
              <a:spcAft>
                <a:spcPts val="0"/>
              </a:spcAft>
              <a:buSzPts val="1200"/>
              <a:buChar char="–"/>
              <a:defRPr sz="1200"/>
            </a:lvl4pPr>
            <a:lvl5pPr marL="2286000" lvl="4" indent="-304800" rtl="0">
              <a:spcBef>
                <a:spcPts val="400"/>
              </a:spcBef>
              <a:spcAft>
                <a:spcPts val="0"/>
              </a:spcAft>
              <a:buSzPts val="1200"/>
              <a:buChar char="»"/>
              <a:defRPr sz="1200"/>
            </a:lvl5pPr>
            <a:lvl6pPr marL="2743200" lvl="5" indent="-3048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6pPr>
            <a:lvl7pPr marL="3200400" lvl="6" indent="-3048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7pPr>
            <a:lvl8pPr marL="3657600" lvl="7" indent="-3048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8pPr>
            <a:lvl9pPr marL="4114800" lvl="8" indent="-3048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177" name="Google Shape;177;g205106b1bb4_0_509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17500" rtl="0">
              <a:spcBef>
                <a:spcPts val="640"/>
              </a:spcBef>
              <a:spcAft>
                <a:spcPts val="0"/>
              </a:spcAft>
              <a:buSzPts val="1400"/>
              <a:buChar char="•"/>
              <a:defRPr sz="1400"/>
            </a:lvl1pPr>
            <a:lvl2pPr marL="914400" lvl="1" indent="-304800" rtl="0">
              <a:spcBef>
                <a:spcPts val="560"/>
              </a:spcBef>
              <a:spcAft>
                <a:spcPts val="0"/>
              </a:spcAft>
              <a:buSzPts val="1200"/>
              <a:buChar char="–"/>
              <a:defRPr sz="1200"/>
            </a:lvl2pPr>
            <a:lvl3pPr marL="1371600" lvl="2" indent="-304800" rtl="0">
              <a:spcBef>
                <a:spcPts val="480"/>
              </a:spcBef>
              <a:spcAft>
                <a:spcPts val="0"/>
              </a:spcAft>
              <a:buSzPts val="1200"/>
              <a:buChar char="•"/>
              <a:defRPr sz="1200"/>
            </a:lvl3pPr>
            <a:lvl4pPr marL="1828800" lvl="3" indent="-304800" rtl="0">
              <a:spcBef>
                <a:spcPts val="400"/>
              </a:spcBef>
              <a:spcAft>
                <a:spcPts val="0"/>
              </a:spcAft>
              <a:buSzPts val="1200"/>
              <a:buChar char="–"/>
              <a:defRPr sz="1200"/>
            </a:lvl4pPr>
            <a:lvl5pPr marL="2286000" lvl="4" indent="-304800" rtl="0">
              <a:spcBef>
                <a:spcPts val="400"/>
              </a:spcBef>
              <a:spcAft>
                <a:spcPts val="0"/>
              </a:spcAft>
              <a:buSzPts val="1200"/>
              <a:buChar char="»"/>
              <a:defRPr sz="1200"/>
            </a:lvl5pPr>
            <a:lvl6pPr marL="2743200" lvl="5" indent="-3048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6pPr>
            <a:lvl7pPr marL="3200400" lvl="6" indent="-3048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7pPr>
            <a:lvl8pPr marL="3657600" lvl="7" indent="-3048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8pPr>
            <a:lvl9pPr marL="4114800" lvl="8" indent="-3048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178" name="Google Shape;178;g205106b1bb4_0_50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7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7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0" name="Google Shape;30;p67"/>
          <p:cNvSpPr txBox="1">
            <a:spLocks noGrp="1"/>
          </p:cNvSpPr>
          <p:nvPr>
            <p:ph type="body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1" name="Google Shape;31;p67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7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67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таблица" type="tbl">
  <p:cSld name="TABLE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8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68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9"/>
          <p:cNvSpPr txBox="1"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9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6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0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0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70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9" name="Google Shape;49;p70"/>
          <p:cNvSpPr txBox="1">
            <a:spLocks noGrp="1"/>
          </p:cNvSpPr>
          <p:nvPr>
            <p:ph type="body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70"/>
          <p:cNvSpPr txBox="1">
            <a:spLocks noGrp="1"/>
          </p:cNvSpPr>
          <p:nvPr>
            <p:ph type="body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1" name="Google Shape;51;p7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71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7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7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7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7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7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7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73"/>
          <p:cNvSpPr txBox="1"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73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6" name="Google Shape;66;p73"/>
          <p:cNvSpPr txBox="1">
            <a:spLocks noGrp="1"/>
          </p:cNvSpPr>
          <p:nvPr>
            <p:ph type="body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7" name="Google Shape;67;p7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7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7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4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64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6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6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6">
            <a:alphaModFix/>
          </a:blip>
          <a:stretch>
            <a:fillRect/>
          </a:stretch>
        </a:blip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05106b1bb4_0_424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g205106b1bb4_0_424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g205106b1bb4_0_42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g205106b1bb4_0_42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g205106b1bb4_0_42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5.jpg"/><Relationship Id="rId4" Type="http://schemas.openxmlformats.org/officeDocument/2006/relationships/image" Target="../media/image11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audio.neteducom.com/books/47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video.1sept.ru/video/2103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hyperlink" Target="https://www.englishteachers.ru/forum/index.php?showforum=65" TargetMode="External"/><Relationship Id="rId7" Type="http://schemas.openxmlformats.org/officeDocument/2006/relationships/image" Target="../media/image44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acebook.com/titulpublishers" TargetMode="External"/><Relationship Id="rId5" Type="http://schemas.openxmlformats.org/officeDocument/2006/relationships/hyperlink" Target="http://vk.com/titulpublishers" TargetMode="External"/><Relationship Id="rId4" Type="http://schemas.openxmlformats.org/officeDocument/2006/relationships/hyperlink" Target="https://www.englishteachers.ru/shop" TargetMode="External"/><Relationship Id="rId9" Type="http://schemas.openxmlformats.org/officeDocument/2006/relationships/image" Target="../media/image46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hyperlink" Target="https://ok.ru/digital.september" TargetMode="External"/><Relationship Id="rId18" Type="http://schemas.openxmlformats.org/officeDocument/2006/relationships/image" Target="../media/image54.png"/><Relationship Id="rId3" Type="http://schemas.openxmlformats.org/officeDocument/2006/relationships/hyperlink" Target="https://edu.1sept.ru/" TargetMode="External"/><Relationship Id="rId7" Type="http://schemas.openxmlformats.org/officeDocument/2006/relationships/hyperlink" Target="https://1sept.ru/" TargetMode="External"/><Relationship Id="rId12" Type="http://schemas.openxmlformats.org/officeDocument/2006/relationships/image" Target="../media/image51.png"/><Relationship Id="rId17" Type="http://schemas.openxmlformats.org/officeDocument/2006/relationships/hyperlink" Target="https://www.youtube.com/user/PervoeSentyabrya" TargetMode="External"/><Relationship Id="rId2" Type="http://schemas.openxmlformats.org/officeDocument/2006/relationships/notesSlide" Target="../notesSlides/notesSlide43.xml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png"/><Relationship Id="rId11" Type="http://schemas.openxmlformats.org/officeDocument/2006/relationships/hyperlink" Target="https://ds.1sept.ru/" TargetMode="External"/><Relationship Id="rId5" Type="http://schemas.openxmlformats.org/officeDocument/2006/relationships/hyperlink" Target="https://video.1sept.ru/" TargetMode="External"/><Relationship Id="rId15" Type="http://schemas.openxmlformats.org/officeDocument/2006/relationships/hyperlink" Target="https://vk.com/digital.september" TargetMode="External"/><Relationship Id="rId10" Type="http://schemas.openxmlformats.org/officeDocument/2006/relationships/image" Target="../media/image50.png"/><Relationship Id="rId19" Type="http://schemas.openxmlformats.org/officeDocument/2006/relationships/image" Target="../media/image55.png"/><Relationship Id="rId4" Type="http://schemas.openxmlformats.org/officeDocument/2006/relationships/image" Target="../media/image47.png"/><Relationship Id="rId9" Type="http://schemas.openxmlformats.org/officeDocument/2006/relationships/hyperlink" Target="https://urok.1sept.ru/" TargetMode="External"/><Relationship Id="rId14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"/>
          <p:cNvSpPr txBox="1">
            <a:spLocks noGrp="1"/>
          </p:cNvSpPr>
          <p:nvPr>
            <p:ph type="ctrTitle"/>
          </p:nvPr>
        </p:nvSpPr>
        <p:spPr>
          <a:xfrm>
            <a:off x="467544" y="771551"/>
            <a:ext cx="8352928" cy="192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2499"/>
              <a:buFont typeface="Arial"/>
              <a:buNone/>
            </a:pPr>
            <a:r>
              <a:rPr lang="ru-RU" sz="3555">
                <a:latin typeface="Arial"/>
                <a:ea typeface="Arial"/>
                <a:cs typeface="Arial"/>
                <a:sym typeface="Arial"/>
              </a:rPr>
              <a:t>Учим читать по-английски: способы и средства повышения мотивации и игровые приемы обучения чтению младших школьников</a:t>
            </a:r>
            <a:endParaRPr/>
          </a:p>
        </p:txBody>
      </p:sp>
      <p:sp>
        <p:nvSpPr>
          <p:cNvPr id="184" name="Google Shape;184;p1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None/>
            </a:pPr>
            <a:r>
              <a:rPr lang="ru-RU"/>
              <a:t>А.В. Конобеев, к.пед.н.,</a:t>
            </a:r>
            <a:endParaRPr/>
          </a:p>
          <a:p>
            <a:pPr marL="0" lvl="0" indent="0" algn="ctr" rtl="0">
              <a:spcBef>
                <a:spcPts val="544"/>
              </a:spcBef>
              <a:spcAft>
                <a:spcPts val="0"/>
              </a:spcAft>
              <a:buClr>
                <a:srgbClr val="888888"/>
              </a:buClr>
              <a:buSzPct val="100000"/>
              <a:buNone/>
            </a:pPr>
            <a:r>
              <a:rPr lang="ru-RU"/>
              <a:t>главный редактор </a:t>
            </a:r>
            <a:endParaRPr/>
          </a:p>
          <a:p>
            <a:pPr marL="0" lvl="0" indent="0" algn="ctr" rtl="0">
              <a:spcBef>
                <a:spcPts val="544"/>
              </a:spcBef>
              <a:spcAft>
                <a:spcPts val="0"/>
              </a:spcAft>
              <a:buClr>
                <a:srgbClr val="888888"/>
              </a:buClr>
              <a:buSzPct val="100000"/>
              <a:buNone/>
            </a:pPr>
            <a:r>
              <a:rPr lang="ru-RU"/>
              <a:t>издательства «Титул»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205106b1bb4_0_249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Целевая мотивация</a:t>
            </a:r>
            <a:endParaRPr/>
          </a:p>
        </p:txBody>
      </p:sp>
      <p:sp>
        <p:nvSpPr>
          <p:cNvPr id="247" name="Google Shape;247;g205106b1bb4_0_249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8" name="Google Shape;248;g205106b1bb4_0_2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977925"/>
            <a:ext cx="2687000" cy="3695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g205106b1bb4_0_2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93713" y="1200138"/>
            <a:ext cx="5324475" cy="866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205106b1bb4_0_258"/>
          <p:cNvSpPr txBox="1">
            <a:spLocks noGrp="1"/>
          </p:cNvSpPr>
          <p:nvPr>
            <p:ph type="title"/>
          </p:nvPr>
        </p:nvSpPr>
        <p:spPr>
          <a:xfrm>
            <a:off x="457200" y="1200150"/>
            <a:ext cx="2172000" cy="3123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Целевая мотивация</a:t>
            </a:r>
            <a:endParaRPr/>
          </a:p>
        </p:txBody>
      </p:sp>
      <p:sp>
        <p:nvSpPr>
          <p:cNvPr id="256" name="Google Shape;256;g205106b1bb4_0_258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7" name="Google Shape;257;g205106b1bb4_0_2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95550" y="477600"/>
            <a:ext cx="6348450" cy="433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g205106b1bb4_0_258" descr="Изображение выглядит как текст, транспорт, фургон&#10;&#10;Автоматически созданное описание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2179" y="1206336"/>
            <a:ext cx="2496000" cy="33821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205106b1bb4_0_265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Целевая мотивация</a:t>
            </a:r>
            <a:endParaRPr dirty="0"/>
          </a:p>
        </p:txBody>
      </p:sp>
      <p:sp>
        <p:nvSpPr>
          <p:cNvPr id="265" name="Google Shape;265;g205106b1bb4_0_265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66" name="Google Shape;266;g205106b1bb4_0_2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73718" y="868569"/>
            <a:ext cx="2996555" cy="394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g205106b1bb4_0_265" descr="Изображение выглядит как текст, транспорт, фургон&#10;&#10;Автоматически созданное описание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198" y="502726"/>
            <a:ext cx="1441950" cy="1953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205106b1bb4_0_272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Целевая мотивация</a:t>
            </a:r>
            <a:endParaRPr/>
          </a:p>
        </p:txBody>
      </p:sp>
      <p:sp>
        <p:nvSpPr>
          <p:cNvPr id="274" name="Google Shape;274;g205106b1bb4_0_272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5" name="Google Shape;275;g205106b1bb4_0_2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300" y="485825"/>
            <a:ext cx="1325499" cy="1811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g205106b1bb4_0_2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51175" y="957625"/>
            <a:ext cx="5601699" cy="3791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205106b1bb4_0_282"/>
          <p:cNvSpPr txBox="1">
            <a:spLocks noGrp="1"/>
          </p:cNvSpPr>
          <p:nvPr>
            <p:ph type="title"/>
          </p:nvPr>
        </p:nvSpPr>
        <p:spPr>
          <a:xfrm>
            <a:off x="179512" y="205979"/>
            <a:ext cx="87849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ru-RU" sz="3600"/>
              <a:t>Серия книг для начальной школеы</a:t>
            </a:r>
            <a:endParaRPr/>
          </a:p>
        </p:txBody>
      </p:sp>
      <p:pic>
        <p:nvPicPr>
          <p:cNvPr id="282" name="Google Shape;282;g205106b1bb4_0_28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79492" y="1473530"/>
            <a:ext cx="1810800" cy="248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g205106b1bb4_0_282" descr="Изображение выглядит как текст, транспорт, фургон&#10;&#10;Автоматически созданное описание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25362" y="1423262"/>
            <a:ext cx="1911575" cy="2590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g205106b1bb4_0_282" descr="Изображение выглядит как карта&#10;&#10;Автоматически созданное описание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71995" y="1473530"/>
            <a:ext cx="1911579" cy="2630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g205106b1bb4_0_28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64775" y="1482575"/>
            <a:ext cx="1911575" cy="26127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205106b1bb4_0_289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ru-RU"/>
              <a:t>Easy Stories by Anna Taylor</a:t>
            </a:r>
            <a:endParaRPr/>
          </a:p>
        </p:txBody>
      </p:sp>
      <p:sp>
        <p:nvSpPr>
          <p:cNvPr id="291" name="Google Shape;291;g205106b1bb4_0_289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342900" lvl="0" indent="-32766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ru-RU"/>
              <a:t>Короткие добрые рассказы</a:t>
            </a:r>
            <a:endParaRPr/>
          </a:p>
          <a:p>
            <a:pPr marL="342900" lvl="0" indent="-32766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ru-RU"/>
              <a:t>Книга 1 – только Present Simple</a:t>
            </a:r>
            <a:endParaRPr/>
          </a:p>
          <a:p>
            <a:pPr marL="342900" lvl="0" indent="-327660" algn="l" rtl="0">
              <a:lnSpc>
                <a:spcPct val="11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ru-RU"/>
              <a:t>Книга 2 – Present Simple + Past Simple</a:t>
            </a:r>
            <a:endParaRPr/>
          </a:p>
          <a:p>
            <a:pPr marL="342900" lvl="0" indent="-32766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ru-RU"/>
              <a:t>Книга 3 - Present Simple + Past Simple + Future Simple + Present Continuous</a:t>
            </a:r>
            <a:endParaRPr/>
          </a:p>
          <a:p>
            <a:pPr marL="342900" lvl="0" indent="-32766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ru-RU"/>
              <a:t>Книга 4 - Present Simple + Past Simple + Future Simple + Present Continuous + Past Continuous + Future Continuous + Present Perfect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205106b1bb4_0_295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Мотивация успеха</a:t>
            </a:r>
            <a:endParaRPr/>
          </a:p>
        </p:txBody>
      </p:sp>
      <p:sp>
        <p:nvSpPr>
          <p:cNvPr id="298" name="Google Shape;298;g205106b1bb4_0_295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ru-RU"/>
              <a:t>Ученики могут использовать знания в повседневной жизни, от учебной до внеурочной деятельности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205106b1bb4_0_625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304" name="Google Shape;304;g205106b1bb4_0_625"/>
          <p:cNvSpPr txBox="1">
            <a:spLocks noGrp="1"/>
          </p:cNvSpPr>
          <p:nvPr>
            <p:ph type="body" idx="2"/>
          </p:nvPr>
        </p:nvSpPr>
        <p:spPr>
          <a:xfrm>
            <a:off x="4078287" y="1200151"/>
            <a:ext cx="460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ru-RU"/>
              <a:t>Грамматика через диалоги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ru-RU"/>
              <a:t>Понятное объяснение функций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ru-RU"/>
              <a:t>Большой диапазон речевых ситуаций</a:t>
            </a:r>
            <a:endParaRPr/>
          </a:p>
          <a:p>
            <a:pPr marL="342900" lvl="0" indent="-1651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305" name="Google Shape;305;g205106b1bb4_0_62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55576" y="483518"/>
            <a:ext cx="3024300" cy="432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05106b1bb4_0_631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endParaRPr sz="4000"/>
          </a:p>
        </p:txBody>
      </p:sp>
      <p:pic>
        <p:nvPicPr>
          <p:cNvPr id="311" name="Google Shape;311;g205106b1bb4_0_63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07503" y="483518"/>
            <a:ext cx="2950021" cy="4302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g205106b1bb4_0_6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76056" y="450194"/>
            <a:ext cx="3129732" cy="42932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205106b1bb4_0_637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endParaRPr sz="4000"/>
          </a:p>
        </p:txBody>
      </p:sp>
      <p:pic>
        <p:nvPicPr>
          <p:cNvPr id="318" name="Google Shape;318;g205106b1bb4_0_63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07504" y="483518"/>
            <a:ext cx="2973834" cy="4278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g205106b1bb4_0_6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93845" y="473811"/>
            <a:ext cx="2888118" cy="42886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05106b1bb4_0_215"/>
          <p:cNvSpPr txBox="1">
            <a:spLocks noGrp="1"/>
          </p:cNvSpPr>
          <p:nvPr>
            <p:ph type="title"/>
          </p:nvPr>
        </p:nvSpPr>
        <p:spPr>
          <a:xfrm>
            <a:off x="457200" y="509051"/>
            <a:ext cx="8229600" cy="554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Дети не любят читать?</a:t>
            </a:r>
            <a:endParaRPr/>
          </a:p>
        </p:txBody>
      </p:sp>
      <p:sp>
        <p:nvSpPr>
          <p:cNvPr id="191" name="Google Shape;191;g205106b1bb4_0_215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17500" algn="l" rtl="0">
              <a:spcBef>
                <a:spcPts val="360"/>
              </a:spcBef>
              <a:spcAft>
                <a:spcPts val="0"/>
              </a:spcAft>
              <a:buSzPts val="1400"/>
              <a:buChar char="•"/>
            </a:pPr>
            <a:r>
              <a:rPr lang="ru-RU" sz="2800"/>
              <a:t>Содержание не близко интересам детей</a:t>
            </a:r>
            <a:endParaRPr sz="28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ru-RU" sz="2800"/>
              <a:t>Задания не понятны ученикам и фокусируются на языковой стороне речи, а не на коммуникации </a:t>
            </a:r>
            <a:endParaRPr sz="28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ru-RU" sz="2800"/>
              <a:t>Задания не учитывают виды мотивации</a:t>
            </a:r>
            <a:endParaRPr sz="28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ru-RU" sz="2800"/>
              <a:t>Сложности с чтением как умением</a:t>
            </a:r>
            <a:endParaRPr sz="28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205106b1bb4_0_643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endParaRPr sz="4000"/>
          </a:p>
        </p:txBody>
      </p:sp>
      <p:pic>
        <p:nvPicPr>
          <p:cNvPr id="325" name="Google Shape;325;g205106b1bb4_0_64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483518"/>
            <a:ext cx="2971800" cy="4288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g205106b1bb4_0_6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04048" y="542429"/>
            <a:ext cx="3106490" cy="42248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205106b1bb4_0_400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332" name="Google Shape;332;g205106b1bb4_0_400" descr="Левченко Ю. А. и др. Учебное пособие. Английский через сказку. Сценарии и упражнения для начальной школы. Книга 1. Английский язык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242147" y="1200151"/>
            <a:ext cx="2468700" cy="33945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id="333" name="Google Shape;333;g205106b1bb4_0_400" descr="Левченко Ю. А. и др. Учебное пособие. Английский через сказку. Сценарии и упражнения для начальной школы. Книга 2. Английский язык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5433001" y="1124982"/>
            <a:ext cx="2523300" cy="346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205106b1bb4_0_406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339" name="Google Shape;339;g205106b1bb4_0_40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73730" y="555526"/>
            <a:ext cx="2936700" cy="403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g205106b1bb4_0_406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4978697" y="555525"/>
            <a:ext cx="3121800" cy="424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205106b1bb4_0_412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346" name="Google Shape;346;g205106b1bb4_0_41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09226" y="483518"/>
            <a:ext cx="3071400" cy="417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g205106b1bb4_0_412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4932040" y="537284"/>
            <a:ext cx="3071400" cy="417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205106b1bb4_0_418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353" name="Google Shape;353;g205106b1bb4_0_41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17148" y="1680863"/>
            <a:ext cx="3518700" cy="2432700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g205106b1bb4_0_418"/>
          <p:cNvSpPr txBox="1">
            <a:spLocks noGrp="1"/>
          </p:cNvSpPr>
          <p:nvPr>
            <p:ph type="body" idx="2"/>
          </p:nvPr>
        </p:nvSpPr>
        <p:spPr>
          <a:xfrm>
            <a:off x="4648200" y="1200151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ru-RU"/>
              <a:t>Опоры для работы над лексикой, грамматикой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ru-RU"/>
              <a:t>Опоры для пересказа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ru-RU"/>
              <a:t>Можно использовать как книгу для чтения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36"/>
          <p:cNvSpPr txBox="1">
            <a:spLocks noGrp="1"/>
          </p:cNvSpPr>
          <p:nvPr>
            <p:ph type="title"/>
          </p:nvPr>
        </p:nvSpPr>
        <p:spPr>
          <a:xfrm>
            <a:off x="430425" y="466124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ru-RU" sz="3600" dirty="0" err="1"/>
              <a:t>Storytelling</a:t>
            </a:r>
            <a:r>
              <a:rPr lang="ru-RU" sz="3600" dirty="0"/>
              <a:t> как способ повысить мотивацию и автономию </a:t>
            </a:r>
            <a:endParaRPr dirty="0"/>
          </a:p>
        </p:txBody>
      </p:sp>
      <p:sp>
        <p:nvSpPr>
          <p:cNvPr id="360" name="Google Shape;360;p36"/>
          <p:cNvSpPr txBox="1">
            <a:spLocks noGrp="1"/>
          </p:cNvSpPr>
          <p:nvPr>
            <p:ph type="body" idx="1"/>
          </p:nvPr>
        </p:nvSpPr>
        <p:spPr>
          <a:xfrm>
            <a:off x="457200" y="1366856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34290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ru-RU" dirty="0" err="1"/>
              <a:t>Storytelling</a:t>
            </a:r>
            <a:r>
              <a:rPr lang="ru-RU" dirty="0"/>
              <a:t> – использование рассказа или создание рассказа с учеником в учебных целях. </a:t>
            </a:r>
            <a:endParaRPr dirty="0"/>
          </a:p>
          <a:p>
            <a:pPr marL="342900" lvl="0" indent="-342900" algn="l" rtl="0"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ru-RU" dirty="0" err="1"/>
              <a:t>Storytelling</a:t>
            </a:r>
            <a:r>
              <a:rPr lang="ru-RU" dirty="0"/>
              <a:t> позволяет поместить учебный материал в значимый для ученика контекст, придать ему личностный смысл.</a:t>
            </a:r>
            <a:endParaRPr dirty="0"/>
          </a:p>
          <a:p>
            <a:pPr marL="342900" lvl="0" indent="-342900" algn="l" rtl="0"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ru-RU" dirty="0"/>
              <a:t>Рассказ – естественная деятельность ребенка (как восприятие, так и создание) </a:t>
            </a:r>
            <a:endParaRPr dirty="0"/>
          </a:p>
          <a:p>
            <a:pPr marL="342900" lvl="0" indent="-267335" algn="l" rtl="0">
              <a:spcBef>
                <a:spcPts val="544"/>
              </a:spcBef>
              <a:spcAft>
                <a:spcPts val="0"/>
              </a:spcAft>
              <a:buSzPct val="56250"/>
              <a:buChar char="•"/>
            </a:pPr>
            <a:r>
              <a:rPr lang="ru-RU" dirty="0"/>
              <a:t>+ страноведческая мотивация</a:t>
            </a:r>
            <a:endParaRPr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37"/>
          <p:cNvSpPr txBox="1">
            <a:spLocks noGrp="1"/>
          </p:cNvSpPr>
          <p:nvPr>
            <p:ph type="title"/>
          </p:nvPr>
        </p:nvSpPr>
        <p:spPr>
          <a:xfrm>
            <a:off x="457199" y="225031"/>
            <a:ext cx="8424863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ru-RU" dirty="0"/>
              <a:t>«Как научиться читать по-английски»</a:t>
            </a:r>
            <a:endParaRPr dirty="0"/>
          </a:p>
        </p:txBody>
      </p:sp>
      <p:pic>
        <p:nvPicPr>
          <p:cNvPr id="366" name="Google Shape;366;p37" descr="583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971600" y="1069383"/>
            <a:ext cx="2464594" cy="3394472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37"/>
          <p:cNvSpPr txBox="1">
            <a:spLocks noGrp="1"/>
          </p:cNvSpPr>
          <p:nvPr>
            <p:ph type="body" idx="2"/>
          </p:nvPr>
        </p:nvSpPr>
        <p:spPr>
          <a:xfrm>
            <a:off x="3851920" y="1063229"/>
            <a:ext cx="4834880" cy="3531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55000" lnSpcReduction="20000"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ru-RU"/>
              <a:t>Авторская система обучения;</a:t>
            </a:r>
            <a:endParaRPr/>
          </a:p>
          <a:p>
            <a:pPr marL="342900" lvl="0" indent="-342900" algn="l" rtl="0">
              <a:spcBef>
                <a:spcPts val="30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ru-RU"/>
              <a:t>Подробные объяснения правил чтения, которые закрепляются в упражнениях, помогающих не только усвоить правила чтения, но и запомнить новые слова и расширить словарный запас. </a:t>
            </a:r>
            <a:endParaRPr/>
          </a:p>
          <a:p>
            <a:pPr marL="342900" lvl="0" indent="-342900" algn="l" rtl="0">
              <a:spcBef>
                <a:spcPts val="30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ru-RU"/>
              <a:t>На каждом занятии дети также открывают для себя удивительный мир Великобритании, знакомясь с ее культурой, традициями, бытом.</a:t>
            </a:r>
            <a:endParaRPr/>
          </a:p>
          <a:p>
            <a:pPr marL="342900" lvl="0" indent="-342900" algn="l" rtl="0">
              <a:spcBef>
                <a:spcPts val="30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ru-RU"/>
              <a:t>Аудиоприложение, которое можно скачать по QR-коду с обложки книги или по ссылке: </a:t>
            </a:r>
            <a:r>
              <a:rPr lang="ru-RU" u="sng">
                <a:solidFill>
                  <a:schemeClr val="hlink"/>
                </a:solidFill>
                <a:hlinkClick r:id="rId4"/>
              </a:rPr>
              <a:t>http://audio.neteducom.com/books/47/</a:t>
            </a:r>
            <a:r>
              <a:rPr lang="ru-RU"/>
              <a:t>, содержит образцы произношения звуков, слов, словосочетаний, предложений, текстов, ответы к заданиям для самопроверки, а также стихи и песни.</a:t>
            </a:r>
            <a:endParaRPr/>
          </a:p>
          <a:p>
            <a:pPr marL="342900" lvl="0" indent="-342900" algn="l" rtl="0">
              <a:spcBef>
                <a:spcPts val="30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ru-RU"/>
              <a:t>Авторы: М. Ю. Кауфман, К.И. Кауфман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38"/>
          <p:cNvSpPr txBox="1">
            <a:spLocks noGrp="1"/>
          </p:cNvSpPr>
          <p:nvPr>
            <p:ph type="title"/>
          </p:nvPr>
        </p:nvSpPr>
        <p:spPr>
          <a:xfrm>
            <a:off x="395536" y="325054"/>
            <a:ext cx="8496944" cy="583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ru-RU" dirty="0"/>
              <a:t>«Как научиться читать по-английски»</a:t>
            </a:r>
            <a:endParaRPr dirty="0"/>
          </a:p>
        </p:txBody>
      </p:sp>
      <p:pic>
        <p:nvPicPr>
          <p:cNvPr id="373" name="Google Shape;373;p3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827584" y="904980"/>
            <a:ext cx="2868116" cy="3886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38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4644009" y="898782"/>
            <a:ext cx="2837880" cy="38875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39"/>
          <p:cNvSpPr txBox="1">
            <a:spLocks noGrp="1"/>
          </p:cNvSpPr>
          <p:nvPr>
            <p:ph type="title"/>
          </p:nvPr>
        </p:nvSpPr>
        <p:spPr>
          <a:xfrm>
            <a:off x="323528" y="391736"/>
            <a:ext cx="8568952" cy="49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ru-RU" dirty="0"/>
              <a:t>«Как научиться читать по-английски»</a:t>
            </a:r>
            <a:endParaRPr dirty="0"/>
          </a:p>
        </p:txBody>
      </p:sp>
      <p:pic>
        <p:nvPicPr>
          <p:cNvPr id="380" name="Google Shape;380;p3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259632" y="923925"/>
            <a:ext cx="2845643" cy="3873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39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5004048" y="898114"/>
            <a:ext cx="2836069" cy="39016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40"/>
          <p:cNvSpPr txBox="1">
            <a:spLocks noGrp="1"/>
          </p:cNvSpPr>
          <p:nvPr>
            <p:ph type="title"/>
          </p:nvPr>
        </p:nvSpPr>
        <p:spPr>
          <a:xfrm>
            <a:off x="323528" y="358395"/>
            <a:ext cx="8712968" cy="529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ru-RU" dirty="0"/>
              <a:t>«Как научиться читать по-английски»</a:t>
            </a:r>
            <a:endParaRPr dirty="0"/>
          </a:p>
        </p:txBody>
      </p:sp>
      <p:pic>
        <p:nvPicPr>
          <p:cNvPr id="387" name="Google Shape;387;p40" descr="p_24-25 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566541" y="881822"/>
            <a:ext cx="5815334" cy="39235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205106b1bb4_0_228"/>
          <p:cNvSpPr txBox="1">
            <a:spLocks noGrp="1"/>
          </p:cNvSpPr>
          <p:nvPr>
            <p:ph type="title"/>
          </p:nvPr>
        </p:nvSpPr>
        <p:spPr>
          <a:xfrm>
            <a:off x="457200" y="434603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-RU" sz="3060" dirty="0"/>
              <a:t>Обучение чтению как виду речевой деятельности</a:t>
            </a:r>
            <a:endParaRPr sz="3060" dirty="0"/>
          </a:p>
        </p:txBody>
      </p:sp>
      <p:sp>
        <p:nvSpPr>
          <p:cNvPr id="198" name="Google Shape;198;g205106b1bb4_0_228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ru-RU"/>
              <a:t>Об обучении чтению как виду речевой деятельности мы подробно говорили на вебинаре ИД “Первое сентября”: </a:t>
            </a:r>
            <a:r>
              <a:rPr lang="ru-RU" u="sng">
                <a:solidFill>
                  <a:schemeClr val="hlink"/>
                </a:solidFill>
                <a:hlinkClick r:id="rId3"/>
              </a:rPr>
              <a:t>https://video.1sept.ru/video/2103</a:t>
            </a:r>
            <a:r>
              <a:rPr lang="ru-RU"/>
              <a:t> 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ru-RU"/>
              <a:t>Сегодня наш фокус - мотивация и приемы обучения чтению.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41"/>
          <p:cNvSpPr txBox="1">
            <a:spLocks noGrp="1"/>
          </p:cNvSpPr>
          <p:nvPr>
            <p:ph type="title"/>
          </p:nvPr>
        </p:nvSpPr>
        <p:spPr>
          <a:xfrm>
            <a:off x="323528" y="348854"/>
            <a:ext cx="8568952" cy="529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ru-RU" dirty="0"/>
              <a:t>«Как научиться читать по-английски»</a:t>
            </a:r>
            <a:endParaRPr dirty="0"/>
          </a:p>
        </p:txBody>
      </p:sp>
      <p:pic>
        <p:nvPicPr>
          <p:cNvPr id="393" name="Google Shape;393;p41" descr="p_52-53 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595438" y="919163"/>
            <a:ext cx="5967412" cy="38623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42"/>
          <p:cNvSpPr txBox="1">
            <a:spLocks noGrp="1"/>
          </p:cNvSpPr>
          <p:nvPr>
            <p:ph type="title"/>
          </p:nvPr>
        </p:nvSpPr>
        <p:spPr>
          <a:xfrm>
            <a:off x="395536" y="377447"/>
            <a:ext cx="8496944" cy="475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ru-RU" dirty="0"/>
              <a:t>«Как научиться читать по-английски»</a:t>
            </a:r>
            <a:endParaRPr dirty="0"/>
          </a:p>
        </p:txBody>
      </p:sp>
      <p:pic>
        <p:nvPicPr>
          <p:cNvPr id="399" name="Google Shape;399;p42" descr="p_92-93 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585418" y="895349"/>
            <a:ext cx="5753596" cy="39084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205106b1bb4_0_724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ru-RU"/>
              <a:t>Эстетика языка</a:t>
            </a:r>
            <a:endParaRPr/>
          </a:p>
        </p:txBody>
      </p:sp>
      <p:sp>
        <p:nvSpPr>
          <p:cNvPr id="405" name="Google Shape;405;g205106b1bb4_0_724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ru-RU"/>
              <a:t>Стихи и песни</a:t>
            </a:r>
            <a:endParaRPr/>
          </a:p>
          <a:p>
            <a:pPr marL="34290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205106b1bb4_0_729"/>
          <p:cNvSpPr txBox="1">
            <a:spLocks noGrp="1"/>
          </p:cNvSpPr>
          <p:nvPr>
            <p:ph type="title"/>
          </p:nvPr>
        </p:nvSpPr>
        <p:spPr>
          <a:xfrm>
            <a:off x="457200" y="23455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ru-RU" dirty="0"/>
              <a:t>Английский в стихах 2-4 классы</a:t>
            </a:r>
            <a:endParaRPr dirty="0"/>
          </a:p>
        </p:txBody>
      </p:sp>
      <p:sp>
        <p:nvSpPr>
          <p:cNvPr id="411" name="Google Shape;411;g205106b1bb4_0_729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ru-RU" sz="1800"/>
              <a:t>Тематика школьной программы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ru-RU" sz="1800"/>
              <a:t>Упражнения на понимание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ru-RU" sz="1800"/>
              <a:t>Отработка лексики и грамматики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ru-RU" sz="1800"/>
              <a:t>Опоры для развития памяти</a:t>
            </a:r>
            <a:endParaRPr/>
          </a:p>
        </p:txBody>
      </p:sp>
      <p:pic>
        <p:nvPicPr>
          <p:cNvPr id="412" name="Google Shape;412;g205106b1bb4_0_729" descr="Кауфман М. Ю. и др. Учебное пособие. Английский в стихах в школе и дома. QR-код для аудио. Английский язык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37004" y="1200151"/>
            <a:ext cx="2460992" cy="3394473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205106b1bb4_0_735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418" name="Google Shape;418;g205106b1bb4_0_73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83567" y="506018"/>
            <a:ext cx="3250257" cy="4256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g205106b1bb4_0_735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4860032" y="466137"/>
            <a:ext cx="3181800" cy="4321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205106b1bb4_0_741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425" name="Google Shape;425;g205106b1bb4_0_74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31383" y="484081"/>
            <a:ext cx="3192600" cy="42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g205106b1bb4_0_741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4932040" y="465839"/>
            <a:ext cx="3192600" cy="434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43"/>
          <p:cNvSpPr txBox="1">
            <a:spLocks noGrp="1"/>
          </p:cNvSpPr>
          <p:nvPr>
            <p:ph type="title"/>
          </p:nvPr>
        </p:nvSpPr>
        <p:spPr>
          <a:xfrm>
            <a:off x="899592" y="334580"/>
            <a:ext cx="7560840" cy="583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ru-RU" dirty="0"/>
              <a:t>Игры в обучении чтению</a:t>
            </a:r>
            <a:endParaRPr dirty="0"/>
          </a:p>
        </p:txBody>
      </p:sp>
      <p:pic>
        <p:nvPicPr>
          <p:cNvPr id="432" name="Google Shape;432;p4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709737" y="820341"/>
            <a:ext cx="5538788" cy="401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44"/>
          <p:cNvSpPr txBox="1">
            <a:spLocks noGrp="1"/>
          </p:cNvSpPr>
          <p:nvPr>
            <p:ph type="title"/>
          </p:nvPr>
        </p:nvSpPr>
        <p:spPr>
          <a:xfrm>
            <a:off x="457200" y="244083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ru-RU" dirty="0"/>
              <a:t>Игры в обучении чтению</a:t>
            </a:r>
            <a:endParaRPr dirty="0"/>
          </a:p>
        </p:txBody>
      </p:sp>
      <p:sp>
        <p:nvSpPr>
          <p:cNvPr id="438" name="Google Shape;438;p44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ru-RU"/>
              <a:t>Sorting game. Карточки с написанными словами. На доске две колонки, каждая колонка подписана буквой. Прикрепить к каждой колонке все слова, начинающиеся с этой буквы.</a:t>
            </a:r>
            <a:endParaRPr/>
          </a:p>
          <a:p>
            <a:pPr marL="342900" lvl="0" indent="-342900" algn="l" rtl="0"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ru-RU"/>
              <a:t>Ending game. То же, что Sorting game, но в колонках написаны окончания слов. Нужно прикрепить карточки с так же оканчивающимися словами.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45"/>
          <p:cNvSpPr txBox="1">
            <a:spLocks noGrp="1"/>
          </p:cNvSpPr>
          <p:nvPr>
            <p:ph type="title"/>
          </p:nvPr>
        </p:nvSpPr>
        <p:spPr>
          <a:xfrm>
            <a:off x="457200" y="25360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ru-RU" dirty="0"/>
              <a:t>Игры в обучении чтению</a:t>
            </a:r>
            <a:endParaRPr dirty="0"/>
          </a:p>
        </p:txBody>
      </p:sp>
      <p:sp>
        <p:nvSpPr>
          <p:cNvPr id="444" name="Google Shape;444;p45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ru-RU" sz="1800"/>
              <a:t>Partner reading – ученики читают слова или тексты в парах, сначала один (второй при необходимости помогает), затем второй.</a:t>
            </a:r>
            <a:endParaRPr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ru-RU" sz="1800"/>
              <a:t>Word walk – на картонных тарелках или листах бумаги пишем слова. Раскладываем в классе в виде тропинки. Варианты игры: ученик идет по тропинке, поднимает тарелку и читает слово. Если прочитал верно – делает следующий ход. Если нет – его заменяет другой ученик. Вариант: ученики вытягивают листочки со словами и по сигналу должна как можно скорее подойти к тарелке с этим словом и встать рядом с ней.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46"/>
          <p:cNvSpPr txBox="1">
            <a:spLocks noGrp="1"/>
          </p:cNvSpPr>
          <p:nvPr>
            <p:ph type="title"/>
          </p:nvPr>
        </p:nvSpPr>
        <p:spPr>
          <a:xfrm>
            <a:off x="457200" y="239320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ru-RU" dirty="0"/>
              <a:t>Игры в обучении чтению</a:t>
            </a:r>
            <a:endParaRPr dirty="0"/>
          </a:p>
        </p:txBody>
      </p:sp>
      <p:sp>
        <p:nvSpPr>
          <p:cNvPr id="451" name="Google Shape;451;p46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ru-RU" sz="1800"/>
              <a:t>Pelmanism (найди пару). Пишем слова на листках бумаги (каждое слово – по 2 раза). Выкладываем словами вниз. Задача ученика – найти пары слов. Как вариант, можно написать «рифмы»: dark – park</a:t>
            </a:r>
            <a:endParaRPr sz="1800"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ru-RU" sz="1800"/>
              <a:t>Соедини начало и конец слова. На карточке пишем буквочосетание, например –en, на других карточках – буквы и буквосочетания, и которых можно составить слова с en: wh, p, m, B, t и т.д. Задача ученика – составить как можно больше слов.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205106b1bb4_0_221"/>
          <p:cNvSpPr txBox="1">
            <a:spLocks noGrp="1"/>
          </p:cNvSpPr>
          <p:nvPr>
            <p:ph type="title"/>
          </p:nvPr>
        </p:nvSpPr>
        <p:spPr>
          <a:xfrm>
            <a:off x="974137" y="304801"/>
            <a:ext cx="8229600" cy="691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Виды мотивации</a:t>
            </a:r>
            <a:endParaRPr dirty="0"/>
          </a:p>
        </p:txBody>
      </p:sp>
      <p:sp>
        <p:nvSpPr>
          <p:cNvPr id="205" name="Google Shape;205;g205106b1bb4_0_221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62585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ru-RU" sz="2400" b="1"/>
              <a:t>Целевая</a:t>
            </a:r>
            <a:r>
              <a:rPr lang="ru-RU" sz="2400"/>
              <a:t> – осознает цель действий (и всего обучения, и конкретных заданий)</a:t>
            </a:r>
            <a:endParaRPr sz="2400"/>
          </a:p>
          <a:p>
            <a:pPr marL="3429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ru-RU" sz="2400" b="1"/>
              <a:t>Мотивация успеха </a:t>
            </a:r>
            <a:r>
              <a:rPr lang="ru-RU" sz="2400"/>
              <a:t>– результат обучения, который ученики могут применить в повседневной жизни</a:t>
            </a:r>
            <a:endParaRPr sz="2400"/>
          </a:p>
          <a:p>
            <a:pPr marL="3429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ru-RU" sz="2400" b="1"/>
              <a:t>Страноведческая мотивация </a:t>
            </a:r>
            <a:r>
              <a:rPr lang="ru-RU" sz="2400"/>
              <a:t>– знакомство с интересными ученикам страноведческими особенностями различных стран.</a:t>
            </a:r>
            <a:endParaRPr sz="2400"/>
          </a:p>
          <a:p>
            <a:pPr marL="3429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ru-RU" sz="2400" b="1"/>
              <a:t>Эстетическая мотивация </a:t>
            </a:r>
            <a:r>
              <a:rPr lang="ru-RU" sz="2400"/>
              <a:t>– красота изучаемого языка</a:t>
            </a:r>
            <a:endParaRPr sz="240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205106b1bb4_0_822"/>
          <p:cNvSpPr txBox="1">
            <a:spLocks noGrp="1"/>
          </p:cNvSpPr>
          <p:nvPr>
            <p:ph type="title"/>
          </p:nvPr>
        </p:nvSpPr>
        <p:spPr>
          <a:xfrm>
            <a:off x="457200" y="244083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Игры в обучении чтению</a:t>
            </a:r>
            <a:endParaRPr dirty="0"/>
          </a:p>
        </p:txBody>
      </p:sp>
      <p:sp>
        <p:nvSpPr>
          <p:cNvPr id="458" name="Google Shape;458;g205106b1bb4_0_822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228600" lvl="0" indent="-19145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ru-RU" sz="2600"/>
              <a:t>Scrambled sentences – текст разрезан на отдельные предложения. Нужно выстроить предложения в правильном порядке чтобы восстановить текст. Внимание на маркерах логической связи, местоимениях, датах и т.д.</a:t>
            </a:r>
            <a:endParaRPr sz="2800"/>
          </a:p>
          <a:p>
            <a:pPr marL="228600" lvl="0" indent="-19145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ru-RU" sz="2600"/>
              <a:t>Jigsaw reading – текст разрезан на абзацы, надо восстановить текст</a:t>
            </a:r>
            <a:endParaRPr sz="2800"/>
          </a:p>
          <a:p>
            <a:pPr marL="228600" lvl="0" indent="-19145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ru-RU" sz="2600"/>
              <a:t>Сортировка текста – ученики получают разрезанные на абзацы два текста. Задача – восстановить оба текста.</a:t>
            </a:r>
            <a:endParaRPr sz="2800"/>
          </a:p>
          <a:p>
            <a:pPr marL="228600" lvl="0" indent="-19145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ru-RU" sz="2600"/>
              <a:t>Найдите слово: у учеников есть текст для чтения. Учитель называет слово, ученики соревнуются кто быстрее найдет это слово и далее по списку. Как вариант, слова учитель может называть на родном языке.</a:t>
            </a:r>
            <a:endParaRPr sz="280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205106b1bb4_0_828"/>
          <p:cNvSpPr txBox="1">
            <a:spLocks noGrp="1"/>
          </p:cNvSpPr>
          <p:nvPr>
            <p:ph type="title"/>
          </p:nvPr>
        </p:nvSpPr>
        <p:spPr>
          <a:xfrm>
            <a:off x="457200" y="253609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err="1"/>
              <a:t>Slashed</a:t>
            </a:r>
            <a:r>
              <a:rPr lang="ru-RU" dirty="0"/>
              <a:t> </a:t>
            </a:r>
            <a:r>
              <a:rPr lang="ru-RU" dirty="0" err="1"/>
              <a:t>texts</a:t>
            </a:r>
            <a:endParaRPr dirty="0"/>
          </a:p>
        </p:txBody>
      </p:sp>
      <p:sp>
        <p:nvSpPr>
          <p:cNvPr id="465" name="Google Shape;465;g205106b1bb4_0_828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228600" lvl="0" indent="-21526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ru-RU" sz="2800"/>
              <a:t>Разделить класс на микрогруппы (минимум 4 человека в микрогруппе);</a:t>
            </a:r>
            <a:endParaRPr sz="2800"/>
          </a:p>
          <a:p>
            <a:pPr marL="228600" lvl="0" indent="-21526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ru-RU" sz="2800"/>
              <a:t>Текст для чтения разрезать по диагонали на 4 части;</a:t>
            </a:r>
            <a:endParaRPr sz="2800"/>
          </a:p>
          <a:p>
            <a:pPr marL="228600" lvl="0" indent="-21526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ru-RU" sz="2800"/>
              <a:t>Дать по 1 части текста на участника группы (для группы из 4);</a:t>
            </a:r>
            <a:endParaRPr sz="2800"/>
          </a:p>
          <a:p>
            <a:pPr marL="228600" lvl="0" indent="-21526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ru-RU" sz="2800"/>
              <a:t>Дать список вопросов к тексту.</a:t>
            </a:r>
            <a:endParaRPr sz="2800"/>
          </a:p>
          <a:p>
            <a:pPr marL="228600" lvl="0" indent="-21526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ru-RU" sz="2800"/>
              <a:t>Ученики ищут ответы на вопросы, обмениваясь информацией из своего кусочка текста.</a:t>
            </a:r>
            <a:endParaRPr sz="280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63"/>
          <p:cNvSpPr txBox="1">
            <a:spLocks noGrp="1"/>
          </p:cNvSpPr>
          <p:nvPr>
            <p:ph type="body" idx="1"/>
          </p:nvPr>
        </p:nvSpPr>
        <p:spPr>
          <a:xfrm>
            <a:off x="1331119" y="141685"/>
            <a:ext cx="6535341" cy="4698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0" lvl="0" indent="0" algn="ctr" rtl="0"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ru-RU"/>
              <a:t>Форум www.englishteachers.ru</a:t>
            </a:r>
            <a:endParaRPr/>
          </a:p>
          <a:p>
            <a:pPr marL="0" lvl="0" indent="0" algn="ctr" rtl="0">
              <a:spcBef>
                <a:spcPts val="294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ru-RU" sz="2100" u="sng">
                <a:solidFill>
                  <a:schemeClr val="hlink"/>
                </a:solidFill>
                <a:hlinkClick r:id="rId3"/>
              </a:rPr>
              <a:t>https://www.englishteachers.ru/forum/</a:t>
            </a:r>
            <a:endParaRPr sz="2100"/>
          </a:p>
          <a:p>
            <a:pPr marL="0" lvl="0" indent="0" algn="ctr" rtl="0"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0" lvl="0" indent="0" algn="ctr" rtl="0"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ru-RU"/>
              <a:t>Интернет-магазин издательства «Титул» </a:t>
            </a:r>
            <a:endParaRPr/>
          </a:p>
          <a:p>
            <a:pPr marL="0" lvl="0" indent="0" algn="ctr" rtl="0"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ru-RU" u="sng">
                <a:solidFill>
                  <a:schemeClr val="hlink"/>
                </a:solidFill>
                <a:hlinkClick r:id="rId4"/>
              </a:rPr>
              <a:t>https://www.englishteachers.ru/shop</a:t>
            </a:r>
            <a:r>
              <a:rPr lang="ru-RU"/>
              <a:t> </a:t>
            </a:r>
            <a:endParaRPr/>
          </a:p>
          <a:p>
            <a:pPr marL="0" lvl="0" indent="0" algn="ctr" rtl="0"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u="sng"/>
          </a:p>
          <a:p>
            <a:pPr marL="0" lvl="0" indent="0" algn="ctr" rtl="0"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ru-RU" b="1" u="sng"/>
              <a:t>«ТИТУЛ» в социальных сетях</a:t>
            </a:r>
            <a:endParaRPr/>
          </a:p>
          <a:p>
            <a:pPr marL="0" lvl="0" indent="0" algn="ctr" rtl="0"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ru-RU"/>
              <a:t>ВКонтакте - </a:t>
            </a:r>
            <a:r>
              <a:rPr lang="ru-RU" u="sng">
                <a:solidFill>
                  <a:schemeClr val="hlink"/>
                </a:solidFill>
                <a:hlinkClick r:id="rId5"/>
              </a:rPr>
              <a:t>http://vk.com/titulpublishers</a:t>
            </a:r>
            <a:r>
              <a:rPr lang="ru-RU"/>
              <a:t> </a:t>
            </a:r>
            <a:endParaRPr/>
          </a:p>
          <a:p>
            <a:pPr marL="0" lvl="0" indent="0" algn="ctr" rtl="0"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ru-RU"/>
              <a:t>Facebook - </a:t>
            </a:r>
            <a:r>
              <a:rPr lang="ru-RU" u="sng">
                <a:solidFill>
                  <a:schemeClr val="hlink"/>
                </a:solidFill>
                <a:hlinkClick r:id="rId6"/>
              </a:rPr>
              <a:t>https://www.facebook.com/titulpublishers</a:t>
            </a:r>
            <a:endParaRPr/>
          </a:p>
          <a:p>
            <a:pPr marL="0" lvl="0" indent="0" algn="ctr" rtl="0"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ru-RU"/>
              <a:t>Instagram - </a:t>
            </a:r>
            <a:r>
              <a:rPr lang="ru-RU">
                <a:solidFill>
                  <a:srgbClr val="0033CC"/>
                </a:solidFill>
              </a:rPr>
              <a:t>@titulpublishers</a:t>
            </a:r>
            <a:endParaRPr/>
          </a:p>
          <a:p>
            <a:pPr marL="0" lvl="0" indent="0" algn="ctr" rtl="0"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>
              <a:solidFill>
                <a:srgbClr val="0033CC"/>
              </a:solidFill>
            </a:endParaRPr>
          </a:p>
          <a:p>
            <a:pPr marL="0" lvl="0" indent="0" algn="ctr" rtl="0">
              <a:spcBef>
                <a:spcPts val="399"/>
              </a:spcBef>
              <a:spcAft>
                <a:spcPts val="0"/>
              </a:spcAft>
              <a:buClr>
                <a:srgbClr val="0033CC"/>
              </a:buClr>
              <a:buSzPct val="100000"/>
              <a:buNone/>
            </a:pPr>
            <a:r>
              <a:rPr lang="ru-RU" sz="2850" b="1">
                <a:solidFill>
                  <a:srgbClr val="0033CC"/>
                </a:solidFill>
              </a:rPr>
              <a:t>#</a:t>
            </a:r>
            <a:r>
              <a:rPr lang="ru-RU" sz="2850">
                <a:solidFill>
                  <a:srgbClr val="0033CC"/>
                </a:solidFill>
              </a:rPr>
              <a:t>издательствотитул  </a:t>
            </a:r>
            <a:endParaRPr/>
          </a:p>
          <a:p>
            <a:pPr marL="0" lvl="0" indent="0" algn="ctr" rtl="0">
              <a:spcBef>
                <a:spcPts val="399"/>
              </a:spcBef>
              <a:spcAft>
                <a:spcPts val="0"/>
              </a:spcAft>
              <a:buClr>
                <a:srgbClr val="0033CC"/>
              </a:buClr>
              <a:buSzPct val="100000"/>
              <a:buNone/>
            </a:pPr>
            <a:r>
              <a:rPr lang="ru-RU" sz="2850" b="1">
                <a:solidFill>
                  <a:srgbClr val="0033CC"/>
                </a:solidFill>
              </a:rPr>
              <a:t>#</a:t>
            </a:r>
            <a:r>
              <a:rPr lang="ru-RU" sz="2850">
                <a:solidFill>
                  <a:srgbClr val="0033CC"/>
                </a:solidFill>
              </a:rPr>
              <a:t>titulpublishers </a:t>
            </a:r>
            <a:endParaRPr sz="2850"/>
          </a:p>
        </p:txBody>
      </p:sp>
      <p:grpSp>
        <p:nvGrpSpPr>
          <p:cNvPr id="471" name="Google Shape;471;p63"/>
          <p:cNvGrpSpPr/>
          <p:nvPr/>
        </p:nvGrpSpPr>
        <p:grpSpPr>
          <a:xfrm>
            <a:off x="1494235" y="2571750"/>
            <a:ext cx="1620440" cy="864394"/>
            <a:chOff x="467544" y="3429000"/>
            <a:chExt cx="2161848" cy="1152128"/>
          </a:xfrm>
        </p:grpSpPr>
        <p:pic>
          <p:nvPicPr>
            <p:cNvPr id="472" name="Google Shape;472;p63" descr="Картинки по запросу instagram free logo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267744" y="4221088"/>
              <a:ext cx="361648" cy="3600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3" name="Google Shape;473;p63" descr="Картинки по запросу vk logo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331640" y="3429000"/>
              <a:ext cx="360040" cy="3600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4" name="Google Shape;474;p63" descr="Картинки по запросу facebook logo"/>
            <p:cNvPicPr preferRelativeResize="0"/>
            <p:nvPr/>
          </p:nvPicPr>
          <p:blipFill rotWithShape="1">
            <a:blip r:embed="rId9">
              <a:alphaModFix/>
            </a:blip>
            <a:srcRect l="21396" r="21547"/>
            <a:stretch/>
          </p:blipFill>
          <p:spPr>
            <a:xfrm>
              <a:off x="467544" y="3789040"/>
              <a:ext cx="360040" cy="35718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205106b1bb4_0_104"/>
          <p:cNvSpPr txBox="1">
            <a:spLocks noGrp="1"/>
          </p:cNvSpPr>
          <p:nvPr>
            <p:ph type="subTitle" idx="1"/>
          </p:nvPr>
        </p:nvSpPr>
        <p:spPr>
          <a:xfrm>
            <a:off x="2591780" y="3147814"/>
            <a:ext cx="39603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CE4A1F"/>
              </a:buClr>
              <a:buSzPts val="1800"/>
              <a:buNone/>
            </a:pPr>
            <a:r>
              <a:rPr lang="ru-RU" sz="1800">
                <a:solidFill>
                  <a:srgbClr val="CE4A1F"/>
                </a:solidFill>
                <a:latin typeface="Roboto Black"/>
                <a:ea typeface="Roboto Black"/>
                <a:cs typeface="Roboto Black"/>
                <a:sym typeface="Roboto Black"/>
              </a:rPr>
              <a:t>Наши социальные сети</a:t>
            </a:r>
            <a:endParaRPr/>
          </a:p>
        </p:txBody>
      </p:sp>
      <p:grpSp>
        <p:nvGrpSpPr>
          <p:cNvPr id="480" name="Google Shape;480;g205106b1bb4_0_104"/>
          <p:cNvGrpSpPr/>
          <p:nvPr/>
        </p:nvGrpSpPr>
        <p:grpSpPr>
          <a:xfrm>
            <a:off x="1241884" y="1290230"/>
            <a:ext cx="6660230" cy="1137504"/>
            <a:chOff x="936104" y="1290230"/>
            <a:chExt cx="6660230" cy="1137504"/>
          </a:xfrm>
        </p:grpSpPr>
        <p:pic>
          <p:nvPicPr>
            <p:cNvPr id="481" name="Google Shape;481;g205106b1bb4_0_104">
              <a:hlinkClick r:id="rId3"/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347864" y="1290230"/>
              <a:ext cx="1872206" cy="4174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2" name="Google Shape;482;g205106b1bb4_0_104">
              <a:hlinkClick r:id="rId5"/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724128" y="1290230"/>
              <a:ext cx="1872206" cy="4174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3" name="Google Shape;483;g205106b1bb4_0_104">
              <a:hlinkClick r:id="rId7"/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936104" y="1290230"/>
              <a:ext cx="1872206" cy="4174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4" name="Google Shape;484;g205106b1bb4_0_104">
              <a:hlinkClick r:id="rId9"/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2411760" y="2010310"/>
              <a:ext cx="1872206" cy="4174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5" name="Google Shape;485;g205106b1bb4_0_104">
              <a:hlinkClick r:id="rId11"/>
            </p:cNvPr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4788024" y="2010310"/>
              <a:ext cx="1872206" cy="41742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86" name="Google Shape;486;g205106b1bb4_0_104">
            <a:hlinkClick r:id="rId13"/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320726" y="3723877"/>
            <a:ext cx="504055" cy="504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g205106b1bb4_0_104">
            <a:hlinkClick r:id="rId15"/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986799" y="3723877"/>
            <a:ext cx="504055" cy="504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g205106b1bb4_0_104">
            <a:hlinkClick r:id="rId17"/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5318946" y="3723877"/>
            <a:ext cx="504055" cy="504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g205106b1bb4_0_104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4652872" y="3723877"/>
            <a:ext cx="504057" cy="5040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205106b1bb4_0_520"/>
          <p:cNvSpPr txBox="1">
            <a:spLocks noGrp="1"/>
          </p:cNvSpPr>
          <p:nvPr>
            <p:ph type="title"/>
          </p:nvPr>
        </p:nvSpPr>
        <p:spPr>
          <a:xfrm>
            <a:off x="457200" y="291704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ru-RU" dirty="0"/>
              <a:t>Расширяем словарный запас</a:t>
            </a:r>
            <a:endParaRPr dirty="0"/>
          </a:p>
        </p:txBody>
      </p:sp>
      <p:pic>
        <p:nvPicPr>
          <p:cNvPr id="211" name="Google Shape;211;g205106b1bb4_0_520" descr="Календарь на 2023. 365 английских слов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173080" y="1200151"/>
            <a:ext cx="4797900" cy="33945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205106b1bb4_0_525"/>
          <p:cNvSpPr txBox="1">
            <a:spLocks noGrp="1"/>
          </p:cNvSpPr>
          <p:nvPr>
            <p:ph type="title"/>
          </p:nvPr>
        </p:nvSpPr>
        <p:spPr>
          <a:xfrm>
            <a:off x="461963" y="253604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ru-RU" dirty="0"/>
              <a:t>Расширяем словарный запас</a:t>
            </a:r>
            <a:endParaRPr dirty="0"/>
          </a:p>
        </p:txBody>
      </p:sp>
      <p:pic>
        <p:nvPicPr>
          <p:cNvPr id="217" name="Google Shape;217;g205106b1bb4_0_52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835697" y="966910"/>
            <a:ext cx="5472600" cy="386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205106b1bb4_0_530"/>
          <p:cNvSpPr txBox="1">
            <a:spLocks noGrp="1"/>
          </p:cNvSpPr>
          <p:nvPr>
            <p:ph type="title"/>
          </p:nvPr>
        </p:nvSpPr>
        <p:spPr>
          <a:xfrm>
            <a:off x="461962" y="27741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ru-RU" dirty="0"/>
              <a:t>Расширяем словарный запас</a:t>
            </a:r>
            <a:endParaRPr dirty="0"/>
          </a:p>
        </p:txBody>
      </p:sp>
      <p:pic>
        <p:nvPicPr>
          <p:cNvPr id="223" name="Google Shape;223;g205106b1bb4_0_53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835696" y="970358"/>
            <a:ext cx="5434500" cy="383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205106b1bb4_0_235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Целевая мотивация</a:t>
            </a:r>
            <a:endParaRPr dirty="0"/>
          </a:p>
        </p:txBody>
      </p:sp>
      <p:sp>
        <p:nvSpPr>
          <p:cNvPr id="230" name="Google Shape;230;g205106b1bb4_0_235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ru-RU"/>
              <a:t>Ученик понимает, для чего ему надо прочитать тот или иной текст. Возможные причины: найти ответ на загадку, помочь персонажу, расшифровать послание и т.д.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205106b1bb4_0_241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/>
              <a:t>Целевая мотивация</a:t>
            </a:r>
            <a:endParaRPr sz="3600"/>
          </a:p>
        </p:txBody>
      </p:sp>
      <p:sp>
        <p:nvSpPr>
          <p:cNvPr id="237" name="Google Shape;237;g205106b1bb4_0_241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8" name="Google Shape;238;g205106b1bb4_0_2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82625" y="925787"/>
            <a:ext cx="2814525" cy="3861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g205106b1bb4_0_2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97150" y="866873"/>
            <a:ext cx="2943550" cy="394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g205106b1bb4_0_24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457192" y="521780"/>
            <a:ext cx="1810800" cy="248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990</Words>
  <Application>Microsoft Office PowerPoint</Application>
  <PresentationFormat>Экран (16:9)</PresentationFormat>
  <Paragraphs>115</Paragraphs>
  <Slides>43</Slides>
  <Notes>43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43</vt:i4>
      </vt:variant>
    </vt:vector>
  </HeadingPairs>
  <TitlesOfParts>
    <vt:vector size="48" baseType="lpstr">
      <vt:lpstr>Arial</vt:lpstr>
      <vt:lpstr>Calibri</vt:lpstr>
      <vt:lpstr>Roboto Black</vt:lpstr>
      <vt:lpstr>Тема Office</vt:lpstr>
      <vt:lpstr>Тема Office</vt:lpstr>
      <vt:lpstr>Учим читать по-английски: способы и средства повышения мотивации и игровые приемы обучения чтению младших школьников</vt:lpstr>
      <vt:lpstr>Дети не любят читать?</vt:lpstr>
      <vt:lpstr>Обучение чтению как виду речевой деятельности</vt:lpstr>
      <vt:lpstr>Виды мотивации</vt:lpstr>
      <vt:lpstr>Расширяем словарный запас</vt:lpstr>
      <vt:lpstr>Расширяем словарный запас</vt:lpstr>
      <vt:lpstr>Расширяем словарный запас</vt:lpstr>
      <vt:lpstr>Целевая мотивация</vt:lpstr>
      <vt:lpstr>Целевая мотивация</vt:lpstr>
      <vt:lpstr>Целевая мотивация</vt:lpstr>
      <vt:lpstr>Целевая мотивация</vt:lpstr>
      <vt:lpstr>Целевая мотивация</vt:lpstr>
      <vt:lpstr>Целевая мотивация</vt:lpstr>
      <vt:lpstr>Серия книг для начальной школеы</vt:lpstr>
      <vt:lpstr>Easy Stories by Anna Taylor</vt:lpstr>
      <vt:lpstr>Мотивация успеха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Storytelling как способ повысить мотивацию и автономию </vt:lpstr>
      <vt:lpstr>«Как научиться читать по-английски»</vt:lpstr>
      <vt:lpstr>«Как научиться читать по-английски»</vt:lpstr>
      <vt:lpstr>«Как научиться читать по-английски»</vt:lpstr>
      <vt:lpstr>«Как научиться читать по-английски»</vt:lpstr>
      <vt:lpstr>«Как научиться читать по-английски»</vt:lpstr>
      <vt:lpstr>«Как научиться читать по-английски»</vt:lpstr>
      <vt:lpstr>Эстетика языка</vt:lpstr>
      <vt:lpstr>Английский в стихах 2-4 классы</vt:lpstr>
      <vt:lpstr>Презентация PowerPoint</vt:lpstr>
      <vt:lpstr>Презентация PowerPoint</vt:lpstr>
      <vt:lpstr>Игры в обучении чтению</vt:lpstr>
      <vt:lpstr>Игры в обучении чтению</vt:lpstr>
      <vt:lpstr>Игры в обучении чтению</vt:lpstr>
      <vt:lpstr>Игры в обучении чтению</vt:lpstr>
      <vt:lpstr>Игры в обучении чтению</vt:lpstr>
      <vt:lpstr>Slashed texts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Учим читать по-английски: способы и средства повышения мотивации и игровые приемы обучения чтению младших школьников</dc:title>
  <dc:creator>Анастасия Черепнева</dc:creator>
  <cp:lastModifiedBy>Арсений Соловейчик</cp:lastModifiedBy>
  <cp:revision>1</cp:revision>
  <dcterms:created xsi:type="dcterms:W3CDTF">2019-11-08T08:59:02Z</dcterms:created>
  <dcterms:modified xsi:type="dcterms:W3CDTF">2023-02-03T14:54:06Z</dcterms:modified>
</cp:coreProperties>
</file>