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80" r:id="rId2"/>
    <p:sldId id="281" r:id="rId3"/>
    <p:sldId id="256" r:id="rId4"/>
    <p:sldId id="257" r:id="rId5"/>
    <p:sldId id="282" r:id="rId6"/>
    <p:sldId id="258" r:id="rId7"/>
    <p:sldId id="283" r:id="rId8"/>
    <p:sldId id="260" r:id="rId9"/>
    <p:sldId id="284" r:id="rId10"/>
    <p:sldId id="285" r:id="rId11"/>
    <p:sldId id="261" r:id="rId12"/>
    <p:sldId id="286" r:id="rId13"/>
    <p:sldId id="262" r:id="rId14"/>
    <p:sldId id="287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88" r:id="rId23"/>
    <p:sldId id="289" r:id="rId24"/>
    <p:sldId id="290" r:id="rId25"/>
    <p:sldId id="270" r:id="rId26"/>
    <p:sldId id="271" r:id="rId27"/>
    <p:sldId id="272" r:id="rId28"/>
    <p:sldId id="273" r:id="rId29"/>
    <p:sldId id="278" r:id="rId30"/>
    <p:sldId id="277" r:id="rId31"/>
    <p:sldId id="291" r:id="rId32"/>
    <p:sldId id="279" r:id="rId33"/>
    <p:sldId id="259" r:id="rId34"/>
  </p:sldIdLst>
  <p:sldSz cx="9144000" cy="5143500" type="screen16x9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79" autoAdjust="0"/>
  </p:normalViewPr>
  <p:slideViewPr>
    <p:cSldViewPr snapToGrid="0">
      <p:cViewPr>
        <p:scale>
          <a:sx n="230" d="100"/>
          <a:sy n="230" d="100"/>
        </p:scale>
        <p:origin x="-114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hyperlink" Target="https://vk.com/club2131034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exam_simulator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exam-simulator.ru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igital.september" TargetMode="External"/><Relationship Id="rId13" Type="http://schemas.openxmlformats.org/officeDocument/2006/relationships/image" Target="../media/image27.png"/><Relationship Id="rId18" Type="http://schemas.openxmlformats.org/officeDocument/2006/relationships/hyperlink" Target="https://edu.1sept.ru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hyperlink" Target="https://urok.1sept.ru/" TargetMode="External"/><Relationship Id="rId17" Type="http://schemas.openxmlformats.org/officeDocument/2006/relationships/image" Target="../media/image29.png"/><Relationship Id="rId2" Type="http://schemas.openxmlformats.org/officeDocument/2006/relationships/hyperlink" Target="https://t.me/pervoesent" TargetMode="External"/><Relationship Id="rId16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PervoeSentyabrya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30.png"/><Relationship Id="rId4" Type="http://schemas.openxmlformats.org/officeDocument/2006/relationships/hyperlink" Target="https://ok.ru/digital.september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s://video.1sept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094" y="1472693"/>
            <a:ext cx="5106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lantagenet Cherokee"/>
                <a:ea typeface="+mj-ea"/>
                <a:cs typeface="+mj-cs"/>
              </a:rPr>
              <a:t>Как написать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lantagenet Cherokee"/>
                <a:ea typeface="+mj-ea"/>
                <a:cs typeface="+mj-cs"/>
              </a:rPr>
              <a:t> задание 38 на высший балл: рекомендации экспертов.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69" y="816559"/>
            <a:ext cx="2100822" cy="2141785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8D059751-B983-B805-BB2D-3BEBAA474F69}"/>
              </a:ext>
            </a:extLst>
          </p:cNvPr>
          <p:cNvSpPr txBox="1">
            <a:spLocks/>
          </p:cNvSpPr>
          <p:nvPr/>
        </p:nvSpPr>
        <p:spPr>
          <a:xfrm>
            <a:off x="208916" y="3454866"/>
            <a:ext cx="3686009" cy="1131094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lantagenet Cherokee"/>
              </a:rPr>
              <a:t>Хитрова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lantagenet Cherokee"/>
              </a:rPr>
              <a:t> Ирина Викторовна</a:t>
            </a:r>
          </a:p>
          <a:p>
            <a:pPr lvl="0"/>
            <a:endParaRPr lang="ru-RU" sz="1800" b="1" dirty="0" smtClean="0">
              <a:solidFill>
                <a:srgbClr val="5148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/>
            </a:endParaRPr>
          </a:p>
          <a:p>
            <a:pPr lvl="0"/>
            <a:r>
              <a:rPr lang="ru-RU" sz="1800" b="1" dirty="0" smtClean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Зверева Наталья Сергеевна</a:t>
            </a:r>
            <a:r>
              <a:rPr lang="ru-RU" sz="1800" b="1" dirty="0">
                <a:solidFill>
                  <a:srgbClr val="514843"/>
                </a:solidFill>
                <a:latin typeface="Plantagenet Cherokee"/>
              </a:rPr>
              <a:t/>
            </a:r>
            <a:br>
              <a:rPr lang="ru-RU" sz="1800" b="1" dirty="0">
                <a:solidFill>
                  <a:srgbClr val="514843"/>
                </a:solidFill>
                <a:latin typeface="Plantagenet Cherokee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Plantagenet Cheroke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96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36" y="0"/>
            <a:ext cx="10376291" cy="167654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93938" y="1418771"/>
            <a:ext cx="7163091" cy="15711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1800" dirty="0" smtClean="0"/>
              <a:t>It is evident that the percentage of the respondents who choose graphic arts is four times as much as the percentage of those who mention performing and cinema (24% and 6% respectively). I find such a difference rather predictable as graphic arts are more traditional and widely-spread.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410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28" y="0"/>
            <a:ext cx="10376291" cy="16704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3314" y="13910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обозначьте возможную проблему, связанную с темой проектной работы, указанную в пункте задания,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предложите способ ее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8836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28" y="0"/>
            <a:ext cx="10376291" cy="16704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3771" y="1360758"/>
            <a:ext cx="6828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Obviously, there is a problem that art makers can face. It is a possible loss of public interest in their works of art. The solution to the problem is to apply new approaches and improve artistic skills to attract public attention.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5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68" y="0"/>
            <a:ext cx="10376291" cy="16704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514" y="140246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четко выразите свое мнение касательно важности, роли, необходимости и пр. (строго по пункту 5 плана задания 38),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обоснуйте свою точку зрения,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напишите как </a:t>
            </a:r>
            <a:r>
              <a:rPr lang="ru-RU" b="1" dirty="0"/>
              <a:t>минимум два </a:t>
            </a:r>
            <a:r>
              <a:rPr lang="ru-RU" dirty="0"/>
              <a:t>предложения </a:t>
            </a:r>
            <a:r>
              <a:rPr lang="ru-RU" b="1" dirty="0"/>
              <a:t>в абзаце 5: </a:t>
            </a:r>
            <a:r>
              <a:rPr lang="ru-RU" dirty="0"/>
              <a:t>всегда должны присутствовать 3 обязательных компонента – </a:t>
            </a:r>
            <a:endParaRPr lang="ru-RU" dirty="0" smtClean="0"/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err="1" smtClean="0"/>
              <a:t>эксплицитность</a:t>
            </a:r>
            <a:r>
              <a:rPr lang="ru-RU" dirty="0" smtClean="0"/>
              <a:t> </a:t>
            </a:r>
            <a:r>
              <a:rPr lang="ru-RU" dirty="0"/>
              <a:t>( указание на авторство), </a:t>
            </a:r>
            <a:endParaRPr lang="ru-RU" dirty="0" smtClean="0"/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соответствие заданию,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обоснование </a:t>
            </a:r>
            <a:r>
              <a:rPr lang="ru-RU" dirty="0"/>
              <a:t>своего мнения.</a:t>
            </a:r>
          </a:p>
        </p:txBody>
      </p:sp>
    </p:spTree>
    <p:extLst>
      <p:ext uri="{BB962C8B-B14F-4D97-AF65-F5344CB8AC3E}">
        <p14:creationId xmlns:p14="http://schemas.microsoft.com/office/powerpoint/2010/main" val="5500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68" y="0"/>
            <a:ext cx="10376291" cy="16704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801" y="1435170"/>
            <a:ext cx="809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conclude, I am convinced that art plays a really significant role in modern life. It makes people’s lives more meaningful and exciting.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79" y="1511482"/>
            <a:ext cx="5060119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91020"/>
            <a:ext cx="49838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It is impossible to imagine …. (our lives) without … .</a:t>
            </a:r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It is well known that …</a:t>
            </a:r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Nowadays more and more people …</a:t>
            </a:r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Over the last few decades there has been a significant increase in the number of people who …</a:t>
            </a:r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… plays an important role in our life.</a:t>
            </a:r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/>
              </a:rPr>
              <a:t>Nowadays the issue of ... causes great arguments and controversy.</a:t>
            </a:r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74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17810"/>
            <a:ext cx="46801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issue of ... has been widely discussed in society recently.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It is no exaggeration to say that our society could not function without ….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There is no doubt that ... is becoming a relevant issue nowadays.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Undoubtedly, … play(s) an important role in everyone’s life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.</a:t>
            </a:r>
            <a:endParaRPr lang="ru-RU" sz="16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current project focuses on …  </a:t>
            </a: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topic of the project I am working on is …</a:t>
            </a: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I am doing a project on…</a:t>
            </a:r>
          </a:p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0192" y="719574"/>
            <a:ext cx="4383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aim of my project is to examine / to find out …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My aim is to </a:t>
            </a:r>
            <a:r>
              <a:rPr lang="en-US" sz="1600" dirty="0" err="1">
                <a:solidFill>
                  <a:prstClr val="black"/>
                </a:solidFill>
                <a:latin typeface="Century Gothic" panose="020B0502020202020204"/>
              </a:rPr>
              <a:t>analyse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…. and comment on ...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project I am working on is aimed at finding out…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My project, which I am still working on, is aimed at finding out …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905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025897"/>
            <a:ext cx="48023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… I have found the results of relevant opinion polls …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have found data on …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have found some data on this issue.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have found some data on the subject of the project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have found a table (diagram/pie chart) with some data illustrating …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have found some results of relevant opinion polls …</a:t>
            </a: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have found relevant information presented in the table / pie chart and I am going to </a:t>
            </a:r>
            <a:r>
              <a:rPr lang="en-US" sz="1600" dirty="0" err="1">
                <a:solidFill>
                  <a:prstClr val="black"/>
                </a:solidFill>
                <a:latin typeface="Century Gothic" panose="020B0502020202020204"/>
              </a:rPr>
              <a:t>analyse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it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.</a:t>
            </a:r>
            <a:endParaRPr lang="ru-RU" sz="16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marL="304747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am going to describe / to present my findings and express my opinion on ...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07966" y="646363"/>
            <a:ext cx="47360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I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am going to comment on the data I have found…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am going to give my opinion on the subject of the project.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am doing a project ... I have found some data on the subject of the project. I am going to comment on it and give my opinion on the topic of the project.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86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54" y="1373375"/>
            <a:ext cx="1037629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97" y="974920"/>
            <a:ext cx="7032504" cy="1137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959" y="1695047"/>
            <a:ext cx="2339743" cy="1522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74" y="3065951"/>
            <a:ext cx="4153690" cy="19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79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582" y="1166527"/>
            <a:ext cx="48232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According to the data given in the table, ..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According to the results of the opinion poll,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To begin with, I would like to say that…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As it can be seen from the table / the pie chart,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According to the table/ diagram, ….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One can see from the table/diagram that...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results show that the largest percentage of participants express a preference for …, whereas … appeared to be ….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table / diagram demonstrates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188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13" y="1574303"/>
            <a:ext cx="1037629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67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292" y="98903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It is evident that the percentage of the respondents who…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Further analysis reveals that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data analysis reveals that…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results of the opinion poll allow me to make some comparisons…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Studying the table / pie chart in detail, one can see that ...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According to the data,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....</a:t>
            </a:r>
            <a:endParaRPr lang="ru-RU" sz="16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… is twice as … as …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… is much more … than …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.</a:t>
            </a:r>
            <a:endParaRPr lang="ru-RU" sz="16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… is less … than ...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… is the least … of all the ...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.</a:t>
            </a:r>
            <a:endParaRPr lang="ru-RU" sz="16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marL="304747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… the difference between … is … %.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587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… % of the respondents … , while only … % of the questioned ... .</a:t>
            </a: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… by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/>
              </a:rPr>
              <a:t> 3 %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more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/>
              </a:rPr>
              <a:t>/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less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/>
              </a:rPr>
              <a:t>/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higher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/>
              </a:rPr>
              <a:t>/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lower than</a:t>
            </a:r>
            <a:endParaRPr lang="ru-RU" sz="16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According to the found data, …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statistics allow me to make some comparisons.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In comparison with … , …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In contrast, ...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... , whereas/while/although ...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9647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352" y="960696"/>
            <a:ext cx="5029200" cy="427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 algn="just" defTabSz="1218987"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It is worth mentioning that …, whereas the number of … who … is nearly … times the number of those who … and about … times the number of participants who are interested in … </a:t>
            </a:r>
            <a:endParaRPr lang="ru-RU" sz="16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In terms of …, … percent of the interviewees … which is comparable with … but noticeably more than …, which accounts for … percent.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However, there is a difference of … % among the people who … and …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It may show that …% of those who … whereas …% represents that …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According to the data given in the table/diagram, … appear to be more popular than …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1719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291" y="100697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Another important thing to mention is that … are almost as popular as … - the difference between them is … %.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There is such a difference in the percentages since ...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percentages are predictably almost identical as ...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It is quite surprising that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Such a slight difference in the number of voters can be caused by…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It/This distribution demonstrates/shows that…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501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92" y="1560343"/>
            <a:ext cx="1037629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8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2273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Undoubtedly,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It is important /significant /crucial to note that…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There is a problem that…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One problem that can be connected with …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There is a problem connected to the subject of the project which is …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There is a problem that is often faced/experienced by …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One issue that is associated with ...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biggest problem with ... is that …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.</a:t>
            </a: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One solution to this problem is to …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best way to solve this problem is to ... 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0488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 best way to deal with this problem is to ... 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Another method is to…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It will lead to…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For example,…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52474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252" y="1755787"/>
            <a:ext cx="1037629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26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93" y="1250921"/>
            <a:ext cx="4572000" cy="3395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In conclusion,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To sum up,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All in all, ..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To </a:t>
            </a:r>
            <a:r>
              <a:rPr lang="en-US" sz="1600" dirty="0" err="1">
                <a:solidFill>
                  <a:prstClr val="black"/>
                </a:solidFill>
                <a:latin typeface="Century Gothic" panose="020B0502020202020204"/>
              </a:rPr>
              <a:t>summarise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,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Personally, I believe that … because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/>
              </a:rPr>
              <a:t>…</a:t>
            </a: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As far as I am concerned,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am convinced that…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To my mind,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From my point of view,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In my opinion,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algn="just" defTabSz="1218987"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 would like to express my opinion on …</a:t>
            </a:r>
            <a:endParaRPr lang="ru-RU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04747" lvl="0" indent="-304747" defTabSz="1218987">
              <a:lnSpc>
                <a:spcPct val="95000"/>
              </a:lnSpc>
              <a:spcBef>
                <a:spcPts val="1866"/>
              </a:spcBef>
              <a:buClr>
                <a:srgbClr val="70AD47">
                  <a:lumMod val="50000"/>
                </a:srgbClr>
              </a:buClr>
              <a:buSzPct val="100000"/>
              <a:buFont typeface="Arial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6582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29" y="1276236"/>
            <a:ext cx="2272387" cy="33376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158" y="746969"/>
            <a:ext cx="1742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Наши пособия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45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910715"/>
            <a:ext cx="7772400" cy="870318"/>
          </a:xfrm>
        </p:spPr>
        <p:txBody>
          <a:bodyPr>
            <a:noAutofit/>
          </a:bodyPr>
          <a:lstStyle/>
          <a:p>
            <a:r>
              <a:rPr lang="ru-RU" sz="2800" b="1" dirty="0"/>
              <a:t>Рекомендации по выполнению задания 38.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080" y="1781033"/>
            <a:ext cx="47011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Внимательно прочитайте инструкцию к заданию.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Изучите план к заданию. 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Пишите каждый абзац из пяти, представленных в плане, опираясь на следующие пункты: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27" y="1241944"/>
            <a:ext cx="2368588" cy="3442347"/>
          </a:xfrm>
        </p:spPr>
      </p:pic>
      <p:sp>
        <p:nvSpPr>
          <p:cNvPr id="5" name="Прямоугольник 4"/>
          <p:cNvSpPr/>
          <p:nvPr/>
        </p:nvSpPr>
        <p:spPr>
          <a:xfrm>
            <a:off x="2071158" y="746969"/>
            <a:ext cx="1742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Наши пособия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960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58" y="1585271"/>
            <a:ext cx="2745544" cy="27982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906" y="717690"/>
            <a:ext cx="6344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all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Exam-SIMULATOR.ru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9204" y="1233081"/>
            <a:ext cx="485729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Преимущества нашего тренажёра: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Сертифицирован ФИПИ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Авторские варианты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Хранение аудиозаписи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Отправка записи любым удобным способом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 многие другие!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212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11234" y="769065"/>
            <a:ext cx="5545993" cy="564804"/>
          </a:xfrm>
          <a:prstGeom prst="rect">
            <a:avLst/>
          </a:prstGeom>
        </p:spPr>
        <p:txBody>
          <a:bodyPr vert="horz" lIns="0" tIns="45720" rIns="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lantagenet Cherokee"/>
                <a:ea typeface="+mj-ea"/>
                <a:cs typeface="+mj-cs"/>
              </a:rPr>
              <a:t>EXAM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lantagenet Cherokee"/>
                <a:ea typeface="+mj-ea"/>
                <a:cs typeface="+mj-cs"/>
              </a:rPr>
              <a:t>-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lantagenet Cherokee"/>
                <a:ea typeface="+mj-ea"/>
                <a:cs typeface="+mj-cs"/>
              </a:rPr>
              <a:t>SIMULATOR </a:t>
            </a:r>
            <a:r>
              <a:rPr lang="ru-RU" sz="1800" dirty="0" smtClean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ВСЕГДА НА СВЯЗИ!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lantagenet Cherokee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lantagenet Cherokee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Plantagenet Cherokee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896" y="1272775"/>
            <a:ext cx="2516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vk</a:t>
            </a:r>
            <a:r>
              <a:rPr lang="ru-RU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ru-RU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club</a:t>
            </a:r>
            <a:r>
              <a:rPr lang="ru-RU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213103444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1" y="1552912"/>
            <a:ext cx="1062699" cy="10626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30941" y="1303322"/>
            <a:ext cx="2204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https://exam-simulator.ru/</a:t>
            </a:r>
            <a:endParaRPr lang="ru-RU" sz="1400" dirty="0"/>
          </a:p>
        </p:txBody>
      </p:sp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96" y="1611099"/>
            <a:ext cx="1342747" cy="12336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97033" y="2809375"/>
            <a:ext cx="2393156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</a:t>
            </a:r>
            <a:r>
              <a:rPr lang="ru-RU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me</a:t>
            </a:r>
            <a:r>
              <a:rPr lang="ru-RU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exam</a:t>
            </a:r>
            <a:r>
              <a:rPr lang="ru-RU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_</a:t>
            </a:r>
            <a:r>
              <a:rPr lang="en-US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simulator</a:t>
            </a:r>
            <a:endParaRPr lang="ru-RU" sz="1400" dirty="0">
              <a:solidFill>
                <a:srgbClr val="5148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4688" r="9980" b="8938"/>
          <a:stretch/>
        </p:blipFill>
        <p:spPr>
          <a:xfrm>
            <a:off x="2017263" y="3162009"/>
            <a:ext cx="1326229" cy="1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31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05401" y="4163122"/>
            <a:ext cx="1555325" cy="538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txBody>
          <a:bodyPr spcFirstLastPara="0" vert="horz" wrap="square" lIns="99060" tIns="0" rIns="33020" bIns="0" numCol="1" spcCol="1270" rtlCol="0" anchor="ctr" anchorCtr="0">
            <a:noAutofit/>
          </a:bodyPr>
          <a:lstStyle/>
          <a:p>
            <a:pPr marL="0" marR="0" lvl="0" indent="0" algn="l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Задани </a:t>
            </a:r>
            <a: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879" y="524583"/>
            <a:ext cx="3158002" cy="117663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87399" y="136250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напишите, что выполняете проектную работу,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укажите ее </a:t>
            </a:r>
            <a:r>
              <a:rPr lang="ru-RU" b="1" dirty="0"/>
              <a:t>тему</a:t>
            </a:r>
            <a:r>
              <a:rPr lang="ru-RU" dirty="0"/>
              <a:t> и/или цель,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уточните, что проектная работа выполняется по данным опроса, результаты которого представлены в таблице или диаграмме,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укажите где был проведен опрос,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подчеркните, что вы нашли статистические данные по теме проекта и собираетесь их описать в данной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05401" y="4163122"/>
            <a:ext cx="1555325" cy="538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txBody>
          <a:bodyPr spcFirstLastPara="0" vert="horz" wrap="square" lIns="99060" tIns="0" rIns="33020" bIns="0" numCol="1" spcCol="1270" rtlCol="0" anchor="ctr" anchorCtr="0">
            <a:noAutofit/>
          </a:bodyPr>
          <a:lstStyle/>
          <a:p>
            <a:pPr marL="0" marR="0" lvl="0" indent="0" algn="l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Задани </a:t>
            </a:r>
            <a: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879" y="524583"/>
            <a:ext cx="3158002" cy="11766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155" y="1611929"/>
            <a:ext cx="63624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Different types of art are popular all over the world now. I am working on the project about kinds of art that are popular in </a:t>
            </a:r>
            <a:r>
              <a:rPr lang="en-US" dirty="0" err="1"/>
              <a:t>Zetland</a:t>
            </a:r>
            <a:r>
              <a:rPr lang="en-US" dirty="0"/>
              <a:t>. I have found the results of relevant opinion polls presented in the table. I am going to </a:t>
            </a:r>
            <a:r>
              <a:rPr lang="en-US" dirty="0" err="1"/>
              <a:t>analyse</a:t>
            </a:r>
            <a:r>
              <a:rPr lang="en-US" dirty="0"/>
              <a:t> the statistics and I express my opinion on the subject of the project.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0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73" y="0"/>
            <a:ext cx="10376291" cy="167044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1160519"/>
            <a:ext cx="49203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сделайте ссылку на используемую таблицу/диаграмму, чтобы было понятно, откуда берутся приводимые факты и цифры, </a:t>
            </a:r>
          </a:p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опишите 2–3 факта из данных, приведенных в таблице/диаграмме (не перепутайте таблицу и круговую диаграмму),</a:t>
            </a:r>
          </a:p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укажите цифровые показатели, приведенные в таблице или диаграмме,</a:t>
            </a:r>
          </a:p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пишите числительные цифрами, а не словами,</a:t>
            </a:r>
          </a:p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в описании результатов социологического опроса используйте глаголы в одном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73" y="0"/>
            <a:ext cx="10376291" cy="16704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8972" y="1426072"/>
            <a:ext cx="6313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According to the data in the table , there are five most popular kinds of art . 40% of the respondents choose visual art. Almost a fifth of the polled (18%) prefer plastic arts. Another 12% mention music as the most popular kind of art.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3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36" y="0"/>
            <a:ext cx="10376291" cy="16765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095" y="1315570"/>
            <a:ext cx="4836305" cy="343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сравните данные, представленные в таблице / диаграмме, </a:t>
            </a:r>
            <a:r>
              <a:rPr lang="ru-RU" sz="1400" dirty="0" smtClean="0"/>
              <a:t>используя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сравнительную и превосходную степени прилагательных и слов, обозначающих количество </a:t>
            </a:r>
            <a:r>
              <a:rPr lang="ru-RU" sz="1400" dirty="0" smtClean="0"/>
              <a:t>(</a:t>
            </a:r>
            <a:r>
              <a:rPr lang="ru-RU" sz="1400" dirty="0" err="1"/>
              <a:t>many</a:t>
            </a:r>
            <a:r>
              <a:rPr lang="ru-RU" sz="1400" dirty="0"/>
              <a:t>/</a:t>
            </a:r>
            <a:r>
              <a:rPr lang="ru-RU" sz="1400" dirty="0" err="1"/>
              <a:t>much</a:t>
            </a:r>
            <a:r>
              <a:rPr lang="ru-RU" sz="1400" dirty="0"/>
              <a:t>, </a:t>
            </a:r>
            <a:r>
              <a:rPr lang="ru-RU" sz="1400" dirty="0" err="1"/>
              <a:t>more</a:t>
            </a:r>
            <a:r>
              <a:rPr lang="ru-RU" sz="1400" dirty="0"/>
              <a:t>,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most</a:t>
            </a:r>
            <a:r>
              <a:rPr lang="ru-RU" sz="1400" dirty="0"/>
              <a:t>; </a:t>
            </a:r>
            <a:r>
              <a:rPr lang="ru-RU" sz="1400" dirty="0" err="1"/>
              <a:t>few</a:t>
            </a:r>
            <a:r>
              <a:rPr lang="ru-RU" sz="1400" dirty="0"/>
              <a:t>, </a:t>
            </a:r>
            <a:r>
              <a:rPr lang="ru-RU" sz="1400" dirty="0" err="1"/>
              <a:t>fewer</a:t>
            </a:r>
            <a:r>
              <a:rPr lang="ru-RU" sz="1400" dirty="0"/>
              <a:t>,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fewest</a:t>
            </a:r>
            <a:r>
              <a:rPr lang="ru-RU" sz="1400" dirty="0"/>
              <a:t>; </a:t>
            </a:r>
            <a:r>
              <a:rPr lang="ru-RU" sz="1400" dirty="0" err="1"/>
              <a:t>little</a:t>
            </a:r>
            <a:r>
              <a:rPr lang="ru-RU" sz="1400" dirty="0"/>
              <a:t>, </a:t>
            </a:r>
            <a:r>
              <a:rPr lang="ru-RU" sz="1400" dirty="0" err="1"/>
              <a:t>less</a:t>
            </a:r>
            <a:r>
              <a:rPr lang="ru-RU" sz="1400" dirty="0"/>
              <a:t>,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least</a:t>
            </a:r>
            <a:r>
              <a:rPr lang="ru-RU" sz="1400" dirty="0"/>
              <a:t>), </a:t>
            </a:r>
            <a:endParaRPr lang="en-US" sz="1400" dirty="0"/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конструкции с </a:t>
            </a:r>
            <a:r>
              <a:rPr lang="ru-RU" sz="1400" dirty="0" err="1"/>
              <a:t>while</a:t>
            </a:r>
            <a:r>
              <a:rPr lang="ru-RU" sz="1400" dirty="0"/>
              <a:t> и </a:t>
            </a:r>
            <a:r>
              <a:rPr lang="ru-RU" sz="1400" dirty="0" err="1"/>
              <a:t>whereas</a:t>
            </a:r>
            <a:r>
              <a:rPr lang="ru-RU" sz="1400" dirty="0"/>
              <a:t>, </a:t>
            </a:r>
            <a:endParaRPr lang="en-US" sz="1400" dirty="0"/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конструкции с уточнением во сколько раз или на сколько процентов один показатель больше или меньше другого: </a:t>
            </a:r>
            <a:r>
              <a:rPr lang="ru-RU" sz="1400" dirty="0" err="1"/>
              <a:t>twice</a:t>
            </a:r>
            <a:r>
              <a:rPr lang="ru-RU" sz="1400" dirty="0"/>
              <a:t> / </a:t>
            </a:r>
            <a:r>
              <a:rPr lang="ru-RU" sz="1400" dirty="0" err="1"/>
              <a:t>three</a:t>
            </a:r>
            <a:r>
              <a:rPr lang="ru-RU" sz="1400" dirty="0"/>
              <a:t> </a:t>
            </a:r>
            <a:r>
              <a:rPr lang="ru-RU" sz="1400" dirty="0" err="1"/>
              <a:t>times</a:t>
            </a:r>
            <a:r>
              <a:rPr lang="ru-RU" sz="1400" dirty="0"/>
              <a:t> / </a:t>
            </a:r>
            <a:r>
              <a:rPr lang="ru-RU" sz="1400" dirty="0" err="1"/>
              <a:t>four</a:t>
            </a:r>
            <a:r>
              <a:rPr lang="ru-RU" sz="1400" dirty="0"/>
              <a:t> </a:t>
            </a:r>
            <a:r>
              <a:rPr lang="ru-RU" sz="1400" dirty="0" err="1"/>
              <a:t>times</a:t>
            </a:r>
            <a:r>
              <a:rPr lang="ru-RU" sz="1400" dirty="0"/>
              <a:t>… </a:t>
            </a:r>
            <a:r>
              <a:rPr lang="ru-RU" sz="1400" dirty="0" err="1"/>
              <a:t>as</a:t>
            </a:r>
            <a:r>
              <a:rPr lang="ru-RU" sz="1400" dirty="0"/>
              <a:t> </a:t>
            </a:r>
            <a:r>
              <a:rPr lang="ru-RU" sz="1400" dirty="0" err="1"/>
              <a:t>many</a:t>
            </a:r>
            <a:r>
              <a:rPr lang="ru-RU" sz="1400" dirty="0"/>
              <a:t> (исчисляемые существительные)/</a:t>
            </a:r>
            <a:r>
              <a:rPr lang="ru-RU" sz="1400" dirty="0" err="1"/>
              <a:t>as</a:t>
            </a:r>
            <a:r>
              <a:rPr lang="ru-RU" sz="1400" dirty="0"/>
              <a:t> </a:t>
            </a:r>
            <a:r>
              <a:rPr lang="ru-RU" sz="1400" dirty="0" err="1"/>
              <a:t>much</a:t>
            </a:r>
            <a:r>
              <a:rPr lang="ru-RU" sz="1400" dirty="0"/>
              <a:t> </a:t>
            </a:r>
            <a:r>
              <a:rPr lang="ru-RU" sz="1400" dirty="0" err="1"/>
              <a:t>as</a:t>
            </a:r>
            <a:r>
              <a:rPr lang="ru-RU" sz="1400" dirty="0"/>
              <a:t> (неисчисляемые существительные), </a:t>
            </a:r>
            <a:r>
              <a:rPr lang="en-US" sz="1400" dirty="0"/>
              <a:t>by</a:t>
            </a:r>
            <a:r>
              <a:rPr lang="ru-RU" sz="1400" dirty="0"/>
              <a:t> 3 % </a:t>
            </a:r>
            <a:r>
              <a:rPr lang="en-US" sz="1400" dirty="0"/>
              <a:t>more</a:t>
            </a:r>
            <a:r>
              <a:rPr lang="ru-RU" sz="1400" dirty="0"/>
              <a:t>/</a:t>
            </a:r>
            <a:r>
              <a:rPr lang="en-US" sz="1400" dirty="0"/>
              <a:t>less</a:t>
            </a:r>
            <a:r>
              <a:rPr lang="ru-RU" sz="1400" dirty="0"/>
              <a:t>/</a:t>
            </a:r>
            <a:r>
              <a:rPr lang="en-US" sz="1400" dirty="0"/>
              <a:t>higher</a:t>
            </a:r>
            <a:r>
              <a:rPr lang="ru-RU" sz="1400" dirty="0"/>
              <a:t>/</a:t>
            </a:r>
            <a:r>
              <a:rPr lang="en-US" sz="1400" dirty="0"/>
              <a:t>lower than</a:t>
            </a:r>
            <a:r>
              <a:rPr lang="ru-RU" sz="1400" dirty="0"/>
              <a:t> и иные сравнительные </a:t>
            </a:r>
            <a:r>
              <a:rPr lang="ru-RU" sz="1400" dirty="0" smtClean="0"/>
              <a:t>конструкции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2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36" y="0"/>
            <a:ext cx="10376291" cy="16765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639" y="1395399"/>
            <a:ext cx="4836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пишите числительные цифрами, а не словами,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дайте комментарий к приведенному сравнению (объясните, почему так происходит или поясните возможные причины разницы/ сходства между фактами).</a:t>
            </a:r>
          </a:p>
        </p:txBody>
      </p:sp>
    </p:spTree>
    <p:extLst>
      <p:ext uri="{BB962C8B-B14F-4D97-AF65-F5344CB8AC3E}">
        <p14:creationId xmlns:p14="http://schemas.microsoft.com/office/powerpoint/2010/main" val="31086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1622</Words>
  <Application>Microsoft Office PowerPoint</Application>
  <PresentationFormat>Экран (16:9)</PresentationFormat>
  <Paragraphs>144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Рекомендации по выполнению задания 38.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интерактивной работы нам понадобится</dc:title>
  <dc:creator>Зверева Наталья Сергеевна</dc:creator>
  <cp:lastModifiedBy>Степан Малиновский</cp:lastModifiedBy>
  <cp:revision>51</cp:revision>
  <dcterms:modified xsi:type="dcterms:W3CDTF">2023-06-02T12:20:17Z</dcterms:modified>
</cp:coreProperties>
</file>