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96" r:id="rId2"/>
    <p:sldId id="383" r:id="rId3"/>
    <p:sldId id="397" r:id="rId4"/>
    <p:sldId id="305" r:id="rId5"/>
    <p:sldId id="339" r:id="rId6"/>
    <p:sldId id="449" r:id="rId7"/>
    <p:sldId id="352" r:id="rId8"/>
    <p:sldId id="454" r:id="rId9"/>
    <p:sldId id="413" r:id="rId10"/>
    <p:sldId id="414" r:id="rId11"/>
    <p:sldId id="264" r:id="rId12"/>
    <p:sldId id="263" r:id="rId13"/>
    <p:sldId id="353" r:id="rId14"/>
    <p:sldId id="354" r:id="rId15"/>
    <p:sldId id="391" r:id="rId16"/>
    <p:sldId id="392" r:id="rId17"/>
    <p:sldId id="265" r:id="rId18"/>
    <p:sldId id="280" r:id="rId19"/>
    <p:sldId id="268" r:id="rId20"/>
    <p:sldId id="393" r:id="rId21"/>
    <p:sldId id="281" r:id="rId22"/>
    <p:sldId id="287" r:id="rId23"/>
    <p:sldId id="338" r:id="rId24"/>
    <p:sldId id="421" r:id="rId25"/>
    <p:sldId id="326" r:id="rId26"/>
    <p:sldId id="415" r:id="rId27"/>
    <p:sldId id="416" r:id="rId28"/>
    <p:sldId id="307" r:id="rId29"/>
    <p:sldId id="417" r:id="rId30"/>
    <p:sldId id="331" r:id="rId31"/>
    <p:sldId id="332" r:id="rId32"/>
    <p:sldId id="420" r:id="rId33"/>
    <p:sldId id="453" r:id="rId34"/>
    <p:sldId id="455" r:id="rId3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04"/>
    <p:restoredTop sz="94674"/>
  </p:normalViewPr>
  <p:slideViewPr>
    <p:cSldViewPr>
      <p:cViewPr>
        <p:scale>
          <a:sx n="140" d="100"/>
          <a:sy n="140" d="100"/>
        </p:scale>
        <p:origin x="-1254" y="-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E4B8B-F913-1A42-8EE3-E72D70DFFEE5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EB2EF-68B1-054C-9C75-E4A572C1B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484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C2AF4B4-5806-784C-AA19-5B5158FA90F3}" type="slidenum">
              <a:rPr lang="ru-RU" altLang="ru-RU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6423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5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4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48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82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1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663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198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26.08.2022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35869" y="273845"/>
            <a:ext cx="8229600" cy="857250"/>
          </a:xfrm>
          <a:prstGeom prst="rect">
            <a:avLst/>
          </a:prstGeom>
          <a:effectLst/>
        </p:spPr>
        <p:txBody>
          <a:bodyPr/>
          <a:lstStyle>
            <a:lvl1pPr>
              <a:defRPr kumimoji="0" lang="ru-RU" sz="2700" kern="1200" cap="all" baseline="0" dirty="0" smtClean="0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42274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79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8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66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2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3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0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2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7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92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3D4C2-34CD-465A-A8A2-174F961BA0EE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urok.1sept.ru/" TargetMode="External"/><Relationship Id="rId13" Type="http://schemas.openxmlformats.org/officeDocument/2006/relationships/image" Target="../media/image70.emf"/><Relationship Id="rId18" Type="http://schemas.openxmlformats.org/officeDocument/2006/relationships/image" Target="../media/image73.png"/><Relationship Id="rId3" Type="http://schemas.openxmlformats.org/officeDocument/2006/relationships/image" Target="../media/image65.emf"/><Relationship Id="rId7" Type="http://schemas.openxmlformats.org/officeDocument/2006/relationships/image" Target="../media/image67.emf"/><Relationship Id="rId12" Type="http://schemas.openxmlformats.org/officeDocument/2006/relationships/hyperlink" Target="https://ok.ru/digital.september" TargetMode="External"/><Relationship Id="rId17" Type="http://schemas.openxmlformats.org/officeDocument/2006/relationships/image" Target="../media/image72.emf"/><Relationship Id="rId2" Type="http://schemas.openxmlformats.org/officeDocument/2006/relationships/hyperlink" Target="https://edu.1sept.ru/" TargetMode="External"/><Relationship Id="rId16" Type="http://schemas.openxmlformats.org/officeDocument/2006/relationships/hyperlink" Target="https://www.youtube.com/user/PervoeSentyabr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1sept.ru/" TargetMode="External"/><Relationship Id="rId11" Type="http://schemas.openxmlformats.org/officeDocument/2006/relationships/image" Target="../media/image69.emf"/><Relationship Id="rId5" Type="http://schemas.openxmlformats.org/officeDocument/2006/relationships/image" Target="../media/image66.emf"/><Relationship Id="rId15" Type="http://schemas.openxmlformats.org/officeDocument/2006/relationships/image" Target="../media/image71.emf"/><Relationship Id="rId10" Type="http://schemas.openxmlformats.org/officeDocument/2006/relationships/hyperlink" Target="https://ds.1sept.ru/" TargetMode="External"/><Relationship Id="rId4" Type="http://schemas.openxmlformats.org/officeDocument/2006/relationships/hyperlink" Target="https://video.1sept.ru/" TargetMode="External"/><Relationship Id="rId9" Type="http://schemas.openxmlformats.org/officeDocument/2006/relationships/image" Target="../media/image68.emf"/><Relationship Id="rId14" Type="http://schemas.openxmlformats.org/officeDocument/2006/relationships/hyperlink" Target="https://vk.com/digital.september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741007"/>
            <a:ext cx="9144000" cy="421481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450"/>
              </a:spcBef>
            </a:pPr>
            <a:r>
              <a:rPr lang="ru-RU" dirty="0">
                <a:effectLst/>
              </a:rPr>
              <a:t>Зачем нужна методика?</a:t>
            </a:r>
            <a:br>
              <a:rPr lang="ru-RU" dirty="0">
                <a:effectLst/>
              </a:rPr>
            </a:br>
            <a:r>
              <a:rPr lang="ru-RU" i="1" cap="none" spc="75" dirty="0">
                <a:solidFill>
                  <a:srgbClr val="7030A0"/>
                </a:solidFill>
              </a:rPr>
              <a:t>Марианна Юрьевна Кауфман</a:t>
            </a:r>
            <a:br>
              <a:rPr lang="ru-RU" i="1" cap="none" spc="75" dirty="0">
                <a:solidFill>
                  <a:srgbClr val="7030A0"/>
                </a:solidFill>
              </a:rPr>
            </a:br>
            <a:r>
              <a:rPr lang="ru-RU" i="1" cap="none" spc="75" dirty="0">
                <a:solidFill>
                  <a:srgbClr val="7030A0"/>
                </a:solidFill>
              </a:rPr>
              <a:t>автор курса «</a:t>
            </a:r>
            <a:r>
              <a:rPr lang="en-US" i="1" cap="none" spc="75" dirty="0">
                <a:solidFill>
                  <a:srgbClr val="7030A0"/>
                </a:solidFill>
              </a:rPr>
              <a:t>Happy English.ru</a:t>
            </a:r>
            <a:r>
              <a:rPr lang="ru-RU" i="1" cap="none" spc="75" dirty="0">
                <a:solidFill>
                  <a:srgbClr val="7030A0"/>
                </a:solidFill>
              </a:rPr>
              <a:t>»</a:t>
            </a:r>
            <a:r>
              <a:rPr lang="en-US" i="1" cap="none" spc="75" dirty="0">
                <a:solidFill>
                  <a:srgbClr val="7030A0"/>
                </a:solidFill>
              </a:rPr>
              <a:t/>
            </a:r>
            <a:br>
              <a:rPr lang="en-US" i="1" cap="none" spc="75" dirty="0">
                <a:solidFill>
                  <a:srgbClr val="7030A0"/>
                </a:solidFill>
              </a:rPr>
            </a:br>
            <a:r>
              <a:rPr lang="en-US" i="1" cap="none" spc="75" dirty="0">
                <a:solidFill>
                  <a:srgbClr val="7030A0"/>
                </a:solidFill>
              </a:rPr>
              <a:t>Master of Arts in Sociolinguistics</a:t>
            </a:r>
            <a:endParaRPr lang="ru-RU" i="1" spc="75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211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0419" y="1143960"/>
            <a:ext cx="7029434" cy="256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ru-RU" dirty="0"/>
              <a:t>Возможность самостоятельной работы обучающихся</a:t>
            </a:r>
          </a:p>
          <a:p>
            <a:pPr marL="257175" indent="-257175">
              <a:spcBef>
                <a:spcPts val="450"/>
              </a:spcBef>
              <a:buFont typeface="+mj-lt"/>
              <a:buAutoNum type="arabicPeriod"/>
            </a:pPr>
            <a:r>
              <a:rPr lang="ru-RU" dirty="0"/>
              <a:t>Возможность повторения /изучения заново пропущенного (неусвоенного материала)</a:t>
            </a:r>
          </a:p>
          <a:p>
            <a:pPr marL="257175" indent="-257175">
              <a:spcBef>
                <a:spcPts val="450"/>
              </a:spcBef>
              <a:buFont typeface="+mj-lt"/>
              <a:buAutoNum type="arabicPeriod"/>
            </a:pPr>
            <a:r>
              <a:rPr lang="ru-RU" dirty="0"/>
              <a:t>Возможность построения индивидуальной образовательной траектории для каждого ученика</a:t>
            </a:r>
          </a:p>
          <a:p>
            <a:pPr marL="257175" indent="-257175">
              <a:spcBef>
                <a:spcPts val="450"/>
              </a:spcBef>
              <a:buFont typeface="+mj-lt"/>
              <a:buAutoNum type="arabicPeriod"/>
            </a:pPr>
            <a:r>
              <a:rPr lang="ru-RU" dirty="0"/>
              <a:t>Учет возрастных особенностей и индивидуального когнитивного стиля</a:t>
            </a:r>
          </a:p>
          <a:p>
            <a:pPr marL="257175" indent="-257175">
              <a:spcBef>
                <a:spcPts val="450"/>
              </a:spcBef>
              <a:buFont typeface="+mj-lt"/>
              <a:buAutoNum type="arabicPeriod"/>
            </a:pPr>
            <a:r>
              <a:rPr lang="ru-RU" dirty="0"/>
              <a:t>Организация комфортной</a:t>
            </a:r>
            <a:r>
              <a:rPr lang="en-US" dirty="0"/>
              <a:t> </a:t>
            </a:r>
            <a:r>
              <a:rPr lang="en-US" dirty="0" err="1"/>
              <a:t>обучающей</a:t>
            </a:r>
            <a:r>
              <a:rPr lang="en-US" dirty="0"/>
              <a:t> </a:t>
            </a:r>
            <a:r>
              <a:rPr lang="ru-RU" dirty="0"/>
              <a:t>среды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00418" y="69318"/>
            <a:ext cx="6162675" cy="606956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2700" b="1" spc="150" dirty="0">
              <a:solidFill>
                <a:srgbClr val="4892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182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6" descr="Z:\коллаж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173" y="555526"/>
            <a:ext cx="4040445" cy="266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DB3D7739-9030-28FC-F88A-12D8F7A22E75}"/>
              </a:ext>
            </a:extLst>
          </p:cNvPr>
          <p:cNvGrpSpPr>
            <a:grpSpLocks noChangeAspect="1"/>
          </p:cNvGrpSpPr>
          <p:nvPr/>
        </p:nvGrpSpPr>
        <p:grpSpPr>
          <a:xfrm>
            <a:off x="4379241" y="1386191"/>
            <a:ext cx="4029422" cy="2669193"/>
            <a:chOff x="947738" y="1101211"/>
            <a:chExt cx="3743325" cy="24796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Picture 7" descr="V:\pubs_new\Oblogki wse\HappyEng.ru\2 class\HEru2SB2_coverR.jpg">
              <a:extLst>
                <a:ext uri="{FF2B5EF4-FFF2-40B4-BE49-F238E27FC236}">
                  <a16:creationId xmlns:a16="http://schemas.microsoft.com/office/drawing/2014/main" xmlns="" id="{6448F730-E533-090F-B0EC-07267D262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38" y="1101211"/>
              <a:ext cx="1798637" cy="247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8" descr="V:\pubs_new\Oblogki wse\HappyEng.ru\2 class\HEru2SB1_cover20%.jpg">
              <a:extLst>
                <a:ext uri="{FF2B5EF4-FFF2-40B4-BE49-F238E27FC236}">
                  <a16:creationId xmlns:a16="http://schemas.microsoft.com/office/drawing/2014/main" xmlns="" id="{AA190626-D683-782B-D2F0-67CB775617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838" y="1101211"/>
              <a:ext cx="1800225" cy="247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8600714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02254" y="1469572"/>
            <a:ext cx="6365910" cy="300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ru-RU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ru-RU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Осознанность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Методически грамотное сравнение звуков и букв родного и иностранного языка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Доступность объяснения на родном языке.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Принцип от простого – к сложному.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Знакомство с транскрипцией как основа автономности.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Принцип дозирования информации.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Работа с аудиоматериалами  с первого дня обучения.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Использование наглядности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Мотивация успехом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ru-RU" sz="1350" dirty="0"/>
          </a:p>
          <a:p>
            <a:endParaRPr lang="ru-RU" sz="1350" dirty="0"/>
          </a:p>
          <a:p>
            <a:endParaRPr lang="ru-RU" sz="135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802EEB4-5FD4-E205-D16C-8119A54667C3}"/>
              </a:ext>
            </a:extLst>
          </p:cNvPr>
          <p:cNvSpPr/>
          <p:nvPr/>
        </p:nvSpPr>
        <p:spPr>
          <a:xfrm>
            <a:off x="2267744" y="402218"/>
            <a:ext cx="58604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</a:rPr>
              <a:t>Методика  обучения  чтению</a:t>
            </a:r>
            <a:r>
              <a:rPr lang="ru-RU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350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_10-11 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843808" y="456476"/>
            <a:ext cx="6300192" cy="43331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59" name="Picture 4" descr="Z:\hr\1_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8" y="3867894"/>
            <a:ext cx="888206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Z:\коллаж\11.jpg"/>
          <p:cNvPicPr>
            <a:picLocks noChangeAspect="1" noChangeArrowheads="1"/>
          </p:cNvPicPr>
          <p:nvPr/>
        </p:nvPicPr>
        <p:blipFill>
          <a:blip r:embed="rId4" cstate="print"/>
          <a:srcRect l="51174"/>
          <a:stretch>
            <a:fillRect/>
          </a:stretch>
        </p:blipFill>
        <p:spPr bwMode="auto">
          <a:xfrm>
            <a:off x="213439" y="555526"/>
            <a:ext cx="1071664" cy="149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754223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_12-13 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843808" y="472024"/>
            <a:ext cx="6300193" cy="43319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3" name="Picture 4" descr="Z:\hr\1_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9350">
            <a:off x="900481" y="3954742"/>
            <a:ext cx="775097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Z:\коллаж\11.jpg"/>
          <p:cNvPicPr>
            <a:picLocks noChangeAspect="1" noChangeArrowheads="1"/>
          </p:cNvPicPr>
          <p:nvPr/>
        </p:nvPicPr>
        <p:blipFill>
          <a:blip r:embed="rId4" cstate="print"/>
          <a:srcRect l="51174"/>
          <a:stretch>
            <a:fillRect/>
          </a:stretch>
        </p:blipFill>
        <p:spPr bwMode="auto">
          <a:xfrm>
            <a:off x="325553" y="627534"/>
            <a:ext cx="1071664" cy="149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814419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19302" y="2520538"/>
            <a:ext cx="8418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/>
              <a:t>Стр14-15</a:t>
            </a:r>
          </a:p>
        </p:txBody>
      </p:sp>
      <p:pic>
        <p:nvPicPr>
          <p:cNvPr id="1026" name="Picture 2" descr="V:\pubs_new\happy_english.ru\Webinar\2019\1408\ABC_p14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9621" y="456466"/>
            <a:ext cx="6316755" cy="43448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6" descr="Z:\коллаж\11.jpg"/>
          <p:cNvPicPr>
            <a:picLocks noChangeAspect="1" noChangeArrowheads="1"/>
          </p:cNvPicPr>
          <p:nvPr/>
        </p:nvPicPr>
        <p:blipFill>
          <a:blip r:embed="rId3" cstate="print"/>
          <a:srcRect l="51174"/>
          <a:stretch>
            <a:fillRect/>
          </a:stretch>
        </p:blipFill>
        <p:spPr bwMode="auto">
          <a:xfrm>
            <a:off x="213439" y="504825"/>
            <a:ext cx="1071664" cy="149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2071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6005" y="2493818"/>
            <a:ext cx="8803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 err="1"/>
              <a:t>Стр</a:t>
            </a:r>
            <a:r>
              <a:rPr lang="ru-RU" sz="1350" dirty="0"/>
              <a:t> 26-28</a:t>
            </a:r>
          </a:p>
        </p:txBody>
      </p:sp>
      <p:pic>
        <p:nvPicPr>
          <p:cNvPr id="2050" name="Picture 2" descr="V:\pubs_new\happy_english.ru\Webinar\2019\1408\ABC_p26-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7643" y="466174"/>
            <a:ext cx="6306529" cy="43378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6" descr="Z:\коллаж\11.jpg"/>
          <p:cNvPicPr>
            <a:picLocks noChangeAspect="1" noChangeArrowheads="1"/>
          </p:cNvPicPr>
          <p:nvPr/>
        </p:nvPicPr>
        <p:blipFill>
          <a:blip r:embed="rId3" cstate="print"/>
          <a:srcRect l="51174"/>
          <a:stretch>
            <a:fillRect/>
          </a:stretch>
        </p:blipFill>
        <p:spPr bwMode="auto">
          <a:xfrm>
            <a:off x="213439" y="504825"/>
            <a:ext cx="1071664" cy="149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6910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:\pubs_new\Webinar\Kaufman\HEru21_22_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3519"/>
            <a:ext cx="6169788" cy="42421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V:\pubs_new\happy_english.ru\Webinar\2020\300920\HEru2S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586" y="511716"/>
            <a:ext cx="1289934" cy="148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14" descr="000010096_2.jpg">
            <a:extLst>
              <a:ext uri="{FF2B5EF4-FFF2-40B4-BE49-F238E27FC236}">
                <a16:creationId xmlns:a16="http://schemas.microsoft.com/office/drawing/2014/main" xmlns="" id="{4D48797F-4FA4-8B40-B3B4-8BA18043D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190" y="555526"/>
            <a:ext cx="1102178" cy="1518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149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6449" y="2841172"/>
            <a:ext cx="8803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 err="1"/>
              <a:t>Стр</a:t>
            </a:r>
            <a:r>
              <a:rPr lang="ru-RU" sz="1350" dirty="0"/>
              <a:t> 31-35</a:t>
            </a:r>
          </a:p>
        </p:txBody>
      </p:sp>
      <p:pic>
        <p:nvPicPr>
          <p:cNvPr id="5123" name="Picture 3" descr="V:\pubs_new\happy_english.ru\Webinar\2019\1408\ABC_p32-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666" y="467265"/>
            <a:ext cx="6304944" cy="43367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6" descr="Z:\коллаж\11.jpg"/>
          <p:cNvPicPr>
            <a:picLocks noChangeAspect="1" noChangeArrowheads="1"/>
          </p:cNvPicPr>
          <p:nvPr/>
        </p:nvPicPr>
        <p:blipFill>
          <a:blip r:embed="rId3" cstate="print"/>
          <a:srcRect l="51174"/>
          <a:stretch>
            <a:fillRect/>
          </a:stretch>
        </p:blipFill>
        <p:spPr bwMode="auto">
          <a:xfrm>
            <a:off x="251520" y="467265"/>
            <a:ext cx="1071664" cy="149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0734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:\pubs_new\happy_english.ru\Webinar\2020\300920\HEru21_28_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96" y="483518"/>
            <a:ext cx="6174053" cy="42451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Eru2S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139" y="483518"/>
            <a:ext cx="1673158" cy="19210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1095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>
            <a:grpSpLocks noChangeAspect="1"/>
          </p:cNvGrpSpPr>
          <p:nvPr/>
        </p:nvGrpSpPr>
        <p:grpSpPr>
          <a:xfrm>
            <a:off x="5723961" y="1138998"/>
            <a:ext cx="2075691" cy="1373515"/>
            <a:chOff x="4295775" y="3716338"/>
            <a:chExt cx="3740150" cy="24749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697" name="Picture 4" descr="V:\pubs_new\happy_english.ru\Webinar\Презентация 02.12.13\HEru4SB_P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775" y="3716338"/>
              <a:ext cx="1798638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98" name="Picture 5" descr="V:\pubs_new\happy_english.ru\Webinar\Презентация 02.12.13\HEru4SB_P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463" y="3716338"/>
              <a:ext cx="1795462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Группа 9"/>
          <p:cNvGrpSpPr>
            <a:grpSpLocks noChangeAspect="1"/>
          </p:cNvGrpSpPr>
          <p:nvPr/>
        </p:nvGrpSpPr>
        <p:grpSpPr>
          <a:xfrm>
            <a:off x="1282113" y="987574"/>
            <a:ext cx="2301887" cy="1524829"/>
            <a:chOff x="947738" y="1101211"/>
            <a:chExt cx="3743325" cy="24796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699" name="Picture 7" descr="V:\pubs_new\Oblogki wse\HappyEng.ru\2 class\HEru2SB2_cover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38" y="1101211"/>
              <a:ext cx="1798637" cy="247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0" name="Picture 8" descr="V:\pubs_new\Oblogki wse\HappyEng.ru\2 class\HEru2SB1_cover20%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838" y="1101211"/>
              <a:ext cx="1800225" cy="247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Группа 10"/>
          <p:cNvGrpSpPr>
            <a:grpSpLocks noChangeAspect="1"/>
          </p:cNvGrpSpPr>
          <p:nvPr/>
        </p:nvGrpSpPr>
        <p:grpSpPr>
          <a:xfrm>
            <a:off x="3499160" y="1138249"/>
            <a:ext cx="2077451" cy="1374395"/>
            <a:chOff x="6687024" y="1104386"/>
            <a:chExt cx="3743325" cy="2476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701" name="Picture 9" descr="V:\pubs_new\Oblogki wse\HappyEng.ru\3 class\HEru3SB_cover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0124" y="1104386"/>
              <a:ext cx="1800225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Picture 10" descr="V:\pubs_new\Oblogki wse\HappyEng.ru\3 class\HEru3SB_cover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024" y="1104387"/>
              <a:ext cx="1800225" cy="2468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8" name="Picture 2" descr="V:\pubs_new\Oblogki wse\HappyEng.ru\5(4) class\HEruSB5(4)_coverFGO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77087" y="2778987"/>
            <a:ext cx="861407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9" name="Picture 3" descr="V:\pubs_new\Oblogki wse\HappyEng.ru\6 class\RGB_JPEG\HEru6SB_oblFGOS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13871" y="2778987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0" name="Picture 4" descr="V:\pubs_new\Oblogki wse\HappyEng.ru\7 class\RGB_JPEG\HEru7SB_coverFGOS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60960" y="2778987"/>
            <a:ext cx="861581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1" name="Picture 5" descr="V:\pubs_new\Oblogki wse\HappyEng.ru\8 class\HEru8SB_coverFGOS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03247" y="2778987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2" name="Picture 6" descr="V:\pubs_new\Oblogki wse\HappyEng.ru\9 class\RGB_JPEG\HEru9SB_coverFGOS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49584" y="2778987"/>
            <a:ext cx="861581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3" name="Picture 7" descr="V:\pubs_new\Oblogki wse\HappyEng.ru\10 class\Heru10_SB_FGOS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01610" y="2778987"/>
            <a:ext cx="880636" cy="11653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4" name="Picture 8" descr="V:\pubs_new\Oblogki wse\HappyEng.ru\11 class\HEru11SB_cover_FGOS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949132" y="2773566"/>
            <a:ext cx="860493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E43040F-C6BA-594D-AC14-E25658027470}"/>
              </a:ext>
            </a:extLst>
          </p:cNvPr>
          <p:cNvSpPr txBox="1"/>
          <p:nvPr/>
        </p:nvSpPr>
        <p:spPr>
          <a:xfrm>
            <a:off x="5220072" y="483518"/>
            <a:ext cx="2295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УМК </a:t>
            </a:r>
            <a:r>
              <a:rPr lang="en-US" dirty="0">
                <a:solidFill>
                  <a:srgbClr val="FF0000"/>
                </a:solidFill>
              </a:rPr>
              <a:t>Happy English.ru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32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:\pubs_new\Webinar\Kaufman\HEru21_36_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76" y="502073"/>
            <a:ext cx="6269597" cy="43108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Eru2S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953" y="496361"/>
            <a:ext cx="1744880" cy="20033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4922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1763" y="1984159"/>
            <a:ext cx="17979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/>
              <a:t>2класс  1 </a:t>
            </a:r>
            <a:r>
              <a:rPr lang="ru-RU" sz="1350" dirty="0" err="1"/>
              <a:t>частьстр</a:t>
            </a:r>
            <a:r>
              <a:rPr lang="ru-RU" sz="1350" dirty="0"/>
              <a:t> 106</a:t>
            </a:r>
          </a:p>
        </p:txBody>
      </p:sp>
      <p:pic>
        <p:nvPicPr>
          <p:cNvPr id="15362" name="Picture 2" descr="V:\pubs_new\happy_english.ru\Webinar\2018\15.03\HEru2SB_p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0240" y="454379"/>
            <a:ext cx="3127904" cy="43496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V:\pubs_new\Oblogki wse\HappyEng.ru\2 class\HEru2SB1_cover25%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616" y="516809"/>
            <a:ext cx="1286673" cy="17669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8732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8682" y="2396971"/>
            <a:ext cx="17482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/>
              <a:t>2 класс 1 часть </a:t>
            </a:r>
            <a:r>
              <a:rPr lang="ru-RU" sz="1350" dirty="0" err="1"/>
              <a:t>стр</a:t>
            </a:r>
            <a:r>
              <a:rPr lang="ru-RU" sz="1350" dirty="0"/>
              <a:t> 68</a:t>
            </a:r>
          </a:p>
        </p:txBody>
      </p:sp>
      <p:pic>
        <p:nvPicPr>
          <p:cNvPr id="12290" name="Picture 2" descr="V:\pubs_new\happy_english.ru\Webinar\2018\15.03\HEru2SB_p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848" y="483518"/>
            <a:ext cx="3096344" cy="43057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 descr="V:\pubs_new\Oblogki wse\HappyEng.ru\2 class\HEru2SB2_cover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954" y="483518"/>
            <a:ext cx="840869" cy="11608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8101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4294967295"/>
          </p:nvPr>
        </p:nvSpPr>
        <p:spPr>
          <a:xfrm>
            <a:off x="1367401" y="997986"/>
            <a:ext cx="6728027" cy="372641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51000" indent="-351000">
              <a:buClr>
                <a:srgbClr val="489296"/>
              </a:buClr>
              <a:buSzPct val="100000"/>
              <a:buFont typeface="Wingdings" pitchFamily="2" charset="2"/>
              <a:buChar char="Ø"/>
            </a:pPr>
            <a:r>
              <a:rPr lang="ru-RU" alt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Пособие предназначено для обучения чтению младших школьников.</a:t>
            </a:r>
          </a:p>
          <a:p>
            <a:pPr marL="351000" indent="-351000">
              <a:buClr>
                <a:srgbClr val="489296"/>
              </a:buClr>
              <a:buSzPct val="100000"/>
              <a:buFont typeface="Wingdings" pitchFamily="2" charset="2"/>
              <a:buChar char="Ø"/>
            </a:pPr>
            <a:r>
              <a:rPr lang="ru-RU" alt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Система апробирована  в школах России  и  дает впечатляющие результаты.</a:t>
            </a:r>
          </a:p>
          <a:p>
            <a:pPr marL="351000" indent="-351000">
              <a:buClr>
                <a:srgbClr val="489296"/>
              </a:buClr>
              <a:buSzPct val="100000"/>
              <a:buFont typeface="Wingdings" pitchFamily="2" charset="2"/>
              <a:buChar char="Ø"/>
            </a:pPr>
            <a:r>
              <a:rPr lang="ru-RU" alt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Уникальная авторская методика включает в себя:</a:t>
            </a:r>
          </a:p>
          <a:p>
            <a:pPr lvl="1">
              <a:buClr>
                <a:srgbClr val="489296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alt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Доступные объяснения и систему упражнений, обучающую детей читать осмысленно и закладывающую основу автономии школьников.</a:t>
            </a:r>
          </a:p>
          <a:p>
            <a:pPr lvl="1">
              <a:buClr>
                <a:srgbClr val="489296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alt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Страноведческие комментарии, в занимательной форме знакомящие  с бытом, реалиями, культурой, традициями Великобритании.</a:t>
            </a:r>
          </a:p>
          <a:p>
            <a:pPr lvl="1">
              <a:buClr>
                <a:srgbClr val="489296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alt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Авторские стихи, песни, игры. </a:t>
            </a:r>
          </a:p>
          <a:p>
            <a:pPr lvl="1">
              <a:buClr>
                <a:srgbClr val="489296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altLang="ru-RU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Аудиоприложение</a:t>
            </a:r>
            <a:r>
              <a:rPr lang="ru-RU" alt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 исполнении профессиональных английских дикторов.</a:t>
            </a:r>
          </a:p>
          <a:p>
            <a:endParaRPr lang="ru-RU" dirty="0"/>
          </a:p>
        </p:txBody>
      </p:sp>
      <p:pic>
        <p:nvPicPr>
          <p:cNvPr id="11268" name="Picture 16" descr="Z:\коллаж\11.jpg"/>
          <p:cNvPicPr>
            <a:picLocks noChangeAspect="1" noChangeArrowheads="1"/>
          </p:cNvPicPr>
          <p:nvPr/>
        </p:nvPicPr>
        <p:blipFill rotWithShape="1">
          <a:blip r:embed="rId2" cstate="print"/>
          <a:srcRect l="50000"/>
          <a:stretch/>
        </p:blipFill>
        <p:spPr bwMode="auto">
          <a:xfrm>
            <a:off x="178320" y="534691"/>
            <a:ext cx="969443" cy="131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6869505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7584" y="360041"/>
            <a:ext cx="7128792" cy="555525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b="1" spc="75" dirty="0">
                <a:solidFill>
                  <a:srgbClr val="489296"/>
                </a:solidFill>
              </a:rPr>
              <a:t>КАК  ИСПОЛЬЗОВАТЬ  ПОСОБИЕ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80000" y="1048256"/>
            <a:ext cx="7225800" cy="316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1000" indent="-351000">
              <a:spcBef>
                <a:spcPts val="900"/>
              </a:spcBef>
              <a:buClr>
                <a:srgbClr val="489296"/>
              </a:buClr>
              <a:buFont typeface="Wingdings" pitchFamily="2" charset="2"/>
              <a:buChar char="Ø"/>
            </a:pP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начале обучения последовательно параллельно </a:t>
            </a:r>
            <a:b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  любым учебником  в течение15 минут урока.</a:t>
            </a:r>
          </a:p>
          <a:p>
            <a:pPr marL="351000" indent="-351000">
              <a:spcBef>
                <a:spcPts val="900"/>
              </a:spcBef>
              <a:buClr>
                <a:srgbClr val="489296"/>
              </a:buClr>
              <a:buFont typeface="Wingdings" pitchFamily="2" charset="2"/>
              <a:buChar char="Ø"/>
            </a:pP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процессе подготовки к обучению английскому языку </a:t>
            </a:r>
            <a:b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1 классе.</a:t>
            </a:r>
          </a:p>
          <a:p>
            <a:pPr marL="351000" indent="-351000">
              <a:spcBef>
                <a:spcPts val="900"/>
              </a:spcBef>
              <a:buClr>
                <a:srgbClr val="489296"/>
              </a:buClr>
              <a:buFont typeface="Wingdings" pitchFamily="2" charset="2"/>
              <a:buChar char="Ø"/>
            </a:pP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3–4 классе выборочная работа в зависимости от индивидуальных потребностей ученика или класса.</a:t>
            </a:r>
          </a:p>
          <a:p>
            <a:pPr marL="351000" indent="-351000">
              <a:spcBef>
                <a:spcPts val="900"/>
              </a:spcBef>
              <a:buClr>
                <a:srgbClr val="489296"/>
              </a:buClr>
              <a:buFont typeface="Wingdings" pitchFamily="2" charset="2"/>
              <a:buChar char="Ø"/>
            </a:pP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Для самостоятельного использования дома с родителями.</a:t>
            </a:r>
          </a:p>
          <a:p>
            <a:pPr marL="351000" indent="-351000">
              <a:spcBef>
                <a:spcPts val="900"/>
              </a:spcBef>
              <a:buClr>
                <a:srgbClr val="489296"/>
              </a:buClr>
              <a:buFont typeface="Wingdings" pitchFamily="2" charset="2"/>
              <a:buChar char="Ø"/>
            </a:pP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Для занятий с репетитором.</a:t>
            </a:r>
          </a:p>
          <a:p>
            <a:pPr marL="351000" indent="-351000">
              <a:spcBef>
                <a:spcPts val="900"/>
              </a:spcBef>
              <a:buClr>
                <a:srgbClr val="489296"/>
              </a:buClr>
              <a:buFont typeface="Wingdings" pitchFamily="2" charset="2"/>
              <a:buChar char="Ø"/>
            </a:pP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Кружки, внеурочная деятельность.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55227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V:\pubs_new\happy_english.ru\Webinar\2018\070518\PDF\HERU10SB_009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9052" y="501670"/>
            <a:ext cx="3212947" cy="42629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5" name="Picture 5" descr="V:\pubs_new\happy_english.ru\Webinar\2018\070518\PDF\HERU10SB_010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0938" y="501670"/>
            <a:ext cx="3212947" cy="42629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031" y="501670"/>
            <a:ext cx="1030567" cy="1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F9E71CF-F291-7244-BBCA-C166E1F8CE08}"/>
              </a:ext>
            </a:extLst>
          </p:cNvPr>
          <p:cNvSpPr txBox="1"/>
          <p:nvPr/>
        </p:nvSpPr>
        <p:spPr>
          <a:xfrm>
            <a:off x="1838739" y="-924339"/>
            <a:ext cx="6273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Повторение как основа автономности</a:t>
            </a:r>
          </a:p>
        </p:txBody>
      </p:sp>
    </p:spTree>
    <p:extLst>
      <p:ext uri="{BB962C8B-B14F-4D97-AF65-F5344CB8AC3E}">
        <p14:creationId xmlns:p14="http://schemas.microsoft.com/office/powerpoint/2010/main" val="3524041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V:\pubs_new\happy_english.ru\Webinar\2018\070518\PDF\HERU10SB_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2030" y="523419"/>
            <a:ext cx="3171977" cy="42085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" descr="V:\pubs_new\happy_english.ru\Webinar\2018\070518\PDF\HERU10SB_014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2470" y="523421"/>
            <a:ext cx="3171977" cy="42085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556" y="501670"/>
            <a:ext cx="1030567" cy="1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3907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V:\pubs_new\happy_english.ru\Webinar\2018\070518\PDF\HERU10SB_070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9207" y="501670"/>
            <a:ext cx="3191916" cy="42350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081" y="501670"/>
            <a:ext cx="1030567" cy="1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V:\pubs_new\happy_english.ru\Webinar\2018\070518\PDF\HERU10SB_071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8476" y="501670"/>
            <a:ext cx="3191916" cy="42350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0518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0700" y="2047876"/>
            <a:ext cx="372416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/>
              <a:t>На каждый слайд по развороту</a:t>
            </a:r>
          </a:p>
          <a:p>
            <a:r>
              <a:rPr lang="ru-RU" sz="1350" dirty="0"/>
              <a:t>10 класс РАБОЧАЧ ТЕТРАДЬ № </a:t>
            </a:r>
            <a:r>
              <a:rPr lang="en-US" sz="1350" dirty="0"/>
              <a:t>1 </a:t>
            </a:r>
            <a:r>
              <a:rPr lang="ru-RU" sz="1350" dirty="0" err="1"/>
              <a:t>стр</a:t>
            </a:r>
            <a:r>
              <a:rPr lang="ru-RU" sz="1350" dirty="0"/>
              <a:t> 46-47, </a:t>
            </a:r>
            <a:r>
              <a:rPr lang="en-US" sz="1350" dirty="0"/>
              <a:t>49-50</a:t>
            </a:r>
            <a:endParaRPr lang="ru-RU" sz="1350" dirty="0"/>
          </a:p>
        </p:txBody>
      </p:sp>
      <p:pic>
        <p:nvPicPr>
          <p:cNvPr id="12291" name="Picture 3" descr="V:\pubs_new\happy_english.ru\Webinar\2018\JPG_Чтение с зад.глуб. понимания\HEru10WB1_p46-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7743" y="553428"/>
            <a:ext cx="6120681" cy="42091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290" name="Picture 2" descr="V:\pubs_new\happy_english.ru\book10\Workbook1\FGOS_2012\TPKDL_\HEru10WB1_cover_TPKDL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776"/>
          <a:stretch>
            <a:fillRect/>
          </a:stretch>
        </p:blipFill>
        <p:spPr bwMode="auto">
          <a:xfrm>
            <a:off x="215333" y="555526"/>
            <a:ext cx="1417775" cy="19236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8063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:\pubs_new\happy_english.ru\Webinar\2018\070518\PDF\HEru5(4)SB_013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4450" y="507995"/>
            <a:ext cx="3183602" cy="4223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 descr="V:\pubs_new\happy_english.ru\Webinar\2018\070518\PDF\HEru5(4)SB_014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112" y="501670"/>
            <a:ext cx="3217430" cy="42688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2" descr="Heru5-4S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557" y="501670"/>
            <a:ext cx="1022683" cy="1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7697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Рисунок 14" descr="000010096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75" y="1355294"/>
            <a:ext cx="1102178" cy="1518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Рисунок 15" descr="000000998_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30" y="3211358"/>
            <a:ext cx="934776" cy="12861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Рисунок 16" descr="000000979_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10" y="1355296"/>
            <a:ext cx="1102148" cy="1518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Рисунок 17" descr="000010265_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21" y="1354790"/>
            <a:ext cx="1102364" cy="1518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Рисунок 18" descr="000000981_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26" y="3206076"/>
            <a:ext cx="965477" cy="12859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Рисунок 19" descr="000000980_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498" y="1355294"/>
            <a:ext cx="1107713" cy="1518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Рисунок 22" descr="000000991_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99" y="3202776"/>
            <a:ext cx="888789" cy="129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Рисунок 24" descr="000010017_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844" y="3213031"/>
            <a:ext cx="940525" cy="12930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Рисунок 25" descr="000000984_2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073" y="3202775"/>
            <a:ext cx="979193" cy="1303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681109" y="758782"/>
            <a:ext cx="177770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250" b="1" spc="28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charset="0"/>
                <a:cs typeface="Times New Roman" charset="0"/>
              </a:rPr>
              <a:t>ПОСОБИЯ</a:t>
            </a:r>
            <a:endParaRPr lang="ru-RU" sz="2250" spc="28" dirty="0">
              <a:solidFill>
                <a:schemeClr val="accent1">
                  <a:lumMod val="75000"/>
                </a:schemeClr>
              </a:solidFill>
              <a:latin typeface="+mj-lt"/>
              <a:ea typeface="Calibri" charset="0"/>
              <a:cs typeface="Times New Roman" charset="0"/>
            </a:endParaRPr>
          </a:p>
        </p:txBody>
      </p:sp>
      <p:pic>
        <p:nvPicPr>
          <p:cNvPr id="27659" name="Рисунок 23" descr="000000983_2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814" y="3211357"/>
            <a:ext cx="971601" cy="12859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Рисунок 21" descr="000000982_2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76" y="3205767"/>
            <a:ext cx="975883" cy="12862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 descr="Funny Stories копия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48549" y="805463"/>
            <a:ext cx="1619221" cy="22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FCBDB14-6372-A7BF-48FE-D97B64D39716}"/>
              </a:ext>
            </a:extLst>
          </p:cNvPr>
          <p:cNvSpPr/>
          <p:nvPr/>
        </p:nvSpPr>
        <p:spPr>
          <a:xfrm>
            <a:off x="2314908" y="2387084"/>
            <a:ext cx="4514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</a:t>
            </a:r>
            <a:r>
              <a:rPr lang="en-US" dirty="0" err="1"/>
              <a:t>ет</a:t>
            </a:r>
            <a:r>
              <a:rPr lang="ru-RU" dirty="0" err="1"/>
              <a:t>одика</a:t>
            </a:r>
            <a:r>
              <a:rPr lang="ru-RU" dirty="0"/>
              <a:t> – процедура, алгоритм  обучения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67039304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87F056B-4611-4540-A583-A66E6F6D30DE}"/>
              </a:ext>
            </a:extLst>
          </p:cNvPr>
          <p:cNvSpPr txBox="1"/>
          <p:nvPr/>
        </p:nvSpPr>
        <p:spPr>
          <a:xfrm>
            <a:off x="3756991" y="-427382"/>
            <a:ext cx="1166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Методика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55776" y="2787774"/>
            <a:ext cx="3168352" cy="1951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r="2483"/>
          <a:stretch/>
        </p:blipFill>
        <p:spPr bwMode="auto">
          <a:xfrm>
            <a:off x="2620370" y="493465"/>
            <a:ext cx="3103758" cy="23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5801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174" y="2054474"/>
            <a:ext cx="3109506" cy="274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335" y="571904"/>
            <a:ext cx="3084679" cy="1495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82815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t="13676" b="1"/>
          <a:stretch/>
        </p:blipFill>
        <p:spPr bwMode="auto">
          <a:xfrm>
            <a:off x="2915816" y="1995686"/>
            <a:ext cx="3218458" cy="277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95277"/>
            <a:ext cx="3579349" cy="158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2961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BF35B11-E39A-A0F2-3EF2-DF95ECD9C7ED}"/>
              </a:ext>
            </a:extLst>
          </p:cNvPr>
          <p:cNvSpPr txBox="1"/>
          <p:nvPr/>
        </p:nvSpPr>
        <p:spPr>
          <a:xfrm>
            <a:off x="2771800" y="402218"/>
            <a:ext cx="456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Список использованной Литературы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1C9301-8C34-3542-1D04-86165C1B533B}"/>
              </a:ext>
            </a:extLst>
          </p:cNvPr>
          <p:cNvSpPr txBox="1"/>
          <p:nvPr/>
        </p:nvSpPr>
        <p:spPr>
          <a:xfrm>
            <a:off x="467544" y="883074"/>
            <a:ext cx="8208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1.  Л.С. Выготский Мышление и Речь</a:t>
            </a:r>
          </a:p>
          <a:p>
            <a:endParaRPr lang="x-none" dirty="0"/>
          </a:p>
          <a:p>
            <a:r>
              <a:rPr lang="x-none" dirty="0"/>
              <a:t>2. И.А. Зимняя  Психология обучения неродному языку</a:t>
            </a:r>
          </a:p>
          <a:p>
            <a:r>
              <a:rPr lang="ru-RU" dirty="0"/>
              <a:t>3. И.А. Зимняя Предметный анализ текста как продукта говорения // Смысловое восприятие речевого сообщения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98547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591780" y="3147814"/>
            <a:ext cx="3960440" cy="3600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CE4A1F"/>
                </a:solidFill>
                <a:latin typeface="Roboto Black"/>
                <a:cs typeface="Roboto Black"/>
              </a:rPr>
              <a:t>Наши социальные сети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42C7A604-3553-EC46-9C9B-BC71A0966027}"/>
              </a:ext>
            </a:extLst>
          </p:cNvPr>
          <p:cNvGrpSpPr/>
          <p:nvPr/>
        </p:nvGrpSpPr>
        <p:grpSpPr>
          <a:xfrm>
            <a:off x="1241884" y="1290230"/>
            <a:ext cx="6660232" cy="1137504"/>
            <a:chOff x="936104" y="1290230"/>
            <a:chExt cx="6660232" cy="1137504"/>
          </a:xfrm>
        </p:grpSpPr>
        <p:pic>
          <p:nvPicPr>
            <p:cNvPr id="5" name="Изображение 4">
              <a:hlinkClick r:id="rId2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7864" y="1290230"/>
              <a:ext cx="1872208" cy="417424"/>
            </a:xfrm>
            <a:prstGeom prst="rect">
              <a:avLst/>
            </a:prstGeom>
          </p:spPr>
        </p:pic>
        <p:pic>
          <p:nvPicPr>
            <p:cNvPr id="6" name="Изображение 5">
              <a:hlinkClick r:id="rId4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24128" y="1290230"/>
              <a:ext cx="1872208" cy="417424"/>
            </a:xfrm>
            <a:prstGeom prst="rect">
              <a:avLst/>
            </a:prstGeom>
          </p:spPr>
        </p:pic>
        <p:pic>
          <p:nvPicPr>
            <p:cNvPr id="8" name="Изображение 7">
              <a:hlinkClick r:id="rId6"/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104" y="1290230"/>
              <a:ext cx="1872208" cy="417424"/>
            </a:xfrm>
            <a:prstGeom prst="rect">
              <a:avLst/>
            </a:prstGeom>
          </p:spPr>
        </p:pic>
        <p:pic>
          <p:nvPicPr>
            <p:cNvPr id="9" name="Изображение 8">
              <a:hlinkClick r:id="rId8"/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11760" y="2010310"/>
              <a:ext cx="1872208" cy="417424"/>
            </a:xfrm>
            <a:prstGeom prst="rect">
              <a:avLst/>
            </a:prstGeom>
          </p:spPr>
        </p:pic>
        <p:pic>
          <p:nvPicPr>
            <p:cNvPr id="10" name="Изображение 9">
              <a:hlinkClick r:id="rId10"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88024" y="2010310"/>
              <a:ext cx="1872208" cy="417424"/>
            </a:xfrm>
            <a:prstGeom prst="rect">
              <a:avLst/>
            </a:prstGeom>
          </p:spPr>
        </p:pic>
      </p:grpSp>
      <p:pic>
        <p:nvPicPr>
          <p:cNvPr id="11" name="Изображение 10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20726" y="3723877"/>
            <a:ext cx="504056" cy="504056"/>
          </a:xfrm>
          <a:prstGeom prst="rect">
            <a:avLst/>
          </a:prstGeom>
        </p:spPr>
      </p:pic>
      <p:pic>
        <p:nvPicPr>
          <p:cNvPr id="13" name="Изображение 12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86799" y="3723877"/>
            <a:ext cx="504056" cy="504056"/>
          </a:xfrm>
          <a:prstGeom prst="rect">
            <a:avLst/>
          </a:prstGeom>
        </p:spPr>
      </p:pic>
      <p:pic>
        <p:nvPicPr>
          <p:cNvPr id="15" name="Изображение 14">
            <a:hlinkClick r:id="rId16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18946" y="3723877"/>
            <a:ext cx="504056" cy="5040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3C67DF1-FE28-6C4C-96D1-2AD40D5AECB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72" y="3723877"/>
            <a:ext cx="504057" cy="50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80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1810004"/>
            <a:ext cx="4572000" cy="15465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7156"/>
            <a:r>
              <a:rPr lang="ru-RU" sz="1350" dirty="0">
                <a:solidFill>
                  <a:srgbClr val="333333"/>
                </a:solidFill>
                <a:latin typeface="Arial" charset="0"/>
                <a:ea typeface="Calibri" charset="0"/>
              </a:rPr>
              <a:t>Единицей деятельности говорения является речевое действие, входящее в структуру говорения. </a:t>
            </a:r>
          </a:p>
          <a:p>
            <a:pPr marL="107156"/>
            <a:r>
              <a:rPr lang="ru-RU" sz="1350" dirty="0">
                <a:solidFill>
                  <a:srgbClr val="333333"/>
                </a:solidFill>
                <a:latin typeface="Arial" charset="0"/>
                <a:ea typeface="Calibri" charset="0"/>
              </a:rPr>
              <a:t>Продуктом деятельности говорения является целое высказывание (текст).</a:t>
            </a:r>
          </a:p>
          <a:p>
            <a:pPr marL="107156"/>
            <a:r>
              <a:rPr lang="ru-RU" sz="1350" dirty="0">
                <a:solidFill>
                  <a:srgbClr val="333333"/>
                </a:solidFill>
                <a:latin typeface="Arial" charset="0"/>
                <a:ea typeface="Calibri" charset="0"/>
              </a:rPr>
              <a:t>Речевыми действиями, создающими этот продукт, являются фразы как относительно законченные коммуникативные смысловые образования. </a:t>
            </a:r>
            <a:endParaRPr lang="ru-RU" sz="825" dirty="0">
              <a:latin typeface="Times New Roman" charset="0"/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163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602255"/>
            <a:ext cx="4572000" cy="311239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350" dirty="0">
                <a:solidFill>
                  <a:srgbClr val="333333"/>
                </a:solidFill>
                <a:latin typeface="Arial" charset="0"/>
                <a:ea typeface="Calibri" charset="0"/>
                <a:cs typeface="Times New Roman" charset="0"/>
              </a:rPr>
              <a:t>В плане содержания говорение можно разбить на следующие иерархические единицы: </a:t>
            </a:r>
          </a:p>
          <a:p>
            <a:endParaRPr lang="ru-RU" sz="1350" dirty="0">
              <a:solidFill>
                <a:srgbClr val="333333"/>
              </a:solidFill>
              <a:latin typeface="Arial" charset="0"/>
              <a:ea typeface="Calibri" charset="0"/>
              <a:cs typeface="Times New Roman" charset="0"/>
            </a:endParaRPr>
          </a:p>
          <a:p>
            <a:pPr marL="342900" indent="-342900">
              <a:buAutoNum type="arabicParenR"/>
            </a:pPr>
            <a:r>
              <a:rPr lang="ru-RU" sz="1350" dirty="0">
                <a:solidFill>
                  <a:srgbClr val="333333"/>
                </a:solidFill>
                <a:latin typeface="Arial" charset="0"/>
                <a:ea typeface="Calibri" charset="0"/>
                <a:cs typeface="Times New Roman" charset="0"/>
              </a:rPr>
              <a:t>логико-синтаксические структуры;</a:t>
            </a:r>
          </a:p>
          <a:p>
            <a:r>
              <a:rPr lang="ru-RU" sz="1350" dirty="0">
                <a:solidFill>
                  <a:srgbClr val="333333"/>
                </a:solidFill>
                <a:latin typeface="Arial" charset="0"/>
                <a:ea typeface="Calibri" charset="0"/>
                <a:cs typeface="Times New Roman" charset="0"/>
              </a:rPr>
              <a:t> 2) лексические «функции» (или се</a:t>
            </a:r>
            <a:r>
              <a:rPr lang="ru-RU" sz="1350" dirty="0">
                <a:solidFill>
                  <a:srgbClr val="333333"/>
                </a:solidFill>
                <a:latin typeface="Arial" charset="0"/>
                <a:ea typeface="Times New Roman" charset="0"/>
                <a:cs typeface="Times New Roman" charset="0"/>
              </a:rPr>
              <a:t>мантические связи слов); </a:t>
            </a:r>
          </a:p>
          <a:p>
            <a:r>
              <a:rPr lang="ru-RU" sz="1350" dirty="0">
                <a:solidFill>
                  <a:srgbClr val="333333"/>
                </a:solidFill>
                <a:latin typeface="Arial" charset="0"/>
                <a:ea typeface="Times New Roman" charset="0"/>
                <a:cs typeface="Times New Roman" charset="0"/>
              </a:rPr>
              <a:t>3) грамматические структуры (или модели); </a:t>
            </a:r>
          </a:p>
          <a:p>
            <a:r>
              <a:rPr lang="ru-RU" sz="1350" dirty="0">
                <a:solidFill>
                  <a:srgbClr val="333333"/>
                </a:solidFill>
                <a:latin typeface="Arial" charset="0"/>
                <a:ea typeface="Times New Roman" charset="0"/>
                <a:cs typeface="Times New Roman" charset="0"/>
              </a:rPr>
              <a:t>4) лексические единицы – значимые слова.</a:t>
            </a:r>
            <a:r>
              <a:rPr lang="ru-RU" sz="900" dirty="0">
                <a:solidFill>
                  <a:srgbClr val="646464"/>
                </a:solidFill>
                <a:latin typeface="Roboto"/>
              </a:rPr>
              <a:t> </a:t>
            </a:r>
            <a:r>
              <a:rPr lang="ru-RU" sz="1600" dirty="0">
                <a:solidFill>
                  <a:srgbClr val="646464"/>
                </a:solidFill>
                <a:latin typeface="Roboto"/>
              </a:rPr>
              <a:t>"Беспредметность",</a:t>
            </a:r>
          </a:p>
          <a:p>
            <a:r>
              <a:rPr lang="ru-RU" sz="1600" dirty="0">
                <a:solidFill>
                  <a:srgbClr val="646464"/>
                </a:solidFill>
                <a:latin typeface="Roboto"/>
              </a:rPr>
              <a:t> "Беспредельность", </a:t>
            </a:r>
          </a:p>
          <a:p>
            <a:r>
              <a:rPr lang="ru-RU" sz="1600" dirty="0">
                <a:solidFill>
                  <a:srgbClr val="646464"/>
                </a:solidFill>
                <a:latin typeface="Roboto"/>
              </a:rPr>
              <a:t>"Неоднородность".</a:t>
            </a:r>
            <a:r>
              <a:rPr lang="x-none" sz="1600" dirty="0"/>
              <a:t> </a:t>
            </a:r>
          </a:p>
          <a:p>
            <a:r>
              <a:rPr lang="x-none" sz="1600" dirty="0"/>
              <a:t>Характеристики иностранного языка</a:t>
            </a:r>
          </a:p>
          <a:p>
            <a:r>
              <a:rPr lang="x-none" sz="1600" dirty="0"/>
              <a:t> И.А. Зимняя</a:t>
            </a:r>
          </a:p>
          <a:p>
            <a:endParaRPr lang="ru-RU" sz="825" dirty="0"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408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987574"/>
            <a:ext cx="4572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7156"/>
            <a:r>
              <a:rPr lang="ru-RU" sz="1100" dirty="0">
                <a:solidFill>
                  <a:srgbClr val="333333"/>
                </a:solidFill>
                <a:latin typeface="Arial" charset="0"/>
                <a:ea typeface="Calibri" charset="0"/>
              </a:rPr>
              <a:t>При овладении родным языком ребенок интуитивно овладевает всеми четырьмя уровнями единиц в процессе общения. Л. С. Выготский : «Ребенок  идет «снизу вверх»: от речевых реализаций и отдельных слов к грамматическим структурам (моделям), к </a:t>
            </a:r>
            <a:r>
              <a:rPr lang="ru-RU" sz="1100" dirty="0" err="1">
                <a:solidFill>
                  <a:srgbClr val="333333"/>
                </a:solidFill>
                <a:latin typeface="Arial" charset="0"/>
                <a:ea typeface="Calibri" charset="0"/>
              </a:rPr>
              <a:t>операциональному</a:t>
            </a:r>
            <a:r>
              <a:rPr lang="ru-RU" sz="1100" dirty="0">
                <a:solidFill>
                  <a:srgbClr val="333333"/>
                </a:solidFill>
                <a:latin typeface="Arial" charset="0"/>
                <a:ea typeface="Calibri" charset="0"/>
              </a:rPr>
              <a:t> выявлению лексических функций и к уяснению (интуитивному) основных логико-синтаксических структур.» Школьное обучение помогает ему осознать то, чем он уже владеет.</a:t>
            </a:r>
            <a:endParaRPr lang="ru-RU" sz="1100" dirty="0">
              <a:latin typeface="Times New Roman" charset="0"/>
              <a:ea typeface="Calibri" charset="0"/>
            </a:endParaRPr>
          </a:p>
          <a:p>
            <a:pPr marL="107156"/>
            <a:r>
              <a:rPr lang="ru-RU" sz="1100" dirty="0">
                <a:solidFill>
                  <a:srgbClr val="333333"/>
                </a:solidFill>
                <a:latin typeface="Arial" charset="0"/>
                <a:ea typeface="Calibri" charset="0"/>
              </a:rPr>
              <a:t>Овладевая иностранным языком, человек, как отметил Л. С. Выготский, идет «сверху вниз».</a:t>
            </a:r>
            <a:r>
              <a:rPr lang="ru-RU" sz="1100" dirty="0"/>
              <a:t> 'Можно сказать, что усвоение иностранного языка идет путем прямо противоположным тому, которым идет развитие родного языка. Ребенок усваивает родной язык неосознанно и ненамеренно, а иностранный - начиная с осознания и намеренности '' </a:t>
            </a:r>
            <a:r>
              <a:rPr lang="ru-RU" sz="1100" dirty="0">
                <a:solidFill>
                  <a:srgbClr val="333333"/>
                </a:solidFill>
                <a:latin typeface="Arial" charset="0"/>
                <a:ea typeface="Calibri" charset="0"/>
              </a:rPr>
              <a:t> Этот путь –путь осознания иерархии самих единиц. </a:t>
            </a:r>
          </a:p>
          <a:p>
            <a:pPr marL="107156"/>
            <a:r>
              <a:rPr lang="ru-RU" sz="1100" dirty="0">
                <a:solidFill>
                  <a:srgbClr val="333333"/>
                </a:solidFill>
                <a:latin typeface="Arial" charset="0"/>
                <a:ea typeface="Calibri" charset="0"/>
              </a:rPr>
              <a:t>Таким образом становится очевидно, что овладение единицей деятельности говорения – речевым поступком – предполагает отработку многих единиц логического, семантического, грамматического и фонационного уровней</a:t>
            </a:r>
            <a:r>
              <a:rPr lang="ru-RU" sz="1200" dirty="0">
                <a:solidFill>
                  <a:srgbClr val="333333"/>
                </a:solidFill>
                <a:latin typeface="Arial" charset="0"/>
                <a:ea typeface="Calibri" charset="0"/>
              </a:rPr>
              <a:t>.</a:t>
            </a:r>
            <a:endParaRPr lang="ru-RU" sz="1200" dirty="0">
              <a:latin typeface="Times New Roman" charset="0"/>
              <a:ea typeface="Calibri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D564E6C-CE78-DCF1-06CC-0B60CCBBBB94}"/>
              </a:ext>
            </a:extLst>
          </p:cNvPr>
          <p:cNvSpPr txBox="1"/>
          <p:nvPr/>
        </p:nvSpPr>
        <p:spPr>
          <a:xfrm>
            <a:off x="2771800" y="47422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Зач</a:t>
            </a:r>
            <a:r>
              <a:rPr lang="ru-RU" dirty="0"/>
              <a:t>ем методика?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6991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8004" y="1810004"/>
            <a:ext cx="70187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056" indent="-342900">
              <a:buFont typeface="Arial" charset="0"/>
              <a:buChar char="•"/>
            </a:pPr>
            <a:r>
              <a:rPr lang="ru-RU" sz="2100" dirty="0">
                <a:solidFill>
                  <a:srgbClr val="333333"/>
                </a:solidFill>
                <a:latin typeface="Arial" charset="0"/>
                <a:ea typeface="Calibri" charset="0"/>
              </a:rPr>
              <a:t>Стимулировать у учащегося возникновение мысли – предмета высказывания. </a:t>
            </a:r>
          </a:p>
          <a:p>
            <a:pPr marL="450056" indent="-342900">
              <a:buFont typeface="Arial" charset="0"/>
              <a:buChar char="•"/>
            </a:pPr>
            <a:r>
              <a:rPr lang="ru-RU" sz="2100" dirty="0">
                <a:solidFill>
                  <a:srgbClr val="333333"/>
                </a:solidFill>
                <a:latin typeface="Arial" charset="0"/>
                <a:ea typeface="Calibri" charset="0"/>
              </a:rPr>
              <a:t>Создать мотивирующую обстановку.</a:t>
            </a:r>
            <a:endParaRPr lang="ru-RU" sz="2100" dirty="0">
              <a:latin typeface="Times New Roman" charset="0"/>
              <a:ea typeface="Calibri" charset="0"/>
            </a:endParaRPr>
          </a:p>
          <a:p>
            <a:pPr marL="450056" indent="-342900">
              <a:buFont typeface="Arial" charset="0"/>
              <a:buChar char="•"/>
            </a:pPr>
            <a:r>
              <a:rPr lang="ru-RU" sz="2100" dirty="0">
                <a:solidFill>
                  <a:srgbClr val="333333"/>
                </a:solidFill>
                <a:latin typeface="Arial" charset="0"/>
                <a:ea typeface="Calibri" charset="0"/>
              </a:rPr>
              <a:t>Обеспечить учащихся  инструментами для организации и соподчинения всех единиц говорения для обучения выражению мысли, реализующей речевой поступок на иностранном языке. </a:t>
            </a:r>
            <a:endParaRPr lang="ru-RU" sz="2100" dirty="0">
              <a:latin typeface="Times New Roman" charset="0"/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132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B9DD28-C14A-DADD-CF93-0E99ED7A3517}"/>
              </a:ext>
            </a:extLst>
          </p:cNvPr>
          <p:cNvSpPr txBox="1"/>
          <p:nvPr/>
        </p:nvSpPr>
        <p:spPr>
          <a:xfrm>
            <a:off x="1759058" y="1193368"/>
            <a:ext cx="6125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</a:t>
            </a:r>
            <a:r>
              <a:rPr lang="en-US" dirty="0" err="1"/>
              <a:t>ет</a:t>
            </a:r>
            <a:r>
              <a:rPr lang="ru-RU" dirty="0" err="1"/>
              <a:t>одика</a:t>
            </a:r>
            <a:r>
              <a:rPr lang="ru-RU" dirty="0"/>
              <a:t> – процедура, алгоритм  обучения</a:t>
            </a:r>
          </a:p>
          <a:p>
            <a:endParaRPr lang="x-non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7E22818-34FD-C73D-7920-6C6BB23DFB6A}"/>
              </a:ext>
            </a:extLst>
          </p:cNvPr>
          <p:cNvSpPr txBox="1"/>
          <p:nvPr/>
        </p:nvSpPr>
        <p:spPr>
          <a:xfrm>
            <a:off x="3130658" y="474226"/>
            <a:ext cx="221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Что такое методика?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8A932C-F918-B60D-E5C8-6F8A31B8AF38}"/>
              </a:ext>
            </a:extLst>
          </p:cNvPr>
          <p:cNvSpPr txBox="1"/>
          <p:nvPr/>
        </p:nvSpPr>
        <p:spPr>
          <a:xfrm>
            <a:off x="2339752" y="2571751"/>
            <a:ext cx="2736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</a:t>
            </a:r>
            <a:r>
              <a:rPr lang="x-none" dirty="0"/>
              <a:t>роектная методика </a:t>
            </a:r>
            <a:endParaRPr lang="en-US" dirty="0"/>
          </a:p>
          <a:p>
            <a:r>
              <a:rPr lang="en-US" dirty="0"/>
              <a:t>Storytelling </a:t>
            </a:r>
          </a:p>
          <a:p>
            <a:r>
              <a:rPr lang="ru-RU" dirty="0"/>
              <a:t> </a:t>
            </a:r>
            <a:r>
              <a:rPr lang="ru-RU" dirty="0" err="1"/>
              <a:t>Кейсовая</a:t>
            </a:r>
            <a:r>
              <a:rPr lang="ru-RU" dirty="0"/>
              <a:t> методика </a:t>
            </a:r>
            <a:endParaRPr lang="en-US" dirty="0"/>
          </a:p>
          <a:p>
            <a:r>
              <a:rPr lang="en-US" dirty="0"/>
              <a:t>Total Physical Response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49993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лако 2">
            <a:extLst>
              <a:ext uri="{FF2B5EF4-FFF2-40B4-BE49-F238E27FC236}">
                <a16:creationId xmlns:a16="http://schemas.microsoft.com/office/drawing/2014/main" xmlns="" id="{FE1DC540-8061-074A-B49C-D2BD84830C9D}"/>
              </a:ext>
            </a:extLst>
          </p:cNvPr>
          <p:cNvSpPr/>
          <p:nvPr/>
        </p:nvSpPr>
        <p:spPr>
          <a:xfrm>
            <a:off x="2650286" y="3341827"/>
            <a:ext cx="3488636" cy="1421297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350" dirty="0">
                <a:solidFill>
                  <a:schemeClr val="bg1"/>
                </a:solidFill>
              </a:rPr>
              <a:t>методика</a:t>
            </a:r>
          </a:p>
        </p:txBody>
      </p:sp>
      <p:sp>
        <p:nvSpPr>
          <p:cNvPr id="5" name="Облако 4">
            <a:extLst>
              <a:ext uri="{FF2B5EF4-FFF2-40B4-BE49-F238E27FC236}">
                <a16:creationId xmlns:a16="http://schemas.microsoft.com/office/drawing/2014/main" xmlns="" id="{F982433A-5B1E-8849-A095-89BF3209EEB3}"/>
              </a:ext>
            </a:extLst>
          </p:cNvPr>
          <p:cNvSpPr/>
          <p:nvPr/>
        </p:nvSpPr>
        <p:spPr>
          <a:xfrm>
            <a:off x="3414090" y="1987900"/>
            <a:ext cx="2087217" cy="1063487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350" dirty="0"/>
              <a:t>материалы</a:t>
            </a:r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xmlns="" id="{13E9A4BC-0892-6E4E-9593-0105CAE6F7EC}"/>
              </a:ext>
            </a:extLst>
          </p:cNvPr>
          <p:cNvSpPr/>
          <p:nvPr/>
        </p:nvSpPr>
        <p:spPr>
          <a:xfrm>
            <a:off x="936762" y="2317133"/>
            <a:ext cx="2052431" cy="1302025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350" dirty="0"/>
              <a:t>мотивация</a:t>
            </a:r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xmlns="" id="{4C8B7455-08B0-364C-84EC-D9A77D5CE43A}"/>
              </a:ext>
            </a:extLst>
          </p:cNvPr>
          <p:cNvSpPr/>
          <p:nvPr/>
        </p:nvSpPr>
        <p:spPr>
          <a:xfrm>
            <a:off x="5933659" y="2202833"/>
            <a:ext cx="2512118" cy="1063487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350" dirty="0"/>
              <a:t>автономность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31E5C92-B106-5A41-82C9-7BFF46296ADF}"/>
              </a:ext>
            </a:extLst>
          </p:cNvPr>
          <p:cNvSpPr/>
          <p:nvPr/>
        </p:nvSpPr>
        <p:spPr>
          <a:xfrm>
            <a:off x="3607903" y="699542"/>
            <a:ext cx="1759226" cy="6858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350" dirty="0"/>
              <a:t>результат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E693C1CF-C8B5-1A4C-922F-C27C20698F4A}"/>
              </a:ext>
            </a:extLst>
          </p:cNvPr>
          <p:cNvCxnSpPr>
            <a:cxnSpLocks/>
          </p:cNvCxnSpPr>
          <p:nvPr/>
        </p:nvCxnSpPr>
        <p:spPr>
          <a:xfrm>
            <a:off x="2370483" y="3592996"/>
            <a:ext cx="834887" cy="815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F24E998E-662E-E84C-B0B8-3E571B1597F7}"/>
              </a:ext>
            </a:extLst>
          </p:cNvPr>
          <p:cNvCxnSpPr>
            <a:cxnSpLocks/>
          </p:cNvCxnSpPr>
          <p:nvPr/>
        </p:nvCxnSpPr>
        <p:spPr>
          <a:xfrm flipH="1">
            <a:off x="5068957" y="3369365"/>
            <a:ext cx="1297056" cy="9094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E77B82F9-909F-FD43-872F-70A85EA74B52}"/>
              </a:ext>
            </a:extLst>
          </p:cNvPr>
          <p:cNvCxnSpPr>
            <a:cxnSpLocks/>
            <a:stCxn id="5" idx="1"/>
          </p:cNvCxnSpPr>
          <p:nvPr/>
        </p:nvCxnSpPr>
        <p:spPr>
          <a:xfrm>
            <a:off x="4457699" y="3050254"/>
            <a:ext cx="29816" cy="10919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6B4EF324-4687-7648-ACF1-E331665151DE}"/>
              </a:ext>
            </a:extLst>
          </p:cNvPr>
          <p:cNvCxnSpPr>
            <a:cxnSpLocks/>
          </p:cNvCxnSpPr>
          <p:nvPr/>
        </p:nvCxnSpPr>
        <p:spPr>
          <a:xfrm flipV="1">
            <a:off x="2713383" y="1550504"/>
            <a:ext cx="894521" cy="869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A94A0906-00E9-BF41-9DBD-5D7ACC2166B0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4457699" y="1385342"/>
            <a:ext cx="29817" cy="810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xmlns="" id="{060D9A05-DDCD-3645-B5A8-AA9172EE90CE}"/>
              </a:ext>
            </a:extLst>
          </p:cNvPr>
          <p:cNvCxnSpPr>
            <a:cxnSpLocks/>
          </p:cNvCxnSpPr>
          <p:nvPr/>
        </p:nvCxnSpPr>
        <p:spPr>
          <a:xfrm flipH="1" flipV="1">
            <a:off x="5337311" y="1575353"/>
            <a:ext cx="1505779" cy="6808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8656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737</TotalTime>
  <Words>540</Words>
  <Application>Microsoft Office PowerPoint</Application>
  <PresentationFormat>Экран (16:9)</PresentationFormat>
  <Paragraphs>83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Зачем нужна методика? Марианна Юрьевна Кауфман автор курса «Happy English.ru» Master of Arts in Sociolinguistics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 ИСПОЛЬЗОВАТЬ  ПОСОБИЕ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Черепнева</dc:creator>
  <cp:lastModifiedBy>Арсений Соловейчик</cp:lastModifiedBy>
  <cp:revision>32</cp:revision>
  <dcterms:created xsi:type="dcterms:W3CDTF">2019-11-08T08:59:02Z</dcterms:created>
  <dcterms:modified xsi:type="dcterms:W3CDTF">2022-08-26T10:37:27Z</dcterms:modified>
</cp:coreProperties>
</file>