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embeddedFontLst>
    <p:embeddedFont>
      <p:font typeface="Roboto Black" panose="020B0604020202020204" charset="0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8zSiJNMsAsWtkwYmABcAOQN9/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246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210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e253b55b0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2e253b55b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e253b55b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2e253b55b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e253b55b0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2e253b55b0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e253b55b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2e253b55b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e253b55b0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2e253b55b0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e253b55b0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2e253b55b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e253b55b0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2e253b55b0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e253b55b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2e253b55b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e253b55b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2e253b55b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e253b55b0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2e253b55b0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e253b55b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2e253b55b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e253b55b0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2e253b55b0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" name="Google Shape;16;p19" descr="1648061945(1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18" descr="1648061945(1)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video/32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hyperlink" Target="https://video.1sept.ru/video/3024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okccao" TargetMode="External"/><Relationship Id="rId3" Type="http://schemas.openxmlformats.org/officeDocument/2006/relationships/hyperlink" Target="https://t.me/sbiblioteka" TargetMode="External"/><Relationship Id="rId7" Type="http://schemas.openxmlformats.org/officeDocument/2006/relationships/hyperlink" Target="https://t.me/bellibrary" TargetMode="External"/><Relationship Id="rId12" Type="http://schemas.openxmlformats.org/officeDocument/2006/relationships/hyperlink" Target="https://t.me/rgub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biblsverdlobl" TargetMode="External"/><Relationship Id="rId11" Type="http://schemas.openxmlformats.org/officeDocument/2006/relationships/hyperlink" Target="https://t.me/rgdbru" TargetMode="External"/><Relationship Id="rId5" Type="http://schemas.openxmlformats.org/officeDocument/2006/relationships/hyperlink" Target="http://rusla.ru/sl/" TargetMode="External"/><Relationship Id="rId10" Type="http://schemas.openxmlformats.org/officeDocument/2006/relationships/hyperlink" Target="https://t.me/gagarinlib" TargetMode="External"/><Relationship Id="rId4" Type="http://schemas.openxmlformats.org/officeDocument/2006/relationships/hyperlink" Target="https://t.me/digital_librarian" TargetMode="External"/><Relationship Id="rId9" Type="http://schemas.openxmlformats.org/officeDocument/2006/relationships/hyperlink" Target="https://t.me/irkmolchanovk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igital_libraria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.me/sbiblioteka" TargetMode="External"/><Relationship Id="rId4" Type="http://schemas.openxmlformats.org/officeDocument/2006/relationships/hyperlink" Target="http://rusla.ru/sl/arhiv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urok.1sept.ru/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s://t.me/pervoesent" TargetMode="External"/><Relationship Id="rId7" Type="http://schemas.openxmlformats.org/officeDocument/2006/relationships/hyperlink" Target="https://www.youtube.com/user/PervoeSentyabrya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s://1sept.ru/" TargetMode="Externa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ok.ru/digital.september" TargetMode="External"/><Relationship Id="rId15" Type="http://schemas.openxmlformats.org/officeDocument/2006/relationships/hyperlink" Target="https://video.1sept.ru/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edu.1sept.ru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umah.ru/files/docs/Havkina_Tabl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en.rsl.ru/ru/s97/s339/d1298/d12984106" TargetMode="External"/><Relationship Id="rId5" Type="http://schemas.openxmlformats.org/officeDocument/2006/relationships/hyperlink" Target="https://www.mos.ru/pgu/ru/services/link/5020/" TargetMode="External"/><Relationship Id="rId4" Type="http://schemas.openxmlformats.org/officeDocument/2006/relationships/hyperlink" Target="http://roslavl.library67.ru/files/382/bbk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l.ru/ru/2professionals/education/vyisshie-bibliotechnyie-kursy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gik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781117" y="1560585"/>
            <a:ext cx="748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Мини-курс “Совсем зелёный” (Первая часть)</a:t>
            </a:r>
            <a:endParaRPr sz="21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95525" y="3460999"/>
            <a:ext cx="45720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18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эксперт по библиотечному делу, автор вебинаров, участник радиопередач</a:t>
            </a:r>
            <a:endParaRPr sz="18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5817825" y="2615003"/>
            <a:ext cx="2388500" cy="155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e253b55b0_1_28"/>
          <p:cNvSpPr txBox="1"/>
          <p:nvPr/>
        </p:nvSpPr>
        <p:spPr>
          <a:xfrm>
            <a:off x="0" y="906375"/>
            <a:ext cx="91440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5800" b="1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Учимся общению с начальством. </a:t>
            </a:r>
            <a:endParaRPr sz="5800" b="1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Любой руководитель прежде всего человек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 имеет право знать чем вы занимаетесь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 может ошибаться, как и вы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любом общении важна честность/ясность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Диалог важнее победы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Конкуренция в коллективе приводит к конфликтам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ни с кем и ни с чем не боремся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Говорить через рот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всегда проблема в вас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ловить ожиданий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Выбирайте работу сами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Проявляйте инициативу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Берите ответственность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2e253b55b0_1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625" y="766975"/>
            <a:ext cx="5970549" cy="39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2e253b55b0_1_82"/>
          <p:cNvSpPr txBox="1"/>
          <p:nvPr/>
        </p:nvSpPr>
        <p:spPr>
          <a:xfrm>
            <a:off x="0" y="2482400"/>
            <a:ext cx="31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 Сними корону и учись</a:t>
            </a:r>
            <a:endParaRPr sz="18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2e253b55b0_1_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651" y="1762673"/>
            <a:ext cx="3770950" cy="2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2e253b55b0_1_4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7625" y="1759950"/>
            <a:ext cx="3770951" cy="211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e253b55b0_1_41"/>
          <p:cNvSpPr txBox="1"/>
          <p:nvPr/>
        </p:nvSpPr>
        <p:spPr>
          <a:xfrm>
            <a:off x="0" y="906375"/>
            <a:ext cx="91440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5800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Обязанности и направления работы</a:t>
            </a:r>
            <a:r>
              <a:rPr lang="ru-RU" sz="5800" b="1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5800" b="1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Поиск информации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информацией (фондами)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Событийная часть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Выставки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Краеведение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Мемориальная/музейная деятельность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Статистика 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Выездная работа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Конференции/вебинары/курсы, статьи…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836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6284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Маркетинг, PR</a:t>
            </a:r>
            <a:endParaRPr sz="6284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e253b55b0_1_63"/>
          <p:cNvSpPr txBox="1"/>
          <p:nvPr/>
        </p:nvSpPr>
        <p:spPr>
          <a:xfrm>
            <a:off x="0" y="906375"/>
            <a:ext cx="91440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43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Ссылки на каналы и библиотечные сообщества</a:t>
            </a:r>
            <a:r>
              <a:rPr lang="ru-RU" sz="2643" b="1">
                <a:solidFill>
                  <a:schemeClr val="lt1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643" b="1">
              <a:solidFill>
                <a:schemeClr val="lt1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1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spcBef>
                <a:spcPts val="6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Журнал "Современная библиотека"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Цифровой библиотекарь и не только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Профессиональный информационно-методический журнал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Библиотеки Свердловской области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Библиотеки Белогорья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ОКЦ ЦАО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Молчановка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Автостопом по Гагаринке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РГДБ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18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58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РГБМ</a:t>
            </a:r>
            <a:endParaRPr sz="258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e253b55b0_1_23"/>
          <p:cNvSpPr txBox="1"/>
          <p:nvPr/>
        </p:nvSpPr>
        <p:spPr>
          <a:xfrm>
            <a:off x="348625" y="1957975"/>
            <a:ext cx="8438100" cy="1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i="1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«Молодежь может не знать, что такое старость. Но я ненавижу взрослых людей, которые забыли, что значит быть молодым». </a:t>
            </a:r>
            <a:endParaRPr sz="1750" i="1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139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Джоан Кэтлин Роулинг</a:t>
            </a:r>
            <a:endParaRPr sz="175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139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e253b55b0_1_69"/>
          <p:cNvSpPr txBox="1"/>
          <p:nvPr/>
        </p:nvSpPr>
        <p:spPr>
          <a:xfrm>
            <a:off x="348625" y="2110375"/>
            <a:ext cx="8438100" cy="2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50" b="1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партнёры мини-курса:</a:t>
            </a:r>
            <a:endParaRPr sz="1550" b="1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206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1450"/>
              <a:buFont typeface="Times New Roman"/>
              <a:buAutoNum type="arabicPeriod"/>
            </a:pP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Телеграм-канал </a:t>
            </a:r>
            <a:r>
              <a:rPr lang="ru-RU" sz="1450">
                <a:solidFill>
                  <a:srgbClr val="0087D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“Цифровой библиотекарь и не только”</a:t>
            </a: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50"/>
              <a:buFont typeface="Times New Roman"/>
              <a:buAutoNum type="arabicPeriod"/>
            </a:pP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Профессиональный информационно-методический журнал </a:t>
            </a:r>
            <a:r>
              <a:rPr lang="ru-RU" sz="1450">
                <a:solidFill>
                  <a:srgbClr val="0087D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“Школьная библиотека”</a:t>
            </a: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50"/>
              <a:buFont typeface="Times New Roman"/>
              <a:buAutoNum type="arabicPeriod"/>
            </a:pP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Телеграм-канал </a:t>
            </a:r>
            <a:r>
              <a:rPr lang="ru-RU" sz="1450">
                <a:solidFill>
                  <a:srgbClr val="0087D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Журнал “Современная библиотека”</a:t>
            </a:r>
            <a:r>
              <a:rPr lang="ru-RU" sz="14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139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50" i="1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139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e253b55b0_1_51"/>
          <p:cNvSpPr txBox="1"/>
          <p:nvPr/>
        </p:nvSpPr>
        <p:spPr>
          <a:xfrm>
            <a:off x="0" y="126150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1F497D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1800" b="1" i="0" u="none" strike="noStrike" cap="none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sz="1800" b="1" i="0" u="none" strike="noStrike" cap="none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8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Всё будет в последнем вебинаре мини-курса… </a:t>
            </a:r>
            <a:endParaRPr sz="18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e253b55b0_1_16"/>
          <p:cNvSpPr txBox="1"/>
          <p:nvPr/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25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g22e253b55b0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41453">
            <a:off x="1673090" y="2239730"/>
            <a:ext cx="1384720" cy="103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e253b55b0_1_57"/>
          <p:cNvSpPr txBox="1"/>
          <p:nvPr/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500" b="1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000" b="1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500" b="1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500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500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00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3300" b="1" dirty="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 спасибо, я вас </a:t>
            </a:r>
            <a:r>
              <a:rPr lang="ru-RU" sz="3300" b="1" dirty="0" smtClean="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обнимаю!</a:t>
            </a:r>
            <a:endParaRPr sz="3300" dirty="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46080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400" b="1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Вступительное слово</a:t>
            </a:r>
            <a:endParaRPr sz="30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35">
            <a:off x="5938464" y="2109266"/>
            <a:ext cx="1384722" cy="103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e253b55b0_1_20"/>
          <p:cNvSpPr/>
          <p:nvPr/>
        </p:nvSpPr>
        <p:spPr>
          <a:xfrm>
            <a:off x="-2558" y="22340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imes New Roman"/>
              <a:buNone/>
            </a:pPr>
            <a:r>
              <a:rPr lang="ru-RU" sz="2500" b="0" i="0" u="none" strike="noStrike" cap="non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lang="ru-RU" sz="2500" b="0" i="0" u="none" strike="noStrike" cap="non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500" b="0" i="0" u="sng" strike="noStrike" cap="non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sz="2500" b="0" i="0" u="sng" strike="noStrike" cap="none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g22e253b55b0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65088">
            <a:off x="7827190" y="3620605"/>
            <a:ext cx="1384720" cy="103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7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202" name="Google Shape;202;p17" descr="Group 39883(1).png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7" descr="Group 39887.png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7" descr="Group 39886.pn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7" descr="Group 39890.png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17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/>
          </a:p>
        </p:txBody>
      </p:sp>
      <p:grpSp>
        <p:nvGrpSpPr>
          <p:cNvPr id="207" name="Google Shape;207;p17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08" name="Google Shape;208;p17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209" name="Google Shape;209;p17" descr="логошвц 1.png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17" descr="Group.png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17" descr="logo1вебинары 1.png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17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13" name="Google Shape;213;p17" descr="logo 3.png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17" descr="logo 2.png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250" y="801825"/>
            <a:ext cx="5136525" cy="39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59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мини-курса </a:t>
            </a:r>
            <a:r>
              <a:rPr lang="ru-RU" sz="2000" b="1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859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Совсем зелёный</a:t>
            </a:r>
            <a:r>
              <a:rPr lang="ru-RU" sz="20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859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2374900" y="1152475"/>
            <a:ext cx="645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Первая часть: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Базовый словарь «Совсем зелёного»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учат на библиотекаря?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что обращать внимание при выборе библиотеки.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Учимся общению с начальством.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Обязанности и направления работы. 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Вторая часть: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Заработная плата и варианты трудоустройства.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в библиотеке: мифы и реальность.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 и плюсы работы в бюджетных библиотеках.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Альтернатива бюджетным библиотекам.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Третья часть: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Главные навыки молодого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молодого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Один день из жизни молодого библиотекаря.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Font typeface="Times New Roman"/>
              <a:buChar char="•"/>
            </a:pPr>
            <a:r>
              <a:rPr lang="ru-RU" sz="11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Перспективы развития.</a:t>
            </a:r>
            <a:endParaRPr sz="11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311700" y="120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59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вебинара </a:t>
            </a:r>
            <a:endParaRPr sz="3059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311700" y="1590300"/>
            <a:ext cx="88323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Базовый словарь «Совсем зелёного» библиотекаря.</a:t>
            </a:r>
            <a:endParaRPr sz="15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учат на библиотекаря?</a:t>
            </a:r>
            <a:endParaRPr sz="15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что обращать внимание при выборе библиотеки.</a:t>
            </a:r>
            <a:endParaRPr sz="15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Учимся общению с начальством.</a:t>
            </a:r>
            <a:endParaRPr sz="1500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Char char="-"/>
            </a:pPr>
            <a:r>
              <a:rPr lang="ru-RU" sz="1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Обязанности и направления работы. </a:t>
            </a:r>
            <a:endParaRPr sz="33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0" y="917950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360" b="1">
                <a:solidFill>
                  <a:srgbClr val="FFFFFF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Базовый словарь «Совсем зелёного» библиотекаря.</a:t>
            </a:r>
            <a:endParaRPr sz="2360" b="1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 u="sng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Авторский знак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 u="sng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Библиотечно-библиографическая классификация (ББК)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Библиотекарь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Кафедра книговыдачи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Пункт книговыдачи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Статистика (книговыдача/обращаемость/посещаемость/справки…)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с должниками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 u="sng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Единый читательский билет (ЕЧБ)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 u="sng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Электронный каталог (ЭК)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Пользователь/читатель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Обзор/книжные выставки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Мероприятия/события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18854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274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Краеведение/мемориальная деятельность</a:t>
            </a:r>
            <a:endParaRPr sz="2274"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2e253b55b0_1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150" y="791900"/>
            <a:ext cx="5847401" cy="387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2e253b55b0_1_89"/>
          <p:cNvSpPr txBox="1"/>
          <p:nvPr/>
        </p:nvSpPr>
        <p:spPr>
          <a:xfrm>
            <a:off x="0" y="2430825"/>
            <a:ext cx="323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хотите, как-то так, </a:t>
            </a:r>
            <a:endParaRPr sz="18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не учитесь.</a:t>
            </a:r>
            <a:endParaRPr sz="18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/>
        </p:nvSpPr>
        <p:spPr>
          <a:xfrm>
            <a:off x="0" y="892425"/>
            <a:ext cx="91440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50" b="1">
                <a:solidFill>
                  <a:srgbClr val="FFFFFF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учат на библиотекаря.</a:t>
            </a:r>
            <a:endParaRPr sz="1500" b="1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AutoNum type="arabicPeriod"/>
            </a:pPr>
            <a:r>
              <a:rPr lang="ru-RU" sz="1500" u="sng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Высшие библиотечные курсы (РГБ)</a:t>
            </a:r>
            <a:endParaRPr sz="1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238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AutoNum type="arabicPeriod"/>
            </a:pPr>
            <a:r>
              <a:rPr lang="ru-RU" sz="1500" u="sng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Московский государственный институт культуры (МГИК)</a:t>
            </a:r>
            <a:endParaRPr sz="1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238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AutoNum type="arabicPeriod"/>
            </a:pPr>
            <a:r>
              <a:rPr lang="ru-RU" sz="15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Библиотечный колледж</a:t>
            </a:r>
            <a:endParaRPr sz="1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238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AutoNum type="arabicPeriod"/>
            </a:pPr>
            <a:r>
              <a:rPr lang="ru-RU" sz="15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Образовательные программы или курсы от библиотеки</a:t>
            </a:r>
            <a:endParaRPr sz="1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2385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500"/>
              <a:buFont typeface="Times New Roman"/>
              <a:buAutoNum type="arabicPeriod"/>
            </a:pPr>
            <a:r>
              <a:rPr lang="ru-RU" sz="1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5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наставничества</a:t>
            </a:r>
            <a:r>
              <a:rPr lang="ru-RU" sz="1500">
                <a:solidFill>
                  <a:srgbClr val="274E1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0" y="906375"/>
            <a:ext cx="91440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330" b="1">
                <a:solidFill>
                  <a:srgbClr val="FFFFFF"/>
                </a:solidFill>
                <a:highlight>
                  <a:srgbClr val="274E1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что обращать внимание при выборе библиотеки.</a:t>
            </a:r>
            <a:endParaRPr sz="2330" b="1">
              <a:solidFill>
                <a:srgbClr val="FFFFFF"/>
              </a:solidFill>
              <a:highlight>
                <a:srgbClr val="274E1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Транспортная доступность 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Рабочее место (центральная/филиал/отдел)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 библиотеки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Направление работы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Социальные сети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Обратная связь от читателей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Ухоженная библиотека или нет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 коллектива (возраст/пол/образование)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говорят про свою работу 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планы на развитие библиотеки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пожелания к вам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0" lvl="0" indent="-325131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ru-RU" sz="2432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Слушают ли Вас</a:t>
            </a:r>
            <a:endParaRPr sz="2432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Экран (16:9)</PresentationFormat>
  <Paragraphs>160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Roboto Black</vt:lpstr>
      <vt:lpstr>Times New Roman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cheba</dc:creator>
  <cp:lastModifiedBy>Гость Видеостудия</cp:lastModifiedBy>
  <cp:revision>2</cp:revision>
  <dcterms:created xsi:type="dcterms:W3CDTF">2023-03-27T17:12:42Z</dcterms:created>
  <dcterms:modified xsi:type="dcterms:W3CDTF">2023-04-15T08:44:48Z</dcterms:modified>
</cp:coreProperties>
</file>