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60" r:id="rId4"/>
    <p:sldId id="259" r:id="rId5"/>
    <p:sldId id="261" r:id="rId6"/>
    <p:sldId id="262" r:id="rId7"/>
    <p:sldId id="265" r:id="rId8"/>
    <p:sldId id="266" r:id="rId9"/>
    <p:sldId id="267" r:id="rId10"/>
    <p:sldId id="268" r:id="rId11"/>
    <p:sldId id="270" r:id="rId12"/>
    <p:sldId id="271" r:id="rId13"/>
    <p:sldId id="269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63" r:id="rId29"/>
    <p:sldId id="286" r:id="rId30"/>
    <p:sldId id="257" r:id="rId31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44" y="66"/>
      </p:cViewPr>
      <p:guideLst>
        <p:guide orient="horz" pos="28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359806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491490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200400"/>
            <a:ext cx="4038600" cy="3394473"/>
          </a:xfrm>
          <a:prstGeom prst="rect">
            <a:avLst/>
          </a:prstGeom>
        </p:spPr>
        <p:txBody>
          <a:bodyPr/>
          <a:lstStyle>
            <a:lvl1pPr marL="587828" indent="-587828">
              <a:spcBef>
                <a:spcPts val="1100"/>
              </a:spcBef>
              <a:defRPr sz="4800"/>
            </a:lvl1pPr>
            <a:lvl2pPr>
              <a:spcBef>
                <a:spcPts val="1100"/>
              </a:spcBef>
              <a:defRPr sz="4800"/>
            </a:lvl2pPr>
            <a:lvl3pPr marL="1463039" indent="-548639">
              <a:spcBef>
                <a:spcPts val="1100"/>
              </a:spcBef>
              <a:defRPr sz="4800"/>
            </a:lvl3pPr>
            <a:lvl4pPr marL="1981200" indent="-609600">
              <a:spcBef>
                <a:spcPts val="1100"/>
              </a:spcBef>
              <a:defRPr sz="4800"/>
            </a:lvl4pPr>
            <a:lvl5pPr marL="2438400" indent="-609600">
              <a:spcBef>
                <a:spcPts val="1100"/>
              </a:spcBef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15158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0"/>
              </a:spcBef>
              <a:buSzTx/>
              <a:buFontTx/>
              <a:buNone/>
              <a:defRPr sz="4200" b="1"/>
            </a:lvl1pPr>
            <a:lvl2pPr marL="0" indent="457200">
              <a:spcBef>
                <a:spcPts val="1000"/>
              </a:spcBef>
              <a:buSzTx/>
              <a:buFontTx/>
              <a:buNone/>
              <a:defRPr sz="4200" b="1"/>
            </a:lvl2pPr>
            <a:lvl3pPr marL="0" indent="914400">
              <a:spcBef>
                <a:spcPts val="1000"/>
              </a:spcBef>
              <a:buSzTx/>
              <a:buFontTx/>
              <a:buNone/>
              <a:defRPr sz="4200" b="1"/>
            </a:lvl3pPr>
            <a:lvl4pPr marL="0" indent="1371600">
              <a:spcBef>
                <a:spcPts val="1000"/>
              </a:spcBef>
              <a:buSzTx/>
              <a:buFontTx/>
              <a:buNone/>
              <a:defRPr sz="4200" b="1"/>
            </a:lvl4pPr>
            <a:lvl5pPr marL="0" indent="1828800">
              <a:spcBef>
                <a:spcPts val="1000"/>
              </a:spcBef>
              <a:buSzTx/>
              <a:buFontTx/>
              <a:buNone/>
              <a:defRPr sz="42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26" y="315158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1000"/>
              </a:spcBef>
              <a:buSzTx/>
              <a:buFontTx/>
              <a:buNone/>
              <a:defRPr sz="4200" b="1"/>
            </a:pPr>
            <a:endParaRPr/>
          </a:p>
        </p:txBody>
      </p:sp>
      <p:sp>
        <p:nvSpPr>
          <p:cNvPr id="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1" y="220503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575050" y="220503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9" name="Текст 3"/>
          <p:cNvSpPr>
            <a:spLocks noGrp="1"/>
          </p:cNvSpPr>
          <p:nvPr>
            <p:ph type="body" sz="quarter" idx="21"/>
          </p:nvPr>
        </p:nvSpPr>
        <p:spPr>
          <a:xfrm>
            <a:off x="457200" y="3076575"/>
            <a:ext cx="3008315" cy="351829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  <a:endParaRPr/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560070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89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245983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602575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20622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320040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325187" y="6734344"/>
            <a:ext cx="361614" cy="34018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2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</p:sldLayoutIdLst>
  <p:transition spd="med"/>
  <p:txStyles>
    <p:titleStyle>
      <a:lvl1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00075" marR="0" indent="-600075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028700" marR="0" indent="-5715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447800" marR="0" indent="-5334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011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4688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»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9260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3832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8404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297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2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1793231"/>
            <a:ext cx="7992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A1A1A"/>
                </a:solidFill>
                <a:latin typeface="calibri" panose="020F0502020204030204" pitchFamily="34" charset="0"/>
              </a:rPr>
              <a:t>«Организация подготовки </a:t>
            </a:r>
            <a:br>
              <a:rPr lang="ru-RU" sz="4000" b="1" dirty="0">
                <a:solidFill>
                  <a:srgbClr val="1A1A1A"/>
                </a:solidFill>
                <a:latin typeface="calibri" panose="020F0502020204030204" pitchFamily="34" charset="0"/>
              </a:rPr>
            </a:br>
            <a:r>
              <a:rPr lang="ru-RU" sz="4000" b="1" dirty="0">
                <a:solidFill>
                  <a:srgbClr val="1A1A1A"/>
                </a:solidFill>
                <a:latin typeface="calibri" panose="020F0502020204030204" pitchFamily="34" charset="0"/>
              </a:rPr>
              <a:t>к Основному государственному экзамену по биологии в 2024/25 учебном году»</a:t>
            </a:r>
            <a:endParaRPr lang="ru-RU" sz="4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586" y="5827525"/>
            <a:ext cx="8712968" cy="2465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Скворцов Павел Михайлович</a:t>
            </a:r>
          </a:p>
          <a:p>
            <a:pPr>
              <a:lnSpc>
                <a:spcPct val="80000"/>
              </a:lnSpc>
            </a:pPr>
            <a:r>
              <a:rPr lang="ru-RU" dirty="0"/>
              <a:t>кандидат педагогических наук, доцент Центра довузовской подготовки </a:t>
            </a:r>
            <a:br>
              <a:rPr lang="ru-RU" dirty="0"/>
            </a:br>
            <a:r>
              <a:rPr lang="ru-RU" dirty="0"/>
              <a:t>«Малый медицинский университет» </a:t>
            </a:r>
            <a:br>
              <a:rPr lang="ru-RU" dirty="0"/>
            </a:br>
            <a:r>
              <a:rPr lang="ru-RU" dirty="0"/>
              <a:t>Российского университета медицины</a:t>
            </a:r>
          </a:p>
          <a:p>
            <a:pPr>
              <a:lnSpc>
                <a:spcPct val="80000"/>
              </a:lnSpc>
            </a:pPr>
            <a:r>
              <a:rPr lang="ru-RU" dirty="0"/>
              <a:t>Почётный работник общего образования РФ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ЗАДАНИЙ. Содержательный блок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281" y="2391742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81" y="3203848"/>
            <a:ext cx="8434896" cy="391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319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ЗАДАНИЙ. Содержательный блок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281" y="2391742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157537"/>
            <a:ext cx="7772400" cy="517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8301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354963"/>
            <a:ext cx="8206680" cy="611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1175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ЗАДАНИЙ. Содержательный блок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281" y="2391742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4" y="3090864"/>
            <a:ext cx="8190681" cy="496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8027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ЗАДАНИЙ. Содержательный блок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281" y="2391742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78" y="3040180"/>
            <a:ext cx="7941558" cy="55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5434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27784"/>
            <a:ext cx="8535999" cy="492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5279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ЗАДАНИЙ. Содержательный блок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281" y="2391742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89" y="3016658"/>
            <a:ext cx="8187367" cy="525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28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ЗАДАНИЙ. Содержательный блок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281" y="2391742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07" y="2979106"/>
            <a:ext cx="7623986" cy="55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8797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18" y="17359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097" y="4426851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409778"/>
            <a:ext cx="8014491" cy="1718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028983"/>
            <a:ext cx="7294891" cy="307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0696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ЗАДАНИЙ. Содержательный блок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281" y="2391742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36" y="2948752"/>
            <a:ext cx="7344816" cy="510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105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рямоугольник 7"/>
          <p:cNvSpPr/>
          <p:nvPr/>
        </p:nvSpPr>
        <p:spPr>
          <a:xfrm>
            <a:off x="127434" y="1272544"/>
            <a:ext cx="79009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A0A0A"/>
                </a:solidFill>
                <a:latin typeface="helvetica" panose="020B0604020202020204" pitchFamily="34" charset="0"/>
              </a:rPr>
              <a:t>«Основной государственный экзамен по биологии»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573" y="7795910"/>
            <a:ext cx="813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Размещение документов: </a:t>
            </a:r>
          </a:p>
          <a:p>
            <a:r>
              <a:rPr lang="en-US" sz="2000" dirty="0"/>
              <a:t>https://fipi.ru/oge/demoversii-specifikacii-kodifikatory#!/tab/173801626-6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961505"/>
            <a:ext cx="5760640" cy="579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718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ЗАДАНИЙ. Содержательный блок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281" y="2391742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203848"/>
            <a:ext cx="8208912" cy="408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0280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18" y="17359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097" y="4426851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32" y="2354963"/>
            <a:ext cx="8089868" cy="1632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165231"/>
            <a:ext cx="7918648" cy="336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5268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ЗАДАНИЙ. Содержательный блок 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281" y="2391742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80" y="3114675"/>
            <a:ext cx="8689191" cy="400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3544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ЗАДАНИЙ. Содержательный блок 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281" y="2391742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84" y="3562322"/>
            <a:ext cx="8306112" cy="26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7582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18" y="17359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097" y="4426851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38" y="2343935"/>
            <a:ext cx="8019280" cy="19182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05" y="5028983"/>
            <a:ext cx="8073213" cy="32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5676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ЗАДАНИЙ. Содержательный блок 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281" y="2391742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97982"/>
            <a:ext cx="8591872" cy="48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3734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ЗАДАНИЙ. Содержательный блок 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281" y="2391742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42" y="3043648"/>
            <a:ext cx="8461916" cy="39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5354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ЗАДАНИЙ. Содержательный блок 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281" y="2391742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81" y="3598069"/>
            <a:ext cx="8363624" cy="37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579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99" y="1859434"/>
            <a:ext cx="8222803" cy="45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6851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" descr="Изображение">
            <a:extLst>
              <a:ext uri="{FF2B5EF4-FFF2-40B4-BE49-F238E27FC236}">
                <a16:creationId xmlns:a16="http://schemas.microsoft.com/office/drawing/2014/main" id="{24E261E8-F56B-F084-517A-71932E8D7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81C9FB-22F4-4D80-A8B4-95040FA53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56" y="3059832"/>
            <a:ext cx="8888688" cy="4608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8C56EB-8473-8F0E-5AE6-9F53CB99FD90}"/>
              </a:ext>
            </a:extLst>
          </p:cNvPr>
          <p:cNvSpPr txBox="1"/>
          <p:nvPr/>
        </p:nvSpPr>
        <p:spPr>
          <a:xfrm>
            <a:off x="683568" y="1835696"/>
            <a:ext cx="4572000" cy="1077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издательства: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intellectcentre.ru</a:t>
            </a:r>
          </a:p>
        </p:txBody>
      </p:sp>
    </p:spTree>
    <p:extLst>
      <p:ext uri="{BB962C8B-B14F-4D97-AF65-F5344CB8AC3E}">
        <p14:creationId xmlns:p14="http://schemas.microsoft.com/office/powerpoint/2010/main" val="389307374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рямоугольник 7"/>
          <p:cNvSpPr/>
          <p:nvPr/>
        </p:nvSpPr>
        <p:spPr>
          <a:xfrm>
            <a:off x="467544" y="2459436"/>
            <a:ext cx="6984776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i="1" u="sng" dirty="0"/>
              <a:t>П. 11. Изменения в КИМ 2025 года в сравнении с КИМ 2024 года: </a:t>
            </a:r>
          </a:p>
          <a:p>
            <a:pPr>
              <a:lnSpc>
                <a:spcPct val="80000"/>
              </a:lnSpc>
            </a:pPr>
            <a:r>
              <a:rPr lang="ru-RU" dirty="0"/>
              <a:t>Изменения структуры и содержания КИМ отсутствуют</a:t>
            </a:r>
          </a:p>
        </p:txBody>
      </p:sp>
    </p:spTree>
    <p:extLst>
      <p:ext uri="{BB962C8B-B14F-4D97-AF65-F5344CB8AC3E}">
        <p14:creationId xmlns:p14="http://schemas.microsoft.com/office/powerpoint/2010/main" val="259802183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4744"/>
            <a:ext cx="4840865" cy="70196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0324" y="7073914"/>
            <a:ext cx="352839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Пособие для подготовки к ОГЭ</a:t>
            </a:r>
          </a:p>
        </p:txBody>
      </p:sp>
    </p:spTree>
    <p:extLst>
      <p:ext uri="{BB962C8B-B14F-4D97-AF65-F5344CB8AC3E}">
        <p14:creationId xmlns:p14="http://schemas.microsoft.com/office/powerpoint/2010/main" val="138777050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539552" y="1475656"/>
            <a:ext cx="385297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СТРУКТУРА ПОСОБИЯ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9068" y="2630712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2117" y="4130070"/>
            <a:ext cx="82291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2. ТРЕНИРОВОЧНЫЕ ВАРИАНТЫ</a:t>
            </a:r>
          </a:p>
          <a:p>
            <a:r>
              <a:rPr lang="ru-RU" dirty="0"/>
              <a:t>ОСНОВНОГО ГОСУДАРСТВЕННОГО ЭКЗАМЕНА 2025 г.</a:t>
            </a:r>
          </a:p>
        </p:txBody>
      </p:sp>
    </p:spTree>
    <p:extLst>
      <p:ext uri="{BB962C8B-B14F-4D97-AF65-F5344CB8AC3E}">
        <p14:creationId xmlns:p14="http://schemas.microsoft.com/office/powerpoint/2010/main" val="393405727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7" y="2385297"/>
            <a:ext cx="8193772" cy="531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9575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ЗАДАНИЙ. Содержательный блок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281" y="2391742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131840"/>
            <a:ext cx="7427738" cy="49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442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ЗАДАНИЙ. Содержательный блок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281" y="2391742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63" y="3131840"/>
            <a:ext cx="7410837" cy="53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7414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18" y="17359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31281" y="1277745"/>
            <a:ext cx="8326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ТЕМАТИЧЕСКАЯ ПОДБОРКА ЗАДАНИЙ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81" y="2417945"/>
            <a:ext cx="8545175" cy="16254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2097" y="4426851"/>
            <a:ext cx="341856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Примеры заданий: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5172074"/>
            <a:ext cx="7294411" cy="292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9621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365</Words>
  <Application>Microsoft Office PowerPoint</Application>
  <PresentationFormat>Произвольный</PresentationFormat>
  <Paragraphs>56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</vt:lpstr>
      <vt:lpstr>helvetica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Бычков Михаил</cp:lastModifiedBy>
  <cp:revision>11</cp:revision>
  <dcterms:modified xsi:type="dcterms:W3CDTF">2024-09-25T08:36:35Z</dcterms:modified>
</cp:coreProperties>
</file>