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484" r:id="rId2"/>
    <p:sldId id="272" r:id="rId3"/>
    <p:sldId id="446" r:id="rId4"/>
    <p:sldId id="460" r:id="rId5"/>
    <p:sldId id="461" r:id="rId6"/>
    <p:sldId id="462" r:id="rId7"/>
    <p:sldId id="463" r:id="rId8"/>
    <p:sldId id="465" r:id="rId9"/>
    <p:sldId id="466" r:id="rId10"/>
    <p:sldId id="467" r:id="rId11"/>
    <p:sldId id="476" r:id="rId12"/>
    <p:sldId id="468" r:id="rId13"/>
    <p:sldId id="469" r:id="rId14"/>
    <p:sldId id="470" r:id="rId15"/>
    <p:sldId id="471" r:id="rId16"/>
    <p:sldId id="472" r:id="rId17"/>
    <p:sldId id="473" r:id="rId18"/>
    <p:sldId id="474" r:id="rId19"/>
    <p:sldId id="475" r:id="rId20"/>
    <p:sldId id="464" r:id="rId21"/>
    <p:sldId id="478" r:id="rId22"/>
    <p:sldId id="479" r:id="rId23"/>
    <p:sldId id="481" r:id="rId24"/>
    <p:sldId id="485" r:id="rId25"/>
    <p:sldId id="482" r:id="rId26"/>
    <p:sldId id="483" r:id="rId27"/>
    <p:sldId id="445" r:id="rId28"/>
    <p:sldId id="454" r:id="rId29"/>
    <p:sldId id="455" r:id="rId30"/>
    <p:sldId id="456" r:id="rId31"/>
    <p:sldId id="489" r:id="rId32"/>
    <p:sldId id="490" r:id="rId33"/>
    <p:sldId id="491" r:id="rId34"/>
    <p:sldId id="492" r:id="rId35"/>
    <p:sldId id="457" r:id="rId36"/>
    <p:sldId id="486" r:id="rId37"/>
    <p:sldId id="487" r:id="rId38"/>
    <p:sldId id="458" r:id="rId39"/>
    <p:sldId id="459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24"/>
    <p:restoredTop sz="93742"/>
  </p:normalViewPr>
  <p:slideViewPr>
    <p:cSldViewPr snapToGrid="0" snapToObjects="1">
      <p:cViewPr>
        <p:scale>
          <a:sx n="120" d="100"/>
          <a:sy n="120" d="100"/>
        </p:scale>
        <p:origin x="156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&#1056;&#1072;&#1073;&#1086;&#1090;&#1072;\________&#1062;&#1080;&#1092;&#1088;&#1086;&#1074;&#1072;&#1103;%20&#1096;&#1082;&#1086;&#1083;&#1072;\&#1054;&#1087;&#1080;&#1089;&#1072;&#1085;&#1080;&#1077;%20&#1073;&#1086;&#1083;&#1100;&#1096;&#1086;&#1081;%20&#1087;&#1088;&#1086;&#1075;&#1088;&#1072;&#1084;&#1084;&#1099;\&#1057;&#1084;&#1077;&#1090;&#1099;\&#1050;&#1086;&#1087;&#1080;&#1103;%20&#1057;&#1084;&#1077;&#1090;&#1072;%20&#1041;&#1086;&#1083;&#1100;&#1096;&#1086;&#1081;%20&#1087;&#1088;&#1086;&#1075;&#1088;&#1072;&#1084;&#1084;&#1099;%20(&#1074;&#1077;&#1088;&#1089;&#1080;&#1103;%2016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C:\&#1056;&#1072;&#1073;&#1086;&#1090;&#1072;\________&#1062;&#1080;&#1092;&#1088;&#1086;&#1074;&#1072;&#1103;%20&#1096;&#1082;&#1086;&#1083;&#1072;\&#1054;&#1087;&#1080;&#1089;&#1072;&#1085;&#1080;&#1077;%20&#1073;&#1086;&#1083;&#1100;&#1096;&#1086;&#1081;%20&#1087;&#1088;&#1086;&#1075;&#1088;&#1072;&#1084;&#1084;&#1099;\&#1055;&#1088;&#1077;&#1079;&#1077;&#1085;&#1090;&#1072;&#1094;&#1080;&#1103;%20&#1076;&#1083;&#1103;%20&#1043;&#1088;&#1077;&#1092;&#1072;\&#1044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002955050199"/>
          <c:y val="0.180816609963506"/>
          <c:w val="0.784821748200817"/>
          <c:h val="0.7534647501344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Лист1!$I$7</c:f>
              <c:strCache>
                <c:ptCount val="1"/>
                <c:pt idx="0">
                  <c:v>Навыки XXI века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Лист1!$J$7:$L$7</c:f>
              <c:numCache>
                <c:formatCode>General</c:formatCode>
                <c:ptCount val="3"/>
                <c:pt idx="0">
                  <c:v>10.0</c:v>
                </c:pt>
                <c:pt idx="1">
                  <c:v>5.0</c:v>
                </c:pt>
                <c:pt idx="2">
                  <c:v>20.0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8C-4D45-BFD0-9CA848A6CCDF}"/>
            </c:ext>
          </c:extLst>
        </c:ser>
        <c:ser>
          <c:idx val="1"/>
          <c:order val="1"/>
          <c:tx>
            <c:strRef>
              <c:f>Лист1!$I$8</c:f>
              <c:strCache>
                <c:ptCount val="1"/>
                <c:pt idx="0">
                  <c:v>Школьные предметы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Лист1!$J$8:$L$8</c:f>
              <c:numCache>
                <c:formatCode>General</c:formatCode>
                <c:ptCount val="3"/>
                <c:pt idx="0">
                  <c:v>80.0</c:v>
                </c:pt>
                <c:pt idx="1">
                  <c:v>40.0</c:v>
                </c:pt>
                <c:pt idx="2">
                  <c:v>10.0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8C-4D45-BFD0-9CA848A6CCDF}"/>
            </c:ext>
          </c:extLst>
        </c:ser>
        <c:ser>
          <c:idx val="2"/>
          <c:order val="2"/>
          <c:tx>
            <c:strRef>
              <c:f>Лист1!$I$9</c:f>
              <c:strCache>
                <c:ptCount val="1"/>
                <c:pt idx="0">
                  <c:v>Профессия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Лист1!$J$9:$L$9</c:f>
              <c:numCache>
                <c:formatCode>General</c:formatCode>
                <c:ptCount val="3"/>
                <c:pt idx="0">
                  <c:v>10.0</c:v>
                </c:pt>
                <c:pt idx="1">
                  <c:v>3.0</c:v>
                </c:pt>
                <c:pt idx="2">
                  <c:v>70.0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8C-4D45-BFD0-9CA848A6C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0102368"/>
        <c:axId val="1732092944"/>
      </c:barChart>
      <c:catAx>
        <c:axId val="1730102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732092944"/>
        <c:crosses val="autoZero"/>
        <c:auto val="1"/>
        <c:lblAlgn val="ctr"/>
        <c:lblOffset val="100"/>
        <c:noMultiLvlLbl val="0"/>
      </c:catAx>
      <c:valAx>
        <c:axId val="1732092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73010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12890594851583"/>
          <c:w val="0.958593302548197"/>
          <c:h val="0.8710940612425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Лист1!$I$15</c:f>
              <c:strCache>
                <c:ptCount val="1"/>
                <c:pt idx="0">
                  <c:v>Навыки XXI века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Лист1!$J$15:$L$15</c:f>
              <c:numCache>
                <c:formatCode>General</c:formatCode>
                <c:ptCount val="3"/>
                <c:pt idx="0">
                  <c:v>0.0</c:v>
                </c:pt>
                <c:pt idx="1">
                  <c:v>30.0</c:v>
                </c:pt>
                <c:pt idx="2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2B-4F2E-A0FD-B2A2E204255F}"/>
            </c:ext>
          </c:extLst>
        </c:ser>
        <c:ser>
          <c:idx val="1"/>
          <c:order val="1"/>
          <c:tx>
            <c:strRef>
              <c:f>Лист1!$I$16</c:f>
              <c:strCache>
                <c:ptCount val="1"/>
                <c:pt idx="0">
                  <c:v>Школьные предметы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Лист1!$J$16:$L$16</c:f>
              <c:numCache>
                <c:formatCode>General</c:formatCode>
                <c:ptCount val="3"/>
                <c:pt idx="0">
                  <c:v>55.0</c:v>
                </c:pt>
                <c:pt idx="1">
                  <c:v>50.0</c:v>
                </c:pt>
                <c:pt idx="2">
                  <c:v>50.0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2B-4F2E-A0FD-B2A2E204255F}"/>
            </c:ext>
          </c:extLst>
        </c:ser>
        <c:ser>
          <c:idx val="2"/>
          <c:order val="2"/>
          <c:tx>
            <c:strRef>
              <c:f>Лист1!$I$17</c:f>
              <c:strCache>
                <c:ptCount val="1"/>
                <c:pt idx="0">
                  <c:v>Профессия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Лист1!$J$17:$L$17</c:f>
              <c:numCache>
                <c:formatCode>General</c:formatCode>
                <c:ptCount val="3"/>
                <c:pt idx="0">
                  <c:v>55.0</c:v>
                </c:pt>
                <c:pt idx="1">
                  <c:v>30.0</c:v>
                </c:pt>
                <c:pt idx="2">
                  <c:v>30.0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2B-4F2E-A0FD-B2A2E204255F}"/>
            </c:ext>
          </c:extLst>
        </c:ser>
        <c:ser>
          <c:idx val="3"/>
          <c:order val="3"/>
          <c:tx>
            <c:strRef>
              <c:f>Лист1!$I$18</c:f>
              <c:strCache>
                <c:ptCount val="1"/>
                <c:pt idx="0">
                  <c:v>Профессия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Лист1!$J$18:$L$18</c:f>
              <c:numCache>
                <c:formatCode>General</c:formatCode>
                <c:ptCount val="3"/>
                <c:pt idx="2">
                  <c:v>30.0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E2B-4F2E-A0FD-B2A2E204255F}"/>
            </c:ext>
          </c:extLst>
        </c:ser>
        <c:ser>
          <c:idx val="4"/>
          <c:order val="4"/>
          <c:tx>
            <c:strRef>
              <c:f>Лист1!$I$19</c:f>
              <c:strCache>
                <c:ptCount val="1"/>
                <c:pt idx="0">
                  <c:v>Профессия 3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Лист1!$J$19:$L$19</c:f>
              <c:numCache>
                <c:formatCode>General</c:formatCode>
                <c:ptCount val="3"/>
                <c:pt idx="2">
                  <c:v>30.0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E2B-4F2E-A0FD-B2A2E2042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1747248"/>
        <c:axId val="1731749568"/>
      </c:barChart>
      <c:catAx>
        <c:axId val="1731747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31749568"/>
        <c:crosses val="autoZero"/>
        <c:auto val="1"/>
        <c:lblAlgn val="ctr"/>
        <c:lblOffset val="100"/>
        <c:noMultiLvlLbl val="0"/>
      </c:catAx>
      <c:valAx>
        <c:axId val="1731749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3174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F5734B-76A4-EB40-911A-672EB049B278}" type="doc">
      <dgm:prSet loTypeId="urn:microsoft.com/office/officeart/2005/8/layout/cycle5" loCatId="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D0A1AEB-8D96-384B-B65A-B63D459DBDE1}">
      <dgm:prSet custT="1"/>
      <dgm:spPr/>
      <dgm:t>
        <a:bodyPr/>
        <a:lstStyle/>
        <a:p>
          <a:pPr rtl="0"/>
          <a:r>
            <a:rPr lang="ru-RU" sz="1400" dirty="0">
              <a:solidFill>
                <a:schemeClr val="bg1"/>
              </a:solidFill>
            </a:rPr>
            <a:t>Планирование</a:t>
          </a:r>
        </a:p>
      </dgm:t>
    </dgm:pt>
    <dgm:pt modelId="{812ADFD3-94D3-1C4C-845C-149EF7DD0EAF}" type="parTrans" cxnId="{28564019-83A5-F84F-8BBE-DFDB527DC877}">
      <dgm:prSet/>
      <dgm:spPr/>
      <dgm:t>
        <a:bodyPr/>
        <a:lstStyle/>
        <a:p>
          <a:endParaRPr lang="ru-RU"/>
        </a:p>
      </dgm:t>
    </dgm:pt>
    <dgm:pt modelId="{F1921A2A-4042-BA41-A9B2-6C29EE9292B1}" type="sibTrans" cxnId="{28564019-83A5-F84F-8BBE-DFDB527DC877}">
      <dgm:prSet/>
      <dgm:spPr>
        <a:ln w="76200"/>
      </dgm:spPr>
      <dgm:t>
        <a:bodyPr/>
        <a:lstStyle/>
        <a:p>
          <a:endParaRPr lang="ru-RU"/>
        </a:p>
      </dgm:t>
    </dgm:pt>
    <dgm:pt modelId="{257691DB-5B2C-5A41-9815-E0A62ECC8A8C}">
      <dgm:prSet custT="1"/>
      <dgm:spPr/>
      <dgm:t>
        <a:bodyPr/>
        <a:lstStyle/>
        <a:p>
          <a:pPr rtl="0"/>
          <a:r>
            <a:rPr lang="ru-RU" sz="1400" dirty="0"/>
            <a:t>Деятельность</a:t>
          </a:r>
        </a:p>
      </dgm:t>
    </dgm:pt>
    <dgm:pt modelId="{0F31505B-D8B4-DF4D-9BCC-4A63B1BD7A3C}" type="parTrans" cxnId="{AC631D70-B1DC-A244-B398-554869539370}">
      <dgm:prSet/>
      <dgm:spPr/>
      <dgm:t>
        <a:bodyPr/>
        <a:lstStyle/>
        <a:p>
          <a:endParaRPr lang="ru-RU"/>
        </a:p>
      </dgm:t>
    </dgm:pt>
    <dgm:pt modelId="{764AFF81-EFAF-774F-B86A-69A77F2BDAC1}" type="sibTrans" cxnId="{AC631D70-B1DC-A244-B398-554869539370}">
      <dgm:prSet/>
      <dgm:spPr>
        <a:ln w="76200"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E8EA10A-E0F2-7146-8645-B3562D6D95BE}">
      <dgm:prSet custT="1"/>
      <dgm:spPr/>
      <dgm:t>
        <a:bodyPr/>
        <a:lstStyle/>
        <a:p>
          <a:pPr rtl="0"/>
          <a:r>
            <a:rPr lang="ru-RU" sz="1400" dirty="0"/>
            <a:t>Реакция, анализ, оценивание</a:t>
          </a:r>
        </a:p>
      </dgm:t>
    </dgm:pt>
    <dgm:pt modelId="{B2096065-18D9-7646-9F65-F2CD914504D0}" type="parTrans" cxnId="{D4A9BA6B-5497-4249-9BC5-2C77CD138057}">
      <dgm:prSet/>
      <dgm:spPr/>
      <dgm:t>
        <a:bodyPr/>
        <a:lstStyle/>
        <a:p>
          <a:endParaRPr lang="ru-RU"/>
        </a:p>
      </dgm:t>
    </dgm:pt>
    <dgm:pt modelId="{6E308FFE-57B3-0442-A18A-DC3B8AF4DB97}" type="sibTrans" cxnId="{D4A9BA6B-5497-4249-9BC5-2C77CD138057}">
      <dgm:prSet/>
      <dgm:spPr>
        <a:ln w="762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59107C1-A529-DE42-9766-AD7CFFDEB5E4}">
      <dgm:prSet custT="1"/>
      <dgm:spPr/>
      <dgm:t>
        <a:bodyPr/>
        <a:lstStyle/>
        <a:p>
          <a:pPr rtl="0"/>
          <a:r>
            <a:rPr lang="ru-RU" sz="1200" dirty="0"/>
            <a:t>Обратная связь: прогнозирование, рекомендации</a:t>
          </a:r>
        </a:p>
      </dgm:t>
    </dgm:pt>
    <dgm:pt modelId="{FC34890C-13C4-1543-9638-CD101780F273}" type="parTrans" cxnId="{B196F451-6064-5D42-B7E9-7AA4B153D40F}">
      <dgm:prSet/>
      <dgm:spPr/>
      <dgm:t>
        <a:bodyPr/>
        <a:lstStyle/>
        <a:p>
          <a:endParaRPr lang="ru-RU"/>
        </a:p>
      </dgm:t>
    </dgm:pt>
    <dgm:pt modelId="{53BEFC9E-FA24-1E4E-AA7E-A33A0B78DC63}" type="sibTrans" cxnId="{B196F451-6064-5D42-B7E9-7AA4B153D40F}">
      <dgm:prSet/>
      <dgm:spPr>
        <a:ln w="76200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6AFA413B-F8F8-0D48-9328-144624399931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ru-RU" sz="1400" dirty="0"/>
            <a:t>Обсуждение, принятие </a:t>
          </a:r>
          <a:br>
            <a:rPr lang="ru-RU" sz="1400" dirty="0"/>
          </a:br>
          <a:r>
            <a:rPr lang="ru-RU" sz="1400" dirty="0"/>
            <a:t>решений</a:t>
          </a:r>
        </a:p>
      </dgm:t>
    </dgm:pt>
    <dgm:pt modelId="{3628F123-7737-4749-BC7F-16D9707A8237}" type="parTrans" cxnId="{D2EEF42F-8DB7-0149-9188-ED7D81A26A47}">
      <dgm:prSet/>
      <dgm:spPr/>
      <dgm:t>
        <a:bodyPr/>
        <a:lstStyle/>
        <a:p>
          <a:endParaRPr lang="ru-RU"/>
        </a:p>
      </dgm:t>
    </dgm:pt>
    <dgm:pt modelId="{96B5CE77-6EB1-3841-8423-48A730C9899E}" type="sibTrans" cxnId="{D2EEF42F-8DB7-0149-9188-ED7D81A26A47}">
      <dgm:prSet/>
      <dgm:spPr>
        <a:ln w="762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01A89A95-38D5-0C41-B786-F1BBCFE4C0AC}" type="pres">
      <dgm:prSet presAssocID="{36F5734B-76A4-EB40-911A-672EB049B2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AE8E3E-40C3-6F4B-9B03-A4F9B8E0220D}" type="pres">
      <dgm:prSet presAssocID="{CD0A1AEB-8D96-384B-B65A-B63D459DBDE1}" presName="node" presStyleLbl="node1" presStyleIdx="0" presStyleCnt="5" custScaleX="140988" custScaleY="130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3B55F-A687-1A40-8018-B97633D19134}" type="pres">
      <dgm:prSet presAssocID="{CD0A1AEB-8D96-384B-B65A-B63D459DBDE1}" presName="spNode" presStyleCnt="0"/>
      <dgm:spPr/>
    </dgm:pt>
    <dgm:pt modelId="{D98314E7-AFEF-F040-A61C-212B176A39A1}" type="pres">
      <dgm:prSet presAssocID="{F1921A2A-4042-BA41-A9B2-6C29EE9292B1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4092C14-BE44-154A-9240-3155E4D482CD}" type="pres">
      <dgm:prSet presAssocID="{257691DB-5B2C-5A41-9815-E0A62ECC8A8C}" presName="node" presStyleLbl="node1" presStyleIdx="1" presStyleCnt="5" custScaleX="84966" custScaleY="132913" custRadScaleRad="90172" custRadScaleInc="-7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45EBB-74BF-F64B-A4DC-B3FE223BA739}" type="pres">
      <dgm:prSet presAssocID="{257691DB-5B2C-5A41-9815-E0A62ECC8A8C}" presName="spNode" presStyleCnt="0"/>
      <dgm:spPr/>
    </dgm:pt>
    <dgm:pt modelId="{E2CE1A5F-9EF5-EE4F-90DB-535DF206F8DD}" type="pres">
      <dgm:prSet presAssocID="{764AFF81-EFAF-774F-B86A-69A77F2BDAC1}" presName="sibTrans" presStyleLbl="sibTrans1D1" presStyleIdx="1" presStyleCnt="5"/>
      <dgm:spPr/>
      <dgm:t>
        <a:bodyPr/>
        <a:lstStyle/>
        <a:p>
          <a:endParaRPr lang="ru-RU"/>
        </a:p>
      </dgm:t>
    </dgm:pt>
    <dgm:pt modelId="{A92E17CF-570F-574E-A785-4C44BBDDBCED}" type="pres">
      <dgm:prSet presAssocID="{DE8EA10A-E0F2-7146-8645-B3562D6D95BE}" presName="node" presStyleLbl="node1" presStyleIdx="2" presStyleCnt="5" custScaleX="125192" custRadScaleRad="99773" custRadScaleInc="-21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B2A4B-3282-C94B-B74D-CCB959A94FDB}" type="pres">
      <dgm:prSet presAssocID="{DE8EA10A-E0F2-7146-8645-B3562D6D95BE}" presName="spNode" presStyleCnt="0"/>
      <dgm:spPr/>
    </dgm:pt>
    <dgm:pt modelId="{039D9EFA-00E0-8542-B3D0-211978A8DFA1}" type="pres">
      <dgm:prSet presAssocID="{6E308FFE-57B3-0442-A18A-DC3B8AF4DB97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37DA5AF-AF52-B140-ACAE-4DC05F76EBBA}" type="pres">
      <dgm:prSet presAssocID="{C59107C1-A529-DE42-9766-AD7CFFDEB5E4}" presName="node" presStyleLbl="node1" presStyleIdx="3" presStyleCnt="5" custScaleX="162203" custScaleY="117238" custRadScaleRad="107227" custRadScaleInc="29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ED7D2-6D8E-2A4F-B513-E257B396F514}" type="pres">
      <dgm:prSet presAssocID="{C59107C1-A529-DE42-9766-AD7CFFDEB5E4}" presName="spNode" presStyleCnt="0"/>
      <dgm:spPr/>
    </dgm:pt>
    <dgm:pt modelId="{829AD323-B0F1-2E4E-B66B-2BCB4F655BCC}" type="pres">
      <dgm:prSet presAssocID="{53BEFC9E-FA24-1E4E-AA7E-A33A0B78DC63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0AC9D88-8C03-4249-93DB-1C399CFD784A}" type="pres">
      <dgm:prSet presAssocID="{6AFA413B-F8F8-0D48-9328-144624399931}" presName="node" presStyleLbl="node1" presStyleIdx="4" presStyleCnt="5" custScaleX="126084" custScaleY="109074" custRadScaleRad="98841" custRadScaleInc="-19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1E619-7088-C74A-A858-E986EAB7BD98}" type="pres">
      <dgm:prSet presAssocID="{6AFA413B-F8F8-0D48-9328-144624399931}" presName="spNode" presStyleCnt="0"/>
      <dgm:spPr/>
    </dgm:pt>
    <dgm:pt modelId="{03CC3B2F-8C82-5A4A-8B96-4562EDD120B8}" type="pres">
      <dgm:prSet presAssocID="{96B5CE77-6EB1-3841-8423-48A730C9899E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9139FCE9-A993-CC4D-B8DE-7260E9CF528B}" type="presOf" srcId="{96B5CE77-6EB1-3841-8423-48A730C9899E}" destId="{03CC3B2F-8C82-5A4A-8B96-4562EDD120B8}" srcOrd="0" destOrd="0" presId="urn:microsoft.com/office/officeart/2005/8/layout/cycle5"/>
    <dgm:cxn modelId="{D4A9BA6B-5497-4249-9BC5-2C77CD138057}" srcId="{36F5734B-76A4-EB40-911A-672EB049B278}" destId="{DE8EA10A-E0F2-7146-8645-B3562D6D95BE}" srcOrd="2" destOrd="0" parTransId="{B2096065-18D9-7646-9F65-F2CD914504D0}" sibTransId="{6E308FFE-57B3-0442-A18A-DC3B8AF4DB97}"/>
    <dgm:cxn modelId="{28564019-83A5-F84F-8BBE-DFDB527DC877}" srcId="{36F5734B-76A4-EB40-911A-672EB049B278}" destId="{CD0A1AEB-8D96-384B-B65A-B63D459DBDE1}" srcOrd="0" destOrd="0" parTransId="{812ADFD3-94D3-1C4C-845C-149EF7DD0EAF}" sibTransId="{F1921A2A-4042-BA41-A9B2-6C29EE9292B1}"/>
    <dgm:cxn modelId="{473993D8-9D4B-D94C-A6CF-026D123509DF}" type="presOf" srcId="{53BEFC9E-FA24-1E4E-AA7E-A33A0B78DC63}" destId="{829AD323-B0F1-2E4E-B66B-2BCB4F655BCC}" srcOrd="0" destOrd="0" presId="urn:microsoft.com/office/officeart/2005/8/layout/cycle5"/>
    <dgm:cxn modelId="{91E100BD-8A02-8A4C-BF79-CDE99051DCB1}" type="presOf" srcId="{CD0A1AEB-8D96-384B-B65A-B63D459DBDE1}" destId="{DDAE8E3E-40C3-6F4B-9B03-A4F9B8E0220D}" srcOrd="0" destOrd="0" presId="urn:microsoft.com/office/officeart/2005/8/layout/cycle5"/>
    <dgm:cxn modelId="{AC631D70-B1DC-A244-B398-554869539370}" srcId="{36F5734B-76A4-EB40-911A-672EB049B278}" destId="{257691DB-5B2C-5A41-9815-E0A62ECC8A8C}" srcOrd="1" destOrd="0" parTransId="{0F31505B-D8B4-DF4D-9BCC-4A63B1BD7A3C}" sibTransId="{764AFF81-EFAF-774F-B86A-69A77F2BDAC1}"/>
    <dgm:cxn modelId="{B196F451-6064-5D42-B7E9-7AA4B153D40F}" srcId="{36F5734B-76A4-EB40-911A-672EB049B278}" destId="{C59107C1-A529-DE42-9766-AD7CFFDEB5E4}" srcOrd="3" destOrd="0" parTransId="{FC34890C-13C4-1543-9638-CD101780F273}" sibTransId="{53BEFC9E-FA24-1E4E-AA7E-A33A0B78DC63}"/>
    <dgm:cxn modelId="{2750AB0E-BDF1-B146-9A40-08DA7628ADEC}" type="presOf" srcId="{257691DB-5B2C-5A41-9815-E0A62ECC8A8C}" destId="{94092C14-BE44-154A-9240-3155E4D482CD}" srcOrd="0" destOrd="0" presId="urn:microsoft.com/office/officeart/2005/8/layout/cycle5"/>
    <dgm:cxn modelId="{3B23925C-9F8F-FC46-B904-FE41B7ACB91D}" type="presOf" srcId="{F1921A2A-4042-BA41-A9B2-6C29EE9292B1}" destId="{D98314E7-AFEF-F040-A61C-212B176A39A1}" srcOrd="0" destOrd="0" presId="urn:microsoft.com/office/officeart/2005/8/layout/cycle5"/>
    <dgm:cxn modelId="{30592D3C-22C6-E647-9BAC-11739B871781}" type="presOf" srcId="{764AFF81-EFAF-774F-B86A-69A77F2BDAC1}" destId="{E2CE1A5F-9EF5-EE4F-90DB-535DF206F8DD}" srcOrd="0" destOrd="0" presId="urn:microsoft.com/office/officeart/2005/8/layout/cycle5"/>
    <dgm:cxn modelId="{116CEAF5-928A-7D40-969D-04F37A56301A}" type="presOf" srcId="{6E308FFE-57B3-0442-A18A-DC3B8AF4DB97}" destId="{039D9EFA-00E0-8542-B3D0-211978A8DFA1}" srcOrd="0" destOrd="0" presId="urn:microsoft.com/office/officeart/2005/8/layout/cycle5"/>
    <dgm:cxn modelId="{88A69DD2-2034-8C4E-8151-A02A75BFB82E}" type="presOf" srcId="{6AFA413B-F8F8-0D48-9328-144624399931}" destId="{20AC9D88-8C03-4249-93DB-1C399CFD784A}" srcOrd="0" destOrd="0" presId="urn:microsoft.com/office/officeart/2005/8/layout/cycle5"/>
    <dgm:cxn modelId="{5D216A7E-E9F8-4741-B26D-13A1D1AB91A8}" type="presOf" srcId="{36F5734B-76A4-EB40-911A-672EB049B278}" destId="{01A89A95-38D5-0C41-B786-F1BBCFE4C0AC}" srcOrd="0" destOrd="0" presId="urn:microsoft.com/office/officeart/2005/8/layout/cycle5"/>
    <dgm:cxn modelId="{D2EEF42F-8DB7-0149-9188-ED7D81A26A47}" srcId="{36F5734B-76A4-EB40-911A-672EB049B278}" destId="{6AFA413B-F8F8-0D48-9328-144624399931}" srcOrd="4" destOrd="0" parTransId="{3628F123-7737-4749-BC7F-16D9707A8237}" sibTransId="{96B5CE77-6EB1-3841-8423-48A730C9899E}"/>
    <dgm:cxn modelId="{8DF8E118-9512-F540-B7BC-AE360EB808D1}" type="presOf" srcId="{C59107C1-A529-DE42-9766-AD7CFFDEB5E4}" destId="{937DA5AF-AF52-B140-ACAE-4DC05F76EBBA}" srcOrd="0" destOrd="0" presId="urn:microsoft.com/office/officeart/2005/8/layout/cycle5"/>
    <dgm:cxn modelId="{8B13D37B-C1ED-4142-886B-98D53C8AC654}" type="presOf" srcId="{DE8EA10A-E0F2-7146-8645-B3562D6D95BE}" destId="{A92E17CF-570F-574E-A785-4C44BBDDBCED}" srcOrd="0" destOrd="0" presId="urn:microsoft.com/office/officeart/2005/8/layout/cycle5"/>
    <dgm:cxn modelId="{723BE12F-7788-8841-A8AC-97280BF714C0}" type="presParOf" srcId="{01A89A95-38D5-0C41-B786-F1BBCFE4C0AC}" destId="{DDAE8E3E-40C3-6F4B-9B03-A4F9B8E0220D}" srcOrd="0" destOrd="0" presId="urn:microsoft.com/office/officeart/2005/8/layout/cycle5"/>
    <dgm:cxn modelId="{103DE2D3-4688-824E-9AA9-17634AF3977F}" type="presParOf" srcId="{01A89A95-38D5-0C41-B786-F1BBCFE4C0AC}" destId="{7413B55F-A687-1A40-8018-B97633D19134}" srcOrd="1" destOrd="0" presId="urn:microsoft.com/office/officeart/2005/8/layout/cycle5"/>
    <dgm:cxn modelId="{62A41D9A-CEED-7745-B09A-BD1FE52BF748}" type="presParOf" srcId="{01A89A95-38D5-0C41-B786-F1BBCFE4C0AC}" destId="{D98314E7-AFEF-F040-A61C-212B176A39A1}" srcOrd="2" destOrd="0" presId="urn:microsoft.com/office/officeart/2005/8/layout/cycle5"/>
    <dgm:cxn modelId="{F0498F7A-BF60-2942-94F6-48389983CB0C}" type="presParOf" srcId="{01A89A95-38D5-0C41-B786-F1BBCFE4C0AC}" destId="{94092C14-BE44-154A-9240-3155E4D482CD}" srcOrd="3" destOrd="0" presId="urn:microsoft.com/office/officeart/2005/8/layout/cycle5"/>
    <dgm:cxn modelId="{99F18533-C30B-7446-8A5B-8AF92C42FDB7}" type="presParOf" srcId="{01A89A95-38D5-0C41-B786-F1BBCFE4C0AC}" destId="{23D45EBB-74BF-F64B-A4DC-B3FE223BA739}" srcOrd="4" destOrd="0" presId="urn:microsoft.com/office/officeart/2005/8/layout/cycle5"/>
    <dgm:cxn modelId="{841B1B78-0994-9A46-8813-10A6283B222F}" type="presParOf" srcId="{01A89A95-38D5-0C41-B786-F1BBCFE4C0AC}" destId="{E2CE1A5F-9EF5-EE4F-90DB-535DF206F8DD}" srcOrd="5" destOrd="0" presId="urn:microsoft.com/office/officeart/2005/8/layout/cycle5"/>
    <dgm:cxn modelId="{9485DBD7-CFCF-2F41-A9DF-44C3E84E919C}" type="presParOf" srcId="{01A89A95-38D5-0C41-B786-F1BBCFE4C0AC}" destId="{A92E17CF-570F-574E-A785-4C44BBDDBCED}" srcOrd="6" destOrd="0" presId="urn:microsoft.com/office/officeart/2005/8/layout/cycle5"/>
    <dgm:cxn modelId="{54B87DFA-69A8-EB4D-8A0F-425CEEE44372}" type="presParOf" srcId="{01A89A95-38D5-0C41-B786-F1BBCFE4C0AC}" destId="{539B2A4B-3282-C94B-B74D-CCB959A94FDB}" srcOrd="7" destOrd="0" presId="urn:microsoft.com/office/officeart/2005/8/layout/cycle5"/>
    <dgm:cxn modelId="{DAA53F01-D26E-8D4C-8D6B-6F14A3ED0DF7}" type="presParOf" srcId="{01A89A95-38D5-0C41-B786-F1BBCFE4C0AC}" destId="{039D9EFA-00E0-8542-B3D0-211978A8DFA1}" srcOrd="8" destOrd="0" presId="urn:microsoft.com/office/officeart/2005/8/layout/cycle5"/>
    <dgm:cxn modelId="{CB5C745D-4166-D644-87B3-514AC18E71AF}" type="presParOf" srcId="{01A89A95-38D5-0C41-B786-F1BBCFE4C0AC}" destId="{937DA5AF-AF52-B140-ACAE-4DC05F76EBBA}" srcOrd="9" destOrd="0" presId="urn:microsoft.com/office/officeart/2005/8/layout/cycle5"/>
    <dgm:cxn modelId="{A48EDD0E-47AE-2B40-92B0-827A76BFD6D6}" type="presParOf" srcId="{01A89A95-38D5-0C41-B786-F1BBCFE4C0AC}" destId="{126ED7D2-6D8E-2A4F-B513-E257B396F514}" srcOrd="10" destOrd="0" presId="urn:microsoft.com/office/officeart/2005/8/layout/cycle5"/>
    <dgm:cxn modelId="{2FEA52A3-D4BB-AE4A-9E08-04BDBA5689C6}" type="presParOf" srcId="{01A89A95-38D5-0C41-B786-F1BBCFE4C0AC}" destId="{829AD323-B0F1-2E4E-B66B-2BCB4F655BCC}" srcOrd="11" destOrd="0" presId="urn:microsoft.com/office/officeart/2005/8/layout/cycle5"/>
    <dgm:cxn modelId="{E2509C67-90DE-4345-A710-793C31A747D5}" type="presParOf" srcId="{01A89A95-38D5-0C41-B786-F1BBCFE4C0AC}" destId="{20AC9D88-8C03-4249-93DB-1C399CFD784A}" srcOrd="12" destOrd="0" presId="urn:microsoft.com/office/officeart/2005/8/layout/cycle5"/>
    <dgm:cxn modelId="{25BD92B8-57FC-0643-A05A-EB961EB33663}" type="presParOf" srcId="{01A89A95-38D5-0C41-B786-F1BBCFE4C0AC}" destId="{1371E619-7088-C74A-A858-E986EAB7BD98}" srcOrd="13" destOrd="0" presId="urn:microsoft.com/office/officeart/2005/8/layout/cycle5"/>
    <dgm:cxn modelId="{676129BB-8724-AD44-BAAF-1023911556F8}" type="presParOf" srcId="{01A89A95-38D5-0C41-B786-F1BBCFE4C0AC}" destId="{03CC3B2F-8C82-5A4A-8B96-4562EDD120B8}" srcOrd="14" destOrd="0" presId="urn:microsoft.com/office/officeart/2005/8/layout/cycle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E8E3E-40C3-6F4B-9B03-A4F9B8E0220D}">
      <dsp:nvSpPr>
        <dsp:cNvPr id="0" name=""/>
        <dsp:cNvSpPr/>
      </dsp:nvSpPr>
      <dsp:spPr>
        <a:xfrm>
          <a:off x="1152127" y="227367"/>
          <a:ext cx="1433114" cy="8634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1"/>
              </a:solidFill>
            </a:rPr>
            <a:t>Планирование</a:t>
          </a:r>
        </a:p>
      </dsp:txBody>
      <dsp:txXfrm>
        <a:off x="1194276" y="269516"/>
        <a:ext cx="1348816" cy="779127"/>
      </dsp:txXfrm>
    </dsp:sp>
    <dsp:sp modelId="{D98314E7-AFEF-F040-A61C-212B176A39A1}">
      <dsp:nvSpPr>
        <dsp:cNvPr id="0" name=""/>
        <dsp:cNvSpPr/>
      </dsp:nvSpPr>
      <dsp:spPr>
        <a:xfrm>
          <a:off x="140087" y="241390"/>
          <a:ext cx="2640554" cy="2640554"/>
        </a:xfrm>
        <a:custGeom>
          <a:avLst/>
          <a:gdLst/>
          <a:ahLst/>
          <a:cxnLst/>
          <a:rect l="0" t="0" r="0" b="0"/>
          <a:pathLst>
            <a:path>
              <a:moveTo>
                <a:pt x="2474939" y="680053"/>
              </a:moveTo>
              <a:arcTo wR="1320277" hR="1320277" stAng="19859582" swAng="462963"/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2C14-BE44-154A-9240-3155E4D482CD}">
      <dsp:nvSpPr>
        <dsp:cNvPr id="0" name=""/>
        <dsp:cNvSpPr/>
      </dsp:nvSpPr>
      <dsp:spPr>
        <a:xfrm>
          <a:off x="2557266" y="1137761"/>
          <a:ext cx="863662" cy="87817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Деятельность</a:t>
          </a:r>
        </a:p>
      </dsp:txBody>
      <dsp:txXfrm>
        <a:off x="2599427" y="1179922"/>
        <a:ext cx="779340" cy="793850"/>
      </dsp:txXfrm>
    </dsp:sp>
    <dsp:sp modelId="{E2CE1A5F-9EF5-EE4F-90DB-535DF206F8DD}">
      <dsp:nvSpPr>
        <dsp:cNvPr id="0" name=""/>
        <dsp:cNvSpPr/>
      </dsp:nvSpPr>
      <dsp:spPr>
        <a:xfrm>
          <a:off x="434618" y="903922"/>
          <a:ext cx="2640554" cy="2640554"/>
        </a:xfrm>
        <a:custGeom>
          <a:avLst/>
          <a:gdLst/>
          <a:ahLst/>
          <a:cxnLst/>
          <a:rect l="0" t="0" r="0" b="0"/>
          <a:pathLst>
            <a:path>
              <a:moveTo>
                <a:pt x="2637906" y="1236695"/>
              </a:moveTo>
              <a:arcTo wR="1320277" hR="1320277" stAng="21382224" swAng="996124"/>
            </a:path>
          </a:pathLst>
        </a:custGeom>
        <a:noFill/>
        <a:ln w="76200" cap="flat" cmpd="sng" algn="ctr">
          <a:solidFill>
            <a:schemeClr val="accent4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E17CF-570F-574E-A785-4C44BBDDBCED}">
      <dsp:nvSpPr>
        <dsp:cNvPr id="0" name=""/>
        <dsp:cNvSpPr/>
      </dsp:nvSpPr>
      <dsp:spPr>
        <a:xfrm>
          <a:off x="2098701" y="2641354"/>
          <a:ext cx="1272551" cy="66071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Реакция, анализ, оценивание</a:t>
          </a:r>
        </a:p>
      </dsp:txBody>
      <dsp:txXfrm>
        <a:off x="2130954" y="2673607"/>
        <a:ext cx="1208045" cy="596206"/>
      </dsp:txXfrm>
    </dsp:sp>
    <dsp:sp modelId="{039D9EFA-00E0-8542-B3D0-211978A8DFA1}">
      <dsp:nvSpPr>
        <dsp:cNvPr id="0" name=""/>
        <dsp:cNvSpPr/>
      </dsp:nvSpPr>
      <dsp:spPr>
        <a:xfrm>
          <a:off x="216305" y="761487"/>
          <a:ext cx="2640554" cy="2640554"/>
        </a:xfrm>
        <a:custGeom>
          <a:avLst/>
          <a:gdLst/>
          <a:ahLst/>
          <a:cxnLst/>
          <a:rect l="0" t="0" r="0" b="0"/>
          <a:pathLst>
            <a:path>
              <a:moveTo>
                <a:pt x="1811442" y="2545792"/>
              </a:moveTo>
              <a:arcTo wR="1320277" hR="1320277" stAng="4089596" swAng="608192"/>
            </a:path>
          </a:pathLst>
        </a:custGeom>
        <a:noFill/>
        <a:ln w="76200" cap="flat" cmpd="sng" algn="ctr">
          <a:solidFill>
            <a:schemeClr val="accent6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DA5AF-AF52-B140-ACAE-4DC05F76EBBA}">
      <dsp:nvSpPr>
        <dsp:cNvPr id="0" name=""/>
        <dsp:cNvSpPr/>
      </dsp:nvSpPr>
      <dsp:spPr>
        <a:xfrm>
          <a:off x="79435" y="2628016"/>
          <a:ext cx="1648761" cy="77460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Обратная связь: прогнозирование, рекомендации</a:t>
          </a:r>
        </a:p>
      </dsp:txBody>
      <dsp:txXfrm>
        <a:off x="117248" y="2665829"/>
        <a:ext cx="1573135" cy="698979"/>
      </dsp:txXfrm>
    </dsp:sp>
    <dsp:sp modelId="{829AD323-B0F1-2E4E-B66B-2BCB4F655BCC}">
      <dsp:nvSpPr>
        <dsp:cNvPr id="0" name=""/>
        <dsp:cNvSpPr/>
      </dsp:nvSpPr>
      <dsp:spPr>
        <a:xfrm>
          <a:off x="559835" y="946061"/>
          <a:ext cx="2640554" cy="2640554"/>
        </a:xfrm>
        <a:custGeom>
          <a:avLst/>
          <a:gdLst/>
          <a:ahLst/>
          <a:cxnLst/>
          <a:rect l="0" t="0" r="0" b="0"/>
          <a:pathLst>
            <a:path>
              <a:moveTo>
                <a:pt x="23351" y="1567490"/>
              </a:moveTo>
              <a:arcTo wR="1320277" hR="1320277" stAng="10152482" swAng="932217"/>
            </a:path>
          </a:pathLst>
        </a:custGeom>
        <a:noFill/>
        <a:ln w="76200" cap="flat" cmpd="sng" algn="ctr">
          <a:solidFill>
            <a:srgbClr val="7030A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C9D88-8C03-4249-93DB-1C399CFD784A}">
      <dsp:nvSpPr>
        <dsp:cNvPr id="0" name=""/>
        <dsp:cNvSpPr/>
      </dsp:nvSpPr>
      <dsp:spPr>
        <a:xfrm>
          <a:off x="-27782" y="1319771"/>
          <a:ext cx="1281618" cy="720665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Обсуждение, принятие </a:t>
          </a:r>
          <a:br>
            <a:rPr lang="ru-RU" sz="1400" kern="1200" dirty="0"/>
          </a:br>
          <a:r>
            <a:rPr lang="ru-RU" sz="1400" kern="1200" dirty="0"/>
            <a:t>решений</a:t>
          </a:r>
        </a:p>
      </dsp:txBody>
      <dsp:txXfrm>
        <a:off x="7398" y="1354951"/>
        <a:ext cx="1211258" cy="650305"/>
      </dsp:txXfrm>
    </dsp:sp>
    <dsp:sp modelId="{03CC3B2F-8C82-5A4A-8B96-4562EDD120B8}">
      <dsp:nvSpPr>
        <dsp:cNvPr id="0" name=""/>
        <dsp:cNvSpPr/>
      </dsp:nvSpPr>
      <dsp:spPr>
        <a:xfrm>
          <a:off x="603361" y="621574"/>
          <a:ext cx="2640554" cy="2640554"/>
        </a:xfrm>
        <a:custGeom>
          <a:avLst/>
          <a:gdLst/>
          <a:ahLst/>
          <a:cxnLst/>
          <a:rect l="0" t="0" r="0" b="0"/>
          <a:pathLst>
            <a:path>
              <a:moveTo>
                <a:pt x="216675" y="595574"/>
              </a:moveTo>
              <a:arcTo wR="1320277" hR="1320277" stAng="12797503" swAng="946175"/>
            </a:path>
          </a:pathLst>
        </a:custGeom>
        <a:noFill/>
        <a:ln w="76200" cap="flat" cmpd="sng" algn="ctr">
          <a:solidFill>
            <a:schemeClr val="accent2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250D-1DEE-2D4D-98F6-93B35280048A}" type="datetimeFigureOut">
              <a:rPr lang="ru-RU" smtClean="0"/>
              <a:t>13.12.17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905A8-70AF-B842-BAF0-C4F4BE7C8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8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16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5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разрабатываемой</a:t>
            </a:r>
            <a:r>
              <a:rPr lang="ru-RU" baseline="0" dirty="0" smtClean="0"/>
              <a:t> нами модели школы </a:t>
            </a:r>
            <a:r>
              <a:rPr lang="ru-RU" b="1" baseline="0" dirty="0" smtClean="0"/>
              <a:t>планируемые результаты, </a:t>
            </a:r>
            <a:r>
              <a:rPr lang="ru-RU" baseline="0" dirty="0" smtClean="0"/>
              <a:t>школьного образования не сильно отличается от </a:t>
            </a:r>
            <a:r>
              <a:rPr lang="en-US" baseline="0" dirty="0" smtClean="0"/>
              <a:t>XX </a:t>
            </a:r>
            <a:r>
              <a:rPr lang="ru-RU" baseline="0" dirty="0" smtClean="0"/>
              <a:t>века. (Естественно, знания - более современные и встраиваются механизмы их постоянного обновления, позиция самого учителя настроена на такое обновление и собственное постоянное учение.) При этом, однако, поскольку в школе постоянно используются цифровые ресурсы, то работа ученика намного более эффективна и требует меньших затрат. Мы рассчитываем, что ученики смогут осваивать больше материала, относящегося к областям </a:t>
            </a:r>
            <a:r>
              <a:rPr lang="ru-RU" b="1" baseline="0" dirty="0" smtClean="0"/>
              <a:t>профессиональной деятельности</a:t>
            </a:r>
            <a:r>
              <a:rPr lang="ru-RU" baseline="0" dirty="0" smtClean="0"/>
              <a:t>, к которым у ученика есть интерес.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процессе аттестации также используются и оцениваются </a:t>
            </a:r>
            <a:r>
              <a:rPr lang="ru-RU" b="1" baseline="0" dirty="0" smtClean="0"/>
              <a:t>навыки </a:t>
            </a:r>
            <a:r>
              <a:rPr lang="en-US" b="1" baseline="0" dirty="0" smtClean="0"/>
              <a:t>XXI </a:t>
            </a:r>
            <a:r>
              <a:rPr lang="ru-RU" b="1" baseline="0" dirty="0" smtClean="0"/>
              <a:t>века,</a:t>
            </a:r>
            <a:r>
              <a:rPr lang="ru-RU" baseline="0" dirty="0" smtClean="0"/>
              <a:t> в частности, умение работать с цифровыми ресурсами. Аттестуются и </a:t>
            </a:r>
            <a:r>
              <a:rPr lang="ru-RU" b="1" baseline="0" dirty="0" smtClean="0"/>
              <a:t>предметные компоненты</a:t>
            </a:r>
            <a:r>
              <a:rPr lang="ru-RU" baseline="0" dirty="0" smtClean="0"/>
              <a:t>, и  приобретенные в школе по выбору ученика </a:t>
            </a:r>
            <a:r>
              <a:rPr lang="ru-RU" b="1" baseline="0" dirty="0" smtClean="0"/>
              <a:t>профессиональные компетенции</a:t>
            </a:r>
            <a:r>
              <a:rPr lang="ru-RU" baseline="0" dirty="0" smtClean="0"/>
              <a:t>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дальнейшей работе и жизни большая часть освоенного в школе может быть использована при необходимости с привлечением цифровых ресурсов: </a:t>
            </a:r>
            <a:r>
              <a:rPr lang="ru-RU" b="1" baseline="0" dirty="0" smtClean="0"/>
              <a:t>эффективность школьного образования существенно выше, чем в традиционно модели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459B-0E39-4D17-AE42-135C543D0946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499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681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90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3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5" Type="http://schemas.openxmlformats.org/officeDocument/2006/relationships/image" Target="../media/image14.tiff"/><Relationship Id="rId6" Type="http://schemas.openxmlformats.org/officeDocument/2006/relationships/image" Target="../media/image15.jpeg"/><Relationship Id="rId7" Type="http://schemas.openxmlformats.org/officeDocument/2006/relationships/image" Target="../media/image16.tiff"/><Relationship Id="rId8" Type="http://schemas.openxmlformats.org/officeDocument/2006/relationships/image" Target="../media/image17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24.ru/product/pedagogika-dlya-vsekh-1827352/" TargetMode="External"/><Relationship Id="rId4" Type="http://schemas.openxmlformats.org/officeDocument/2006/relationships/hyperlink" Target="&#1074;&#1077;&#1073;&#1080;&#1085;&#1072;&#1088;.1&#1089;&#1077;&#1085;&#1090;&#1103;&#1073;&#1088;&#1103;.&#1088;&#1092;" TargetMode="External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4545" y="613824"/>
            <a:ext cx="2520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</a:schemeClr>
                </a:solidFill>
              </a:rPr>
              <a:t>12 </a:t>
            </a:r>
            <a:r>
              <a:rPr lang="ru-RU" sz="1600" b="1" dirty="0" smtClean="0">
                <a:solidFill>
                  <a:schemeClr val="tx1">
                    <a:lumMod val="65000"/>
                  </a:schemeClr>
                </a:solidFill>
              </a:rPr>
              <a:t>декабря</a:t>
            </a:r>
            <a:r>
              <a:rPr lang="ru-RU" sz="2000" b="1" dirty="0" smtClean="0">
                <a:solidFill>
                  <a:schemeClr val="tx1">
                    <a:lumMod val="65000"/>
                  </a:schemeClr>
                </a:solidFill>
              </a:rPr>
              <a:t> 2017 </a:t>
            </a:r>
            <a:r>
              <a:rPr lang="ru-RU" sz="1600" b="1" dirty="0" smtClean="0">
                <a:solidFill>
                  <a:schemeClr val="tx1">
                    <a:lumMod val="65000"/>
                  </a:schemeClr>
                </a:solidFill>
              </a:rPr>
              <a:t>в 18.00</a:t>
            </a:r>
            <a:endParaRPr lang="ru-RU" sz="2000" b="1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545" y="2300610"/>
            <a:ext cx="1092992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</a:schemeClr>
                </a:solidFill>
              </a:rPr>
              <a:t>Видеоконференция</a:t>
            </a:r>
          </a:p>
          <a:p>
            <a:endParaRPr lang="ru-RU" sz="500" b="1" dirty="0" smtClean="0">
              <a:solidFill>
                <a:schemeClr val="tx1">
                  <a:lumMod val="65000"/>
                </a:schemeClr>
              </a:solidFill>
            </a:endParaRPr>
          </a:p>
          <a:p>
            <a:endParaRPr lang="ru-RU" sz="800" b="1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ru-RU" sz="3600" b="1" dirty="0" smtClean="0">
                <a:solidFill>
                  <a:srgbClr val="FFC000"/>
                </a:solidFill>
                <a:cs typeface="Journal Sans New"/>
              </a:rPr>
              <a:t>Цифровое преображение российского образования</a:t>
            </a:r>
            <a:endParaRPr lang="ru-RU" sz="3600" dirty="0" smtClean="0">
              <a:solidFill>
                <a:srgbClr val="FFC000"/>
              </a:solidFill>
              <a:cs typeface="Journal Sans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545" y="4546680"/>
            <a:ext cx="49517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</a:schemeClr>
                </a:solidFill>
              </a:rPr>
              <a:t>Алексей СЕМЕНОВ</a:t>
            </a:r>
            <a:r>
              <a:rPr lang="ru-RU" sz="1600" b="1" dirty="0" smtClean="0">
                <a:solidFill>
                  <a:schemeClr val="tx1">
                    <a:lumMod val="65000"/>
                  </a:schemeClr>
                </a:solidFill>
              </a:rPr>
              <a:t>,</a:t>
            </a:r>
            <a:r>
              <a:rPr lang="ru-RU" sz="2000" b="1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1">
                    <a:lumMod val="65000"/>
                  </a:schemeClr>
                </a:solidFill>
              </a:rPr>
              <a:t>академик РАН и РАО</a:t>
            </a:r>
            <a:endParaRPr lang="ru-RU" sz="2000" b="1" dirty="0" smtClean="0">
              <a:solidFill>
                <a:schemeClr val="tx1">
                  <a:lumMod val="65000"/>
                </a:schemeClr>
              </a:solidFill>
            </a:endParaRPr>
          </a:p>
          <a:p>
            <a:endParaRPr lang="ru-RU" sz="1100" b="1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1">
                    <a:lumMod val="65000"/>
                  </a:schemeClr>
                </a:solidFill>
              </a:rPr>
              <a:t>Артем СОЛОВЕЙЧИК</a:t>
            </a:r>
            <a:r>
              <a:rPr lang="ru-RU" sz="1600" b="1" dirty="0" smtClean="0">
                <a:solidFill>
                  <a:schemeClr val="tx1">
                    <a:lumMod val="65000"/>
                  </a:schemeClr>
                </a:solidFill>
              </a:rPr>
              <a:t>,</a:t>
            </a:r>
            <a:r>
              <a:rPr lang="ru-RU" sz="2000" b="1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1">
                    <a:lumMod val="65000"/>
                  </a:schemeClr>
                </a:solidFill>
              </a:rPr>
              <a:t>ИД «ПС»</a:t>
            </a:r>
          </a:p>
        </p:txBody>
      </p:sp>
    </p:spTree>
    <p:extLst>
      <p:ext uri="{BB962C8B-B14F-4D97-AF65-F5344CB8AC3E}">
        <p14:creationId xmlns:p14="http://schemas.microsoft.com/office/powerpoint/2010/main" val="1024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871" y="3029918"/>
            <a:ext cx="76240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b="1" dirty="0"/>
              <a:t>Soft Skills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b="1" dirty="0"/>
              <a:t>Digital Skills</a:t>
            </a:r>
            <a:endParaRPr lang="ru-RU" sz="2400" b="1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b="1" dirty="0"/>
              <a:t>Professional </a:t>
            </a:r>
            <a:r>
              <a:rPr lang="en-US" sz="2400" b="1" dirty="0" smtClean="0"/>
              <a:t>Skills</a:t>
            </a:r>
            <a:r>
              <a:rPr lang="ru-RU" sz="2400" b="1" dirty="0" smtClean="0"/>
              <a:t> </a:t>
            </a:r>
            <a:r>
              <a:rPr lang="ru-RU" sz="2400" dirty="0" smtClean="0"/>
              <a:t>на базе предметных компетенций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77871" y="1991533"/>
            <a:ext cx="9234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Компетенции личности</a:t>
            </a:r>
            <a:r>
              <a:rPr lang="is-IS" sz="4000" b="1" dirty="0">
                <a:solidFill>
                  <a:srgbClr val="FFC000"/>
                </a:solidFill>
              </a:rPr>
              <a:t> </a:t>
            </a:r>
            <a:r>
              <a:rPr lang="is-IS" sz="2800" dirty="0" smtClean="0">
                <a:solidFill>
                  <a:srgbClr val="FFC000"/>
                </a:solidFill>
              </a:rPr>
              <a:t>(</a:t>
            </a:r>
            <a:r>
              <a:rPr lang="ru-RU" sz="2800" dirty="0" smtClean="0">
                <a:solidFill>
                  <a:srgbClr val="FFC000"/>
                </a:solidFill>
              </a:rPr>
              <a:t>компетенции </a:t>
            </a:r>
            <a:r>
              <a:rPr lang="en-US" sz="2800" dirty="0">
                <a:solidFill>
                  <a:srgbClr val="FFC000"/>
                </a:solidFill>
              </a:rPr>
              <a:t>XXI </a:t>
            </a:r>
            <a:r>
              <a:rPr lang="ru-RU" sz="2800" dirty="0" smtClean="0">
                <a:solidFill>
                  <a:srgbClr val="FFC000"/>
                </a:solidFill>
              </a:rPr>
              <a:t>века</a:t>
            </a:r>
            <a:r>
              <a:rPr lang="en-US" sz="2800" dirty="0" smtClean="0">
                <a:solidFill>
                  <a:srgbClr val="FFC000"/>
                </a:solidFill>
              </a:rPr>
              <a:t>)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03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871" y="3029918"/>
            <a:ext cx="9647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400" b="1" dirty="0" err="1" smtClean="0"/>
              <a:t>Метапредметные</a:t>
            </a:r>
            <a:r>
              <a:rPr lang="ru-RU" sz="2400" b="1" dirty="0" smtClean="0"/>
              <a:t> и личностные компетенции </a:t>
            </a:r>
            <a:r>
              <a:rPr lang="en-US" sz="2000" b="1" dirty="0" smtClean="0">
                <a:solidFill>
                  <a:srgbClr val="FFC000"/>
                </a:solidFill>
              </a:rPr>
              <a:t>(Soft </a:t>
            </a:r>
            <a:r>
              <a:rPr lang="en-US" sz="2000" b="1" dirty="0">
                <a:solidFill>
                  <a:srgbClr val="FFC000"/>
                </a:solidFill>
              </a:rPr>
              <a:t>S</a:t>
            </a:r>
            <a:r>
              <a:rPr lang="en-US" sz="2000" b="1" dirty="0" smtClean="0">
                <a:solidFill>
                  <a:srgbClr val="FFC000"/>
                </a:solidFill>
              </a:rPr>
              <a:t>kills)</a:t>
            </a:r>
            <a:endParaRPr lang="en-US" sz="2000" b="1" dirty="0">
              <a:solidFill>
                <a:srgbClr val="FFC000"/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400" b="1" dirty="0" smtClean="0"/>
              <a:t>Использование цифровых ресурсов в профессиональной деятельности и повседневной жизни человека</a:t>
            </a:r>
            <a:r>
              <a:rPr lang="en-US" sz="2400" b="1" dirty="0" smtClean="0"/>
              <a:t> </a:t>
            </a:r>
            <a:r>
              <a:rPr lang="en-US" sz="2000" b="1" dirty="0" smtClean="0">
                <a:solidFill>
                  <a:srgbClr val="FFC000"/>
                </a:solidFill>
              </a:rPr>
              <a:t>(Digital Skills)</a:t>
            </a:r>
            <a:endParaRPr lang="ru-RU" sz="2000" b="1" dirty="0">
              <a:solidFill>
                <a:srgbClr val="FFC000"/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400" b="1" dirty="0"/>
              <a:t>Предметные </a:t>
            </a:r>
            <a:r>
              <a:rPr lang="ru-RU" sz="2400" b="1" dirty="0" smtClean="0"/>
              <a:t>компетенции</a:t>
            </a:r>
            <a:r>
              <a:rPr lang="en-US" sz="2400" b="1" dirty="0" smtClean="0"/>
              <a:t> </a:t>
            </a:r>
            <a:r>
              <a:rPr lang="en-US" sz="2000" b="1" dirty="0" smtClean="0">
                <a:solidFill>
                  <a:srgbClr val="FFC000"/>
                </a:solidFill>
              </a:rPr>
              <a:t>(</a:t>
            </a:r>
            <a:r>
              <a:rPr lang="ru-RU" sz="2000" b="1" dirty="0" smtClean="0">
                <a:solidFill>
                  <a:srgbClr val="FFC000"/>
                </a:solidFill>
              </a:rPr>
              <a:t>база </a:t>
            </a:r>
            <a:r>
              <a:rPr lang="ru-RU" sz="2000" b="1" dirty="0">
                <a:solidFill>
                  <a:srgbClr val="FFC000"/>
                </a:solidFill>
              </a:rPr>
              <a:t>для </a:t>
            </a:r>
            <a:r>
              <a:rPr lang="en-US" sz="2000" b="1" dirty="0">
                <a:solidFill>
                  <a:srgbClr val="FFC000"/>
                </a:solidFill>
              </a:rPr>
              <a:t>Professional </a:t>
            </a:r>
            <a:r>
              <a:rPr lang="en-US" sz="2000" b="1" dirty="0" smtClean="0">
                <a:solidFill>
                  <a:srgbClr val="FFC000"/>
                </a:solidFill>
              </a:rPr>
              <a:t>Skills)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7871" y="1991533"/>
            <a:ext cx="8134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Компетенции личности </a:t>
            </a:r>
            <a:r>
              <a:rPr lang="ru-RU" sz="3200" dirty="0" smtClean="0">
                <a:solidFill>
                  <a:srgbClr val="FFC000"/>
                </a:solidFill>
              </a:rPr>
              <a:t>(по-русски)</a:t>
            </a:r>
            <a:r>
              <a:rPr lang="is-IS" sz="4000" b="1" dirty="0" smtClean="0">
                <a:solidFill>
                  <a:srgbClr val="FFC000"/>
                </a:solidFill>
              </a:rPr>
              <a:t>…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36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870" y="2789694"/>
            <a:ext cx="573221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Когнитивные навыки на примере школы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Summit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Анализ текста</a:t>
            </a:r>
            <a:endParaRPr lang="en-US" sz="2000" b="1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Создание и представление сообщения</a:t>
            </a:r>
            <a:endParaRPr lang="ru-RU" sz="2000" b="1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Исследование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Анализ и синтез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Выступление / слушание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Сочинение / письмо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Работа с источниками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177870" y="1991533"/>
            <a:ext cx="10469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Soft </a:t>
            </a:r>
            <a:r>
              <a:rPr lang="en-US" sz="4000" b="1" dirty="0" smtClean="0">
                <a:solidFill>
                  <a:srgbClr val="FFC000"/>
                </a:solidFill>
              </a:rPr>
              <a:t>Skills</a:t>
            </a:r>
            <a:r>
              <a:rPr lang="ru-RU" sz="40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 smtClean="0">
                <a:solidFill>
                  <a:srgbClr val="FFC000"/>
                </a:solidFill>
              </a:rPr>
              <a:t>(на примере школы </a:t>
            </a:r>
            <a:r>
              <a:rPr lang="en-US" sz="3200" b="1" dirty="0" smtClean="0">
                <a:solidFill>
                  <a:srgbClr val="FFC000"/>
                </a:solidFill>
              </a:rPr>
              <a:t>Summit</a:t>
            </a:r>
            <a:r>
              <a:rPr lang="ru-RU" sz="3200" b="1" dirty="0" smtClean="0">
                <a:solidFill>
                  <a:srgbClr val="FFC000"/>
                </a:solidFill>
              </a:rPr>
              <a:t>)</a:t>
            </a:r>
            <a:r>
              <a:rPr lang="is-IS" sz="4000" b="1" dirty="0" smtClean="0">
                <a:solidFill>
                  <a:srgbClr val="FFC000"/>
                </a:solidFill>
              </a:rPr>
              <a:t>…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58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870" y="2699419"/>
            <a:ext cx="462934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Когнитивные навыки в школах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Summit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sz="300" b="1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Тема / основная идея</a:t>
            </a:r>
            <a:endParaRPr lang="en-US" sz="2000" b="1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Точка зрения / цель</a:t>
            </a:r>
            <a:endParaRPr lang="ru-RU" sz="2000" b="1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Развитие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Структура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Выбор слов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177870" y="1991533"/>
            <a:ext cx="10469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Анализ текста</a:t>
            </a:r>
            <a:r>
              <a:rPr lang="is-IS" sz="4000" b="1" dirty="0" smtClean="0">
                <a:solidFill>
                  <a:srgbClr val="FFC000"/>
                </a:solidFill>
              </a:rPr>
              <a:t>…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7503" y="369727"/>
            <a:ext cx="3802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Soft Skills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(возможный вариант</a:t>
            </a:r>
            <a:r>
              <a:rPr lang="ru-RU" b="1" dirty="0" smtClean="0">
                <a:solidFill>
                  <a:srgbClr val="FFC000"/>
                </a:solidFill>
              </a:rPr>
              <a:t>)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75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870" y="2699419"/>
            <a:ext cx="4629344" cy="346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Когнитивные навыки в школах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Summit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sz="300" b="1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Академический стиль</a:t>
            </a:r>
            <a:endParaRPr lang="en-US" sz="2000" b="1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Устный доклад</a:t>
            </a:r>
            <a:endParaRPr lang="ru-RU" sz="2000" b="1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Гипермедиа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Мультимедиа в устных докладах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Условность конкретной области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Точность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177870" y="1991533"/>
            <a:ext cx="10469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Создание и представление сообщения</a:t>
            </a:r>
            <a:r>
              <a:rPr lang="is-IS" sz="4000" b="1" dirty="0" smtClean="0">
                <a:solidFill>
                  <a:srgbClr val="FFC000"/>
                </a:solidFill>
              </a:rPr>
              <a:t>…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7503" y="369727"/>
            <a:ext cx="3802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Soft Skills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(возможный вариант</a:t>
            </a:r>
            <a:r>
              <a:rPr lang="ru-RU" b="1" dirty="0" smtClean="0">
                <a:solidFill>
                  <a:srgbClr val="FFC000"/>
                </a:solidFill>
              </a:rPr>
              <a:t>)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83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870" y="2699419"/>
            <a:ext cx="5063630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Когнитивные навыки в школах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Summit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sz="300" b="1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Постановка вопроса</a:t>
            </a:r>
            <a:endParaRPr lang="en-US" sz="2000" b="1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Разработка гипотез</a:t>
            </a:r>
            <a:endParaRPr lang="ru-RU" sz="2000" b="1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Проектирование процессов и процедур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177870" y="1991533"/>
            <a:ext cx="10469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Исследование</a:t>
            </a:r>
            <a:r>
              <a:rPr lang="is-IS" sz="4000" b="1" dirty="0" smtClean="0">
                <a:solidFill>
                  <a:srgbClr val="FFC000"/>
                </a:solidFill>
              </a:rPr>
              <a:t>…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7503" y="369727"/>
            <a:ext cx="3802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Soft Skills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(возможный </a:t>
            </a:r>
            <a:r>
              <a:rPr lang="ru-RU" b="1" dirty="0" smtClean="0">
                <a:solidFill>
                  <a:srgbClr val="FFC000"/>
                </a:solidFill>
              </a:rPr>
              <a:t>вариант</a:t>
            </a:r>
            <a:r>
              <a:rPr lang="ru-RU" b="1" dirty="0">
                <a:solidFill>
                  <a:srgbClr val="FFC000"/>
                </a:solidFill>
              </a:rPr>
              <a:t>)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1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870" y="2699419"/>
            <a:ext cx="9267473" cy="385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Когнитивные навыки в школах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Summit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sz="300" b="1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Выявление закономерностей и отношений</a:t>
            </a:r>
            <a:endParaRPr lang="en-US" sz="2000" b="1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Сравнение / противопоставление</a:t>
            </a:r>
            <a:endParaRPr lang="ru-RU" sz="2000" b="1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Представление информации с помощью визуальных и символьных моделей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/>
              <a:t>И</a:t>
            </a:r>
            <a:r>
              <a:rPr lang="ru-RU" sz="2000" b="1" dirty="0" smtClean="0"/>
              <a:t>нтерпретация данных / информации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Выявление связей и выводы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Критика аргументации других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Обоснование / формулирование объяснения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177870" y="1991533"/>
            <a:ext cx="10469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Анализ и синтез</a:t>
            </a:r>
            <a:r>
              <a:rPr lang="is-IS" sz="4000" b="1" dirty="0" smtClean="0">
                <a:solidFill>
                  <a:srgbClr val="FFC000"/>
                </a:solidFill>
              </a:rPr>
              <a:t>…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7503" y="369727"/>
            <a:ext cx="3802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Soft Skills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(возможный </a:t>
            </a:r>
            <a:r>
              <a:rPr lang="ru-RU" b="1" dirty="0" smtClean="0">
                <a:solidFill>
                  <a:srgbClr val="FFC000"/>
                </a:solidFill>
              </a:rPr>
              <a:t>вариант</a:t>
            </a:r>
            <a:r>
              <a:rPr lang="ru-RU" b="1" dirty="0">
                <a:solidFill>
                  <a:srgbClr val="FFC000"/>
                </a:solidFill>
              </a:rPr>
              <a:t>)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39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870" y="2699419"/>
            <a:ext cx="4629344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Когнитивные навыки в школах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Summit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sz="300" b="1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Обсуждение / вклад</a:t>
            </a:r>
            <a:endParaRPr lang="en-US" sz="2000" b="1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Подготовка</a:t>
            </a:r>
            <a:endParaRPr lang="ru-RU" sz="2000" b="1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Правила / активное слушание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7870" y="1991533"/>
            <a:ext cx="10469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Выступление / слушание</a:t>
            </a:r>
            <a:r>
              <a:rPr lang="is-IS" sz="4000" b="1" dirty="0" smtClean="0">
                <a:solidFill>
                  <a:srgbClr val="FFC000"/>
                </a:solidFill>
              </a:rPr>
              <a:t>…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7503" y="369727"/>
            <a:ext cx="3802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Soft Skills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(возможный </a:t>
            </a:r>
            <a:r>
              <a:rPr lang="ru-RU" b="1" dirty="0" smtClean="0">
                <a:solidFill>
                  <a:srgbClr val="FFC000"/>
                </a:solidFill>
              </a:rPr>
              <a:t>вариант</a:t>
            </a:r>
            <a:r>
              <a:rPr lang="ru-RU" b="1" dirty="0">
                <a:solidFill>
                  <a:srgbClr val="FFC000"/>
                </a:solidFill>
              </a:rPr>
              <a:t>)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2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870" y="2699419"/>
            <a:ext cx="5468164" cy="385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Когнитивные навыки в школах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Summit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sz="300" b="1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Аргументация</a:t>
            </a:r>
            <a:endParaRPr lang="en-US" sz="2000" b="1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Информация и пояснения</a:t>
            </a:r>
            <a:endParaRPr lang="ru-RU" sz="2000" b="1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Рассказ, нарратив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Рассмотрение альтернатив и оппозиций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Подбор подтверждающих фактов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Объяснение фактов / интеграция фактов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Организация (переходы, связь, структура)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7870" y="1991533"/>
            <a:ext cx="10469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Сочинение / письмо</a:t>
            </a:r>
            <a:r>
              <a:rPr lang="is-IS" sz="4000" b="1" dirty="0" smtClean="0">
                <a:solidFill>
                  <a:srgbClr val="FFC000"/>
                </a:solidFill>
              </a:rPr>
              <a:t>…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7503" y="369727"/>
            <a:ext cx="3802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Soft Skills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(возможный </a:t>
            </a:r>
            <a:r>
              <a:rPr lang="ru-RU" b="1" dirty="0" smtClean="0">
                <a:solidFill>
                  <a:srgbClr val="FFC000"/>
                </a:solidFill>
              </a:rPr>
              <a:t>вариант</a:t>
            </a:r>
            <a:r>
              <a:rPr lang="ru-RU" b="1" dirty="0">
                <a:solidFill>
                  <a:srgbClr val="FFC000"/>
                </a:solidFill>
              </a:rPr>
              <a:t>)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42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870" y="2699419"/>
            <a:ext cx="4629344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Когнитивные навыки в школах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Summit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sz="300" b="1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Подбор подходящих источников</a:t>
            </a:r>
            <a:endParaRPr lang="en-US" sz="2000" b="1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Учет контекста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Синтез информации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7870" y="1991533"/>
            <a:ext cx="10469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Работа с источниками</a:t>
            </a:r>
            <a:r>
              <a:rPr lang="is-IS" sz="4000" b="1" dirty="0" smtClean="0">
                <a:solidFill>
                  <a:srgbClr val="FFC000"/>
                </a:solidFill>
              </a:rPr>
              <a:t>…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7503" y="369727"/>
            <a:ext cx="3802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Soft Skills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(возможный </a:t>
            </a:r>
            <a:r>
              <a:rPr lang="ru-RU" b="1" dirty="0" smtClean="0">
                <a:solidFill>
                  <a:srgbClr val="FFC000"/>
                </a:solidFill>
              </a:rPr>
              <a:t>вариант</a:t>
            </a:r>
            <a:r>
              <a:rPr lang="ru-RU" b="1" dirty="0">
                <a:solidFill>
                  <a:srgbClr val="FFC000"/>
                </a:solidFill>
              </a:rPr>
              <a:t>)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7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29278" y="776557"/>
            <a:ext cx="381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</a:schemeClr>
                </a:solidFill>
              </a:rPr>
              <a:t>12 </a:t>
            </a:r>
            <a:r>
              <a:rPr lang="ru-RU" sz="2400" b="1" dirty="0" smtClean="0">
                <a:solidFill>
                  <a:schemeClr val="tx1">
                    <a:lumMod val="65000"/>
                  </a:schemeClr>
                </a:solidFill>
              </a:rPr>
              <a:t>декабря</a:t>
            </a:r>
            <a:r>
              <a:rPr lang="ru-RU" sz="3200" b="1" dirty="0" smtClean="0">
                <a:solidFill>
                  <a:schemeClr val="tx1">
                    <a:lumMod val="65000"/>
                  </a:schemeClr>
                </a:solidFill>
              </a:rPr>
              <a:t> 2017 </a:t>
            </a:r>
            <a:r>
              <a:rPr lang="ru-RU" sz="2400" b="1" dirty="0" smtClean="0">
                <a:solidFill>
                  <a:schemeClr val="tx1">
                    <a:lumMod val="65000"/>
                  </a:schemeClr>
                </a:solidFill>
              </a:rPr>
              <a:t>в 18.00</a:t>
            </a:r>
            <a:endParaRPr lang="ru-RU" sz="3200" b="1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9278" y="2747844"/>
            <a:ext cx="595382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</a:schemeClr>
                </a:solidFill>
              </a:rPr>
              <a:t>Видеоконференция</a:t>
            </a:r>
          </a:p>
          <a:p>
            <a:endParaRPr lang="ru-RU" sz="700" b="1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ru-RU" sz="2800" b="1" dirty="0" smtClean="0">
                <a:solidFill>
                  <a:srgbClr val="FFC000"/>
                </a:solidFill>
                <a:cs typeface="Journal Sans New"/>
              </a:rPr>
              <a:t>Цифровое преображение российского образования</a:t>
            </a:r>
            <a:endParaRPr lang="ru-RU" sz="2800" dirty="0" smtClean="0">
              <a:solidFill>
                <a:srgbClr val="FFC000"/>
              </a:solidFill>
              <a:cs typeface="Journal Sans New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83" y="962212"/>
            <a:ext cx="4305515" cy="5112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91550" y="4937164"/>
            <a:ext cx="3287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Акция «</a:t>
            </a:r>
            <a:r>
              <a:rPr lang="ru-RU" sz="2000" b="1" dirty="0" smtClean="0">
                <a:solidFill>
                  <a:srgbClr val="FFC000"/>
                </a:solidFill>
              </a:rPr>
              <a:t>Предновогодний ЦЕНОПАД</a:t>
            </a:r>
            <a:r>
              <a:rPr lang="ru-RU" sz="2000" b="1" smtClean="0">
                <a:solidFill>
                  <a:schemeClr val="tx1">
                    <a:lumMod val="75000"/>
                  </a:schemeClr>
                </a:solidFill>
              </a:rPr>
              <a:t>» продолжается 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до 17 декабря</a:t>
            </a:r>
            <a:r>
              <a:rPr lang="is-IS" sz="2000" b="1" dirty="0" smtClean="0">
                <a:solidFill>
                  <a:schemeClr val="tx1">
                    <a:lumMod val="75000"/>
                  </a:schemeClr>
                </a:solidFill>
              </a:rPr>
              <a:t>…</a:t>
            </a:r>
            <a:endParaRPr lang="ru-RU"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7167" y="5444995"/>
            <a:ext cx="6496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</a:schemeClr>
                </a:solidFill>
              </a:rPr>
              <a:t>Алексей Семенов, академик РАН и РАО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</a:schemeClr>
                </a:solidFill>
              </a:rPr>
              <a:t>Артем Соловейчик, ИД «ПС»</a:t>
            </a:r>
          </a:p>
        </p:txBody>
      </p:sp>
    </p:spTree>
    <p:extLst>
      <p:ext uri="{BB962C8B-B14F-4D97-AF65-F5344CB8AC3E}">
        <p14:creationId xmlns:p14="http://schemas.microsoft.com/office/powerpoint/2010/main" val="18672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805727" y="1569582"/>
            <a:ext cx="8423154" cy="4614237"/>
            <a:chOff x="809121" y="1270000"/>
            <a:chExt cx="7407779" cy="4306173"/>
          </a:xfrm>
        </p:grpSpPr>
        <p:sp>
          <p:nvSpPr>
            <p:cNvPr id="3" name="object 3"/>
            <p:cNvSpPr/>
            <p:nvPr/>
          </p:nvSpPr>
          <p:spPr>
            <a:xfrm>
              <a:off x="809121" y="1270000"/>
              <a:ext cx="7407779" cy="4306173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7512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object 14"/>
            <p:cNvSpPr/>
            <p:nvPr/>
          </p:nvSpPr>
          <p:spPr>
            <a:xfrm>
              <a:off x="2445689" y="1760283"/>
              <a:ext cx="562542" cy="9330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7512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18"/>
            <p:cNvSpPr/>
            <p:nvPr/>
          </p:nvSpPr>
          <p:spPr>
            <a:xfrm>
              <a:off x="4780352" y="3017179"/>
              <a:ext cx="1012192" cy="6036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7512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rot="17903620">
            <a:off x="7392233" y="1989967"/>
            <a:ext cx="1883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/>
                </a:solidFill>
              </a:rPr>
              <a:t>Успешность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747716">
            <a:off x="4608704" y="3853142"/>
            <a:ext cx="1793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Предметы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772811">
            <a:off x="3737964" y="5046164"/>
            <a:ext cx="2576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умение учиться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325885">
            <a:off x="6066452" y="4770668"/>
            <a:ext cx="283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проекты,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будущая профессия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4061722">
            <a:off x="1509314" y="2850487"/>
            <a:ext cx="2510145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200" dirty="0" smtClean="0">
                <a:solidFill>
                  <a:schemeClr val="bg1"/>
                </a:solidFill>
              </a:rPr>
              <a:t>ключевые компетенции и новая грамотность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7536988">
            <a:off x="8015101" y="2868900"/>
            <a:ext cx="2532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социально-эмоциональный интеллект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57834" y="573456"/>
            <a:ext cx="5963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Компетенции личности</a:t>
            </a:r>
            <a:r>
              <a:rPr lang="is-IS" sz="4000" b="1" dirty="0" smtClean="0">
                <a:solidFill>
                  <a:srgbClr val="FFC000"/>
                </a:solidFill>
              </a:rPr>
              <a:t>…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88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870" y="2699419"/>
            <a:ext cx="10391615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300" b="1" dirty="0" smtClean="0"/>
          </a:p>
          <a:p>
            <a:pPr>
              <a:lnSpc>
                <a:spcPct val="150000"/>
              </a:lnSpc>
            </a:pPr>
            <a:r>
              <a:rPr lang="ru-RU" sz="2000" b="1" dirty="0" smtClean="0"/>
              <a:t>Создание условий, при которых </a:t>
            </a:r>
            <a:r>
              <a:rPr lang="ru-RU" sz="2800" b="1" dirty="0" smtClean="0">
                <a:solidFill>
                  <a:srgbClr val="FFC000"/>
                </a:solidFill>
              </a:rPr>
              <a:t>ученики</a:t>
            </a:r>
            <a:r>
              <a:rPr lang="is-IS" sz="2000" b="1" dirty="0" smtClean="0"/>
              <a:t>…</a:t>
            </a:r>
            <a:endParaRPr lang="ru-RU" sz="2000" b="1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/>
              <a:t>в</a:t>
            </a:r>
            <a:r>
              <a:rPr lang="ru-RU" sz="2000" b="1" dirty="0" smtClean="0"/>
              <a:t>ыбирают цели и пути их достижения на большом масштабе жизни – в перспективе всей жизни, а не только школы и вуза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/>
              <a:t>у</a:t>
            </a:r>
            <a:r>
              <a:rPr lang="ru-RU" sz="2000" b="1" dirty="0" smtClean="0"/>
              <a:t>чатся осознанно и с удовольствием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/>
              <a:t>н</a:t>
            </a:r>
            <a:r>
              <a:rPr lang="ru-RU" sz="2000" b="1" dirty="0" smtClean="0"/>
              <a:t>е знают, что такое страх в учебе, и бесстрашно обращаются </a:t>
            </a:r>
            <a:r>
              <a:rPr lang="ru-RU" sz="2000" b="1" dirty="0"/>
              <a:t>за помощью </a:t>
            </a:r>
            <a:r>
              <a:rPr lang="ru-RU" sz="2000" b="1" dirty="0" smtClean="0"/>
              <a:t>к другим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/>
              <a:t>о</a:t>
            </a:r>
            <a:r>
              <a:rPr lang="ru-RU" sz="2000" b="1" dirty="0" smtClean="0"/>
              <a:t>бладают многими правами включая главное право ученика – «право на ошибку»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7870" y="1991533"/>
            <a:ext cx="10469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Персонализация образования</a:t>
            </a:r>
            <a:r>
              <a:rPr lang="is-IS" sz="4000" b="1" dirty="0" smtClean="0">
                <a:solidFill>
                  <a:srgbClr val="FFC000"/>
                </a:solidFill>
              </a:rPr>
              <a:t>…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62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9124" y="1269279"/>
            <a:ext cx="10469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Организация процесса учения </a:t>
            </a:r>
            <a:r>
              <a:rPr lang="ru-RU" sz="3200" b="1" dirty="0" smtClean="0">
                <a:solidFill>
                  <a:srgbClr val="FFC000"/>
                </a:solidFill>
              </a:rPr>
              <a:t>(</a:t>
            </a:r>
            <a:r>
              <a:rPr lang="en-US" sz="3200" b="1" dirty="0" smtClean="0">
                <a:solidFill>
                  <a:srgbClr val="FFC000"/>
                </a:solidFill>
              </a:rPr>
              <a:t>agile-</a:t>
            </a:r>
            <a:r>
              <a:rPr lang="ru-RU" sz="3200" b="1" dirty="0" smtClean="0">
                <a:solidFill>
                  <a:srgbClr val="FFC000"/>
                </a:solidFill>
              </a:rPr>
              <a:t>процесс)</a:t>
            </a:r>
            <a:r>
              <a:rPr lang="is-IS" sz="4000" b="1" dirty="0" smtClean="0">
                <a:solidFill>
                  <a:srgbClr val="FFC000"/>
                </a:solidFill>
              </a:rPr>
              <a:t>…</a:t>
            </a:r>
            <a:endParaRPr lang="ru-RU" sz="4000" b="1" dirty="0">
              <a:solidFill>
                <a:srgbClr val="FFC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893294" y="2441999"/>
            <a:ext cx="3955985" cy="3662155"/>
            <a:chOff x="4957599" y="-246817"/>
            <a:chExt cx="3955985" cy="366215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8066999" y="985415"/>
              <a:ext cx="846585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4957599" y="-246817"/>
              <a:ext cx="3955985" cy="3662155"/>
              <a:chOff x="4932039" y="-251752"/>
              <a:chExt cx="3955985" cy="3662155"/>
            </a:xfrm>
          </p:grpSpPr>
          <p:graphicFrame>
            <p:nvGraphicFramePr>
              <p:cNvPr id="7" name="Схема 6"/>
              <p:cNvGraphicFramePr/>
              <p:nvPr>
                <p:extLst>
                  <p:ext uri="{D42A27DB-BD31-4B8C-83A1-F6EECF244321}">
                    <p14:modId xmlns:p14="http://schemas.microsoft.com/office/powerpoint/2010/main" val="623144113"/>
                  </p:ext>
                </p:extLst>
              </p:nvPr>
            </p:nvGraphicFramePr>
            <p:xfrm>
              <a:off x="4932039" y="-251752"/>
              <a:ext cx="3528392" cy="366215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8" name="Прямоугольник 7"/>
              <p:cNvSpPr/>
              <p:nvPr/>
            </p:nvSpPr>
            <p:spPr>
              <a:xfrm rot="16200000">
                <a:off x="8087524" y="1192707"/>
                <a:ext cx="107777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1400" b="1" dirty="0">
                    <a:solidFill>
                      <a:schemeClr val="bg1"/>
                    </a:solidFill>
                  </a:rPr>
                  <a:t>Фиксация, запись</a:t>
                </a:r>
              </a:p>
            </p:txBody>
          </p:sp>
        </p:grpSp>
      </p:grpSp>
      <p:sp>
        <p:nvSpPr>
          <p:cNvPr id="9" name="Стрелка влево 8"/>
          <p:cNvSpPr/>
          <p:nvPr/>
        </p:nvSpPr>
        <p:spPr>
          <a:xfrm rot="1404371">
            <a:off x="4389238" y="3564775"/>
            <a:ext cx="504056" cy="3712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04747" y="3204735"/>
            <a:ext cx="1784491" cy="816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более крупное планирование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941671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870" y="3218602"/>
            <a:ext cx="7638822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ru-RU" sz="300" b="1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err="1" smtClean="0"/>
              <a:t>Метапредметные</a:t>
            </a:r>
            <a:r>
              <a:rPr lang="ru-RU" sz="2000" b="1" dirty="0" smtClean="0"/>
              <a:t> (</a:t>
            </a:r>
            <a:r>
              <a:rPr lang="en-US" sz="2000" b="1" dirty="0" smtClean="0"/>
              <a:t>Soft</a:t>
            </a:r>
            <a:r>
              <a:rPr lang="ru-RU" sz="2000" b="1" dirty="0" smtClean="0"/>
              <a:t>)</a:t>
            </a:r>
            <a:r>
              <a:rPr lang="en-US" sz="2000" b="1" dirty="0" smtClean="0"/>
              <a:t> </a:t>
            </a:r>
            <a:r>
              <a:rPr lang="ru-RU" sz="2000" b="1" dirty="0" smtClean="0"/>
              <a:t>и Цифровые (</a:t>
            </a:r>
            <a:r>
              <a:rPr lang="en-US" sz="2000" b="1" dirty="0" smtClean="0"/>
              <a:t>Digital</a:t>
            </a:r>
            <a:r>
              <a:rPr lang="ru-RU" sz="2000" b="1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Базовые предметные </a:t>
            </a:r>
            <a:r>
              <a:rPr lang="ru-RU" b="1" dirty="0" smtClean="0"/>
              <a:t>(не-цифровые, цифровые, а-цифровые)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Углубленные </a:t>
            </a:r>
            <a:r>
              <a:rPr lang="ru-RU" sz="2000" b="1" dirty="0"/>
              <a:t>предметные </a:t>
            </a:r>
            <a:r>
              <a:rPr lang="ru-RU" b="1" dirty="0"/>
              <a:t>(не-цифровые, цифровые, а-цифровые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77870" y="2510716"/>
            <a:ext cx="10469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Результаты. Компетенции</a:t>
            </a:r>
            <a:r>
              <a:rPr lang="is-IS" sz="4000" b="1" dirty="0" smtClean="0">
                <a:solidFill>
                  <a:srgbClr val="FFC000"/>
                </a:solidFill>
              </a:rPr>
              <a:t>…</a:t>
            </a: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57" y="539214"/>
            <a:ext cx="3286478" cy="1565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283" y="935133"/>
            <a:ext cx="1911773" cy="1169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850" y="388676"/>
            <a:ext cx="1557433" cy="10789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6275" y="807307"/>
            <a:ext cx="1946939" cy="1281086"/>
          </a:xfrm>
          <a:prstGeom prst="rect">
            <a:avLst/>
          </a:prstGeom>
        </p:spPr>
      </p:pic>
      <p:pic>
        <p:nvPicPr>
          <p:cNvPr id="8" name="Picture 7" descr="DSC000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2867" y="1110252"/>
            <a:ext cx="1296144" cy="97210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2613" y="388676"/>
            <a:ext cx="1458413" cy="9722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5408" y="388676"/>
            <a:ext cx="2290989" cy="14091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77869" y="4996136"/>
            <a:ext cx="10766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ru-RU" sz="2400" b="1" dirty="0" smtClean="0">
                <a:solidFill>
                  <a:srgbClr val="FFC000"/>
                </a:solidFill>
              </a:rPr>
              <a:t>не-цифровые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</a:rPr>
              <a:t>(нельзя оцифровать)</a:t>
            </a:r>
          </a:p>
          <a:p>
            <a:pPr marL="342900" indent="-342900">
              <a:buFont typeface="Wingdings" charset="2"/>
              <a:buChar char="Ø"/>
            </a:pPr>
            <a:r>
              <a:rPr lang="ru-RU" sz="2400" b="1" spc="600" dirty="0" smtClean="0">
                <a:solidFill>
                  <a:srgbClr val="FFC000"/>
                </a:solidFill>
              </a:rPr>
              <a:t> </a:t>
            </a:r>
            <a:r>
              <a:rPr lang="ru-RU" sz="2400" b="1" spc="600" dirty="0" smtClean="0"/>
              <a:t>  </a:t>
            </a:r>
            <a:r>
              <a:rPr lang="ru-RU" sz="2400" b="1" dirty="0" smtClean="0">
                <a:solidFill>
                  <a:srgbClr val="FFC000"/>
                </a:solidFill>
              </a:rPr>
              <a:t>цифровые (построенные на цифровых технологиях)</a:t>
            </a:r>
          </a:p>
          <a:p>
            <a:pPr marL="342900" indent="-342900">
              <a:buFont typeface="Wingdings" charset="2"/>
              <a:buChar char="Ø"/>
            </a:pPr>
            <a:r>
              <a:rPr lang="ru-RU" sz="2400" b="1" spc="600" dirty="0" smtClean="0">
                <a:solidFill>
                  <a:srgbClr val="FFC000"/>
                </a:solidFill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</a:rPr>
              <a:t>а-цифровые (традиционный вариант, используемый наряду с цифровым)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81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38951BF-71AF-4CDC-B7AA-DBFD5C8A46E0}"/>
              </a:ext>
            </a:extLst>
          </p:cNvPr>
          <p:cNvSpPr txBox="1"/>
          <p:nvPr/>
        </p:nvSpPr>
        <p:spPr>
          <a:xfrm>
            <a:off x="2637348" y="2281033"/>
            <a:ext cx="1584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Verdana" charset="0"/>
                <a:ea typeface="Verdana" charset="0"/>
                <a:cs typeface="Verdana" charset="0"/>
              </a:rPr>
              <a:t>XX</a:t>
            </a:r>
            <a:r>
              <a:rPr lang="ru-RU" sz="2400" b="1" dirty="0">
                <a:latin typeface="Verdana" charset="0"/>
                <a:ea typeface="Verdana" charset="0"/>
                <a:cs typeface="Verdana" charset="0"/>
              </a:rPr>
              <a:t> век</a:t>
            </a:r>
            <a:r>
              <a:rPr lang="en-US" sz="2400" b="1" dirty="0">
                <a:latin typeface="Verdana" charset="0"/>
                <a:ea typeface="Verdana" charset="0"/>
                <a:cs typeface="Verdana" charset="0"/>
              </a:rPr>
              <a:t> </a:t>
            </a:r>
            <a:endParaRPr lang="ru-RU" sz="2400" b="1" dirty="0"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1338A442-9721-49D8-B7E8-42081A65C351}"/>
              </a:ext>
            </a:extLst>
          </p:cNvPr>
          <p:cNvCxnSpPr>
            <a:cxnSpLocks/>
          </p:cNvCxnSpPr>
          <p:nvPr/>
        </p:nvCxnSpPr>
        <p:spPr>
          <a:xfrm>
            <a:off x="5930010" y="2281033"/>
            <a:ext cx="21978" cy="45230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912340" y="2911106"/>
            <a:ext cx="5229953" cy="3571292"/>
            <a:chOff x="115582" y="2840064"/>
            <a:chExt cx="4420308" cy="3297764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37CBCFA-4702-4120-A731-83D9088757AF}"/>
                </a:ext>
              </a:extLst>
            </p:cNvPr>
            <p:cNvSpPr txBox="1"/>
            <p:nvPr/>
          </p:nvSpPr>
          <p:spPr>
            <a:xfrm rot="19391793">
              <a:off x="1038597" y="5385884"/>
              <a:ext cx="792854" cy="284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latin typeface="Verdana" charset="0"/>
                  <a:ea typeface="Verdana" charset="0"/>
                  <a:cs typeface="Verdana" charset="0"/>
                </a:rPr>
                <a:t>Учение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DDAFB37C-3A8D-43F1-9304-809E5F7BEFBD}"/>
                </a:ext>
              </a:extLst>
            </p:cNvPr>
            <p:cNvSpPr txBox="1"/>
            <p:nvPr/>
          </p:nvSpPr>
          <p:spPr>
            <a:xfrm rot="19391793">
              <a:off x="1831696" y="5390987"/>
              <a:ext cx="897178" cy="284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latin typeface="Verdana" charset="0"/>
                  <a:ea typeface="Verdana" charset="0"/>
                  <a:cs typeface="Verdana" charset="0"/>
                </a:rPr>
                <a:t>Экзамен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ED0A773-0226-4519-9B74-A3B6902A7CCF}"/>
                </a:ext>
              </a:extLst>
            </p:cNvPr>
            <p:cNvSpPr txBox="1"/>
            <p:nvPr/>
          </p:nvSpPr>
          <p:spPr>
            <a:xfrm rot="19391793">
              <a:off x="2895249" y="5256797"/>
              <a:ext cx="1640641" cy="881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latin typeface="Verdana" charset="0"/>
                  <a:ea typeface="Verdana" charset="0"/>
                  <a:cs typeface="Verdana" charset="0"/>
                </a:rPr>
                <a:t>Результаты в цифровом мире через 5 лет</a:t>
              </a:r>
            </a:p>
            <a:p>
              <a:endParaRPr lang="ru-RU" sz="1400" dirty="0"/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115582" y="2840064"/>
              <a:ext cx="4096379" cy="2377812"/>
              <a:chOff x="115580" y="2923395"/>
              <a:chExt cx="4096379" cy="2377812"/>
            </a:xfrm>
          </p:grpSpPr>
          <p:graphicFrame>
            <p:nvGraphicFramePr>
              <p:cNvPr id="2" name="Диаграмма 1">
                <a:extLst>
                  <a:ext uri="{FF2B5EF4-FFF2-40B4-BE49-F238E27FC236}">
                    <a16:creationId xmlns="" xmlns:a16="http://schemas.microsoft.com/office/drawing/2014/main" id="{D22CC957-F21A-40A2-AE8D-D516B9E38799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611559" y="2923395"/>
              <a:ext cx="3600400" cy="237781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1F30963C-9CE1-4B3E-9F3C-036D1211D647}"/>
                  </a:ext>
                </a:extLst>
              </p:cNvPr>
              <p:cNvSpPr txBox="1"/>
              <p:nvPr/>
            </p:nvSpPr>
            <p:spPr>
              <a:xfrm>
                <a:off x="115817" y="3592894"/>
                <a:ext cx="1134275" cy="284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b="1" dirty="0">
                    <a:latin typeface="Verdana" charset="0"/>
                    <a:ea typeface="Verdana" charset="0"/>
                    <a:cs typeface="Verdana" charset="0"/>
                  </a:rPr>
                  <a:t>Профессия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264D5270-DF62-46FE-B9A9-6A8E262B6DF0}"/>
                  </a:ext>
                </a:extLst>
              </p:cNvPr>
              <p:cNvSpPr txBox="1"/>
              <p:nvPr/>
            </p:nvSpPr>
            <p:spPr>
              <a:xfrm>
                <a:off x="117415" y="4257502"/>
                <a:ext cx="1043500" cy="284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b="1" dirty="0">
                    <a:latin typeface="Verdana" charset="0"/>
                    <a:ea typeface="Verdana" charset="0"/>
                    <a:cs typeface="Verdana" charset="0"/>
                  </a:rPr>
                  <a:t>Предметы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FA616FC3-70C8-4159-85D9-7A9B94A1A5B7}"/>
                  </a:ext>
                </a:extLst>
              </p:cNvPr>
              <p:cNvSpPr txBox="1"/>
              <p:nvPr/>
            </p:nvSpPr>
            <p:spPr>
              <a:xfrm>
                <a:off x="115580" y="4737164"/>
                <a:ext cx="929694" cy="483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b="1" dirty="0">
                    <a:latin typeface="Verdana" charset="0"/>
                    <a:ea typeface="Verdana" charset="0"/>
                    <a:cs typeface="Verdana" charset="0"/>
                  </a:rPr>
                  <a:t>Навыки </a:t>
                </a:r>
                <a:br>
                  <a:rPr lang="ru-RU" sz="1400" b="1" dirty="0">
                    <a:latin typeface="Verdana" charset="0"/>
                    <a:ea typeface="Verdana" charset="0"/>
                    <a:cs typeface="Verdana" charset="0"/>
                  </a:rPr>
                </a:br>
                <a:r>
                  <a:rPr lang="en-US" sz="1400" b="1" dirty="0">
                    <a:latin typeface="Verdana" charset="0"/>
                    <a:ea typeface="Verdana" charset="0"/>
                    <a:cs typeface="Verdana" charset="0"/>
                  </a:rPr>
                  <a:t>XXI</a:t>
                </a:r>
                <a:r>
                  <a:rPr lang="ru-RU" sz="1400" b="1" dirty="0">
                    <a:latin typeface="Verdana" charset="0"/>
                    <a:ea typeface="Verdana" charset="0"/>
                    <a:cs typeface="Verdana" charset="0"/>
                  </a:rPr>
                  <a:t> века</a:t>
                </a: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290865" y="151452"/>
            <a:ext cx="10524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3">
                    <a:lumMod val="7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Disruptive Innovation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: </a:t>
            </a:r>
            <a:br>
              <a:rPr lang="ru-RU" sz="2400" b="1" i="1" dirty="0">
                <a:solidFill>
                  <a:schemeClr val="accent3">
                    <a:lumMod val="75000"/>
                  </a:schemeClr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ru-RU" sz="1600" b="1" i="1" dirty="0">
                <a:solidFill>
                  <a:schemeClr val="accent3">
                    <a:lumMod val="7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школьник использует те же навыки </a:t>
            </a:r>
            <a:r>
              <a:rPr lang="en-US" sz="1600" b="1" i="1" dirty="0">
                <a:solidFill>
                  <a:schemeClr val="accent3">
                    <a:lumMod val="7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XXI </a:t>
            </a:r>
            <a:r>
              <a:rPr lang="ru-RU" sz="1600" b="1" i="1" dirty="0">
                <a:solidFill>
                  <a:schemeClr val="accent3">
                    <a:lumMod val="7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века, что и взрослый в своей работе и жизни.</a:t>
            </a:r>
            <a:endParaRPr lang="ru-RU" sz="1351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1465" y="2169469"/>
            <a:ext cx="41389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charset="0"/>
              <a:buChar char="•"/>
            </a:pPr>
            <a:endParaRPr lang="ru-RU" sz="1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71973" y="268250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b="1" dirty="0">
                <a:latin typeface="Verdana" charset="0"/>
                <a:ea typeface="Verdana" charset="0"/>
                <a:cs typeface="Verdana" charset="0"/>
              </a:rPr>
              <a:t>…</a:t>
            </a:r>
            <a:endParaRPr lang="ru-RU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38951BF-71AF-4CDC-B7AA-DBFD5C8A46E0}"/>
              </a:ext>
            </a:extLst>
          </p:cNvPr>
          <p:cNvSpPr txBox="1"/>
          <p:nvPr/>
        </p:nvSpPr>
        <p:spPr>
          <a:xfrm>
            <a:off x="7091163" y="2239912"/>
            <a:ext cx="1907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Verdana" charset="0"/>
                <a:ea typeface="Verdana" charset="0"/>
                <a:cs typeface="Verdana" charset="0"/>
              </a:rPr>
              <a:t>XXI</a:t>
            </a:r>
            <a:r>
              <a:rPr lang="ru-RU" sz="2400" b="1" dirty="0">
                <a:latin typeface="Verdana" charset="0"/>
                <a:ea typeface="Verdana" charset="0"/>
                <a:cs typeface="Verdana" charset="0"/>
              </a:rPr>
              <a:t> век</a:t>
            </a:r>
            <a:r>
              <a:rPr lang="en-US" sz="2400" b="1" dirty="0">
                <a:latin typeface="Verdana" charset="0"/>
                <a:ea typeface="Verdana" charset="0"/>
                <a:cs typeface="Verdana" charset="0"/>
              </a:rPr>
              <a:t> </a:t>
            </a:r>
            <a:endParaRPr lang="ru-RU" sz="24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B38951BF-71AF-4CDC-B7AA-DBFD5C8A46E0}"/>
              </a:ext>
            </a:extLst>
          </p:cNvPr>
          <p:cNvSpPr txBox="1"/>
          <p:nvPr/>
        </p:nvSpPr>
        <p:spPr>
          <a:xfrm>
            <a:off x="1956659" y="1234767"/>
            <a:ext cx="8278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C000"/>
                </a:solidFill>
                <a:latin typeface="Verdana" charset="0"/>
                <a:ea typeface="Verdana" charset="0"/>
                <a:cs typeface="Verdana" charset="0"/>
              </a:rPr>
              <a:t>Результаты образования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345387" y="2838083"/>
            <a:ext cx="4475314" cy="3426606"/>
            <a:chOff x="4759040" y="1957119"/>
            <a:chExt cx="3356486" cy="2569962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5056239" y="1957119"/>
              <a:ext cx="3059287" cy="2569962"/>
              <a:chOff x="4800943" y="2960323"/>
              <a:chExt cx="4079049" cy="3426604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4821475" y="3457221"/>
                <a:ext cx="4058517" cy="2929706"/>
                <a:chOff x="4796323" y="3128152"/>
                <a:chExt cx="4058517" cy="2929706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="" xmlns:a16="http://schemas.microsoft.com/office/drawing/2014/main" id="{A3D85803-5831-46DD-829E-A12B358B445F}"/>
                    </a:ext>
                  </a:extLst>
                </p:cNvPr>
                <p:cNvSpPr txBox="1"/>
                <p:nvPr/>
              </p:nvSpPr>
              <p:spPr>
                <a:xfrm rot="19391793">
                  <a:off x="5706397" y="5302259"/>
                  <a:ext cx="11560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200" b="1" dirty="0">
                      <a:latin typeface="Verdana" charset="0"/>
                      <a:ea typeface="Verdana" charset="0"/>
                      <a:cs typeface="Verdana" charset="0"/>
                    </a:rPr>
                    <a:t>Цифровая</a:t>
                  </a:r>
                  <a:br>
                    <a:rPr lang="ru-RU" sz="1200" b="1" dirty="0">
                      <a:latin typeface="Verdana" charset="0"/>
                      <a:ea typeface="Verdana" charset="0"/>
                      <a:cs typeface="Verdana" charset="0"/>
                    </a:rPr>
                  </a:br>
                  <a:r>
                    <a:rPr lang="ru-RU" sz="1200" b="1" dirty="0">
                      <a:latin typeface="Verdana" charset="0"/>
                      <a:ea typeface="Verdana" charset="0"/>
                      <a:cs typeface="Verdana" charset="0"/>
                    </a:rPr>
                    <a:t>аттестация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="" xmlns:a16="http://schemas.microsoft.com/office/drawing/2014/main" id="{E17532AB-5EBE-43D0-993C-AC5D8CD77520}"/>
                    </a:ext>
                  </a:extLst>
                </p:cNvPr>
                <p:cNvSpPr txBox="1"/>
                <p:nvPr/>
              </p:nvSpPr>
              <p:spPr>
                <a:xfrm rot="19391793">
                  <a:off x="6626459" y="5175132"/>
                  <a:ext cx="195663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b="1" dirty="0">
                      <a:latin typeface="Verdana" charset="0"/>
                      <a:ea typeface="Verdana" charset="0"/>
                      <a:cs typeface="Verdana" charset="0"/>
                    </a:rPr>
                    <a:t>Обновляемые </a:t>
                  </a:r>
                  <a:br>
                    <a:rPr lang="ru-RU" sz="1200" b="1" dirty="0">
                      <a:latin typeface="Verdana" charset="0"/>
                      <a:ea typeface="Verdana" charset="0"/>
                      <a:cs typeface="Verdana" charset="0"/>
                    </a:rPr>
                  </a:br>
                  <a:r>
                    <a:rPr lang="ru-RU" sz="1200" b="1" dirty="0">
                      <a:latin typeface="Verdana" charset="0"/>
                      <a:ea typeface="Verdana" charset="0"/>
                      <a:cs typeface="Verdana" charset="0"/>
                    </a:rPr>
                    <a:t>результаты (вся жизнь)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="" xmlns:a16="http://schemas.microsoft.com/office/drawing/2014/main" id="{3CB31882-D1B3-41B3-88DC-97BDBDC2128E}"/>
                    </a:ext>
                  </a:extLst>
                </p:cNvPr>
                <p:cNvSpPr txBox="1"/>
                <p:nvPr/>
              </p:nvSpPr>
              <p:spPr>
                <a:xfrm rot="19391793">
                  <a:off x="4796323" y="5196084"/>
                  <a:ext cx="1435557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b="1" dirty="0">
                      <a:latin typeface="Verdana" charset="0"/>
                      <a:ea typeface="Verdana" charset="0"/>
                      <a:cs typeface="Verdana" charset="0"/>
                    </a:rPr>
                    <a:t>Учение на цифровой платформе</a:t>
                  </a:r>
                </a:p>
                <a:p>
                  <a:endParaRPr lang="ru-RU" sz="1400" dirty="0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="" xmlns:a16="http://schemas.microsoft.com/office/drawing/2014/main" id="{A326943B-38DA-48D7-A146-661BAA4348C7}"/>
                    </a:ext>
                  </a:extLst>
                </p:cNvPr>
                <p:cNvSpPr txBox="1"/>
                <p:nvPr/>
              </p:nvSpPr>
              <p:spPr>
                <a:xfrm>
                  <a:off x="7662130" y="3546793"/>
                  <a:ext cx="117282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dirty="0"/>
                    <a:t>Профессия 2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="" xmlns:a16="http://schemas.microsoft.com/office/drawing/2014/main" id="{298E60BB-4A2B-44B6-A43B-2B74E17D351F}"/>
                    </a:ext>
                  </a:extLst>
                </p:cNvPr>
                <p:cNvSpPr txBox="1"/>
                <p:nvPr/>
              </p:nvSpPr>
              <p:spPr>
                <a:xfrm>
                  <a:off x="7662131" y="3128152"/>
                  <a:ext cx="116320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dirty="0"/>
                    <a:t>Профессия 3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="" xmlns:a16="http://schemas.microsoft.com/office/drawing/2014/main" id="{D50D2587-B72E-40EE-A7FA-A05D6278410E}"/>
                    </a:ext>
                  </a:extLst>
                </p:cNvPr>
                <p:cNvSpPr txBox="1"/>
                <p:nvPr/>
              </p:nvSpPr>
              <p:spPr>
                <a:xfrm>
                  <a:off x="7688067" y="4050849"/>
                  <a:ext cx="11616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dirty="0"/>
                    <a:t>Профессия 1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="" xmlns:a16="http://schemas.microsoft.com/office/drawing/2014/main" id="{60E80190-59FF-4715-B197-05C858421E05}"/>
                    </a:ext>
                  </a:extLst>
                </p:cNvPr>
                <p:cNvSpPr txBox="1"/>
                <p:nvPr/>
              </p:nvSpPr>
              <p:spPr>
                <a:xfrm>
                  <a:off x="7641046" y="4433395"/>
                  <a:ext cx="121379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b="1" dirty="0">
                      <a:latin typeface="Verdana" charset="0"/>
                      <a:ea typeface="Verdana" charset="0"/>
                      <a:cs typeface="Verdana" charset="0"/>
                    </a:rPr>
                    <a:t>предметы</a:t>
                  </a:r>
                </a:p>
              </p:txBody>
            </p:sp>
          </p:grpSp>
          <p:grpSp>
            <p:nvGrpSpPr>
              <p:cNvPr id="20" name="Группа 19"/>
              <p:cNvGrpSpPr/>
              <p:nvPr/>
            </p:nvGrpSpPr>
            <p:grpSpPr>
              <a:xfrm>
                <a:off x="4800943" y="2960323"/>
                <a:ext cx="3142329" cy="2526562"/>
                <a:chOff x="4844339" y="2794869"/>
                <a:chExt cx="3142329" cy="2526562"/>
              </a:xfrm>
            </p:grpSpPr>
            <p:graphicFrame>
              <p:nvGraphicFramePr>
                <p:cNvPr id="22" name="Диаграмма 21">
                  <a:extLst>
                    <a:ext uri="{FF2B5EF4-FFF2-40B4-BE49-F238E27FC236}">
                      <a16:creationId xmlns="" xmlns:a16="http://schemas.microsoft.com/office/drawing/2014/main" id="{74B9E2D5-9D2D-4ECD-A4C1-97EF1F1C0641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487840051"/>
                    </p:ext>
                  </p:extLst>
                </p:nvPr>
              </p:nvGraphicFramePr>
              <p:xfrm>
                <a:off x="4844339" y="2794869"/>
                <a:ext cx="3142329" cy="252656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23" name="Прямоугольник 22">
                  <a:extLst>
                    <a:ext uri="{FF2B5EF4-FFF2-40B4-BE49-F238E27FC236}">
                      <a16:creationId xmlns="" xmlns:a16="http://schemas.microsoft.com/office/drawing/2014/main" id="{09614AC1-6BF8-4816-A9D5-96C664C8D6CA}"/>
                    </a:ext>
                  </a:extLst>
                </p:cNvPr>
                <p:cNvSpPr/>
                <p:nvPr/>
              </p:nvSpPr>
              <p:spPr>
                <a:xfrm>
                  <a:off x="5141667" y="4533724"/>
                  <a:ext cx="421644" cy="781323"/>
                </a:xfrm>
                <a:prstGeom prst="rect">
                  <a:avLst/>
                </a:prstGeom>
                <a:pattFill prst="wdUpDiag">
                  <a:fgClr>
                    <a:srgbClr val="4F81BD"/>
                  </a:fgClr>
                  <a:bgClr>
                    <a:srgbClr val="C0504D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Прямоугольник 24">
                  <a:extLst>
                    <a:ext uri="{FF2B5EF4-FFF2-40B4-BE49-F238E27FC236}">
                      <a16:creationId xmlns="" xmlns:a16="http://schemas.microsoft.com/office/drawing/2014/main" id="{7DE4CB3D-D4A7-49CB-B258-03275B7DEAF3}"/>
                    </a:ext>
                  </a:extLst>
                </p:cNvPr>
                <p:cNvSpPr/>
                <p:nvPr/>
              </p:nvSpPr>
              <p:spPr>
                <a:xfrm>
                  <a:off x="5141667" y="3748472"/>
                  <a:ext cx="421644" cy="781323"/>
                </a:xfrm>
                <a:prstGeom prst="rect">
                  <a:avLst/>
                </a:prstGeom>
                <a:pattFill prst="wdUpDiag">
                  <a:fgClr>
                    <a:srgbClr val="4F81BD"/>
                  </a:fgClr>
                  <a:bgClr>
                    <a:srgbClr val="9BBB59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Прямоугольник 26">
                  <a:extLst>
                    <a:ext uri="{FF2B5EF4-FFF2-40B4-BE49-F238E27FC236}">
                      <a16:creationId xmlns="" xmlns:a16="http://schemas.microsoft.com/office/drawing/2014/main" id="{79782D93-4A69-478B-8D0D-7247290F27E9}"/>
                    </a:ext>
                  </a:extLst>
                </p:cNvPr>
                <p:cNvSpPr/>
                <p:nvPr/>
              </p:nvSpPr>
              <p:spPr>
                <a:xfrm>
                  <a:off x="7164288" y="4578906"/>
                  <a:ext cx="398047" cy="689638"/>
                </a:xfrm>
                <a:prstGeom prst="rect">
                  <a:avLst/>
                </a:prstGeom>
                <a:pattFill prst="wdUpDiag">
                  <a:fgClr>
                    <a:srgbClr val="4F81BD"/>
                  </a:fgClr>
                  <a:bgClr>
                    <a:srgbClr val="C0504D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Прямоугольник 27">
                  <a:extLst>
                    <a:ext uri="{FF2B5EF4-FFF2-40B4-BE49-F238E27FC236}">
                      <a16:creationId xmlns="" xmlns:a16="http://schemas.microsoft.com/office/drawing/2014/main" id="{A7F5AF6E-59F8-4BE2-BD38-2ED1ED03E0CF}"/>
                    </a:ext>
                  </a:extLst>
                </p:cNvPr>
                <p:cNvSpPr/>
                <p:nvPr/>
              </p:nvSpPr>
              <p:spPr>
                <a:xfrm>
                  <a:off x="7164288" y="3694974"/>
                  <a:ext cx="381200" cy="406340"/>
                </a:xfrm>
                <a:prstGeom prst="rect">
                  <a:avLst/>
                </a:prstGeom>
                <a:pattFill prst="wdUpDiag">
                  <a:fgClr>
                    <a:srgbClr val="4F81BD"/>
                  </a:fgClr>
                  <a:bgClr>
                    <a:srgbClr val="9BBB59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Прямоугольник 28">
                  <a:extLst>
                    <a:ext uri="{FF2B5EF4-FFF2-40B4-BE49-F238E27FC236}">
                      <a16:creationId xmlns="" xmlns:a16="http://schemas.microsoft.com/office/drawing/2014/main" id="{93103570-DB8B-4246-AEDD-3BC170379BA3}"/>
                    </a:ext>
                  </a:extLst>
                </p:cNvPr>
                <p:cNvSpPr/>
                <p:nvPr/>
              </p:nvSpPr>
              <p:spPr>
                <a:xfrm>
                  <a:off x="7157026" y="3284240"/>
                  <a:ext cx="381200" cy="406340"/>
                </a:xfrm>
                <a:prstGeom prst="rect">
                  <a:avLst/>
                </a:prstGeom>
                <a:pattFill prst="wdUpDiag">
                  <a:fgClr>
                    <a:srgbClr val="4F81BD"/>
                  </a:fgClr>
                  <a:bgClr>
                    <a:srgbClr val="948A54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FA616FC3-70C8-4159-85D9-7A9B94A1A5B7}"/>
                </a:ext>
              </a:extLst>
            </p:cNvPr>
            <p:cNvSpPr txBox="1"/>
            <p:nvPr/>
          </p:nvSpPr>
          <p:spPr>
            <a:xfrm rot="16200000">
              <a:off x="4118373" y="3005579"/>
              <a:ext cx="1512168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latin typeface="Verdana" charset="0"/>
                  <a:ea typeface="Verdana" charset="0"/>
                  <a:cs typeface="Verdana" charset="0"/>
                </a:rPr>
                <a:t>Навыки </a:t>
              </a:r>
              <a:r>
                <a:rPr lang="en-US" sz="1400" b="1" dirty="0">
                  <a:latin typeface="Verdana" charset="0"/>
                  <a:ea typeface="Verdana" charset="0"/>
                  <a:cs typeface="Verdana" charset="0"/>
                </a:rPr>
                <a:t>XXI</a:t>
              </a:r>
              <a:r>
                <a:rPr lang="ru-RU" sz="1400" b="1" dirty="0">
                  <a:latin typeface="Verdana" charset="0"/>
                  <a:ea typeface="Verdana" charset="0"/>
                  <a:cs typeface="Verdana" charset="0"/>
                </a:rPr>
                <a:t> века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70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870" y="2087237"/>
            <a:ext cx="9845452" cy="3739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ru-RU" sz="300" b="1" dirty="0" smtClean="0"/>
          </a:p>
          <a:p>
            <a:pPr marL="342900" indent="-342900">
              <a:buFont typeface="Arial" charset="0"/>
              <a:buChar char="•"/>
            </a:pPr>
            <a:r>
              <a:rPr lang="ru-RU" sz="2400" b="1" dirty="0"/>
              <a:t>внутреннее оценивания работы ученика</a:t>
            </a:r>
          </a:p>
          <a:p>
            <a:pPr lvl="1"/>
            <a:r>
              <a:rPr lang="ru-RU" sz="2000" dirty="0" smtClean="0"/>
              <a:t>	</a:t>
            </a:r>
            <a:r>
              <a:rPr lang="ru-RU" dirty="0" smtClean="0"/>
              <a:t>основной </a:t>
            </a:r>
            <a:r>
              <a:rPr lang="ru-RU" dirty="0"/>
              <a:t>источник </a:t>
            </a:r>
            <a:r>
              <a:rPr lang="mr-IN" dirty="0"/>
              <a:t>–</a:t>
            </a:r>
            <a:r>
              <a:rPr lang="ru-RU" dirty="0"/>
              <a:t> контакт с учеником,  запись аудио-видео, </a:t>
            </a:r>
            <a:r>
              <a:rPr lang="ru-RU" dirty="0" smtClean="0"/>
              <a:t>движений </a:t>
            </a:r>
            <a:endParaRPr lang="en-US" dirty="0"/>
          </a:p>
          <a:p>
            <a:pPr lvl="1"/>
            <a:r>
              <a:rPr lang="ru-RU" dirty="0" smtClean="0"/>
              <a:t>	выполненные </a:t>
            </a:r>
            <a:r>
              <a:rPr lang="ru-RU" dirty="0"/>
              <a:t>им задания, улучшения</a:t>
            </a:r>
          </a:p>
          <a:p>
            <a:pPr lvl="1"/>
            <a:r>
              <a:rPr lang="ru-RU" dirty="0" smtClean="0"/>
              <a:t>	самооценка </a:t>
            </a:r>
            <a:r>
              <a:rPr lang="ru-RU" dirty="0"/>
              <a:t>и оценка другими учениками</a:t>
            </a:r>
          </a:p>
          <a:p>
            <a:pPr lvl="1"/>
            <a:r>
              <a:rPr lang="ru-RU" dirty="0" smtClean="0"/>
              <a:t>	внешняя </a:t>
            </a:r>
            <a:r>
              <a:rPr lang="ru-RU" dirty="0"/>
              <a:t>оценка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ru-RU" dirty="0"/>
              <a:t>часть </a:t>
            </a:r>
            <a:r>
              <a:rPr lang="ru-RU" dirty="0" smtClean="0"/>
              <a:t>плана</a:t>
            </a:r>
          </a:p>
          <a:p>
            <a:pPr lvl="1"/>
            <a:endParaRPr lang="ru-RU" sz="1050" dirty="0"/>
          </a:p>
          <a:p>
            <a:pPr marL="342900" indent="-342900">
              <a:buFont typeface="Arial" charset="0"/>
              <a:buChar char="•"/>
            </a:pPr>
            <a:r>
              <a:rPr lang="ru-RU" sz="2400" b="1" dirty="0"/>
              <a:t>критерий </a:t>
            </a:r>
            <a:r>
              <a:rPr lang="ru-RU" sz="2400" b="1" dirty="0" smtClean="0"/>
              <a:t>успеха</a:t>
            </a:r>
            <a:endParaRPr lang="ru-RU" sz="2400" dirty="0"/>
          </a:p>
          <a:p>
            <a:pPr lvl="1"/>
            <a:r>
              <a:rPr lang="ru-RU" sz="2000" dirty="0" smtClean="0"/>
              <a:t>	</a:t>
            </a:r>
            <a:r>
              <a:rPr lang="ru-RU" dirty="0" smtClean="0"/>
              <a:t>соответствие </a:t>
            </a:r>
            <a:r>
              <a:rPr lang="ru-RU" dirty="0"/>
              <a:t>результатов плану</a:t>
            </a:r>
          </a:p>
          <a:p>
            <a:pPr lvl="1"/>
            <a:r>
              <a:rPr lang="ru-RU" dirty="0" smtClean="0"/>
              <a:t>	незапланированные </a:t>
            </a:r>
            <a:r>
              <a:rPr lang="ru-RU" dirty="0"/>
              <a:t>ресурсы только для незапланированного </a:t>
            </a:r>
            <a:r>
              <a:rPr lang="ru-RU" dirty="0" smtClean="0"/>
              <a:t>результата</a:t>
            </a:r>
          </a:p>
          <a:p>
            <a:pPr lvl="1"/>
            <a:endParaRPr lang="ru-RU" sz="1050" dirty="0"/>
          </a:p>
          <a:p>
            <a:pPr marL="342900" indent="-342900">
              <a:buFont typeface="Arial" charset="0"/>
              <a:buChar char="•"/>
            </a:pPr>
            <a:r>
              <a:rPr lang="ru-RU" sz="2400" b="1" dirty="0"/>
              <a:t>оценивание работы учителя и школы из динамики оценок учеников</a:t>
            </a:r>
          </a:p>
          <a:p>
            <a:pPr lvl="1"/>
            <a:r>
              <a:rPr lang="ru-RU" sz="2000" dirty="0" smtClean="0"/>
              <a:t>	</a:t>
            </a:r>
            <a:r>
              <a:rPr lang="ru-RU" dirty="0" smtClean="0"/>
              <a:t>оптимальная </a:t>
            </a:r>
            <a:r>
              <a:rPr lang="ru-RU" dirty="0"/>
              <a:t>поддержка всех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177870" y="1379351"/>
            <a:ext cx="10469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Измерение результатов</a:t>
            </a:r>
            <a:r>
              <a:rPr lang="is-IS" sz="4000" b="1" dirty="0" smtClean="0">
                <a:solidFill>
                  <a:srgbClr val="FFC000"/>
                </a:solidFill>
              </a:rPr>
              <a:t>…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69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870" y="3562945"/>
            <a:ext cx="9823505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300" b="1" dirty="0" smtClean="0"/>
          </a:p>
          <a:p>
            <a:r>
              <a:rPr lang="ru-RU" sz="2400" b="1" dirty="0"/>
              <a:t>Обратная связь </a:t>
            </a:r>
            <a:r>
              <a:rPr lang="ru-RU" sz="2400" b="1" dirty="0" smtClean="0"/>
              <a:t>в процессах разных </a:t>
            </a:r>
            <a:r>
              <a:rPr lang="ru-RU" sz="2400" b="1" dirty="0"/>
              <a:t>масштабов</a:t>
            </a:r>
          </a:p>
          <a:p>
            <a:endParaRPr lang="ru-RU" sz="1200" dirty="0" smtClean="0"/>
          </a:p>
          <a:p>
            <a:r>
              <a:rPr lang="ru-RU" sz="2400" b="1" dirty="0" smtClean="0"/>
              <a:t>На </a:t>
            </a:r>
            <a:r>
              <a:rPr lang="ru-RU" sz="2400" b="1" dirty="0"/>
              <a:t>самом большом масштабе </a:t>
            </a:r>
            <a:r>
              <a:rPr lang="mr-IN" sz="2400" b="1" dirty="0"/>
              <a:t>–</a:t>
            </a:r>
            <a:r>
              <a:rPr lang="ru-RU" sz="2400" b="1" dirty="0"/>
              <a:t> </a:t>
            </a:r>
            <a:r>
              <a:rPr lang="ru-RU" sz="2400" b="1" dirty="0" smtClean="0"/>
              <a:t>в масштабе всей жизни – </a:t>
            </a:r>
            <a:r>
              <a:rPr lang="ru-RU" sz="2400" b="1" dirty="0"/>
              <a:t>это:</a:t>
            </a:r>
          </a:p>
          <a:p>
            <a:pPr lvl="1"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mr-IN" b="1" dirty="0" smtClean="0"/>
              <a:t> </a:t>
            </a:r>
            <a:r>
              <a:rPr lang="mr-IN" sz="2400" b="1" dirty="0" smtClean="0"/>
              <a:t>– </a:t>
            </a:r>
            <a:r>
              <a:rPr lang="ru-RU" sz="2400" b="1" dirty="0" err="1" smtClean="0"/>
              <a:t>продолженность</a:t>
            </a:r>
            <a:r>
              <a:rPr lang="ru-RU" sz="2400" b="1" dirty="0" smtClean="0"/>
              <a:t> </a:t>
            </a:r>
            <a:r>
              <a:rPr lang="ru-RU" sz="2400" b="1" dirty="0"/>
              <a:t>результатов </a:t>
            </a:r>
            <a:r>
              <a:rPr lang="ru-RU" sz="2400" b="1" dirty="0" smtClean="0"/>
              <a:t>школы</a:t>
            </a:r>
          </a:p>
          <a:p>
            <a:pPr lvl="1">
              <a:lnSpc>
                <a:spcPct val="150000"/>
              </a:lnSpc>
            </a:pPr>
            <a:r>
              <a:rPr lang="ru-RU" sz="2400" b="1" dirty="0" smtClean="0"/>
              <a:t>	</a:t>
            </a:r>
            <a:r>
              <a:rPr lang="mr-IN" sz="2400" b="1" dirty="0" smtClean="0"/>
              <a:t> – </a:t>
            </a:r>
            <a:r>
              <a:rPr lang="ru-RU" sz="2400" b="1" dirty="0" smtClean="0"/>
              <a:t>применение выпускником компетенций, полученных в школе</a:t>
            </a:r>
          </a:p>
          <a:p>
            <a:pPr lvl="1">
              <a:lnSpc>
                <a:spcPct val="150000"/>
              </a:lnSpc>
            </a:pPr>
            <a:r>
              <a:rPr lang="ru-RU" sz="2400" b="1" dirty="0" smtClean="0"/>
              <a:t>	</a:t>
            </a:r>
            <a:r>
              <a:rPr lang="mr-IN" sz="2400" b="1" dirty="0"/>
              <a:t> – </a:t>
            </a:r>
            <a:r>
              <a:rPr lang="ru-RU" sz="2400" b="1" dirty="0" smtClean="0"/>
              <a:t>анализ </a:t>
            </a:r>
            <a:r>
              <a:rPr lang="ru-RU" sz="2400" b="1" dirty="0"/>
              <a:t>траектории развития </a:t>
            </a:r>
            <a:r>
              <a:rPr lang="ru-RU" sz="2400" b="1" dirty="0" smtClean="0"/>
              <a:t>и после выпуска из школы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77870" y="1879675"/>
            <a:ext cx="8849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Обратная связь для настройки образовательных </a:t>
            </a:r>
            <a:r>
              <a:rPr lang="ru-RU" sz="4000" b="1" smtClean="0">
                <a:solidFill>
                  <a:srgbClr val="FFC000"/>
                </a:solidFill>
              </a:rPr>
              <a:t>процессов </a:t>
            </a:r>
            <a:r>
              <a:rPr lang="is-IS" sz="4000" b="1" dirty="0" smtClean="0">
                <a:solidFill>
                  <a:srgbClr val="FFC000"/>
                </a:solidFill>
              </a:rPr>
              <a:t>…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0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65" y="574123"/>
            <a:ext cx="9601200" cy="4896612"/>
          </a:xfrm>
          <a:prstGeom prst="rect">
            <a:avLst/>
          </a:prstGeom>
          <a:ln w="190500">
            <a:solidFill>
              <a:schemeClr val="accent6"/>
            </a:solidFill>
          </a:ln>
          <a:effectLst>
            <a:reflection blurRad="38100" stA="52000" endA="300" endPos="30000" dir="5400000" sy="-100000" algn="bl" rotWithShape="0"/>
            <a:softEdge rad="19050"/>
          </a:effectLst>
        </p:spPr>
      </p:pic>
    </p:spTree>
    <p:extLst>
      <p:ext uri="{BB962C8B-B14F-4D97-AF65-F5344CB8AC3E}">
        <p14:creationId xmlns:p14="http://schemas.microsoft.com/office/powerpoint/2010/main" val="29619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2917" y="2379384"/>
            <a:ext cx="8018930" cy="2619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Helvetica" charset="0"/>
              </a:rPr>
              <a:t>Скидки</a:t>
            </a:r>
            <a:r>
              <a:rPr lang="ru-RU" sz="2800" dirty="0" smtClean="0">
                <a:latin typeface="Helvetica" charset="0"/>
              </a:rPr>
              <a:t> </a:t>
            </a:r>
            <a:r>
              <a:rPr lang="ru-RU" sz="2800" dirty="0">
                <a:latin typeface="Helvetica" charset="0"/>
              </a:rPr>
              <a:t>по </a:t>
            </a:r>
            <a:r>
              <a:rPr lang="ru-RU" sz="2800" dirty="0" smtClean="0">
                <a:latin typeface="Helvetica" charset="0"/>
              </a:rPr>
              <a:t>акции в </a:t>
            </a:r>
            <a:r>
              <a:rPr lang="ru-RU" sz="2800" dirty="0">
                <a:latin typeface="Helvetica" charset="0"/>
              </a:rPr>
              <a:t>период </a:t>
            </a:r>
            <a:endParaRPr lang="ru-RU" sz="2800" dirty="0" smtClean="0">
              <a:latin typeface="Helvetica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Helvetica" charset="0"/>
              </a:rPr>
              <a:t>с </a:t>
            </a:r>
            <a:r>
              <a:rPr lang="ru-RU" sz="2800" b="1" dirty="0">
                <a:latin typeface="Helvetica" charset="0"/>
              </a:rPr>
              <a:t>1 по 17 декабря 2017 года </a:t>
            </a:r>
            <a:endParaRPr lang="ru-RU" sz="2800" b="1" dirty="0" smtClean="0">
              <a:latin typeface="Helvetica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Helvetica" charset="0"/>
              </a:rPr>
              <a:t>при </a:t>
            </a:r>
            <a:r>
              <a:rPr lang="ru-RU" sz="2800" dirty="0">
                <a:latin typeface="Helvetica" charset="0"/>
              </a:rPr>
              <a:t>подаче заявки на проектах </a:t>
            </a:r>
            <a:r>
              <a:rPr lang="ru-RU" sz="2800" b="1" dirty="0">
                <a:latin typeface="Helvetica" charset="0"/>
              </a:rPr>
              <a:t>ШЦВ</a:t>
            </a:r>
            <a:r>
              <a:rPr lang="ru-RU" sz="2800" dirty="0">
                <a:latin typeface="Helvetica" charset="0"/>
              </a:rPr>
              <a:t> </a:t>
            </a:r>
            <a:endParaRPr lang="ru-RU" sz="2800" dirty="0" smtClean="0">
              <a:latin typeface="Helvetica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Helvetica" charset="0"/>
              </a:rPr>
              <a:t>и</a:t>
            </a:r>
            <a:r>
              <a:rPr lang="ru-RU" sz="2800" dirty="0">
                <a:latin typeface="Helvetica" charset="0"/>
              </a:rPr>
              <a:t> </a:t>
            </a:r>
            <a:r>
              <a:rPr lang="ru-RU" sz="2800" b="1" dirty="0">
                <a:latin typeface="Helvetica" charset="0"/>
              </a:rPr>
              <a:t>Курсы повышения квалификации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52917" y="959817"/>
            <a:ext cx="9461624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3600" b="1" dirty="0" smtClean="0">
                <a:solidFill>
                  <a:schemeClr val="tx1">
                    <a:lumMod val="6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Акция</a:t>
            </a:r>
            <a:r>
              <a:rPr lang="ru-RU" sz="4219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Новогодний ЦЕНОПАД!!!</a:t>
            </a:r>
            <a:endParaRPr lang="ru-RU" sz="4219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694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2917" y="959817"/>
            <a:ext cx="9461624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3600" b="1" dirty="0" smtClean="0">
                <a:solidFill>
                  <a:schemeClr val="tx1">
                    <a:lumMod val="6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Акция</a:t>
            </a:r>
            <a:r>
              <a:rPr lang="ru-RU" sz="4219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Новогодний ЦЕНОПАД!!!</a:t>
            </a:r>
            <a:endParaRPr lang="ru-RU" sz="4219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167" y="2042750"/>
            <a:ext cx="8836668" cy="34198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60493" y="5824141"/>
            <a:ext cx="8220636" cy="626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3600" b="1" dirty="0" smtClean="0">
                <a:solidFill>
                  <a:schemeClr val="tx1">
                    <a:lumMod val="6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Школа цифрового века / ШЦВ.РФ</a:t>
            </a:r>
            <a:endParaRPr lang="ru-RU" sz="4219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401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9" y="1063142"/>
            <a:ext cx="4376238" cy="49896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529278" y="776557"/>
            <a:ext cx="381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</a:schemeClr>
                </a:solidFill>
              </a:rPr>
              <a:t>12 </a:t>
            </a:r>
            <a:r>
              <a:rPr lang="ru-RU" sz="2400" b="1" dirty="0" smtClean="0">
                <a:solidFill>
                  <a:schemeClr val="tx1">
                    <a:lumMod val="65000"/>
                  </a:schemeClr>
                </a:solidFill>
              </a:rPr>
              <a:t>декабря</a:t>
            </a:r>
            <a:r>
              <a:rPr lang="ru-RU" sz="3200" b="1" dirty="0" smtClean="0">
                <a:solidFill>
                  <a:schemeClr val="tx1">
                    <a:lumMod val="65000"/>
                  </a:schemeClr>
                </a:solidFill>
              </a:rPr>
              <a:t> 2017 </a:t>
            </a:r>
            <a:r>
              <a:rPr lang="ru-RU" sz="2400" b="1" dirty="0" smtClean="0">
                <a:solidFill>
                  <a:schemeClr val="tx1">
                    <a:lumMod val="65000"/>
                  </a:schemeClr>
                </a:solidFill>
              </a:rPr>
              <a:t>в 18.00</a:t>
            </a:r>
            <a:endParaRPr lang="ru-RU" sz="3200" b="1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9278" y="2747844"/>
            <a:ext cx="595382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</a:schemeClr>
                </a:solidFill>
              </a:rPr>
              <a:t>Видеоконференция</a:t>
            </a:r>
          </a:p>
          <a:p>
            <a:endParaRPr lang="ru-RU" sz="700" b="1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ru-RU" sz="2800" b="1" dirty="0" smtClean="0">
                <a:solidFill>
                  <a:srgbClr val="FFC000"/>
                </a:solidFill>
                <a:cs typeface="Journal Sans New"/>
              </a:rPr>
              <a:t>Цифровое преображение российского образования</a:t>
            </a:r>
            <a:endParaRPr lang="ru-RU" sz="2800" dirty="0" smtClean="0">
              <a:solidFill>
                <a:srgbClr val="FFC000"/>
              </a:solidFill>
              <a:cs typeface="Journal Sans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7167" y="5444995"/>
            <a:ext cx="6496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</a:schemeClr>
                </a:solidFill>
              </a:rPr>
              <a:t>Алексей Семенов, академик РАН и РАО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</a:schemeClr>
                </a:solidFill>
              </a:rPr>
              <a:t>Артем Соловейчик, ИД «ПС»</a:t>
            </a:r>
          </a:p>
        </p:txBody>
      </p:sp>
    </p:spTree>
    <p:extLst>
      <p:ext uri="{BB962C8B-B14F-4D97-AF65-F5344CB8AC3E}">
        <p14:creationId xmlns:p14="http://schemas.microsoft.com/office/powerpoint/2010/main" val="11375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2917" y="959817"/>
            <a:ext cx="9461624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3600" b="1" dirty="0" smtClean="0">
                <a:solidFill>
                  <a:schemeClr val="tx1">
                    <a:lumMod val="6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Акция</a:t>
            </a:r>
            <a:r>
              <a:rPr lang="ru-RU" sz="4219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Новогодний ЦЕНОПАД!!!</a:t>
            </a:r>
            <a:endParaRPr lang="ru-RU" sz="4219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83" y="2032025"/>
            <a:ext cx="8570829" cy="35942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604423" y="5977036"/>
            <a:ext cx="7965142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3200" b="1" dirty="0" smtClean="0">
                <a:solidFill>
                  <a:schemeClr val="tx1">
                    <a:lumMod val="6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Курсы повышения квалификации</a:t>
            </a:r>
            <a:endParaRPr lang="ru-RU" sz="4000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24014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913" y="450299"/>
            <a:ext cx="10618380" cy="13032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ru-RU" sz="3600" b="1" dirty="0"/>
              <a:t>Популярные курсы профессиональной и личной эффективности </a:t>
            </a:r>
            <a:r>
              <a:rPr lang="ru-RU" sz="3600" b="1" dirty="0" smtClean="0"/>
              <a:t>педагога</a:t>
            </a:r>
            <a:r>
              <a:rPr lang="ru-RU" sz="3600" dirty="0" smtClean="0"/>
              <a:t>. </a:t>
            </a:r>
            <a:r>
              <a:rPr lang="ru-RU" sz="4400" b="1" dirty="0"/>
              <a:t>6 </a:t>
            </a:r>
            <a:r>
              <a:rPr lang="ru-RU" sz="4400" b="1" dirty="0" smtClean="0"/>
              <a:t>часов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2" y="2166384"/>
            <a:ext cx="3048000" cy="2008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1498" y="4274289"/>
            <a:ext cx="32748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Тайм-менеджмент, или Как эффективно организовать своё время</a:t>
            </a:r>
            <a:r>
              <a:rPr lang="ru-RU" dirty="0"/>
              <a:t> </a:t>
            </a:r>
            <a:endParaRPr lang="ru-RU" dirty="0" smtClean="0"/>
          </a:p>
          <a:p>
            <a:endParaRPr lang="ru-RU" sz="1200" dirty="0" smtClean="0"/>
          </a:p>
          <a:p>
            <a:r>
              <a:rPr lang="ru-RU" sz="1200" dirty="0" smtClean="0"/>
              <a:t>Авторы: </a:t>
            </a:r>
            <a:r>
              <a:rPr lang="ru-RU" sz="1200" dirty="0"/>
              <a:t>Меркулова Татьяна Викторовна, Теплицкая Александра Глебовна</a:t>
            </a:r>
            <a:r>
              <a:rPr lang="ru-RU" sz="1200" dirty="0"/>
              <a:t> </a:t>
            </a:r>
            <a:endParaRPr lang="ru-RU" sz="1200" dirty="0" smtClean="0"/>
          </a:p>
          <a:p>
            <a:endParaRPr lang="ru-RU" sz="1200" dirty="0"/>
          </a:p>
          <a:p>
            <a:r>
              <a:rPr lang="ru-RU" sz="1200" u="sng" dirty="0" err="1"/>
              <a:t>https</a:t>
            </a:r>
            <a:r>
              <a:rPr lang="ru-RU" sz="1200" u="sng" dirty="0"/>
              <a:t>://курсы.1сентября.рф/каталог/EM-24-001</a:t>
            </a:r>
            <a:r>
              <a:rPr lang="ru-RU" sz="1200" u="sng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6688" y="4274289"/>
            <a:ext cx="32748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Тайм-менеджмент для детей, или Как научить школьников организовывать своё время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Авторы: </a:t>
            </a:r>
            <a:r>
              <a:rPr lang="ru-RU" sz="1200" dirty="0" err="1"/>
              <a:t>Беглова</a:t>
            </a:r>
            <a:r>
              <a:rPr lang="ru-RU" sz="1200" dirty="0"/>
              <a:t> Татьяна Владимировна, Меркулова Татьяна Викторовна</a:t>
            </a:r>
            <a:r>
              <a:rPr lang="ru-RU" sz="1200" dirty="0"/>
              <a:t> </a:t>
            </a:r>
            <a:endParaRPr lang="ru-RU" sz="1200" dirty="0" smtClean="0"/>
          </a:p>
          <a:p>
            <a:endParaRPr lang="ru-RU" sz="1200" dirty="0"/>
          </a:p>
          <a:p>
            <a:r>
              <a:rPr lang="ru-RU" sz="1200" u="sng" dirty="0" err="1"/>
              <a:t>https</a:t>
            </a:r>
            <a:r>
              <a:rPr lang="ru-RU" sz="1200" u="sng" dirty="0"/>
              <a:t>://курсы.1сентября.рф/каталог/EM-24-002</a:t>
            </a:r>
            <a:endParaRPr lang="ru-RU" sz="12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8211879" y="4274289"/>
            <a:ext cx="32748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Стресс-менеджмент, или Приёмы профилактики и преодоления стресса </a:t>
            </a:r>
            <a:endParaRPr lang="ru-RU" dirty="0" smtClean="0"/>
          </a:p>
          <a:p>
            <a:endParaRPr lang="ru-RU" sz="1200" dirty="0"/>
          </a:p>
          <a:p>
            <a:r>
              <a:rPr lang="ru-RU" sz="1200" dirty="0" smtClean="0"/>
              <a:t>Авторы: </a:t>
            </a:r>
            <a:r>
              <a:rPr lang="ru-RU" sz="1200" dirty="0"/>
              <a:t>Родионов Вадим Альбертович</a:t>
            </a:r>
            <a:r>
              <a:rPr lang="ru-RU" sz="1200" dirty="0"/>
              <a:t> </a:t>
            </a:r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r>
              <a:rPr lang="ru-RU" sz="1200" u="sng" dirty="0" err="1"/>
              <a:t>https</a:t>
            </a:r>
            <a:r>
              <a:rPr lang="ru-RU" sz="1200" u="sng" dirty="0"/>
              <a:t>://курсы.1сентября.рф/каталог/EM-24-005</a:t>
            </a:r>
            <a:endParaRPr lang="ru-RU" sz="1200" u="sng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02" y="2166384"/>
            <a:ext cx="3048000" cy="20086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292" y="2166384"/>
            <a:ext cx="3048000" cy="20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30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913" y="511856"/>
            <a:ext cx="10618380" cy="1180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/>
            <a:r>
              <a:rPr lang="ru-RU" sz="3600" b="1" dirty="0"/>
              <a:t>Популярные курсы повышения </a:t>
            </a:r>
            <a:r>
              <a:rPr lang="ru-RU" sz="3600" b="1" dirty="0" smtClean="0"/>
              <a:t>квалификации. </a:t>
            </a:r>
          </a:p>
          <a:p>
            <a:pPr algn="ctr"/>
            <a:r>
              <a:rPr lang="ru-RU" sz="3600" b="1" dirty="0" smtClean="0"/>
              <a:t>16 </a:t>
            </a:r>
            <a:r>
              <a:rPr lang="ru-RU" sz="3600" b="1" dirty="0"/>
              <a:t>часов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41498" y="4274289"/>
            <a:ext cx="32748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Профессиональный рост педагога: формирование психолого-педагогической </a:t>
            </a:r>
            <a:r>
              <a:rPr lang="ru-RU" dirty="0" smtClean="0"/>
              <a:t>компетентности</a:t>
            </a:r>
          </a:p>
          <a:p>
            <a:endParaRPr lang="ru-RU" sz="1200" dirty="0" smtClean="0"/>
          </a:p>
          <a:p>
            <a:r>
              <a:rPr lang="ru-RU" sz="1200" dirty="0" smtClean="0"/>
              <a:t>Авторы: </a:t>
            </a:r>
            <a:r>
              <a:rPr lang="ru-RU" sz="1200" dirty="0"/>
              <a:t>Чибисова Марина </a:t>
            </a:r>
            <a:r>
              <a:rPr lang="ru-RU" sz="1200" dirty="0" smtClean="0"/>
              <a:t>Юрьевна</a:t>
            </a:r>
          </a:p>
          <a:p>
            <a:r>
              <a:rPr lang="ru-RU" sz="1200" dirty="0" smtClean="0"/>
              <a:t>Предмет/</a:t>
            </a:r>
            <a:r>
              <a:rPr lang="ru-RU" sz="1200" dirty="0" err="1" smtClean="0"/>
              <a:t>Направаление</a:t>
            </a:r>
            <a:r>
              <a:rPr lang="ru-RU" sz="1200" dirty="0" smtClean="0"/>
              <a:t>: </a:t>
            </a:r>
            <a:r>
              <a:rPr lang="ru-RU" sz="1200" dirty="0"/>
              <a:t>Для всех педагогов</a:t>
            </a:r>
            <a:r>
              <a:rPr lang="ru-RU" sz="1200" dirty="0" smtClean="0"/>
              <a:t> </a:t>
            </a:r>
          </a:p>
          <a:p>
            <a:endParaRPr lang="ru-RU" sz="1200" dirty="0"/>
          </a:p>
          <a:p>
            <a:r>
              <a:rPr lang="ru-RU" sz="1200" u="sng" dirty="0" err="1" smtClean="0"/>
              <a:t>https</a:t>
            </a:r>
            <a:r>
              <a:rPr lang="ru-RU" sz="1200" u="sng" dirty="0"/>
              <a:t>://курсы.1сентября.рф/каталог/ED-21-031</a:t>
            </a:r>
            <a:endParaRPr lang="ru-RU" sz="12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4426688" y="4274289"/>
            <a:ext cx="32748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Педагогические арт-мастерские: развитие творческих способностей детей и </a:t>
            </a:r>
            <a:r>
              <a:rPr lang="ru-RU" dirty="0" smtClean="0"/>
              <a:t>подростков</a:t>
            </a:r>
          </a:p>
          <a:p>
            <a:endParaRPr lang="ru-RU" sz="1200" dirty="0" smtClean="0"/>
          </a:p>
          <a:p>
            <a:r>
              <a:rPr lang="ru-RU" sz="1200" dirty="0" smtClean="0"/>
              <a:t>Авторы: </a:t>
            </a:r>
            <a:r>
              <a:rPr lang="ru-RU" sz="1200" dirty="0"/>
              <a:t>Авторский коллектив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ru-RU" sz="1200" dirty="0" smtClean="0"/>
              <a:t>Предмет/</a:t>
            </a:r>
            <a:r>
              <a:rPr lang="ru-RU" sz="1200" dirty="0" err="1" smtClean="0"/>
              <a:t>Направаление</a:t>
            </a:r>
            <a:r>
              <a:rPr lang="ru-RU" sz="1200" dirty="0" smtClean="0"/>
              <a:t>: </a:t>
            </a:r>
            <a:r>
              <a:rPr lang="ru-RU" sz="1200" dirty="0"/>
              <a:t>Школьный психолог</a:t>
            </a:r>
            <a:r>
              <a:rPr lang="ru-RU" sz="1200" dirty="0"/>
              <a:t> </a:t>
            </a:r>
            <a:endParaRPr lang="ru-RU" sz="1200" dirty="0" smtClean="0"/>
          </a:p>
          <a:p>
            <a:endParaRPr lang="ru-RU" sz="1200" dirty="0"/>
          </a:p>
          <a:p>
            <a:r>
              <a:rPr lang="en-US" sz="1200" u="sng" dirty="0"/>
              <a:t>https</a:t>
            </a:r>
            <a:r>
              <a:rPr lang="ru-RU" sz="1200" u="sng" dirty="0"/>
              <a:t>://курсы.1сентября.рф/каталог/</a:t>
            </a:r>
            <a:r>
              <a:rPr lang="en-US" sz="1200" u="sng" dirty="0"/>
              <a:t>ED</a:t>
            </a:r>
            <a:r>
              <a:rPr lang="ru-RU" sz="1200" u="sng" dirty="0"/>
              <a:t>-08-010</a:t>
            </a:r>
            <a:endParaRPr lang="ru-RU" sz="12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8211879" y="4274289"/>
            <a:ext cx="32748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Реализация инклюзивного подхода в современной образовательной </a:t>
            </a:r>
            <a:r>
              <a:rPr lang="ru-RU" dirty="0" smtClean="0"/>
              <a:t>организации</a:t>
            </a:r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 smtClean="0"/>
              <a:t>Авторы: </a:t>
            </a:r>
            <a:r>
              <a:rPr lang="ru-RU" sz="1200" dirty="0"/>
              <a:t>Родионов Вадим Альбертович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ru-RU" sz="1200" dirty="0"/>
              <a:t>Предмет/</a:t>
            </a:r>
            <a:r>
              <a:rPr lang="ru-RU" sz="1200" dirty="0" err="1"/>
              <a:t>Направаление</a:t>
            </a:r>
            <a:r>
              <a:rPr lang="ru-RU" sz="1200" dirty="0"/>
              <a:t>: Для всех педагогов </a:t>
            </a:r>
            <a:endParaRPr lang="ru-RU" sz="1200" dirty="0" smtClean="0"/>
          </a:p>
          <a:p>
            <a:endParaRPr lang="ru-RU" sz="1200" dirty="0"/>
          </a:p>
          <a:p>
            <a:r>
              <a:rPr lang="en-US" sz="1200" u="sng" dirty="0"/>
              <a:t>https</a:t>
            </a:r>
            <a:r>
              <a:rPr lang="ru-RU" sz="1200" u="sng" dirty="0"/>
              <a:t>://курсы.1сентября.рф/каталог/</a:t>
            </a:r>
            <a:r>
              <a:rPr lang="en-US" sz="1200" u="sng" dirty="0"/>
              <a:t>ED</a:t>
            </a:r>
            <a:r>
              <a:rPr lang="ru-RU" sz="1200" u="sng" dirty="0"/>
              <a:t>-23-003</a:t>
            </a:r>
            <a:r>
              <a:rPr lang="ru-RU" sz="1200" u="sng" dirty="0"/>
              <a:t>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02" y="2166384"/>
            <a:ext cx="3048000" cy="20086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2" y="2166384"/>
            <a:ext cx="3048000" cy="2008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1"/>
          <a:stretch/>
        </p:blipFill>
        <p:spPr>
          <a:xfrm>
            <a:off x="4540102" y="2166385"/>
            <a:ext cx="3048000" cy="20086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6" r="5628"/>
          <a:stretch/>
        </p:blipFill>
        <p:spPr>
          <a:xfrm>
            <a:off x="8325292" y="2166384"/>
            <a:ext cx="3048000" cy="200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01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913" y="511856"/>
            <a:ext cx="10618380" cy="1180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/>
            <a:r>
              <a:rPr lang="ru-RU" sz="3600" b="1" dirty="0"/>
              <a:t>Популярные курсы повышения </a:t>
            </a:r>
            <a:r>
              <a:rPr lang="ru-RU" sz="3600" b="1" dirty="0" smtClean="0"/>
              <a:t>квалификации. </a:t>
            </a:r>
          </a:p>
          <a:p>
            <a:pPr algn="ctr"/>
            <a:r>
              <a:rPr lang="ru-RU" sz="3600" b="1" dirty="0"/>
              <a:t>3</a:t>
            </a:r>
            <a:r>
              <a:rPr lang="ru-RU" sz="3600" b="1" dirty="0" smtClean="0"/>
              <a:t>6 </a:t>
            </a:r>
            <a:r>
              <a:rPr lang="ru-RU" sz="3600" b="1" dirty="0"/>
              <a:t>часов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41498" y="4274289"/>
            <a:ext cx="32748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Реализация требований ФГОС к достижению </a:t>
            </a:r>
            <a:r>
              <a:rPr lang="ru-RU" dirty="0" err="1"/>
              <a:t>метапредметных</a:t>
            </a:r>
            <a:r>
              <a:rPr lang="ru-RU" dirty="0"/>
              <a:t> результатов обучения средствами учебных предметов</a:t>
            </a:r>
            <a:r>
              <a:rPr lang="ru-RU" dirty="0"/>
              <a:t> </a:t>
            </a:r>
            <a:endParaRPr lang="ru-RU" dirty="0" smtClean="0"/>
          </a:p>
          <a:p>
            <a:endParaRPr lang="ru-RU" sz="1200" dirty="0" smtClean="0"/>
          </a:p>
          <a:p>
            <a:r>
              <a:rPr lang="ru-RU" sz="1200" dirty="0" smtClean="0"/>
              <a:t>Авторы: Крылова Ольга Вадимовна Предмет/</a:t>
            </a:r>
            <a:r>
              <a:rPr lang="ru-RU" sz="1200" dirty="0" err="1" smtClean="0"/>
              <a:t>Направаление</a:t>
            </a:r>
            <a:r>
              <a:rPr lang="ru-RU" sz="1200" dirty="0" smtClean="0"/>
              <a:t>: Для всех педагогов </a:t>
            </a:r>
          </a:p>
          <a:p>
            <a:endParaRPr lang="ru-RU" sz="1200" dirty="0"/>
          </a:p>
          <a:p>
            <a:r>
              <a:rPr lang="en-US" sz="1200" u="sng" dirty="0"/>
              <a:t>https</a:t>
            </a:r>
            <a:r>
              <a:rPr lang="ru-RU" sz="1200" u="sng" dirty="0"/>
              <a:t>://курсы.1сентября.рф/каталог/</a:t>
            </a:r>
            <a:r>
              <a:rPr lang="en-US" sz="1200" u="sng" dirty="0"/>
              <a:t>ED</a:t>
            </a:r>
            <a:r>
              <a:rPr lang="ru-RU" sz="1200" u="sng" dirty="0"/>
              <a:t>-21-020</a:t>
            </a:r>
            <a:r>
              <a:rPr lang="ru-RU" sz="1200" u="sng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6688" y="4274289"/>
            <a:ext cx="32748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ИКТ-поддержка профессиональной деятельности педагога в условиях реализации требований ФГОС</a:t>
            </a:r>
            <a:r>
              <a:rPr lang="ru-RU" dirty="0"/>
              <a:t> </a:t>
            </a:r>
            <a:endParaRPr lang="ru-RU" dirty="0" smtClean="0"/>
          </a:p>
          <a:p>
            <a:endParaRPr lang="ru-RU" sz="1200" dirty="0" smtClean="0"/>
          </a:p>
          <a:p>
            <a:r>
              <a:rPr lang="ru-RU" sz="1200" dirty="0" smtClean="0"/>
              <a:t>Авторы: </a:t>
            </a:r>
            <a:r>
              <a:rPr lang="ru-RU" sz="1200" dirty="0" err="1"/>
              <a:t>Цикина</a:t>
            </a:r>
            <a:r>
              <a:rPr lang="ru-RU" sz="1200" dirty="0"/>
              <a:t> Татьяна Ивановна</a:t>
            </a:r>
            <a:r>
              <a:rPr lang="ru-RU" sz="1200" dirty="0"/>
              <a:t> Предмет/</a:t>
            </a:r>
            <a:r>
              <a:rPr lang="ru-RU" sz="1200" dirty="0" err="1"/>
              <a:t>Направаление</a:t>
            </a:r>
            <a:r>
              <a:rPr lang="ru-RU" sz="1200" dirty="0"/>
              <a:t>: Для всех педагогов </a:t>
            </a:r>
            <a:endParaRPr lang="ru-RU" sz="1200" dirty="0" smtClean="0"/>
          </a:p>
          <a:p>
            <a:endParaRPr lang="ru-RU" sz="1200" dirty="0"/>
          </a:p>
          <a:p>
            <a:r>
              <a:rPr lang="en-US" sz="1200" u="sng" dirty="0"/>
              <a:t>https</a:t>
            </a:r>
            <a:r>
              <a:rPr lang="ru-RU" sz="1200" u="sng" dirty="0"/>
              <a:t>://курсы.1сентября.рф/каталог/</a:t>
            </a:r>
            <a:r>
              <a:rPr lang="en-US" sz="1200" u="sng" dirty="0"/>
              <a:t>ED</a:t>
            </a:r>
            <a:r>
              <a:rPr lang="ru-RU" sz="1200" u="sng" dirty="0"/>
              <a:t>-21-030</a:t>
            </a:r>
            <a:endParaRPr lang="ru-RU" sz="12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8211879" y="4274289"/>
            <a:ext cx="32748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 формировать у младших школьников универсальные учебные </a:t>
            </a:r>
            <a:r>
              <a:rPr lang="ru-RU" dirty="0" smtClean="0"/>
              <a:t>действия</a:t>
            </a:r>
            <a:endParaRPr lang="ru-RU" sz="1200" dirty="0"/>
          </a:p>
          <a:p>
            <a:endParaRPr lang="ru-RU" sz="1200" dirty="0"/>
          </a:p>
          <a:p>
            <a:r>
              <a:rPr lang="ru-RU" sz="1200" dirty="0" smtClean="0"/>
              <a:t>Авторы: </a:t>
            </a:r>
            <a:r>
              <a:rPr lang="ru-RU" sz="1200" dirty="0"/>
              <a:t>Виноградова Наталья Федоровна, </a:t>
            </a:r>
            <a:r>
              <a:rPr lang="ru-RU" sz="1200" dirty="0" err="1"/>
              <a:t>Кочурова</a:t>
            </a:r>
            <a:r>
              <a:rPr lang="ru-RU" sz="1200" dirty="0"/>
              <a:t> Елена Эдуардовна, Кузнецова Марина Ивановна, Романова Владислава </a:t>
            </a:r>
            <a:r>
              <a:rPr lang="ru-RU" sz="1200" dirty="0" smtClean="0"/>
              <a:t>Юрьевна и другие</a:t>
            </a:r>
          </a:p>
          <a:p>
            <a:r>
              <a:rPr lang="ru-RU" sz="1200" dirty="0" smtClean="0"/>
              <a:t>Предмет/</a:t>
            </a:r>
            <a:r>
              <a:rPr lang="ru-RU" sz="1200" dirty="0" err="1" smtClean="0"/>
              <a:t>Направаление</a:t>
            </a:r>
            <a:r>
              <a:rPr lang="ru-RU" sz="1200" dirty="0"/>
              <a:t>: </a:t>
            </a:r>
            <a:r>
              <a:rPr lang="ru-RU" sz="1200" dirty="0"/>
              <a:t>Начальная школа</a:t>
            </a:r>
            <a:r>
              <a:rPr lang="ru-RU" sz="1200" dirty="0"/>
              <a:t> </a:t>
            </a:r>
            <a:endParaRPr lang="ru-RU" sz="1200" dirty="0" smtClean="0"/>
          </a:p>
          <a:p>
            <a:endParaRPr lang="ru-RU" sz="1200" dirty="0"/>
          </a:p>
          <a:p>
            <a:r>
              <a:rPr lang="en-US" sz="1200" u="sng" dirty="0"/>
              <a:t>https</a:t>
            </a:r>
            <a:r>
              <a:rPr lang="ru-RU" sz="1200" u="sng" dirty="0"/>
              <a:t>://курсы.1сентября.рф/каталог/</a:t>
            </a:r>
            <a:r>
              <a:rPr lang="en-US" sz="1200" u="sng" dirty="0"/>
              <a:t>ED</a:t>
            </a:r>
            <a:r>
              <a:rPr lang="ru-RU" sz="1200" u="sng" dirty="0"/>
              <a:t>-12-020</a:t>
            </a:r>
            <a:endParaRPr lang="ru-RU" sz="1200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2" y="2166384"/>
            <a:ext cx="3048000" cy="2033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4"/>
          <a:stretch/>
        </p:blipFill>
        <p:spPr>
          <a:xfrm>
            <a:off x="4540102" y="2126016"/>
            <a:ext cx="3046228" cy="20453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520" y="2126016"/>
            <a:ext cx="3049772" cy="202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19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913" y="511856"/>
            <a:ext cx="10618380" cy="1180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/>
            <a:r>
              <a:rPr lang="ru-RU" sz="3600" b="1" dirty="0"/>
              <a:t>Популярные курсы повышения </a:t>
            </a:r>
            <a:r>
              <a:rPr lang="ru-RU" sz="3600" b="1" dirty="0" smtClean="0"/>
              <a:t>квалификации. </a:t>
            </a:r>
          </a:p>
          <a:p>
            <a:pPr algn="ctr"/>
            <a:r>
              <a:rPr lang="ru-RU" sz="3600" b="1" dirty="0" smtClean="0"/>
              <a:t>72 часа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41498" y="3874179"/>
            <a:ext cx="32748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ФГОС: достижение личностных и </a:t>
            </a:r>
            <a:r>
              <a:rPr lang="ru-RU" dirty="0" err="1"/>
              <a:t>метапредметных</a:t>
            </a:r>
            <a:r>
              <a:rPr lang="ru-RU" dirty="0"/>
              <a:t> результатов (психолого-педагогический аспект</a:t>
            </a:r>
            <a:r>
              <a:rPr lang="ru-RU" dirty="0" smtClean="0"/>
              <a:t>)</a:t>
            </a:r>
          </a:p>
          <a:p>
            <a:endParaRPr lang="ru-RU" sz="1200" dirty="0" smtClean="0"/>
          </a:p>
          <a:p>
            <a:r>
              <a:rPr lang="ru-RU" sz="1200" dirty="0" smtClean="0"/>
              <a:t>Авторы: </a:t>
            </a:r>
            <a:r>
              <a:rPr lang="ru-RU" sz="1200" dirty="0" err="1"/>
              <a:t>Арсланьян</a:t>
            </a:r>
            <a:r>
              <a:rPr lang="ru-RU" sz="1200" dirty="0"/>
              <a:t> Валерия Петровна, </a:t>
            </a:r>
            <a:r>
              <a:rPr lang="ru-RU" sz="1200" dirty="0" err="1"/>
              <a:t>Стюхина</a:t>
            </a:r>
            <a:r>
              <a:rPr lang="ru-RU" sz="1200" dirty="0"/>
              <a:t> Галина Андреевна</a:t>
            </a:r>
            <a:r>
              <a:rPr lang="ru-RU" sz="1200" dirty="0"/>
              <a:t> </a:t>
            </a:r>
            <a:r>
              <a:rPr lang="ru-RU" sz="1200" dirty="0" smtClean="0"/>
              <a:t>Предмет/</a:t>
            </a:r>
            <a:r>
              <a:rPr lang="ru-RU" sz="1200" dirty="0" err="1" smtClean="0"/>
              <a:t>Направаление</a:t>
            </a:r>
            <a:r>
              <a:rPr lang="ru-RU" sz="1200" dirty="0" smtClean="0"/>
              <a:t>: Для всех педагогов </a:t>
            </a:r>
          </a:p>
          <a:p>
            <a:endParaRPr lang="ru-RU" sz="1200" dirty="0"/>
          </a:p>
          <a:p>
            <a:r>
              <a:rPr lang="en-US" sz="1200" u="sng" dirty="0"/>
              <a:t>https</a:t>
            </a:r>
            <a:r>
              <a:rPr lang="ru-RU" sz="1200" u="sng" dirty="0"/>
              <a:t>://курсы.1сентября.рф/каталог/</a:t>
            </a:r>
            <a:r>
              <a:rPr lang="en-US" sz="1200" u="sng" dirty="0"/>
              <a:t>ED</a:t>
            </a:r>
            <a:r>
              <a:rPr lang="ru-RU" sz="1200" u="sng" dirty="0"/>
              <a:t>-21-017</a:t>
            </a:r>
            <a:endParaRPr lang="ru-RU" sz="12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4426688" y="3874179"/>
            <a:ext cx="327482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Организация образовательной деятельности в процессе реализации ФГОС начального общего образования для обучающихся с ограниченными возможностями здоровья в условиях инклюзивной практики</a:t>
            </a:r>
          </a:p>
          <a:p>
            <a:endParaRPr lang="ru-RU" sz="1400" dirty="0" smtClean="0"/>
          </a:p>
          <a:p>
            <a:r>
              <a:rPr lang="ru-RU" sz="1200" dirty="0" smtClean="0"/>
              <a:t>Авторы: </a:t>
            </a:r>
            <a:r>
              <a:rPr lang="ru-RU" sz="1200" dirty="0" err="1"/>
              <a:t>Ромашина</a:t>
            </a:r>
            <a:r>
              <a:rPr lang="ru-RU" sz="1200" dirty="0"/>
              <a:t> Людмила Владимировна, </a:t>
            </a:r>
            <a:r>
              <a:rPr lang="ru-RU" sz="1200" dirty="0" err="1"/>
              <a:t>Вертей</a:t>
            </a:r>
            <a:r>
              <a:rPr lang="ru-RU" sz="1200" dirty="0"/>
              <a:t> Юлия Николаевна</a:t>
            </a:r>
            <a:r>
              <a:rPr lang="ru-RU" sz="1200" dirty="0"/>
              <a:t> </a:t>
            </a:r>
            <a:r>
              <a:rPr lang="ru-RU" sz="1200" dirty="0" smtClean="0"/>
              <a:t>Предмет/</a:t>
            </a:r>
            <a:r>
              <a:rPr lang="ru-RU" sz="1200" dirty="0" err="1" smtClean="0"/>
              <a:t>Направаление</a:t>
            </a:r>
            <a:r>
              <a:rPr lang="ru-RU" sz="1200" dirty="0"/>
              <a:t>: </a:t>
            </a:r>
            <a:r>
              <a:rPr lang="ru-RU" sz="1200" dirty="0"/>
              <a:t>Инклюзивное образование</a:t>
            </a:r>
            <a:r>
              <a:rPr lang="ru-RU" sz="1200" dirty="0"/>
              <a:t> </a:t>
            </a:r>
            <a:endParaRPr lang="ru-RU" sz="1200" dirty="0" smtClean="0"/>
          </a:p>
          <a:p>
            <a:endParaRPr lang="ru-RU" sz="1200" dirty="0"/>
          </a:p>
          <a:p>
            <a:r>
              <a:rPr lang="en-US" sz="1200" u="sng" dirty="0"/>
              <a:t>https</a:t>
            </a:r>
            <a:r>
              <a:rPr lang="ru-RU" sz="1200" u="sng" dirty="0"/>
              <a:t>://курсы.1сентября.рф/каталог/</a:t>
            </a:r>
            <a:r>
              <a:rPr lang="en-US" sz="1200" u="sng" dirty="0"/>
              <a:t>ED</a:t>
            </a:r>
            <a:r>
              <a:rPr lang="ru-RU" sz="1200" u="sng" dirty="0"/>
              <a:t>-23-002</a:t>
            </a:r>
            <a:endParaRPr lang="ru-RU" sz="12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8210992" y="3874179"/>
            <a:ext cx="32748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Современные </a:t>
            </a:r>
            <a:r>
              <a:rPr lang="ru-RU" dirty="0"/>
              <a:t>формы и методы обучения английскому языку детей младшего школьного </a:t>
            </a:r>
            <a:r>
              <a:rPr lang="ru-RU" dirty="0" smtClean="0"/>
              <a:t>возраста</a:t>
            </a:r>
          </a:p>
          <a:p>
            <a:endParaRPr lang="ru-RU" sz="1200" dirty="0"/>
          </a:p>
          <a:p>
            <a:r>
              <a:rPr lang="ru-RU" sz="1200" dirty="0" smtClean="0"/>
              <a:t>Авторы: </a:t>
            </a:r>
            <a:r>
              <a:rPr lang="ru-RU" sz="1200" dirty="0" err="1"/>
              <a:t>Грибенкова</a:t>
            </a:r>
            <a:r>
              <a:rPr lang="ru-RU" sz="1200" dirty="0"/>
              <a:t> Лариса Николаевна, Лапшина Влада Игоревна</a:t>
            </a:r>
            <a:r>
              <a:rPr lang="ru-RU" sz="1200" dirty="0"/>
              <a:t> </a:t>
            </a:r>
            <a:endParaRPr lang="ru-RU" sz="1200" dirty="0" smtClean="0"/>
          </a:p>
          <a:p>
            <a:endParaRPr lang="ru-RU" sz="1200" dirty="0"/>
          </a:p>
          <a:p>
            <a:r>
              <a:rPr lang="ru-RU" sz="1200" dirty="0" smtClean="0"/>
              <a:t>Предмет/</a:t>
            </a:r>
            <a:r>
              <a:rPr lang="ru-RU" sz="1200" dirty="0" err="1" smtClean="0"/>
              <a:t>Направаление</a:t>
            </a:r>
            <a:r>
              <a:rPr lang="ru-RU" sz="1200" dirty="0"/>
              <a:t>: </a:t>
            </a:r>
            <a:r>
              <a:rPr lang="ru-RU" sz="1200" dirty="0"/>
              <a:t>Английский язык</a:t>
            </a:r>
            <a:r>
              <a:rPr lang="ru-RU" sz="1200" dirty="0"/>
              <a:t> </a:t>
            </a:r>
            <a:endParaRPr lang="ru-RU" sz="1200" dirty="0" smtClean="0"/>
          </a:p>
          <a:p>
            <a:endParaRPr lang="ru-RU" sz="1200" dirty="0"/>
          </a:p>
          <a:p>
            <a:r>
              <a:rPr lang="en-US" sz="1200" u="sng" dirty="0"/>
              <a:t>https</a:t>
            </a:r>
            <a:r>
              <a:rPr lang="ru-RU" sz="1200" u="sng" dirty="0"/>
              <a:t>://курсы.1сентября.рф/каталог/</a:t>
            </a:r>
            <a:r>
              <a:rPr lang="en-US" sz="1200" u="sng" dirty="0"/>
              <a:t>ED</a:t>
            </a:r>
            <a:r>
              <a:rPr lang="ru-RU" sz="1200" u="sng" dirty="0" smtClean="0"/>
              <a:t>-01-008</a:t>
            </a:r>
            <a:endParaRPr lang="ru-RU" sz="1200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74"/>
          <a:stretch/>
        </p:blipFill>
        <p:spPr>
          <a:xfrm>
            <a:off x="754912" y="2166384"/>
            <a:ext cx="3048000" cy="16188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47"/>
          <a:stretch/>
        </p:blipFill>
        <p:spPr>
          <a:xfrm>
            <a:off x="8323520" y="2126016"/>
            <a:ext cx="3049772" cy="1659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77"/>
          <a:stretch/>
        </p:blipFill>
        <p:spPr>
          <a:xfrm>
            <a:off x="4543612" y="2126016"/>
            <a:ext cx="3042717" cy="16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28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2917" y="959817"/>
            <a:ext cx="9461624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3600" b="1" dirty="0" smtClean="0">
                <a:solidFill>
                  <a:schemeClr val="tx1">
                    <a:lumMod val="6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Акция</a:t>
            </a:r>
            <a:r>
              <a:rPr lang="ru-RU" sz="4219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Новогодний ЦЕНОПАД!!!</a:t>
            </a:r>
            <a:endParaRPr lang="ru-RU" sz="4219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415" y="2358769"/>
            <a:ext cx="8699500" cy="3213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38388" y="5936338"/>
            <a:ext cx="3245224" cy="626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3600" b="1" smtClean="0">
                <a:solidFill>
                  <a:schemeClr val="tx1">
                    <a:lumMod val="6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Вебинары</a:t>
            </a:r>
            <a:endParaRPr lang="ru-RU" sz="4219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39963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71506" y="387610"/>
            <a:ext cx="6918130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sp>
        <p:nvSpPr>
          <p:cNvPr id="4" name="TextBox 3"/>
          <p:cNvSpPr txBox="1"/>
          <p:nvPr/>
        </p:nvSpPr>
        <p:spPr>
          <a:xfrm>
            <a:off x="4555735" y="3286446"/>
            <a:ext cx="6542077" cy="3062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Новый книжный</a:t>
            </a:r>
          </a:p>
          <a:p>
            <a:endParaRPr lang="en-US" sz="3600" dirty="0"/>
          </a:p>
          <a:p>
            <a:r>
              <a:rPr lang="ru-RU" sz="3600" b="1" dirty="0" smtClean="0"/>
              <a:t>Читай-Город</a:t>
            </a:r>
          </a:p>
          <a:p>
            <a:endParaRPr lang="ru-RU" sz="902" dirty="0" smtClean="0"/>
          </a:p>
          <a:p>
            <a:endParaRPr lang="ru-RU" sz="3600" dirty="0"/>
          </a:p>
          <a:p>
            <a:pPr lvl="0"/>
            <a:r>
              <a:rPr lang="ru-RU" sz="3600" b="1" dirty="0" smtClean="0">
                <a:solidFill>
                  <a:prstClr val="white"/>
                </a:solidFill>
              </a:rPr>
              <a:t>Книжный лабиринт</a:t>
            </a:r>
            <a:endParaRPr lang="ru-RU" sz="902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734" y="1958787"/>
            <a:ext cx="7228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Спрашивайте книгу во всех книжных магазинах страны и в том числе и в сетях книжной торговли: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167" y="365255"/>
            <a:ext cx="1829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Педагогический</a:t>
            </a:r>
          </a:p>
          <a:p>
            <a:r>
              <a:rPr lang="ru-RU" dirty="0">
                <a:solidFill>
                  <a:srgbClr val="FFC000"/>
                </a:solidFill>
              </a:rPr>
              <a:t>б</a:t>
            </a:r>
            <a:r>
              <a:rPr lang="ru-RU" dirty="0" smtClean="0">
                <a:solidFill>
                  <a:srgbClr val="FFC000"/>
                </a:solidFill>
              </a:rPr>
              <a:t>естселлер</a:t>
            </a:r>
          </a:p>
          <a:p>
            <a:r>
              <a:rPr lang="ru-RU" dirty="0" smtClean="0"/>
              <a:t>Новое издание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2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58183"/>
            <a:ext cx="12192000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82240" y="1851406"/>
            <a:ext cx="6542077" cy="435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/>
              <a:t>ЛитРес</a:t>
            </a:r>
            <a:r>
              <a:rPr lang="ru-RU" sz="3600" b="1" dirty="0"/>
              <a:t>:</a:t>
            </a:r>
          </a:p>
          <a:p>
            <a:r>
              <a:rPr lang="ru-RU" sz="2000" dirty="0" smtClean="0"/>
              <a:t>Скоро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3600" b="1" dirty="0" smtClean="0"/>
              <a:t>book24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https://book24.ru/product/pedagogika-dlya-vsekh-1827352/</a:t>
            </a:r>
            <a:r>
              <a:rPr lang="en-US" sz="902" dirty="0" smtClean="0"/>
              <a:t/>
            </a:r>
            <a:br>
              <a:rPr lang="en-US" sz="902" dirty="0" smtClean="0"/>
            </a:br>
            <a:endParaRPr lang="ru-RU" sz="902" dirty="0" smtClean="0"/>
          </a:p>
          <a:p>
            <a:endParaRPr lang="ru-RU" sz="2000" dirty="0"/>
          </a:p>
          <a:p>
            <a:pPr lvl="0"/>
            <a:r>
              <a:rPr lang="en-US" sz="3600" b="1" dirty="0" smtClean="0">
                <a:solidFill>
                  <a:prstClr val="white"/>
                </a:solidFill>
              </a:rPr>
              <a:t>YouTube</a:t>
            </a:r>
          </a:p>
          <a:p>
            <a:pPr lvl="0"/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Еженедельное чтение в сети начнется с середины января 2018 года. Следите за объявлениями  расписания видеоконференций в Издательском доме «Первое сентября» 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hlinkClick r:id="rId4" action="ppaction://hlinkfile"/>
              </a:rPr>
              <a:t>вебинар.1сентября.рф</a:t>
            </a:r>
            <a:endParaRPr lang="ru-RU" sz="902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507" y="365255"/>
            <a:ext cx="6758481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167" y="365255"/>
            <a:ext cx="1829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Педагогический</a:t>
            </a:r>
          </a:p>
          <a:p>
            <a:r>
              <a:rPr lang="ru-RU" dirty="0">
                <a:solidFill>
                  <a:srgbClr val="FFC000"/>
                </a:solidFill>
              </a:rPr>
              <a:t>б</a:t>
            </a:r>
            <a:r>
              <a:rPr lang="ru-RU" dirty="0" smtClean="0">
                <a:solidFill>
                  <a:srgbClr val="FFC000"/>
                </a:solidFill>
              </a:rPr>
              <a:t>естселлер</a:t>
            </a:r>
          </a:p>
          <a:p>
            <a:r>
              <a:rPr lang="ru-RU" dirty="0" smtClean="0"/>
              <a:t>Новое издание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3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6282" y="2142554"/>
            <a:ext cx="7014953" cy="17956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 наступающим </a:t>
            </a:r>
            <a:r>
              <a:rPr lang="ru-RU" sz="72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Новым годом!</a:t>
            </a:r>
            <a:endParaRPr lang="ru-RU" sz="7200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6282" y="5071001"/>
            <a:ext cx="8494129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3200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Команда ИД «Первое сентября»</a:t>
            </a:r>
            <a:endParaRPr lang="ru-RU" sz="3200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2601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6282" y="2388774"/>
            <a:ext cx="8063824" cy="13032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Вы блестящий учитель,</a:t>
            </a:r>
          </a:p>
          <a:p>
            <a:pPr defTabSz="410751" hangingPunct="0"/>
            <a:r>
              <a:rPr lang="ru-RU" sz="4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 Вас прекрасные ученики! </a:t>
            </a:r>
            <a:endParaRPr lang="ru-RU" sz="7200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6282" y="5071001"/>
            <a:ext cx="8494129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3200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Команда ИД «Первое сентября»</a:t>
            </a:r>
            <a:endParaRPr lang="ru-RU" sz="3200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85822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9" y="1063142"/>
            <a:ext cx="4376238" cy="49896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529278" y="776557"/>
            <a:ext cx="381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</a:schemeClr>
                </a:solidFill>
              </a:rPr>
              <a:t>12 </a:t>
            </a:r>
            <a:r>
              <a:rPr lang="ru-RU" sz="2400" b="1" dirty="0" smtClean="0">
                <a:solidFill>
                  <a:schemeClr val="tx1">
                    <a:lumMod val="65000"/>
                  </a:schemeClr>
                </a:solidFill>
              </a:rPr>
              <a:t>декабря</a:t>
            </a:r>
            <a:r>
              <a:rPr lang="ru-RU" sz="3200" b="1" dirty="0" smtClean="0">
                <a:solidFill>
                  <a:schemeClr val="tx1">
                    <a:lumMod val="65000"/>
                  </a:schemeClr>
                </a:solidFill>
              </a:rPr>
              <a:t> 2017 </a:t>
            </a:r>
            <a:r>
              <a:rPr lang="ru-RU" sz="2400" b="1" dirty="0" smtClean="0">
                <a:solidFill>
                  <a:schemeClr val="tx1">
                    <a:lumMod val="65000"/>
                  </a:schemeClr>
                </a:solidFill>
              </a:rPr>
              <a:t>в 18.00</a:t>
            </a:r>
            <a:endParaRPr lang="ru-RU" sz="3200" b="1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9278" y="2747844"/>
            <a:ext cx="595382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</a:schemeClr>
                </a:solidFill>
              </a:rPr>
              <a:t>Видеоконференция</a:t>
            </a:r>
          </a:p>
          <a:p>
            <a:endParaRPr lang="ru-RU" sz="700" b="1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ru-RU" sz="2800" b="1" dirty="0" smtClean="0">
                <a:solidFill>
                  <a:srgbClr val="FFC000"/>
                </a:solidFill>
                <a:cs typeface="Journal Sans New"/>
              </a:rPr>
              <a:t>Цифровое преображение российского образования</a:t>
            </a:r>
            <a:endParaRPr lang="ru-RU" sz="2800" dirty="0" smtClean="0">
              <a:solidFill>
                <a:srgbClr val="FFC000"/>
              </a:solidFill>
              <a:cs typeface="Journal Sans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7167" y="5444995"/>
            <a:ext cx="6496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</a:schemeClr>
                </a:solidFill>
              </a:rPr>
              <a:t>Алексей Семенов, академик РАН и РАО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</a:schemeClr>
                </a:solidFill>
              </a:rPr>
              <a:t>Артем Соловейчик, ИД «ПС»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75" y="1890146"/>
            <a:ext cx="3641100" cy="35548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3375" y="2146315"/>
            <a:ext cx="370926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 </a:t>
            </a:r>
            <a:r>
              <a:rPr lang="ru-RU" sz="2400" dirty="0" smtClean="0">
                <a:solidFill>
                  <a:srgbClr val="FFC000"/>
                </a:solidFill>
              </a:rPr>
              <a:t>1</a:t>
            </a:r>
            <a:r>
              <a:rPr lang="ru-RU" dirty="0" smtClean="0">
                <a:solidFill>
                  <a:srgbClr val="FFC000"/>
                </a:solidFill>
              </a:rPr>
              <a:t> по </a:t>
            </a:r>
            <a:r>
              <a:rPr lang="ru-RU" sz="2400" dirty="0" smtClean="0">
                <a:solidFill>
                  <a:srgbClr val="FFC000"/>
                </a:solidFill>
              </a:rPr>
              <a:t>17</a:t>
            </a:r>
            <a:r>
              <a:rPr lang="ru-RU" dirty="0" smtClean="0">
                <a:solidFill>
                  <a:srgbClr val="FFC000"/>
                </a:solidFill>
              </a:rPr>
              <a:t> декабря скидки </a:t>
            </a:r>
            <a:r>
              <a:rPr lang="ru-RU" sz="2400" b="1" dirty="0" smtClean="0">
                <a:solidFill>
                  <a:srgbClr val="FFC000"/>
                </a:solidFill>
              </a:rPr>
              <a:t>25%</a:t>
            </a:r>
            <a:endParaRPr lang="ru-RU" b="1" dirty="0" smtClean="0">
              <a:solidFill>
                <a:srgbClr val="FFC000"/>
              </a:solidFill>
            </a:endParaRPr>
          </a:p>
          <a:p>
            <a:endParaRPr lang="ru-RU" sz="400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на </a:t>
            </a:r>
            <a:r>
              <a:rPr lang="ru-RU" dirty="0">
                <a:solidFill>
                  <a:srgbClr val="FFC000"/>
                </a:solidFill>
              </a:rPr>
              <a:t>обучение по программам повышения </a:t>
            </a:r>
            <a:r>
              <a:rPr lang="ru-RU" dirty="0" smtClean="0">
                <a:solidFill>
                  <a:srgbClr val="FFC000"/>
                </a:solidFill>
              </a:rPr>
              <a:t>квалификации</a:t>
            </a:r>
            <a:r>
              <a:rPr lang="ru-RU" dirty="0"/>
              <a:t> 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дистанционные курсы</a:t>
            </a:r>
            <a:r>
              <a:rPr lang="ru-RU" dirty="0" smtClean="0"/>
              <a:t>)</a:t>
            </a:r>
          </a:p>
          <a:p>
            <a:endParaRPr lang="ru-RU" sz="600" dirty="0"/>
          </a:p>
          <a:p>
            <a:pPr>
              <a:lnSpc>
                <a:spcPct val="150000"/>
              </a:lnSpc>
            </a:pPr>
            <a:r>
              <a:rPr lang="ru-RU" dirty="0"/>
              <a:t>Курсы 16 ч. — </a:t>
            </a:r>
            <a:r>
              <a:rPr lang="ru-RU" sz="2000" strike="sngStrike" dirty="0"/>
              <a:t>1900</a:t>
            </a:r>
            <a:r>
              <a:rPr lang="ru-RU" dirty="0"/>
              <a:t> </a:t>
            </a:r>
            <a:r>
              <a:rPr lang="ru-RU" dirty="0" smtClean="0"/>
              <a:t>р.</a:t>
            </a:r>
            <a:r>
              <a:rPr lang="ru-RU" dirty="0"/>
              <a:t> </a:t>
            </a:r>
            <a:r>
              <a:rPr lang="ru-RU" sz="1600" b="1" dirty="0">
                <a:solidFill>
                  <a:srgbClr val="FFC000"/>
                </a:solidFill>
              </a:rPr>
              <a:t>1425</a:t>
            </a:r>
            <a:r>
              <a:rPr lang="ru-RU" b="1" dirty="0"/>
              <a:t> </a:t>
            </a:r>
            <a:r>
              <a:rPr lang="ru-RU" dirty="0" smtClean="0"/>
              <a:t>р.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Курсы 36 ч. — </a:t>
            </a:r>
            <a:r>
              <a:rPr lang="ru-RU" sz="2000" strike="sngStrike" dirty="0"/>
              <a:t>2300</a:t>
            </a:r>
            <a:r>
              <a:rPr lang="ru-RU" dirty="0"/>
              <a:t> </a:t>
            </a:r>
            <a:r>
              <a:rPr lang="ru-RU" dirty="0" smtClean="0"/>
              <a:t>р.</a:t>
            </a:r>
            <a:r>
              <a:rPr lang="ru-RU" dirty="0"/>
              <a:t> </a:t>
            </a:r>
            <a:r>
              <a:rPr lang="ru-RU" sz="1600" b="1" dirty="0">
                <a:solidFill>
                  <a:srgbClr val="FFC000"/>
                </a:solidFill>
              </a:rPr>
              <a:t>1725</a:t>
            </a:r>
            <a:r>
              <a:rPr lang="ru-RU" b="1" dirty="0"/>
              <a:t> </a:t>
            </a:r>
            <a:r>
              <a:rPr lang="ru-RU" dirty="0" smtClean="0"/>
              <a:t>р.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Курсы 72 ч. — </a:t>
            </a:r>
            <a:r>
              <a:rPr lang="ru-RU" sz="2000" strike="sngStrike" dirty="0"/>
              <a:t>3990</a:t>
            </a:r>
            <a:r>
              <a:rPr lang="ru-RU" dirty="0"/>
              <a:t> </a:t>
            </a:r>
            <a:r>
              <a:rPr lang="ru-RU" dirty="0" smtClean="0"/>
              <a:t>р.</a:t>
            </a:r>
            <a:r>
              <a:rPr lang="ru-RU" dirty="0"/>
              <a:t> </a:t>
            </a:r>
            <a:r>
              <a:rPr lang="ru-RU" sz="1600" b="1" dirty="0">
                <a:solidFill>
                  <a:srgbClr val="FFC000"/>
                </a:solidFill>
              </a:rPr>
              <a:t>2990</a:t>
            </a:r>
            <a:r>
              <a:rPr lang="ru-RU" b="1" dirty="0"/>
              <a:t> </a:t>
            </a:r>
            <a:r>
              <a:rPr lang="ru-RU" dirty="0" smtClean="0"/>
              <a:t>р</a:t>
            </a:r>
            <a:r>
              <a:rPr lang="ru-RU" b="1" dirty="0" smtClean="0"/>
              <a:t>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Курсы 108 ч. — </a:t>
            </a:r>
            <a:r>
              <a:rPr lang="ru-RU" sz="2000" strike="sngStrike" dirty="0" smtClean="0"/>
              <a:t>4990</a:t>
            </a:r>
            <a:r>
              <a:rPr lang="ru-RU" dirty="0" smtClean="0"/>
              <a:t> р.</a:t>
            </a:r>
            <a:r>
              <a:rPr lang="ru-RU" dirty="0"/>
              <a:t> </a:t>
            </a:r>
            <a:r>
              <a:rPr lang="ru-RU" sz="1600" b="1" dirty="0" smtClean="0">
                <a:solidFill>
                  <a:srgbClr val="FFC000"/>
                </a:solidFill>
              </a:rPr>
              <a:t>3740</a:t>
            </a:r>
            <a:r>
              <a:rPr lang="ru-RU" b="1" dirty="0" smtClean="0"/>
              <a:t> </a:t>
            </a:r>
            <a:r>
              <a:rPr lang="ru-RU" dirty="0" smtClean="0"/>
              <a:t>р</a:t>
            </a:r>
            <a:r>
              <a:rPr lang="ru-RU" b="1" dirty="0" smtClean="0"/>
              <a:t>.</a:t>
            </a:r>
            <a:endParaRPr lang="ru-RU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4988" y="2030674"/>
            <a:ext cx="106060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FFC000"/>
                </a:solidFill>
              </a:rPr>
              <a:t>Нам нужно успеть поменять модель образования. И это нужно было сделать еще вчера.</a:t>
            </a:r>
          </a:p>
          <a:p>
            <a:pPr algn="r"/>
            <a:endParaRPr lang="ru-RU" sz="2000" i="1" dirty="0" smtClean="0"/>
          </a:p>
          <a:p>
            <a:pPr algn="r"/>
            <a:r>
              <a:rPr lang="ru-RU" sz="3600" i="1" dirty="0" smtClean="0"/>
              <a:t>Г. Греф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77568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498344" y="242889"/>
            <a:ext cx="4362685" cy="4014786"/>
            <a:chOff x="7328992" y="524313"/>
            <a:chExt cx="1627356" cy="1463241"/>
          </a:xfrm>
        </p:grpSpPr>
        <p:sp>
          <p:nvSpPr>
            <p:cNvPr id="3" name="TextBox 2"/>
            <p:cNvSpPr txBox="1"/>
            <p:nvPr/>
          </p:nvSpPr>
          <p:spPr>
            <a:xfrm>
              <a:off x="7328992" y="524313"/>
              <a:ext cx="1309348" cy="231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FFC000"/>
                  </a:solidFill>
                </a:rPr>
                <a:t>Дети</a:t>
              </a:r>
              <a:r>
                <a:rPr lang="ru-RU" sz="2400" b="1" dirty="0"/>
                <a:t> </a:t>
              </a:r>
              <a:r>
                <a:rPr lang="mr-IN" sz="2400" b="1" dirty="0">
                  <a:solidFill>
                    <a:srgbClr val="FFC000"/>
                  </a:solidFill>
                </a:rPr>
                <a:t>–</a:t>
              </a:r>
              <a:r>
                <a:rPr lang="ru-RU" sz="2400" b="1" dirty="0">
                  <a:solidFill>
                    <a:srgbClr val="FFC000"/>
                  </a:solidFill>
                </a:rPr>
                <a:t> завтра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28992" y="883705"/>
              <a:ext cx="1627356" cy="1103849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3586163" y="912082"/>
            <a:ext cx="4197507" cy="4034495"/>
            <a:chOff x="5345663" y="916864"/>
            <a:chExt cx="1910084" cy="1458124"/>
          </a:xfrm>
        </p:grpSpPr>
        <p:sp>
          <p:nvSpPr>
            <p:cNvPr id="6" name="TextBox 5"/>
            <p:cNvSpPr txBox="1"/>
            <p:nvPr/>
          </p:nvSpPr>
          <p:spPr>
            <a:xfrm>
              <a:off x="5345663" y="916864"/>
              <a:ext cx="1389375" cy="251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FFC000"/>
                  </a:solidFill>
                </a:rPr>
                <a:t>Мир</a:t>
              </a:r>
              <a:r>
                <a:rPr lang="ru-RU" sz="2400" b="1" dirty="0"/>
                <a:t> </a:t>
              </a:r>
              <a:r>
                <a:rPr lang="mr-IN" sz="2400" b="1" dirty="0">
                  <a:solidFill>
                    <a:srgbClr val="FFC000"/>
                  </a:solidFill>
                </a:rPr>
                <a:t>–</a:t>
              </a:r>
              <a:r>
                <a:rPr lang="ru-RU" sz="2400" b="1" dirty="0">
                  <a:solidFill>
                    <a:srgbClr val="FFC000"/>
                  </a:solidFill>
                </a:rPr>
                <a:t> сегодня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5502" y="1280025"/>
              <a:ext cx="1870245" cy="109496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214313" y="2389586"/>
            <a:ext cx="4229100" cy="4004326"/>
            <a:chOff x="3037314" y="1197795"/>
            <a:chExt cx="2123487" cy="1721232"/>
          </a:xfrm>
        </p:grpSpPr>
        <p:sp>
          <p:nvSpPr>
            <p:cNvPr id="9" name="TextBox 8"/>
            <p:cNvSpPr txBox="1"/>
            <p:nvPr/>
          </p:nvSpPr>
          <p:spPr>
            <a:xfrm>
              <a:off x="3037314" y="1197795"/>
              <a:ext cx="1597710" cy="30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FFC000"/>
                  </a:solidFill>
                </a:rPr>
                <a:t>Школа</a:t>
              </a:r>
              <a:r>
                <a:rPr lang="ru-RU" sz="2400" b="1" dirty="0"/>
                <a:t> </a:t>
              </a:r>
              <a:r>
                <a:rPr lang="mr-IN" sz="2400" b="1" dirty="0">
                  <a:solidFill>
                    <a:srgbClr val="FFC000"/>
                  </a:solidFill>
                </a:rPr>
                <a:t>–</a:t>
              </a:r>
              <a:r>
                <a:rPr lang="ru-RU" sz="2400" b="1" dirty="0">
                  <a:solidFill>
                    <a:srgbClr val="FFC000"/>
                  </a:solidFill>
                </a:rPr>
                <a:t> вчера 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4982" y="1624410"/>
              <a:ext cx="2065819" cy="12946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04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871" y="2991172"/>
            <a:ext cx="1067792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400" dirty="0"/>
              <a:t>Результаты школьного образования быстро устаревают или выветриваются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400" dirty="0"/>
              <a:t>Нужен сдвиг баланса от знаний к компетенциям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400" dirty="0"/>
              <a:t>Компетенции и знания используют цифровые ресурсы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400" dirty="0"/>
              <a:t>Быть отличником по всем предметам </a:t>
            </a:r>
            <a:r>
              <a:rPr lang="mr-IN" sz="2400" dirty="0"/>
              <a:t>–</a:t>
            </a:r>
            <a:r>
              <a:rPr lang="ru-RU" sz="2400" dirty="0"/>
              <a:t> не цель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77871" y="1991533"/>
            <a:ext cx="3474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Уже сегодня</a:t>
            </a:r>
            <a:r>
              <a:rPr lang="is-IS" sz="4000" b="1" dirty="0" smtClean="0">
                <a:solidFill>
                  <a:srgbClr val="FFC000"/>
                </a:solidFill>
              </a:rPr>
              <a:t>…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1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922" y="3037667"/>
            <a:ext cx="100330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ru-RU" sz="2400" dirty="0" smtClean="0"/>
              <a:t>соответствующая </a:t>
            </a:r>
            <a:r>
              <a:rPr lang="ru-RU" sz="2400" dirty="0"/>
              <a:t>потребностям ученика и его родителей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ru-RU" sz="2400" dirty="0" smtClean="0"/>
              <a:t>устраняющая </a:t>
            </a:r>
            <a:r>
              <a:rPr lang="ru-RU" sz="2400" dirty="0"/>
              <a:t>пропасть между современным миром и образованием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ru-RU" sz="2400" dirty="0" smtClean="0"/>
              <a:t>реальная </a:t>
            </a:r>
            <a:r>
              <a:rPr lang="ru-RU" sz="2400" dirty="0"/>
              <a:t>для массового образования страны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77871" y="1991533"/>
            <a:ext cx="3714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Нужна школа</a:t>
            </a:r>
            <a:r>
              <a:rPr lang="is-IS" sz="4000" b="1" dirty="0" smtClean="0">
                <a:solidFill>
                  <a:srgbClr val="FFC000"/>
                </a:solidFill>
              </a:rPr>
              <a:t>…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3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871" y="2874935"/>
            <a:ext cx="89690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576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400" dirty="0" smtClean="0">
                <a:solidFill>
                  <a:srgbClr val="FFC000"/>
                </a:solidFill>
              </a:rPr>
              <a:t>компетенции </a:t>
            </a:r>
            <a:r>
              <a:rPr lang="en-US" sz="2400" dirty="0" smtClean="0">
                <a:solidFill>
                  <a:srgbClr val="FFC000"/>
                </a:solidFill>
              </a:rPr>
              <a:t>XXI </a:t>
            </a:r>
            <a:r>
              <a:rPr lang="ru-RU" sz="2400" dirty="0" smtClean="0">
                <a:solidFill>
                  <a:srgbClr val="FFC000"/>
                </a:solidFill>
              </a:rPr>
              <a:t>века, нужные личности, обществу, экономике </a:t>
            </a:r>
          </a:p>
          <a:p>
            <a:pPr marL="342900" indent="-342900">
              <a:spcBef>
                <a:spcPts val="576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400" dirty="0" err="1" smtClean="0"/>
              <a:t>продолженность</a:t>
            </a:r>
            <a:r>
              <a:rPr lang="ru-RU" sz="2400" dirty="0" smtClean="0"/>
              <a:t> результатов школы</a:t>
            </a:r>
          </a:p>
          <a:p>
            <a:pPr marL="342900" indent="-342900">
              <a:spcBef>
                <a:spcPts val="576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400" dirty="0" smtClean="0"/>
              <a:t>продолжение образования</a:t>
            </a:r>
          </a:p>
          <a:p>
            <a:pPr marL="342900" indent="-342900">
              <a:spcBef>
                <a:spcPts val="576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400" dirty="0" smtClean="0"/>
              <a:t>личностный рост и здоровье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77871" y="1991533"/>
            <a:ext cx="5571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Каждому выпускнику</a:t>
            </a:r>
            <a:r>
              <a:rPr lang="is-IS" sz="4000" b="1" dirty="0" smtClean="0">
                <a:solidFill>
                  <a:srgbClr val="FFC000"/>
                </a:solidFill>
              </a:rPr>
              <a:t>…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99463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06" id="{A55DF1DA-22EC-4DA4-B170-D3F0FF81047C}" vid="{3BFA2149-51D1-489C-9B65-4F9563B089D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9544</TotalTime>
  <Words>1365</Words>
  <Application>Microsoft Macintosh PowerPoint</Application>
  <PresentationFormat>Широкоэкранный</PresentationFormat>
  <Paragraphs>334</Paragraphs>
  <Slides>39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9" baseType="lpstr">
      <vt:lpstr>Calibri</vt:lpstr>
      <vt:lpstr>Corbel</vt:lpstr>
      <vt:lpstr>Helvetica</vt:lpstr>
      <vt:lpstr>Helvetica Neue</vt:lpstr>
      <vt:lpstr>Journal Sans New</vt:lpstr>
      <vt:lpstr>Mangal</vt:lpstr>
      <vt:lpstr>Verdana</vt:lpstr>
      <vt:lpstr>Wingdings</vt:lpstr>
      <vt:lpstr>Arial</vt:lpstr>
      <vt:lpstr>TF10001006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Microsoft Office</cp:lastModifiedBy>
  <cp:revision>146</cp:revision>
  <dcterms:created xsi:type="dcterms:W3CDTF">2017-06-21T03:52:05Z</dcterms:created>
  <dcterms:modified xsi:type="dcterms:W3CDTF">2017-12-13T12:44:02Z</dcterms:modified>
</cp:coreProperties>
</file>