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sldIdLst>
    <p:sldId id="454" r:id="rId2"/>
    <p:sldId id="272" r:id="rId3"/>
    <p:sldId id="446" r:id="rId4"/>
    <p:sldId id="460" r:id="rId5"/>
    <p:sldId id="445" r:id="rId6"/>
    <p:sldId id="455" r:id="rId7"/>
    <p:sldId id="456" r:id="rId8"/>
    <p:sldId id="464" r:id="rId9"/>
    <p:sldId id="465" r:id="rId10"/>
    <p:sldId id="466" r:id="rId11"/>
    <p:sldId id="467" r:id="rId12"/>
    <p:sldId id="457" r:id="rId13"/>
    <p:sldId id="462" r:id="rId14"/>
    <p:sldId id="463" r:id="rId15"/>
    <p:sldId id="461" r:id="rId16"/>
    <p:sldId id="458" r:id="rId17"/>
    <p:sldId id="459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012"/>
    <p:restoredTop sz="93742"/>
  </p:normalViewPr>
  <p:slideViewPr>
    <p:cSldViewPr snapToGrid="0" snapToObjects="1">
      <p:cViewPr>
        <p:scale>
          <a:sx n="85" d="100"/>
          <a:sy n="85" d="100"/>
        </p:scale>
        <p:origin x="1528" y="9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EE250D-1DEE-2D4D-98F6-93B35280048A}" type="datetimeFigureOut">
              <a:rPr lang="ru-RU" smtClean="0"/>
              <a:t>13.12.17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C905A8-70AF-B842-BAF0-C4F4BE7C8D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79874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C905A8-70AF-B842-BAF0-C4F4BE7C8D64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95161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B1AD54-6513-0B41-89B8-F6E42C4F1FA3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06301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B1AD54-6513-0B41-89B8-F6E42C4F1FA3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07992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19FB2-3AAB-4D03-B13A-2960828C78E3}" type="datetimeFigureOut">
              <a:rPr lang="en-US" dirty="0"/>
              <a:t>12/13/17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ое изображение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Чтобы добавить рисунок, перетащите его в заполнитель или щелкните значок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0C674-7DFC-42FE-B9CD-82963CDB1557}" type="datetimeFigureOut">
              <a:rPr lang="en-US" dirty="0"/>
              <a:t>12/13/17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6456F-F47D-4F25-8053-2A695DA0CA7D}" type="datetimeFigureOut">
              <a:rPr lang="en-US" dirty="0"/>
              <a:t>12/13/17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C7379-69CC-4837-9905-BEBA22830C8A}" type="datetimeFigureOut">
              <a:rPr lang="en-US" dirty="0"/>
              <a:t>12/13/17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с имене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B8B7E-8AEE-4F10-BFEE-C999AD004D36}" type="datetimeFigureOut">
              <a:rPr lang="en-US" dirty="0"/>
              <a:t>12/13/17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8F3F9-58BC-440B-B37B-805B9055EF92}" type="datetimeFigureOut">
              <a:rPr lang="en-US" dirty="0"/>
              <a:t>12/13/17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колонки с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Чтобы добавить рисунок, перетащите его в заполнитель или щелкните значок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Чтобы добавить рисунок, перетащите его в заполнитель или щелкните значок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Чтобы добавить рисунок, перетащите его в заполнитель или щелкните значок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A53AF-48EA-489D-8260-9DCAB666386A}" type="datetimeFigureOut">
              <a:rPr lang="en-US" dirty="0"/>
              <a:t>12/13/17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D02AE-B9A4-47BD-AF8E-97E16144138B}" type="datetimeFigureOut">
              <a:rPr lang="en-US" dirty="0"/>
              <a:t>12/13/17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FD78B-DB02-4362-BCDC-98A55456977C}" type="datetimeFigureOut">
              <a:rPr lang="en-US" dirty="0"/>
              <a:t>12/13/17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16976-5D93-46E4-A98A-FAD63E4D0EA8}" type="datetimeFigureOut">
              <a:rPr lang="en-US" dirty="0"/>
              <a:t>12/13/17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F4F5-F4D2-4D2A-AB60-88D37ADCB869}" type="datetimeFigureOut">
              <a:rPr lang="en-US" dirty="0"/>
              <a:t>12/13/17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BC6CE-6D1E-47E5-8859-F31AC5380EB2}" type="datetimeFigureOut">
              <a:rPr lang="en-US" dirty="0"/>
              <a:t>12/13/17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4E7C4-4DA4-404D-9965-B13F2DD7D8BF}" type="datetimeFigureOut">
              <a:rPr lang="en-US" dirty="0"/>
              <a:t>12/13/17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FB7AA-4A53-424F-AD41-70827B6504BA}" type="datetimeFigureOut">
              <a:rPr lang="en-US" dirty="0"/>
              <a:t>12/13/17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84882-FB12-4BC8-9960-9AD8104D7FAE}" type="datetimeFigureOut">
              <a:rPr lang="en-US" dirty="0"/>
              <a:t>12/13/17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1BD23-6E54-4D9D-AD88-A2813C73CC25}" type="datetimeFigureOut">
              <a:rPr lang="en-US" dirty="0"/>
              <a:t>12/13/17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Чтобы добавить рисунок, перетащите его в заполнитель или щелкните значок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1A834-4F3C-4AF9-9C74-05EC35A0F292}" type="datetimeFigureOut">
              <a:rPr lang="en-US" dirty="0"/>
              <a:t>12/13/17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51CF1133-3259-4C45-BABA-5B62D9C6F78D}" type="datetimeFigureOut">
              <a:rPr lang="en-US" dirty="0"/>
              <a:t>12/13/17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4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4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book24.ru/product/pedagogika-dlya-vsekh-1827352/" TargetMode="External"/><Relationship Id="rId4" Type="http://schemas.openxmlformats.org/officeDocument/2006/relationships/hyperlink" Target="&#1074;&#1077;&#1073;&#1080;&#1085;&#1072;&#1088;.1&#1089;&#1077;&#1085;&#1090;&#1103;&#1073;&#1088;&#1103;.&#1088;&#1092;" TargetMode="External"/><Relationship Id="rId5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image" Target="../media/image12.jpeg"/><Relationship Id="rId5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52917" y="2379384"/>
            <a:ext cx="832821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800" b="1" dirty="0" smtClean="0">
                <a:latin typeface="Helvetica" charset="0"/>
              </a:rPr>
              <a:t>Скидки</a:t>
            </a:r>
            <a:r>
              <a:rPr lang="ru-RU" sz="2800" dirty="0" smtClean="0">
                <a:latin typeface="Helvetica" charset="0"/>
              </a:rPr>
              <a:t> по акции в </a:t>
            </a:r>
            <a:r>
              <a:rPr lang="ru-RU" sz="2800" dirty="0">
                <a:latin typeface="Helvetica" charset="0"/>
              </a:rPr>
              <a:t>период </a:t>
            </a:r>
            <a:endParaRPr lang="ru-RU" sz="2800" dirty="0" smtClean="0">
              <a:latin typeface="Helvetica" charset="0"/>
            </a:endParaRPr>
          </a:p>
          <a:p>
            <a:pPr>
              <a:lnSpc>
                <a:spcPct val="150000"/>
              </a:lnSpc>
            </a:pPr>
            <a:r>
              <a:rPr lang="ru-RU" sz="2800" b="1" dirty="0" smtClean="0">
                <a:latin typeface="Helvetica" charset="0"/>
              </a:rPr>
              <a:t>с </a:t>
            </a:r>
            <a:r>
              <a:rPr lang="ru-RU" sz="2800" b="1" dirty="0">
                <a:latin typeface="Helvetica" charset="0"/>
              </a:rPr>
              <a:t>1 по 17 декабря 2017 года </a:t>
            </a:r>
            <a:endParaRPr lang="ru-RU" sz="2800" b="1" dirty="0" smtClean="0">
              <a:latin typeface="Helvetica" charset="0"/>
            </a:endParaRPr>
          </a:p>
          <a:p>
            <a:pPr>
              <a:lnSpc>
                <a:spcPct val="150000"/>
              </a:lnSpc>
            </a:pPr>
            <a:r>
              <a:rPr lang="ru-RU" sz="2800" dirty="0" smtClean="0">
                <a:latin typeface="Helvetica" charset="0"/>
              </a:rPr>
              <a:t>при </a:t>
            </a:r>
            <a:r>
              <a:rPr lang="ru-RU" sz="2800" dirty="0">
                <a:latin typeface="Helvetica" charset="0"/>
              </a:rPr>
              <a:t>подаче заявки на </a:t>
            </a:r>
            <a:r>
              <a:rPr lang="ru-RU" sz="2800" dirty="0" smtClean="0">
                <a:latin typeface="Helvetica" charset="0"/>
              </a:rPr>
              <a:t>участие в проекте</a:t>
            </a:r>
            <a:r>
              <a:rPr lang="ru-RU" sz="2800" dirty="0">
                <a:latin typeface="Helvetica" charset="0"/>
              </a:rPr>
              <a:t> </a:t>
            </a:r>
            <a:r>
              <a:rPr lang="ru-RU" sz="2800" b="1" dirty="0">
                <a:solidFill>
                  <a:srgbClr val="FFC000"/>
                </a:solidFill>
                <a:latin typeface="Helvetica" charset="0"/>
              </a:rPr>
              <a:t>ШЦВ</a:t>
            </a:r>
            <a:r>
              <a:rPr lang="ru-RU" sz="2800" dirty="0">
                <a:latin typeface="Helvetica" charset="0"/>
              </a:rPr>
              <a:t> </a:t>
            </a:r>
            <a:endParaRPr lang="ru-RU" sz="2800" dirty="0" smtClean="0">
              <a:latin typeface="Helvetica" charset="0"/>
            </a:endParaRPr>
          </a:p>
          <a:p>
            <a:pPr>
              <a:lnSpc>
                <a:spcPct val="150000"/>
              </a:lnSpc>
            </a:pPr>
            <a:r>
              <a:rPr lang="ru-RU" sz="2800" dirty="0">
                <a:latin typeface="Helvetica" charset="0"/>
              </a:rPr>
              <a:t>и</a:t>
            </a:r>
            <a:r>
              <a:rPr lang="ru-RU" sz="2800" dirty="0" smtClean="0">
                <a:latin typeface="Helvetica" charset="0"/>
              </a:rPr>
              <a:t> на</a:t>
            </a:r>
            <a:r>
              <a:rPr lang="ru-RU" sz="2800" dirty="0">
                <a:latin typeface="Helvetica" charset="0"/>
              </a:rPr>
              <a:t> </a:t>
            </a:r>
            <a:r>
              <a:rPr lang="ru-RU" sz="2800" b="1" dirty="0">
                <a:solidFill>
                  <a:srgbClr val="FFC000"/>
                </a:solidFill>
                <a:latin typeface="Helvetica" charset="0"/>
              </a:rPr>
              <a:t>Курсы повышения квалификации</a:t>
            </a:r>
            <a:endParaRPr lang="ru-RU" sz="2800" b="1" dirty="0">
              <a:solidFill>
                <a:srgbClr val="FFC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52917" y="1320525"/>
            <a:ext cx="9461624" cy="72141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defTabSz="410751" hangingPunct="0"/>
            <a:r>
              <a:rPr lang="ru-RU" sz="3600" b="1" dirty="0" smtClean="0">
                <a:solidFill>
                  <a:schemeClr val="tx1">
                    <a:lumMod val="65000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Акция</a:t>
            </a:r>
            <a:r>
              <a:rPr lang="ru-RU" sz="4219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Новогодний ЦЕНОПАД!!!</a:t>
            </a:r>
            <a:endParaRPr lang="ru-RU" sz="4219" b="1" dirty="0">
              <a:solidFill>
                <a:srgbClr val="FFC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52917" y="478029"/>
            <a:ext cx="9461624" cy="62613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defTabSz="410751" hangingPunct="0"/>
            <a:r>
              <a:rPr lang="en-US" sz="3600" b="1" dirty="0" smtClean="0">
                <a:solidFill>
                  <a:schemeClr val="tx1">
                    <a:lumMod val="65000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</a:t>
            </a:r>
            <a:r>
              <a:rPr lang="ru-RU" sz="3600" b="1" dirty="0" err="1" smtClean="0">
                <a:solidFill>
                  <a:schemeClr val="tx1">
                    <a:lumMod val="65000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сентября.рф</a:t>
            </a:r>
            <a:endParaRPr lang="ru-RU" sz="4219" b="1" dirty="0">
              <a:solidFill>
                <a:srgbClr val="FFC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66947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54913" y="511856"/>
            <a:ext cx="10618380" cy="118013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/>
            <a:r>
              <a:rPr lang="ru-RU" sz="3600" b="1" dirty="0"/>
              <a:t>Популярные курсы повышения </a:t>
            </a:r>
            <a:r>
              <a:rPr lang="ru-RU" sz="3600" b="1" dirty="0" smtClean="0"/>
              <a:t>квалификации. </a:t>
            </a:r>
          </a:p>
          <a:p>
            <a:pPr algn="ctr"/>
            <a:r>
              <a:rPr lang="ru-RU" sz="3600" b="1" dirty="0"/>
              <a:t>3</a:t>
            </a:r>
            <a:r>
              <a:rPr lang="ru-RU" sz="3600" b="1" dirty="0" smtClean="0"/>
              <a:t>6 </a:t>
            </a:r>
            <a:r>
              <a:rPr lang="ru-RU" sz="3600" b="1" dirty="0"/>
              <a:t>часов</a:t>
            </a:r>
            <a:endParaRPr lang="ru-RU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641498" y="4274289"/>
            <a:ext cx="327482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Реализация требований ФГОС к достижению </a:t>
            </a:r>
            <a:r>
              <a:rPr lang="ru-RU" dirty="0" err="1"/>
              <a:t>метапредметных</a:t>
            </a:r>
            <a:r>
              <a:rPr lang="ru-RU" dirty="0"/>
              <a:t> результатов обучения средствами учебных предметов</a:t>
            </a:r>
            <a:r>
              <a:rPr lang="ru-RU" dirty="0"/>
              <a:t> </a:t>
            </a:r>
            <a:endParaRPr lang="ru-RU" dirty="0" smtClean="0"/>
          </a:p>
          <a:p>
            <a:endParaRPr lang="ru-RU" sz="1200" dirty="0" smtClean="0"/>
          </a:p>
          <a:p>
            <a:r>
              <a:rPr lang="ru-RU" sz="1200" dirty="0" smtClean="0"/>
              <a:t>Авторы: Крылова Ольга Вадимовна Предмет/</a:t>
            </a:r>
            <a:r>
              <a:rPr lang="ru-RU" sz="1200" dirty="0" err="1" smtClean="0"/>
              <a:t>Направаление</a:t>
            </a:r>
            <a:r>
              <a:rPr lang="ru-RU" sz="1200" dirty="0" smtClean="0"/>
              <a:t>: Для всех педагогов </a:t>
            </a:r>
          </a:p>
          <a:p>
            <a:endParaRPr lang="ru-RU" sz="1200" dirty="0"/>
          </a:p>
          <a:p>
            <a:r>
              <a:rPr lang="en-US" sz="1200" u="sng" dirty="0"/>
              <a:t>https</a:t>
            </a:r>
            <a:r>
              <a:rPr lang="ru-RU" sz="1200" u="sng" dirty="0"/>
              <a:t>://курсы.1сентября.рф/каталог/</a:t>
            </a:r>
            <a:r>
              <a:rPr lang="en-US" sz="1200" u="sng" dirty="0"/>
              <a:t>ED</a:t>
            </a:r>
            <a:r>
              <a:rPr lang="ru-RU" sz="1200" u="sng" dirty="0"/>
              <a:t>-21-020</a:t>
            </a:r>
            <a:r>
              <a:rPr lang="ru-RU" sz="1200" u="sng" dirty="0"/>
              <a:t>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426688" y="4274289"/>
            <a:ext cx="327482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ИКТ-поддержка профессиональной деятельности педагога в условиях реализации требований ФГОС</a:t>
            </a:r>
            <a:r>
              <a:rPr lang="ru-RU" dirty="0"/>
              <a:t> </a:t>
            </a:r>
            <a:endParaRPr lang="ru-RU" dirty="0" smtClean="0"/>
          </a:p>
          <a:p>
            <a:endParaRPr lang="ru-RU" sz="1200" dirty="0" smtClean="0"/>
          </a:p>
          <a:p>
            <a:r>
              <a:rPr lang="ru-RU" sz="1200" dirty="0" smtClean="0"/>
              <a:t>Авторы: </a:t>
            </a:r>
            <a:r>
              <a:rPr lang="ru-RU" sz="1200" dirty="0" err="1"/>
              <a:t>Цикина</a:t>
            </a:r>
            <a:r>
              <a:rPr lang="ru-RU" sz="1200" dirty="0"/>
              <a:t> Татьяна Ивановна</a:t>
            </a:r>
            <a:r>
              <a:rPr lang="ru-RU" sz="1200" dirty="0"/>
              <a:t> Предмет/</a:t>
            </a:r>
            <a:r>
              <a:rPr lang="ru-RU" sz="1200" dirty="0" err="1"/>
              <a:t>Направаление</a:t>
            </a:r>
            <a:r>
              <a:rPr lang="ru-RU" sz="1200" dirty="0"/>
              <a:t>: Для всех педагогов </a:t>
            </a:r>
            <a:endParaRPr lang="ru-RU" sz="1200" dirty="0" smtClean="0"/>
          </a:p>
          <a:p>
            <a:endParaRPr lang="ru-RU" sz="1200" dirty="0"/>
          </a:p>
          <a:p>
            <a:r>
              <a:rPr lang="en-US" sz="1200" u="sng" dirty="0"/>
              <a:t>https</a:t>
            </a:r>
            <a:r>
              <a:rPr lang="ru-RU" sz="1200" u="sng" dirty="0"/>
              <a:t>://курсы.1сентября.рф/каталог/</a:t>
            </a:r>
            <a:r>
              <a:rPr lang="en-US" sz="1200" u="sng" dirty="0"/>
              <a:t>ED</a:t>
            </a:r>
            <a:r>
              <a:rPr lang="ru-RU" sz="1200" u="sng" dirty="0"/>
              <a:t>-21-030</a:t>
            </a:r>
            <a:endParaRPr lang="ru-RU" sz="1200" u="sng" dirty="0"/>
          </a:p>
        </p:txBody>
      </p:sp>
      <p:sp>
        <p:nvSpPr>
          <p:cNvPr id="14" name="TextBox 13"/>
          <p:cNvSpPr txBox="1"/>
          <p:nvPr/>
        </p:nvSpPr>
        <p:spPr>
          <a:xfrm>
            <a:off x="8211879" y="4274289"/>
            <a:ext cx="327482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Как формировать у младших школьников универсальные учебные </a:t>
            </a:r>
            <a:r>
              <a:rPr lang="ru-RU" dirty="0" smtClean="0"/>
              <a:t>действия</a:t>
            </a:r>
            <a:endParaRPr lang="ru-RU" sz="1200" dirty="0"/>
          </a:p>
          <a:p>
            <a:endParaRPr lang="ru-RU" sz="1200" dirty="0"/>
          </a:p>
          <a:p>
            <a:r>
              <a:rPr lang="ru-RU" sz="1200" dirty="0" smtClean="0"/>
              <a:t>Авторы: </a:t>
            </a:r>
            <a:r>
              <a:rPr lang="ru-RU" sz="1200" dirty="0"/>
              <a:t>Виноградова Наталья Федоровна, </a:t>
            </a:r>
            <a:r>
              <a:rPr lang="ru-RU" sz="1200" dirty="0" err="1"/>
              <a:t>Кочурова</a:t>
            </a:r>
            <a:r>
              <a:rPr lang="ru-RU" sz="1200" dirty="0"/>
              <a:t> Елена Эдуардовна, Кузнецова Марина Ивановна, Романова Владислава </a:t>
            </a:r>
            <a:r>
              <a:rPr lang="ru-RU" sz="1200" dirty="0" smtClean="0"/>
              <a:t>Юрьевна и другие</a:t>
            </a:r>
          </a:p>
          <a:p>
            <a:r>
              <a:rPr lang="ru-RU" sz="1200" dirty="0" smtClean="0"/>
              <a:t>Предмет/</a:t>
            </a:r>
            <a:r>
              <a:rPr lang="ru-RU" sz="1200" dirty="0" err="1" smtClean="0"/>
              <a:t>Направаление</a:t>
            </a:r>
            <a:r>
              <a:rPr lang="ru-RU" sz="1200" dirty="0"/>
              <a:t>: </a:t>
            </a:r>
            <a:r>
              <a:rPr lang="ru-RU" sz="1200" dirty="0"/>
              <a:t>Начальная школа</a:t>
            </a:r>
            <a:r>
              <a:rPr lang="ru-RU" sz="1200" dirty="0"/>
              <a:t> </a:t>
            </a:r>
            <a:endParaRPr lang="ru-RU" sz="1200" dirty="0" smtClean="0"/>
          </a:p>
          <a:p>
            <a:endParaRPr lang="ru-RU" sz="1200" dirty="0"/>
          </a:p>
          <a:p>
            <a:r>
              <a:rPr lang="en-US" sz="1200" u="sng" dirty="0"/>
              <a:t>https</a:t>
            </a:r>
            <a:r>
              <a:rPr lang="ru-RU" sz="1200" u="sng" dirty="0"/>
              <a:t>://курсы.1сентября.рф/каталог/</a:t>
            </a:r>
            <a:r>
              <a:rPr lang="en-US" sz="1200" u="sng" dirty="0"/>
              <a:t>ED</a:t>
            </a:r>
            <a:r>
              <a:rPr lang="ru-RU" sz="1200" u="sng" dirty="0"/>
              <a:t>-12-020</a:t>
            </a:r>
            <a:endParaRPr lang="ru-RU" sz="1200" u="sng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912" y="2166384"/>
            <a:ext cx="3048000" cy="203301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874"/>
          <a:stretch/>
        </p:blipFill>
        <p:spPr>
          <a:xfrm>
            <a:off x="4540102" y="2126016"/>
            <a:ext cx="3046228" cy="204535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3520" y="2126016"/>
            <a:ext cx="3049772" cy="2029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4468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54913" y="511856"/>
            <a:ext cx="10618380" cy="118013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/>
            <a:r>
              <a:rPr lang="ru-RU" sz="3600" b="1" dirty="0"/>
              <a:t>Популярные курсы повышения </a:t>
            </a:r>
            <a:r>
              <a:rPr lang="ru-RU" sz="3600" b="1" dirty="0" smtClean="0"/>
              <a:t>квалификации. </a:t>
            </a:r>
          </a:p>
          <a:p>
            <a:pPr algn="ctr"/>
            <a:r>
              <a:rPr lang="ru-RU" sz="3600" b="1" dirty="0" smtClean="0"/>
              <a:t>72 часа</a:t>
            </a:r>
            <a:endParaRPr lang="ru-RU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641498" y="3874179"/>
            <a:ext cx="327482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ФГОС: достижение личностных и </a:t>
            </a:r>
            <a:r>
              <a:rPr lang="ru-RU" dirty="0" err="1"/>
              <a:t>метапредметных</a:t>
            </a:r>
            <a:r>
              <a:rPr lang="ru-RU" dirty="0"/>
              <a:t> результатов (психолого-педагогический аспект</a:t>
            </a:r>
            <a:r>
              <a:rPr lang="ru-RU" dirty="0" smtClean="0"/>
              <a:t>)</a:t>
            </a:r>
          </a:p>
          <a:p>
            <a:endParaRPr lang="ru-RU" sz="1200" dirty="0" smtClean="0"/>
          </a:p>
          <a:p>
            <a:r>
              <a:rPr lang="ru-RU" sz="1200" dirty="0" smtClean="0"/>
              <a:t>Авторы: </a:t>
            </a:r>
            <a:r>
              <a:rPr lang="ru-RU" sz="1200" dirty="0" err="1"/>
              <a:t>Арсланьян</a:t>
            </a:r>
            <a:r>
              <a:rPr lang="ru-RU" sz="1200" dirty="0"/>
              <a:t> Валерия Петровна, </a:t>
            </a:r>
            <a:r>
              <a:rPr lang="ru-RU" sz="1200" dirty="0" err="1"/>
              <a:t>Стюхина</a:t>
            </a:r>
            <a:r>
              <a:rPr lang="ru-RU" sz="1200" dirty="0"/>
              <a:t> Галина Андреевна</a:t>
            </a:r>
            <a:r>
              <a:rPr lang="ru-RU" sz="1200" dirty="0"/>
              <a:t> </a:t>
            </a:r>
            <a:r>
              <a:rPr lang="ru-RU" sz="1200" dirty="0" smtClean="0"/>
              <a:t>Предмет/</a:t>
            </a:r>
            <a:r>
              <a:rPr lang="ru-RU" sz="1200" dirty="0" err="1" smtClean="0"/>
              <a:t>Направаление</a:t>
            </a:r>
            <a:r>
              <a:rPr lang="ru-RU" sz="1200" dirty="0" smtClean="0"/>
              <a:t>: Для всех педагогов </a:t>
            </a:r>
          </a:p>
          <a:p>
            <a:endParaRPr lang="ru-RU" sz="1200" dirty="0"/>
          </a:p>
          <a:p>
            <a:r>
              <a:rPr lang="en-US" sz="1200" u="sng" dirty="0"/>
              <a:t>https</a:t>
            </a:r>
            <a:r>
              <a:rPr lang="ru-RU" sz="1200" u="sng" dirty="0"/>
              <a:t>://курсы.1сентября.рф/каталог/</a:t>
            </a:r>
            <a:r>
              <a:rPr lang="en-US" sz="1200" u="sng" dirty="0"/>
              <a:t>ED</a:t>
            </a:r>
            <a:r>
              <a:rPr lang="ru-RU" sz="1200" u="sng" dirty="0"/>
              <a:t>-21-017</a:t>
            </a:r>
            <a:endParaRPr lang="ru-RU" sz="1200" u="sng" dirty="0"/>
          </a:p>
        </p:txBody>
      </p:sp>
      <p:sp>
        <p:nvSpPr>
          <p:cNvPr id="12" name="TextBox 11"/>
          <p:cNvSpPr txBox="1"/>
          <p:nvPr/>
        </p:nvSpPr>
        <p:spPr>
          <a:xfrm>
            <a:off x="4426688" y="3874179"/>
            <a:ext cx="3274828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Организация образовательной деятельности в процессе реализации ФГОС начального общего образования для обучающихся с ограниченными возможностями здоровья в условиях инклюзивной практики</a:t>
            </a:r>
          </a:p>
          <a:p>
            <a:endParaRPr lang="ru-RU" sz="1400" dirty="0" smtClean="0"/>
          </a:p>
          <a:p>
            <a:r>
              <a:rPr lang="ru-RU" sz="1200" dirty="0" smtClean="0"/>
              <a:t>Авторы: </a:t>
            </a:r>
            <a:r>
              <a:rPr lang="ru-RU" sz="1200" dirty="0" err="1"/>
              <a:t>Ромашина</a:t>
            </a:r>
            <a:r>
              <a:rPr lang="ru-RU" sz="1200" dirty="0"/>
              <a:t> Людмила Владимировна, </a:t>
            </a:r>
            <a:r>
              <a:rPr lang="ru-RU" sz="1200" dirty="0" err="1"/>
              <a:t>Вертей</a:t>
            </a:r>
            <a:r>
              <a:rPr lang="ru-RU" sz="1200" dirty="0"/>
              <a:t> Юлия Николаевна</a:t>
            </a:r>
            <a:r>
              <a:rPr lang="ru-RU" sz="1200" dirty="0"/>
              <a:t> </a:t>
            </a:r>
            <a:r>
              <a:rPr lang="ru-RU" sz="1200" dirty="0" smtClean="0"/>
              <a:t>Предмет/</a:t>
            </a:r>
            <a:r>
              <a:rPr lang="ru-RU" sz="1200" dirty="0" err="1" smtClean="0"/>
              <a:t>Направаление</a:t>
            </a:r>
            <a:r>
              <a:rPr lang="ru-RU" sz="1200" dirty="0"/>
              <a:t>: </a:t>
            </a:r>
            <a:r>
              <a:rPr lang="ru-RU" sz="1200" dirty="0"/>
              <a:t>Инклюзивное образование</a:t>
            </a:r>
            <a:r>
              <a:rPr lang="ru-RU" sz="1200" dirty="0"/>
              <a:t> </a:t>
            </a:r>
            <a:endParaRPr lang="ru-RU" sz="1200" dirty="0" smtClean="0"/>
          </a:p>
          <a:p>
            <a:endParaRPr lang="ru-RU" sz="1200" dirty="0"/>
          </a:p>
          <a:p>
            <a:r>
              <a:rPr lang="en-US" sz="1200" u="sng" dirty="0"/>
              <a:t>https</a:t>
            </a:r>
            <a:r>
              <a:rPr lang="ru-RU" sz="1200" u="sng" dirty="0"/>
              <a:t>://курсы.1сентября.рф/каталог/</a:t>
            </a:r>
            <a:r>
              <a:rPr lang="en-US" sz="1200" u="sng" dirty="0"/>
              <a:t>ED</a:t>
            </a:r>
            <a:r>
              <a:rPr lang="ru-RU" sz="1200" u="sng" dirty="0"/>
              <a:t>-23-002</a:t>
            </a:r>
            <a:endParaRPr lang="ru-RU" sz="1200" u="sng" dirty="0"/>
          </a:p>
        </p:txBody>
      </p:sp>
      <p:sp>
        <p:nvSpPr>
          <p:cNvPr id="14" name="TextBox 13"/>
          <p:cNvSpPr txBox="1"/>
          <p:nvPr/>
        </p:nvSpPr>
        <p:spPr>
          <a:xfrm>
            <a:off x="8210992" y="3874179"/>
            <a:ext cx="3274828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Современные </a:t>
            </a:r>
            <a:r>
              <a:rPr lang="ru-RU" dirty="0"/>
              <a:t>формы и методы обучения английскому языку детей младшего школьного </a:t>
            </a:r>
            <a:r>
              <a:rPr lang="ru-RU" dirty="0" smtClean="0"/>
              <a:t>возраста</a:t>
            </a:r>
          </a:p>
          <a:p>
            <a:endParaRPr lang="ru-RU" sz="1200" dirty="0"/>
          </a:p>
          <a:p>
            <a:r>
              <a:rPr lang="ru-RU" sz="1200" dirty="0" smtClean="0"/>
              <a:t>Авторы: </a:t>
            </a:r>
            <a:r>
              <a:rPr lang="ru-RU" sz="1200" dirty="0" err="1"/>
              <a:t>Грибенкова</a:t>
            </a:r>
            <a:r>
              <a:rPr lang="ru-RU" sz="1200" dirty="0"/>
              <a:t> Лариса Николаевна, Лапшина Влада Игоревна</a:t>
            </a:r>
            <a:r>
              <a:rPr lang="ru-RU" sz="1200" dirty="0"/>
              <a:t> </a:t>
            </a:r>
            <a:endParaRPr lang="ru-RU" sz="1200" dirty="0" smtClean="0"/>
          </a:p>
          <a:p>
            <a:endParaRPr lang="ru-RU" sz="1200" dirty="0"/>
          </a:p>
          <a:p>
            <a:r>
              <a:rPr lang="ru-RU" sz="1200" dirty="0" smtClean="0"/>
              <a:t>Предмет/</a:t>
            </a:r>
            <a:r>
              <a:rPr lang="ru-RU" sz="1200" dirty="0" err="1" smtClean="0"/>
              <a:t>Направаление</a:t>
            </a:r>
            <a:r>
              <a:rPr lang="ru-RU" sz="1200" dirty="0"/>
              <a:t>: </a:t>
            </a:r>
            <a:r>
              <a:rPr lang="ru-RU" sz="1200" dirty="0"/>
              <a:t>Английский язык</a:t>
            </a:r>
            <a:r>
              <a:rPr lang="ru-RU" sz="1200" dirty="0"/>
              <a:t> </a:t>
            </a:r>
            <a:endParaRPr lang="ru-RU" sz="1200" dirty="0" smtClean="0"/>
          </a:p>
          <a:p>
            <a:endParaRPr lang="ru-RU" sz="1200" dirty="0"/>
          </a:p>
          <a:p>
            <a:r>
              <a:rPr lang="en-US" sz="1200" u="sng" dirty="0"/>
              <a:t>https</a:t>
            </a:r>
            <a:r>
              <a:rPr lang="ru-RU" sz="1200" u="sng" dirty="0"/>
              <a:t>://курсы.1сентября.рф/каталог/</a:t>
            </a:r>
            <a:r>
              <a:rPr lang="en-US" sz="1200" u="sng" dirty="0"/>
              <a:t>ED</a:t>
            </a:r>
            <a:r>
              <a:rPr lang="ru-RU" sz="1200" u="sng" dirty="0" smtClean="0"/>
              <a:t>-01-008</a:t>
            </a:r>
            <a:endParaRPr lang="ru-RU" sz="1200" u="sng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374"/>
          <a:stretch/>
        </p:blipFill>
        <p:spPr>
          <a:xfrm>
            <a:off x="754912" y="2166384"/>
            <a:ext cx="3048000" cy="161880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247"/>
          <a:stretch/>
        </p:blipFill>
        <p:spPr>
          <a:xfrm>
            <a:off x="8323520" y="2126016"/>
            <a:ext cx="3049772" cy="1659175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977"/>
          <a:stretch/>
        </p:blipFill>
        <p:spPr>
          <a:xfrm>
            <a:off x="4543612" y="2126016"/>
            <a:ext cx="3042717" cy="1659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4624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52917" y="959817"/>
            <a:ext cx="9461624" cy="72141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defTabSz="410751" hangingPunct="0"/>
            <a:r>
              <a:rPr lang="ru-RU" sz="3600" b="1" dirty="0" smtClean="0">
                <a:solidFill>
                  <a:schemeClr val="tx1">
                    <a:lumMod val="65000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Акция</a:t>
            </a:r>
            <a:r>
              <a:rPr lang="ru-RU" sz="4219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Новогодний ЦЕНОПАД!!!</a:t>
            </a:r>
            <a:endParaRPr lang="ru-RU" sz="4219" b="1" dirty="0">
              <a:solidFill>
                <a:srgbClr val="FFC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5415" y="2358769"/>
            <a:ext cx="8699500" cy="32131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4838388" y="5936338"/>
            <a:ext cx="3245224" cy="62613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defTabSz="410751" hangingPunct="0"/>
            <a:r>
              <a:rPr lang="ru-RU" sz="3600" b="1" smtClean="0">
                <a:solidFill>
                  <a:schemeClr val="tx1">
                    <a:lumMod val="65000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Вебинары</a:t>
            </a:r>
            <a:endParaRPr lang="ru-RU" sz="4219" b="1" dirty="0">
              <a:solidFill>
                <a:srgbClr val="FFC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783729" y="408251"/>
            <a:ext cx="33650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>
                <a:solidFill>
                  <a:srgbClr val="FFC000"/>
                </a:solidFill>
                <a:latin typeface="Helvetica" charset="0"/>
              </a:rPr>
              <a:t>с 1 по 17 декабря </a:t>
            </a:r>
            <a:r>
              <a:rPr lang="ru-RU" b="1">
                <a:latin typeface="Helvetica" charset="0"/>
              </a:rPr>
              <a:t>2017 </a:t>
            </a:r>
            <a:r>
              <a:rPr lang="ru-RU" b="1" smtClean="0">
                <a:latin typeface="Helvetica" charset="0"/>
              </a:rPr>
              <a:t>года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399635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0" y="1462125"/>
            <a:ext cx="12191999" cy="5395875"/>
          </a:xfrm>
          <a:prstGeom prst="rect">
            <a:avLst/>
          </a:prstGeom>
          <a:solidFill>
            <a:srgbClr val="B7412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63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609600" y="1458183"/>
            <a:ext cx="10972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3564342" y="365255"/>
            <a:ext cx="7925293" cy="1092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Симон Соловейчик</a:t>
            </a:r>
            <a:endParaRPr lang="en-US" sz="2800" dirty="0"/>
          </a:p>
          <a:p>
            <a:r>
              <a:rPr lang="ru-RU" sz="2800" dirty="0" smtClean="0"/>
              <a:t>«Педагогика для всех», М.: АСТ, 2018 </a:t>
            </a:r>
            <a:endParaRPr lang="en-US" sz="2800" dirty="0"/>
          </a:p>
          <a:p>
            <a:endParaRPr lang="ru-RU" sz="902" dirty="0"/>
          </a:p>
        </p:txBody>
      </p:sp>
      <p:sp>
        <p:nvSpPr>
          <p:cNvPr id="4" name="TextBox 3"/>
          <p:cNvSpPr txBox="1"/>
          <p:nvPr/>
        </p:nvSpPr>
        <p:spPr>
          <a:xfrm>
            <a:off x="4555735" y="3286446"/>
            <a:ext cx="6542077" cy="30626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Новый книжный</a:t>
            </a:r>
          </a:p>
          <a:p>
            <a:endParaRPr lang="en-US" sz="3600" dirty="0"/>
          </a:p>
          <a:p>
            <a:r>
              <a:rPr lang="ru-RU" sz="3600" b="1" dirty="0" smtClean="0"/>
              <a:t>Читай-Город</a:t>
            </a:r>
          </a:p>
          <a:p>
            <a:endParaRPr lang="ru-RU" sz="902" dirty="0" smtClean="0"/>
          </a:p>
          <a:p>
            <a:endParaRPr lang="ru-RU" sz="3600" dirty="0"/>
          </a:p>
          <a:p>
            <a:pPr lvl="0"/>
            <a:r>
              <a:rPr lang="ru-RU" sz="3600" b="1" dirty="0" smtClean="0">
                <a:solidFill>
                  <a:prstClr val="white"/>
                </a:solidFill>
              </a:rPr>
              <a:t>Книжный лабиринт</a:t>
            </a:r>
            <a:endParaRPr lang="ru-RU" sz="902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55735" y="1958787"/>
            <a:ext cx="72088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400" b="1" dirty="0" smtClean="0">
                <a:solidFill>
                  <a:prstClr val="white"/>
                </a:solidFill>
              </a:rPr>
              <a:t>Спрашивайте книгу во всех книжных магазинах страны и в том числе и в сетях книжной торговли:</a:t>
            </a:r>
            <a:endParaRPr lang="ru-RU" sz="12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703482"/>
            <a:ext cx="3489828" cy="4858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289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0" y="1458183"/>
            <a:ext cx="12192000" cy="5395875"/>
          </a:xfrm>
          <a:prstGeom prst="rect">
            <a:avLst/>
          </a:prstGeom>
          <a:solidFill>
            <a:srgbClr val="B7412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63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609600" y="1458183"/>
            <a:ext cx="10972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4582240" y="1851406"/>
            <a:ext cx="6542077" cy="43553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err="1"/>
              <a:t>ЛитРес</a:t>
            </a:r>
            <a:r>
              <a:rPr lang="ru-RU" sz="3600" b="1" dirty="0"/>
              <a:t>:</a:t>
            </a:r>
          </a:p>
          <a:p>
            <a:r>
              <a:rPr lang="ru-RU" sz="2000" dirty="0" smtClean="0"/>
              <a:t>Скоро </a:t>
            </a:r>
            <a:r>
              <a:rPr lang="en-US" sz="2000" dirty="0"/>
              <a:t/>
            </a:r>
            <a:br>
              <a:rPr lang="en-US" sz="2000" dirty="0"/>
            </a:br>
            <a:endParaRPr lang="en-US" sz="2000" dirty="0"/>
          </a:p>
          <a:p>
            <a:r>
              <a:rPr lang="en-US" sz="3600" b="1" dirty="0" smtClean="0"/>
              <a:t>book24</a:t>
            </a:r>
            <a:endParaRPr lang="en-US" sz="2000" dirty="0"/>
          </a:p>
          <a:p>
            <a:r>
              <a:rPr lang="en-US" sz="2000" dirty="0">
                <a:hlinkClick r:id="rId3"/>
              </a:rPr>
              <a:t>https://book24.ru/product/pedagogika-dlya-vsekh-1827352/</a:t>
            </a:r>
            <a:r>
              <a:rPr lang="en-US" sz="902" dirty="0" smtClean="0"/>
              <a:t/>
            </a:r>
            <a:br>
              <a:rPr lang="en-US" sz="902" dirty="0" smtClean="0"/>
            </a:br>
            <a:endParaRPr lang="ru-RU" sz="902" dirty="0" smtClean="0"/>
          </a:p>
          <a:p>
            <a:endParaRPr lang="ru-RU" sz="2000" dirty="0"/>
          </a:p>
          <a:p>
            <a:pPr lvl="0"/>
            <a:r>
              <a:rPr lang="en-US" sz="3600" b="1" dirty="0" smtClean="0">
                <a:solidFill>
                  <a:prstClr val="white"/>
                </a:solidFill>
              </a:rPr>
              <a:t>YouTube</a:t>
            </a:r>
          </a:p>
          <a:p>
            <a:pPr lvl="0"/>
            <a:r>
              <a:rPr lang="ru-RU" sz="2000" dirty="0" smtClean="0">
                <a:solidFill>
                  <a:schemeClr val="tx1">
                    <a:lumMod val="95000"/>
                  </a:schemeClr>
                </a:solidFill>
              </a:rPr>
              <a:t>Еженедельное чтение в сети начнется с середины января 2018 года. Следите за расписанием видеоконференций в Издательском доме «Первое сентября»  </a:t>
            </a:r>
            <a:r>
              <a:rPr lang="ru-RU" sz="2000" dirty="0" smtClean="0">
                <a:solidFill>
                  <a:schemeClr val="tx1">
                    <a:lumMod val="95000"/>
                  </a:schemeClr>
                </a:solidFill>
                <a:hlinkClick r:id="rId4" action="ppaction://hlinkfile"/>
              </a:rPr>
              <a:t>вебинары.1сентября.рф</a:t>
            </a:r>
            <a:endParaRPr lang="ru-RU" sz="902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64342" y="365255"/>
            <a:ext cx="7925293" cy="1092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Симон Соловейчик</a:t>
            </a:r>
            <a:endParaRPr lang="en-US" sz="2800" dirty="0"/>
          </a:p>
          <a:p>
            <a:r>
              <a:rPr lang="ru-RU" sz="2800" dirty="0" smtClean="0"/>
              <a:t>«Педагогика для всех», М.: АСТ, 2018 </a:t>
            </a:r>
            <a:endParaRPr lang="en-US" sz="2800" dirty="0"/>
          </a:p>
          <a:p>
            <a:endParaRPr lang="ru-RU" sz="902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703482"/>
            <a:ext cx="3489828" cy="4858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617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54988" y="2030674"/>
            <a:ext cx="10606008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3600" b="1" dirty="0">
                <a:solidFill>
                  <a:srgbClr val="FFC000"/>
                </a:solidFill>
              </a:rPr>
              <a:t>Нам нужно успеть поменять модель образования. И это нужно было сделать еще вчера.</a:t>
            </a:r>
          </a:p>
          <a:p>
            <a:pPr algn="r"/>
            <a:endParaRPr lang="ru-RU" sz="2000" i="1" dirty="0" smtClean="0"/>
          </a:p>
          <a:p>
            <a:pPr algn="r"/>
            <a:r>
              <a:rPr lang="ru-RU" sz="3600" i="1" dirty="0" smtClean="0"/>
              <a:t>Герман Греф</a:t>
            </a:r>
            <a:endParaRPr lang="ru-RU" sz="3600" i="1" dirty="0"/>
          </a:p>
        </p:txBody>
      </p:sp>
    </p:spTree>
    <p:extLst>
      <p:ext uri="{BB962C8B-B14F-4D97-AF65-F5344CB8AC3E}">
        <p14:creationId xmlns:p14="http://schemas.microsoft.com/office/powerpoint/2010/main" val="7756863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96282" y="2142554"/>
            <a:ext cx="7014953" cy="179568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defTabSz="410751" hangingPunct="0"/>
            <a:r>
              <a:rPr lang="ru-RU" sz="4000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С наступающим </a:t>
            </a:r>
            <a:r>
              <a:rPr lang="ru-RU" sz="7200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Новым годом!</a:t>
            </a:r>
            <a:endParaRPr lang="ru-RU" sz="7200" b="1" dirty="0">
              <a:solidFill>
                <a:srgbClr val="FFC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96282" y="5071001"/>
            <a:ext cx="8494129" cy="56457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defTabSz="410751" hangingPunct="0"/>
            <a:r>
              <a:rPr lang="ru-RU" sz="3200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Команда ИД «Первое сентября»</a:t>
            </a:r>
            <a:endParaRPr lang="ru-RU" sz="3200" dirty="0">
              <a:solidFill>
                <a:srgbClr val="FFC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626016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96282" y="2388774"/>
            <a:ext cx="8063824" cy="130324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defTabSz="410751" hangingPunct="0"/>
            <a:r>
              <a:rPr lang="ru-RU" sz="4000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Вы блестящий учитель,</a:t>
            </a:r>
          </a:p>
          <a:p>
            <a:pPr defTabSz="410751" hangingPunct="0"/>
            <a:r>
              <a:rPr lang="ru-RU" sz="4000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у Вас прекрасные ученики! </a:t>
            </a:r>
            <a:endParaRPr lang="ru-RU" sz="7200" b="1" dirty="0">
              <a:solidFill>
                <a:srgbClr val="FFC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96282" y="5071001"/>
            <a:ext cx="8494129" cy="56457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defTabSz="410751" hangingPunct="0"/>
            <a:r>
              <a:rPr lang="ru-RU" sz="3200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Команда ИД «Первое сентября»</a:t>
            </a:r>
            <a:endParaRPr lang="ru-RU" sz="3200" dirty="0">
              <a:solidFill>
                <a:srgbClr val="FFC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0858220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395769" y="2179413"/>
            <a:ext cx="544352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atin typeface="Helvetica" charset="0"/>
              </a:rPr>
              <a:t>Скидки</a:t>
            </a:r>
            <a:r>
              <a:rPr lang="ru-RU" sz="2800" dirty="0">
                <a:latin typeface="Helvetica" charset="0"/>
              </a:rPr>
              <a:t> по акции в период </a:t>
            </a:r>
          </a:p>
          <a:p>
            <a:r>
              <a:rPr lang="ru-RU" sz="2800" b="1" dirty="0">
                <a:solidFill>
                  <a:srgbClr val="FFC000"/>
                </a:solidFill>
                <a:latin typeface="Helvetica" charset="0"/>
              </a:rPr>
              <a:t>с 1 по 17 декабря </a:t>
            </a:r>
            <a:r>
              <a:rPr lang="ru-RU" sz="2800" b="1" dirty="0">
                <a:latin typeface="Helvetica" charset="0"/>
              </a:rPr>
              <a:t>2017 года </a:t>
            </a:r>
          </a:p>
          <a:p>
            <a:r>
              <a:rPr lang="ru-RU" sz="2800" dirty="0">
                <a:latin typeface="Helvetica" charset="0"/>
              </a:rPr>
              <a:t>при подаче заявки на участие в проекте </a:t>
            </a:r>
            <a:r>
              <a:rPr lang="ru-RU" sz="2800" b="1" dirty="0">
                <a:solidFill>
                  <a:srgbClr val="FFC000"/>
                </a:solidFill>
                <a:latin typeface="Helvetica" charset="0"/>
              </a:rPr>
              <a:t>ШЦВ</a:t>
            </a:r>
            <a:r>
              <a:rPr lang="ru-RU" sz="2800" dirty="0">
                <a:latin typeface="Helvetica" charset="0"/>
              </a:rPr>
              <a:t> </a:t>
            </a:r>
          </a:p>
          <a:p>
            <a:r>
              <a:rPr lang="ru-RU" sz="2800" dirty="0">
                <a:latin typeface="Helvetica" charset="0"/>
              </a:rPr>
              <a:t>и на </a:t>
            </a:r>
            <a:r>
              <a:rPr lang="ru-RU" sz="2800" b="1" dirty="0">
                <a:solidFill>
                  <a:srgbClr val="FFC000"/>
                </a:solidFill>
                <a:latin typeface="Helvetica" charset="0"/>
              </a:rPr>
              <a:t>Курсы повышения квалификации</a:t>
            </a:r>
            <a:endParaRPr lang="ru-RU" sz="2800" b="1" dirty="0">
              <a:solidFill>
                <a:srgbClr val="FFC000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83" y="962212"/>
            <a:ext cx="4305515" cy="511205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6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1491550" y="4937164"/>
            <a:ext cx="328797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tx1">
                    <a:lumMod val="75000"/>
                  </a:schemeClr>
                </a:solidFill>
              </a:rPr>
              <a:t>Акция «</a:t>
            </a:r>
            <a:r>
              <a:rPr lang="ru-RU" sz="2000" b="1" dirty="0" smtClean="0">
                <a:solidFill>
                  <a:srgbClr val="FFC000"/>
                </a:solidFill>
              </a:rPr>
              <a:t>Предновогодний ЦЕНОПАД</a:t>
            </a:r>
            <a:r>
              <a:rPr lang="ru-RU" sz="2000" b="1" smtClean="0">
                <a:solidFill>
                  <a:schemeClr val="tx1">
                    <a:lumMod val="75000"/>
                  </a:schemeClr>
                </a:solidFill>
              </a:rPr>
              <a:t>» продолжается </a:t>
            </a:r>
            <a:r>
              <a:rPr lang="ru-RU" sz="2000" b="1" dirty="0" smtClean="0">
                <a:solidFill>
                  <a:schemeClr val="tx1">
                    <a:lumMod val="75000"/>
                  </a:schemeClr>
                </a:solidFill>
              </a:rPr>
              <a:t>до 17 декабря</a:t>
            </a:r>
            <a:r>
              <a:rPr lang="is-IS" sz="2000" b="1" dirty="0" smtClean="0">
                <a:solidFill>
                  <a:schemeClr val="tx1">
                    <a:lumMod val="75000"/>
                  </a:schemeClr>
                </a:solidFill>
              </a:rPr>
              <a:t>…</a:t>
            </a:r>
            <a:endParaRPr lang="ru-RU" sz="2000" b="1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531890" y="5444995"/>
            <a:ext cx="6435992" cy="56457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defTabSz="410751" hangingPunct="0"/>
            <a:r>
              <a:rPr lang="ru-RU" sz="2400" b="1" dirty="0" smtClean="0">
                <a:solidFill>
                  <a:schemeClr val="tx1">
                    <a:lumMod val="65000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Акция</a:t>
            </a:r>
            <a:r>
              <a:rPr lang="ru-RU" sz="3200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Новогодний ЦЕНОПАД!!!</a:t>
            </a:r>
            <a:endParaRPr lang="ru-RU" sz="3200" b="1" dirty="0">
              <a:solidFill>
                <a:srgbClr val="FFC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95769" y="765918"/>
            <a:ext cx="6435992" cy="56457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defTabSz="410751" hangingPunct="0"/>
            <a:r>
              <a:rPr lang="ru-RU" sz="2400" b="1" dirty="0" smtClean="0">
                <a:solidFill>
                  <a:schemeClr val="tx1">
                    <a:lumMod val="65000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Акция</a:t>
            </a:r>
            <a:r>
              <a:rPr lang="ru-RU" sz="3200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Новогодний ЦЕНОПАД!!!</a:t>
            </a:r>
            <a:endParaRPr lang="ru-RU" sz="3200" b="1" dirty="0">
              <a:solidFill>
                <a:srgbClr val="FFC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867259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779" y="1063142"/>
            <a:ext cx="4376238" cy="498961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6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4" name="TextBox 13"/>
          <p:cNvSpPr txBox="1"/>
          <p:nvPr/>
        </p:nvSpPr>
        <p:spPr>
          <a:xfrm>
            <a:off x="5531890" y="5444995"/>
            <a:ext cx="6435992" cy="56457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defTabSz="410751" hangingPunct="0"/>
            <a:r>
              <a:rPr lang="ru-RU" sz="2400" b="1" dirty="0" smtClean="0">
                <a:solidFill>
                  <a:schemeClr val="tx1">
                    <a:lumMod val="65000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Акция</a:t>
            </a:r>
            <a:r>
              <a:rPr lang="ru-RU" sz="3200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Новогодний ЦЕНОПАД!!!</a:t>
            </a:r>
            <a:endParaRPr lang="ru-RU" sz="3200" b="1" dirty="0">
              <a:solidFill>
                <a:srgbClr val="FFC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395769" y="765918"/>
            <a:ext cx="6435992" cy="56457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defTabSz="410751" hangingPunct="0"/>
            <a:r>
              <a:rPr lang="ru-RU" sz="2400" b="1" dirty="0" smtClean="0">
                <a:solidFill>
                  <a:schemeClr val="tx1">
                    <a:lumMod val="65000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Акция</a:t>
            </a:r>
            <a:r>
              <a:rPr lang="ru-RU" sz="3200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Новогодний ЦЕНОПАД!!!</a:t>
            </a:r>
            <a:endParaRPr lang="ru-RU" sz="3200" b="1" dirty="0">
              <a:solidFill>
                <a:srgbClr val="FFC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395769" y="2179413"/>
            <a:ext cx="544352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atin typeface="Helvetica" charset="0"/>
              </a:rPr>
              <a:t>Скидки</a:t>
            </a:r>
            <a:r>
              <a:rPr lang="ru-RU" sz="2800" dirty="0">
                <a:latin typeface="Helvetica" charset="0"/>
              </a:rPr>
              <a:t> по акции в период </a:t>
            </a:r>
          </a:p>
          <a:p>
            <a:r>
              <a:rPr lang="ru-RU" sz="2800" b="1" dirty="0">
                <a:solidFill>
                  <a:srgbClr val="FFC000"/>
                </a:solidFill>
                <a:latin typeface="Helvetica" charset="0"/>
              </a:rPr>
              <a:t>с 1 по 17 декабря </a:t>
            </a:r>
            <a:r>
              <a:rPr lang="ru-RU" sz="2800" b="1" dirty="0">
                <a:latin typeface="Helvetica" charset="0"/>
              </a:rPr>
              <a:t>2017 года </a:t>
            </a:r>
          </a:p>
          <a:p>
            <a:r>
              <a:rPr lang="ru-RU" sz="2800" dirty="0">
                <a:latin typeface="Helvetica" charset="0"/>
              </a:rPr>
              <a:t>при подаче заявки на участие в проекте </a:t>
            </a:r>
            <a:r>
              <a:rPr lang="ru-RU" sz="2800" b="1" dirty="0">
                <a:solidFill>
                  <a:srgbClr val="FFC000"/>
                </a:solidFill>
                <a:latin typeface="Helvetica" charset="0"/>
              </a:rPr>
              <a:t>ШЦВ</a:t>
            </a:r>
            <a:r>
              <a:rPr lang="ru-RU" sz="2800" dirty="0">
                <a:latin typeface="Helvetica" charset="0"/>
              </a:rPr>
              <a:t> </a:t>
            </a:r>
          </a:p>
          <a:p>
            <a:r>
              <a:rPr lang="ru-RU" sz="2800" dirty="0">
                <a:latin typeface="Helvetica" charset="0"/>
              </a:rPr>
              <a:t>и на </a:t>
            </a:r>
            <a:r>
              <a:rPr lang="ru-RU" sz="2800" b="1" dirty="0">
                <a:solidFill>
                  <a:srgbClr val="FFC000"/>
                </a:solidFill>
                <a:latin typeface="Helvetica" charset="0"/>
              </a:rPr>
              <a:t>Курсы повышения квалификации</a:t>
            </a:r>
            <a:endParaRPr lang="ru-RU" sz="28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7522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779" y="1063142"/>
            <a:ext cx="4376238" cy="498961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6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375" y="1890146"/>
            <a:ext cx="3641100" cy="355484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083375" y="2146315"/>
            <a:ext cx="3709261" cy="3570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FFC000"/>
                </a:solidFill>
              </a:rPr>
              <a:t>с </a:t>
            </a:r>
            <a:r>
              <a:rPr lang="ru-RU" sz="2400" dirty="0" smtClean="0">
                <a:solidFill>
                  <a:srgbClr val="FFC000"/>
                </a:solidFill>
              </a:rPr>
              <a:t>1</a:t>
            </a:r>
            <a:r>
              <a:rPr lang="ru-RU" dirty="0" smtClean="0">
                <a:solidFill>
                  <a:srgbClr val="FFC000"/>
                </a:solidFill>
              </a:rPr>
              <a:t> по </a:t>
            </a:r>
            <a:r>
              <a:rPr lang="ru-RU" sz="2400" dirty="0" smtClean="0">
                <a:solidFill>
                  <a:srgbClr val="FFC000"/>
                </a:solidFill>
              </a:rPr>
              <a:t>17</a:t>
            </a:r>
            <a:r>
              <a:rPr lang="ru-RU" dirty="0" smtClean="0">
                <a:solidFill>
                  <a:srgbClr val="FFC000"/>
                </a:solidFill>
              </a:rPr>
              <a:t> декабря скидки </a:t>
            </a:r>
            <a:r>
              <a:rPr lang="ru-RU" sz="2400" b="1" dirty="0" smtClean="0">
                <a:solidFill>
                  <a:srgbClr val="FFC000"/>
                </a:solidFill>
              </a:rPr>
              <a:t>25%</a:t>
            </a:r>
            <a:endParaRPr lang="ru-RU" b="1" dirty="0" smtClean="0">
              <a:solidFill>
                <a:srgbClr val="FFC000"/>
              </a:solidFill>
            </a:endParaRPr>
          </a:p>
          <a:p>
            <a:endParaRPr lang="ru-RU" sz="400" dirty="0" smtClean="0">
              <a:solidFill>
                <a:srgbClr val="FFC000"/>
              </a:solidFill>
            </a:endParaRPr>
          </a:p>
          <a:p>
            <a:r>
              <a:rPr lang="ru-RU" dirty="0" smtClean="0">
                <a:solidFill>
                  <a:srgbClr val="FFC000"/>
                </a:solidFill>
              </a:rPr>
              <a:t>на </a:t>
            </a:r>
            <a:r>
              <a:rPr lang="ru-RU" dirty="0">
                <a:solidFill>
                  <a:srgbClr val="FFC000"/>
                </a:solidFill>
              </a:rPr>
              <a:t>обучение по программам повышения </a:t>
            </a:r>
            <a:r>
              <a:rPr lang="ru-RU" dirty="0" smtClean="0">
                <a:solidFill>
                  <a:srgbClr val="FFC000"/>
                </a:solidFill>
              </a:rPr>
              <a:t>квалификации</a:t>
            </a:r>
            <a:r>
              <a:rPr lang="ru-RU" dirty="0"/>
              <a:t> </a:t>
            </a:r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(</a:t>
            </a:r>
            <a:r>
              <a:rPr lang="ru-RU" dirty="0"/>
              <a:t>дистанционные курсы</a:t>
            </a:r>
            <a:r>
              <a:rPr lang="ru-RU" dirty="0" smtClean="0"/>
              <a:t>)</a:t>
            </a:r>
          </a:p>
          <a:p>
            <a:endParaRPr lang="ru-RU" sz="600" dirty="0"/>
          </a:p>
          <a:p>
            <a:pPr>
              <a:lnSpc>
                <a:spcPct val="150000"/>
              </a:lnSpc>
            </a:pPr>
            <a:r>
              <a:rPr lang="ru-RU" dirty="0"/>
              <a:t>Курсы 16 ч. — </a:t>
            </a:r>
            <a:r>
              <a:rPr lang="ru-RU" sz="2000" strike="sngStrike" dirty="0"/>
              <a:t>1900</a:t>
            </a:r>
            <a:r>
              <a:rPr lang="ru-RU" dirty="0"/>
              <a:t> </a:t>
            </a:r>
            <a:r>
              <a:rPr lang="ru-RU" dirty="0" smtClean="0"/>
              <a:t>р.</a:t>
            </a:r>
            <a:r>
              <a:rPr lang="ru-RU" dirty="0"/>
              <a:t> </a:t>
            </a:r>
            <a:r>
              <a:rPr lang="ru-RU" sz="1600" b="1" dirty="0">
                <a:solidFill>
                  <a:srgbClr val="FFC000"/>
                </a:solidFill>
              </a:rPr>
              <a:t>1425</a:t>
            </a:r>
            <a:r>
              <a:rPr lang="ru-RU" b="1" dirty="0"/>
              <a:t> </a:t>
            </a:r>
            <a:r>
              <a:rPr lang="ru-RU" dirty="0" smtClean="0"/>
              <a:t>р.</a:t>
            </a:r>
            <a:endParaRPr lang="ru-RU" dirty="0"/>
          </a:p>
          <a:p>
            <a:pPr>
              <a:lnSpc>
                <a:spcPct val="150000"/>
              </a:lnSpc>
            </a:pPr>
            <a:r>
              <a:rPr lang="ru-RU" dirty="0"/>
              <a:t>Курсы 36 ч. — </a:t>
            </a:r>
            <a:r>
              <a:rPr lang="ru-RU" sz="2000" strike="sngStrike" dirty="0"/>
              <a:t>2300</a:t>
            </a:r>
            <a:r>
              <a:rPr lang="ru-RU" dirty="0"/>
              <a:t> </a:t>
            </a:r>
            <a:r>
              <a:rPr lang="ru-RU" dirty="0" smtClean="0"/>
              <a:t>р.</a:t>
            </a:r>
            <a:r>
              <a:rPr lang="ru-RU" dirty="0"/>
              <a:t> </a:t>
            </a:r>
            <a:r>
              <a:rPr lang="ru-RU" sz="1600" b="1" dirty="0">
                <a:solidFill>
                  <a:srgbClr val="FFC000"/>
                </a:solidFill>
              </a:rPr>
              <a:t>1725</a:t>
            </a:r>
            <a:r>
              <a:rPr lang="ru-RU" b="1" dirty="0"/>
              <a:t> </a:t>
            </a:r>
            <a:r>
              <a:rPr lang="ru-RU" dirty="0" smtClean="0"/>
              <a:t>р.</a:t>
            </a:r>
            <a:endParaRPr lang="ru-RU" dirty="0"/>
          </a:p>
          <a:p>
            <a:pPr>
              <a:lnSpc>
                <a:spcPct val="150000"/>
              </a:lnSpc>
            </a:pPr>
            <a:r>
              <a:rPr lang="ru-RU" dirty="0"/>
              <a:t>Курсы 72 ч. — </a:t>
            </a:r>
            <a:r>
              <a:rPr lang="ru-RU" sz="2000" strike="sngStrike" dirty="0"/>
              <a:t>3990</a:t>
            </a:r>
            <a:r>
              <a:rPr lang="ru-RU" dirty="0"/>
              <a:t> </a:t>
            </a:r>
            <a:r>
              <a:rPr lang="ru-RU" dirty="0" smtClean="0"/>
              <a:t>р.</a:t>
            </a:r>
            <a:r>
              <a:rPr lang="ru-RU" dirty="0"/>
              <a:t> </a:t>
            </a:r>
            <a:r>
              <a:rPr lang="ru-RU" sz="1600" b="1" dirty="0">
                <a:solidFill>
                  <a:srgbClr val="FFC000"/>
                </a:solidFill>
              </a:rPr>
              <a:t>2990</a:t>
            </a:r>
            <a:r>
              <a:rPr lang="ru-RU" b="1" dirty="0"/>
              <a:t> </a:t>
            </a:r>
            <a:r>
              <a:rPr lang="ru-RU" dirty="0" smtClean="0"/>
              <a:t>р</a:t>
            </a:r>
            <a:r>
              <a:rPr lang="ru-RU" b="1" dirty="0" smtClean="0"/>
              <a:t>.</a:t>
            </a:r>
            <a:endParaRPr lang="ru-RU" dirty="0"/>
          </a:p>
          <a:p>
            <a:pPr>
              <a:lnSpc>
                <a:spcPct val="150000"/>
              </a:lnSpc>
            </a:pPr>
            <a:r>
              <a:rPr lang="ru-RU" dirty="0"/>
              <a:t>Курсы 108 ч. — </a:t>
            </a:r>
            <a:r>
              <a:rPr lang="ru-RU" sz="2000" strike="sngStrike" dirty="0" smtClean="0"/>
              <a:t>4990</a:t>
            </a:r>
            <a:r>
              <a:rPr lang="ru-RU" dirty="0" smtClean="0"/>
              <a:t> р.</a:t>
            </a:r>
            <a:r>
              <a:rPr lang="ru-RU" dirty="0"/>
              <a:t> </a:t>
            </a:r>
            <a:r>
              <a:rPr lang="ru-RU" sz="1600" b="1" dirty="0" smtClean="0">
                <a:solidFill>
                  <a:srgbClr val="FFC000"/>
                </a:solidFill>
              </a:rPr>
              <a:t>3740</a:t>
            </a:r>
            <a:r>
              <a:rPr lang="ru-RU" b="1" dirty="0" smtClean="0"/>
              <a:t> </a:t>
            </a:r>
            <a:r>
              <a:rPr lang="ru-RU" dirty="0" smtClean="0"/>
              <a:t>р</a:t>
            </a:r>
            <a:r>
              <a:rPr lang="ru-RU" b="1" dirty="0" smtClean="0"/>
              <a:t>.</a:t>
            </a:r>
            <a:endParaRPr lang="ru-RU" b="0" i="0" dirty="0">
              <a:effectLst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531890" y="5444995"/>
            <a:ext cx="6435992" cy="56457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defTabSz="410751" hangingPunct="0"/>
            <a:r>
              <a:rPr lang="ru-RU" sz="2400" b="1" dirty="0" smtClean="0">
                <a:solidFill>
                  <a:schemeClr val="tx1">
                    <a:lumMod val="65000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Акция</a:t>
            </a:r>
            <a:r>
              <a:rPr lang="ru-RU" sz="3200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Новогодний ЦЕНОПАД!!!</a:t>
            </a:r>
            <a:endParaRPr lang="ru-RU" sz="3200" b="1" dirty="0">
              <a:solidFill>
                <a:srgbClr val="FFC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395769" y="765918"/>
            <a:ext cx="6435992" cy="56457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defTabSz="410751" hangingPunct="0"/>
            <a:r>
              <a:rPr lang="ru-RU" sz="2400" b="1" dirty="0" smtClean="0">
                <a:solidFill>
                  <a:schemeClr val="tx1">
                    <a:lumMod val="65000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Акция</a:t>
            </a:r>
            <a:r>
              <a:rPr lang="ru-RU" sz="3200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Новогодний ЦЕНОПАД!!!</a:t>
            </a:r>
            <a:endParaRPr lang="ru-RU" sz="3200" b="1" dirty="0">
              <a:solidFill>
                <a:srgbClr val="FFC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95769" y="2179413"/>
            <a:ext cx="544352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atin typeface="Helvetica" charset="0"/>
              </a:rPr>
              <a:t>Скидки</a:t>
            </a:r>
            <a:r>
              <a:rPr lang="ru-RU" sz="2800" dirty="0">
                <a:latin typeface="Helvetica" charset="0"/>
              </a:rPr>
              <a:t> по акции в период </a:t>
            </a:r>
          </a:p>
          <a:p>
            <a:r>
              <a:rPr lang="ru-RU" sz="2800" b="1" dirty="0">
                <a:solidFill>
                  <a:srgbClr val="FFC000"/>
                </a:solidFill>
                <a:latin typeface="Helvetica" charset="0"/>
              </a:rPr>
              <a:t>с 1 по 17 декабря </a:t>
            </a:r>
            <a:r>
              <a:rPr lang="ru-RU" sz="2800" b="1" dirty="0">
                <a:latin typeface="Helvetica" charset="0"/>
              </a:rPr>
              <a:t>2017 года </a:t>
            </a:r>
          </a:p>
          <a:p>
            <a:r>
              <a:rPr lang="ru-RU" sz="2800" dirty="0">
                <a:latin typeface="Helvetica" charset="0"/>
              </a:rPr>
              <a:t>при подаче заявки на участие в проекте </a:t>
            </a:r>
            <a:r>
              <a:rPr lang="ru-RU" sz="2800" b="1" dirty="0">
                <a:solidFill>
                  <a:srgbClr val="FFC000"/>
                </a:solidFill>
                <a:latin typeface="Helvetica" charset="0"/>
              </a:rPr>
              <a:t>ШЦВ</a:t>
            </a:r>
            <a:r>
              <a:rPr lang="ru-RU" sz="2800" dirty="0">
                <a:latin typeface="Helvetica" charset="0"/>
              </a:rPr>
              <a:t> </a:t>
            </a:r>
          </a:p>
          <a:p>
            <a:r>
              <a:rPr lang="ru-RU" sz="2800" dirty="0">
                <a:latin typeface="Helvetica" charset="0"/>
              </a:rPr>
              <a:t>и на </a:t>
            </a:r>
            <a:r>
              <a:rPr lang="ru-RU" sz="2800" b="1" dirty="0">
                <a:solidFill>
                  <a:srgbClr val="FFC000"/>
                </a:solidFill>
                <a:latin typeface="Helvetica" charset="0"/>
              </a:rPr>
              <a:t>Курсы повышения квалификации</a:t>
            </a:r>
            <a:endParaRPr lang="ru-RU" sz="28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28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4365" y="574123"/>
            <a:ext cx="9601200" cy="4896612"/>
          </a:xfrm>
          <a:prstGeom prst="rect">
            <a:avLst/>
          </a:prstGeom>
          <a:ln w="190500">
            <a:solidFill>
              <a:schemeClr val="accent6"/>
            </a:solidFill>
          </a:ln>
          <a:effectLst>
            <a:reflection blurRad="38100" stA="52000" endA="300" endPos="30000" dir="5400000" sy="-100000" algn="bl" rotWithShape="0"/>
            <a:softEdge rad="19050"/>
          </a:effectLst>
        </p:spPr>
      </p:pic>
    </p:spTree>
    <p:extLst>
      <p:ext uri="{BB962C8B-B14F-4D97-AF65-F5344CB8AC3E}">
        <p14:creationId xmlns:p14="http://schemas.microsoft.com/office/powerpoint/2010/main" val="296193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52917" y="959817"/>
            <a:ext cx="9461624" cy="72141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defTabSz="410751" hangingPunct="0"/>
            <a:r>
              <a:rPr lang="ru-RU" sz="3600" b="1" dirty="0" smtClean="0">
                <a:solidFill>
                  <a:schemeClr val="tx1">
                    <a:lumMod val="65000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Акция</a:t>
            </a:r>
            <a:r>
              <a:rPr lang="ru-RU" sz="4219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Новогодний ЦЕНОПАД!!!</a:t>
            </a:r>
            <a:endParaRPr lang="ru-RU" sz="4219" b="1" dirty="0">
              <a:solidFill>
                <a:srgbClr val="FFC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6167" y="2042750"/>
            <a:ext cx="8836668" cy="341987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2160493" y="5824141"/>
            <a:ext cx="8220636" cy="62613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defTabSz="410751" hangingPunct="0"/>
            <a:r>
              <a:rPr lang="ru-RU" sz="3600" b="1" dirty="0" smtClean="0">
                <a:solidFill>
                  <a:schemeClr val="tx1">
                    <a:lumMod val="65000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Школа цифрового века / ШЦВ.РФ</a:t>
            </a:r>
            <a:endParaRPr lang="ru-RU" sz="4219" b="1" dirty="0">
              <a:solidFill>
                <a:srgbClr val="FFC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783729" y="409727"/>
            <a:ext cx="33650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>
                <a:solidFill>
                  <a:srgbClr val="FFC000"/>
                </a:solidFill>
                <a:latin typeface="Helvetica" charset="0"/>
              </a:rPr>
              <a:t>с 1 по 17 декабря </a:t>
            </a:r>
            <a:r>
              <a:rPr lang="ru-RU" b="1">
                <a:latin typeface="Helvetica" charset="0"/>
              </a:rPr>
              <a:t>2017 </a:t>
            </a:r>
            <a:r>
              <a:rPr lang="ru-RU" b="1" smtClean="0">
                <a:latin typeface="Helvetica" charset="0"/>
              </a:rPr>
              <a:t>года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40103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52917" y="959817"/>
            <a:ext cx="9461624" cy="72141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defTabSz="410751" hangingPunct="0"/>
            <a:r>
              <a:rPr lang="ru-RU" sz="3600" b="1" dirty="0" smtClean="0">
                <a:solidFill>
                  <a:schemeClr val="tx1">
                    <a:lumMod val="65000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Акция</a:t>
            </a:r>
            <a:r>
              <a:rPr lang="ru-RU" sz="4219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Новогодний ЦЕНОПАД!!!</a:t>
            </a:r>
            <a:endParaRPr lang="ru-RU" sz="4219" b="1" dirty="0">
              <a:solidFill>
                <a:srgbClr val="FFC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0983" y="2032025"/>
            <a:ext cx="8570829" cy="359421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2604423" y="5977036"/>
            <a:ext cx="7965142" cy="56457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defTabSz="410751" hangingPunct="0"/>
            <a:r>
              <a:rPr lang="ru-RU" sz="3200" b="1" dirty="0" smtClean="0">
                <a:solidFill>
                  <a:schemeClr val="tx1">
                    <a:lumMod val="65000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Курсы повышения квалификации</a:t>
            </a:r>
            <a:endParaRPr lang="ru-RU" sz="4000" b="1" dirty="0">
              <a:solidFill>
                <a:srgbClr val="FFC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783729" y="415089"/>
            <a:ext cx="33650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>
                <a:solidFill>
                  <a:srgbClr val="FFC000"/>
                </a:solidFill>
                <a:latin typeface="Helvetica" charset="0"/>
              </a:rPr>
              <a:t>с 1 по 17 декабря </a:t>
            </a:r>
            <a:r>
              <a:rPr lang="ru-RU" b="1">
                <a:latin typeface="Helvetica" charset="0"/>
              </a:rPr>
              <a:t>2017 </a:t>
            </a:r>
            <a:r>
              <a:rPr lang="ru-RU" b="1" smtClean="0">
                <a:latin typeface="Helvetica" charset="0"/>
              </a:rPr>
              <a:t>года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240144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54913" y="450299"/>
            <a:ext cx="10618380" cy="130324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r>
              <a:rPr lang="ru-RU" sz="3600" b="1" dirty="0"/>
              <a:t>Популярные курсы профессиональной и личной эффективности </a:t>
            </a:r>
            <a:r>
              <a:rPr lang="ru-RU" sz="3600" b="1" dirty="0" smtClean="0"/>
              <a:t>педагога</a:t>
            </a:r>
            <a:r>
              <a:rPr lang="ru-RU" sz="3600" dirty="0" smtClean="0"/>
              <a:t>. </a:t>
            </a:r>
            <a:r>
              <a:rPr lang="ru-RU" sz="4400" b="1" dirty="0"/>
              <a:t>6 </a:t>
            </a:r>
            <a:r>
              <a:rPr lang="ru-RU" sz="4400" b="1" dirty="0" smtClean="0"/>
              <a:t>часов</a:t>
            </a:r>
            <a:endParaRPr lang="ru-RU" sz="4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912" y="2166384"/>
            <a:ext cx="3048000" cy="200863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41498" y="4274289"/>
            <a:ext cx="3274828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Тайм-менеджмент, или Как эффективно организовать своё время</a:t>
            </a:r>
            <a:r>
              <a:rPr lang="ru-RU" dirty="0"/>
              <a:t> </a:t>
            </a:r>
            <a:endParaRPr lang="ru-RU" dirty="0" smtClean="0"/>
          </a:p>
          <a:p>
            <a:endParaRPr lang="ru-RU" sz="1200" dirty="0" smtClean="0"/>
          </a:p>
          <a:p>
            <a:r>
              <a:rPr lang="ru-RU" sz="1200" dirty="0" smtClean="0"/>
              <a:t>Авторы: </a:t>
            </a:r>
            <a:r>
              <a:rPr lang="ru-RU" sz="1200" dirty="0"/>
              <a:t>Меркулова Татьяна Викторовна, Теплицкая Александра Глебовна</a:t>
            </a:r>
            <a:r>
              <a:rPr lang="ru-RU" sz="1200" dirty="0"/>
              <a:t> </a:t>
            </a:r>
            <a:endParaRPr lang="ru-RU" sz="1200" dirty="0" smtClean="0"/>
          </a:p>
          <a:p>
            <a:endParaRPr lang="ru-RU" sz="1200" dirty="0"/>
          </a:p>
          <a:p>
            <a:r>
              <a:rPr lang="ru-RU" sz="1200" u="sng" dirty="0" err="1"/>
              <a:t>https</a:t>
            </a:r>
            <a:r>
              <a:rPr lang="ru-RU" sz="1200" u="sng" dirty="0"/>
              <a:t>://курсы.1сентября.рф/каталог/EM-24-001</a:t>
            </a:r>
            <a:r>
              <a:rPr lang="ru-RU" sz="1200" u="sng" dirty="0"/>
              <a:t>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426688" y="4274289"/>
            <a:ext cx="3274828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Тайм-менеджмент для детей, или Как научить школьников организовывать своё время</a:t>
            </a:r>
            <a:endParaRPr lang="ru-RU" sz="1200" dirty="0" smtClean="0"/>
          </a:p>
          <a:p>
            <a:endParaRPr lang="ru-RU" sz="1200" dirty="0" smtClean="0"/>
          </a:p>
          <a:p>
            <a:r>
              <a:rPr lang="ru-RU" sz="1200" dirty="0" smtClean="0"/>
              <a:t>Авторы: </a:t>
            </a:r>
            <a:r>
              <a:rPr lang="ru-RU" sz="1200" dirty="0" err="1"/>
              <a:t>Беглова</a:t>
            </a:r>
            <a:r>
              <a:rPr lang="ru-RU" sz="1200" dirty="0"/>
              <a:t> Татьяна Владимировна, Меркулова Татьяна Викторовна</a:t>
            </a:r>
            <a:r>
              <a:rPr lang="ru-RU" sz="1200" dirty="0"/>
              <a:t> </a:t>
            </a:r>
            <a:endParaRPr lang="ru-RU" sz="1200" dirty="0" smtClean="0"/>
          </a:p>
          <a:p>
            <a:endParaRPr lang="ru-RU" sz="1200" dirty="0"/>
          </a:p>
          <a:p>
            <a:r>
              <a:rPr lang="ru-RU" sz="1200" u="sng" dirty="0" err="1"/>
              <a:t>https</a:t>
            </a:r>
            <a:r>
              <a:rPr lang="ru-RU" sz="1200" u="sng" dirty="0"/>
              <a:t>://курсы.1сентября.рф/каталог/EM-24-002</a:t>
            </a:r>
            <a:endParaRPr lang="ru-RU" sz="1200" u="sng" dirty="0"/>
          </a:p>
        </p:txBody>
      </p:sp>
      <p:sp>
        <p:nvSpPr>
          <p:cNvPr id="14" name="TextBox 13"/>
          <p:cNvSpPr txBox="1"/>
          <p:nvPr/>
        </p:nvSpPr>
        <p:spPr>
          <a:xfrm>
            <a:off x="8211879" y="4274289"/>
            <a:ext cx="3274828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Стресс-менеджмент, или Приёмы профилактики и преодоления стресса </a:t>
            </a:r>
            <a:endParaRPr lang="ru-RU" dirty="0" smtClean="0"/>
          </a:p>
          <a:p>
            <a:endParaRPr lang="ru-RU" sz="1200" dirty="0"/>
          </a:p>
          <a:p>
            <a:r>
              <a:rPr lang="ru-RU" sz="1200" dirty="0" smtClean="0"/>
              <a:t>Авторы: </a:t>
            </a:r>
            <a:r>
              <a:rPr lang="ru-RU" sz="1200" dirty="0"/>
              <a:t>Родионов Вадим Альбертович</a:t>
            </a:r>
            <a:r>
              <a:rPr lang="ru-RU" sz="1200" dirty="0"/>
              <a:t> </a:t>
            </a:r>
            <a:endParaRPr lang="ru-RU" sz="1200" dirty="0" smtClean="0"/>
          </a:p>
          <a:p>
            <a:endParaRPr lang="ru-RU" sz="1200" dirty="0" smtClean="0"/>
          </a:p>
          <a:p>
            <a:endParaRPr lang="ru-RU" sz="1200" dirty="0"/>
          </a:p>
          <a:p>
            <a:r>
              <a:rPr lang="ru-RU" sz="1200" u="sng" dirty="0" err="1"/>
              <a:t>https</a:t>
            </a:r>
            <a:r>
              <a:rPr lang="ru-RU" sz="1200" u="sng" dirty="0"/>
              <a:t>://курсы.1сентября.рф/каталог/EM-24-005</a:t>
            </a:r>
            <a:endParaRPr lang="ru-RU" sz="1200" u="sng" dirty="0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0102" y="2166384"/>
            <a:ext cx="3048000" cy="2008632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5292" y="2166384"/>
            <a:ext cx="3048000" cy="2008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5195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54913" y="511856"/>
            <a:ext cx="10618380" cy="118013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/>
            <a:r>
              <a:rPr lang="ru-RU" sz="3600" b="1" dirty="0"/>
              <a:t>Популярные курсы повышения </a:t>
            </a:r>
            <a:r>
              <a:rPr lang="ru-RU" sz="3600" b="1" dirty="0" smtClean="0"/>
              <a:t>квалификации. </a:t>
            </a:r>
          </a:p>
          <a:p>
            <a:pPr algn="ctr"/>
            <a:r>
              <a:rPr lang="ru-RU" sz="3600" b="1" dirty="0" smtClean="0"/>
              <a:t>16 </a:t>
            </a:r>
            <a:r>
              <a:rPr lang="ru-RU" sz="3600" b="1" dirty="0"/>
              <a:t>часов</a:t>
            </a:r>
            <a:endParaRPr lang="ru-RU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641498" y="4274289"/>
            <a:ext cx="327482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Профессиональный рост педагога: формирование психолого-педагогической </a:t>
            </a:r>
            <a:r>
              <a:rPr lang="ru-RU" dirty="0" smtClean="0"/>
              <a:t>компетентности</a:t>
            </a:r>
          </a:p>
          <a:p>
            <a:endParaRPr lang="ru-RU" sz="1200" dirty="0" smtClean="0"/>
          </a:p>
          <a:p>
            <a:r>
              <a:rPr lang="ru-RU" sz="1200" dirty="0" smtClean="0"/>
              <a:t>Авторы: </a:t>
            </a:r>
            <a:r>
              <a:rPr lang="ru-RU" sz="1200" dirty="0"/>
              <a:t>Чибисова Марина </a:t>
            </a:r>
            <a:r>
              <a:rPr lang="ru-RU" sz="1200" dirty="0" smtClean="0"/>
              <a:t>Юрьевна</a:t>
            </a:r>
          </a:p>
          <a:p>
            <a:r>
              <a:rPr lang="ru-RU" sz="1200" dirty="0" smtClean="0"/>
              <a:t>Предмет/</a:t>
            </a:r>
            <a:r>
              <a:rPr lang="ru-RU" sz="1200" dirty="0" err="1" smtClean="0"/>
              <a:t>Направаление</a:t>
            </a:r>
            <a:r>
              <a:rPr lang="ru-RU" sz="1200" dirty="0" smtClean="0"/>
              <a:t>: </a:t>
            </a:r>
            <a:r>
              <a:rPr lang="ru-RU" sz="1200" dirty="0"/>
              <a:t>Для всех педагогов</a:t>
            </a:r>
            <a:r>
              <a:rPr lang="ru-RU" sz="1200" dirty="0" smtClean="0"/>
              <a:t> </a:t>
            </a:r>
          </a:p>
          <a:p>
            <a:endParaRPr lang="ru-RU" sz="1200" dirty="0"/>
          </a:p>
          <a:p>
            <a:r>
              <a:rPr lang="ru-RU" sz="1200" u="sng" dirty="0" err="1" smtClean="0"/>
              <a:t>https</a:t>
            </a:r>
            <a:r>
              <a:rPr lang="ru-RU" sz="1200" u="sng" dirty="0"/>
              <a:t>://курсы.1сентября.рф/каталог/ED-21-031</a:t>
            </a:r>
            <a:endParaRPr lang="ru-RU" sz="1200" u="sng" dirty="0"/>
          </a:p>
        </p:txBody>
      </p:sp>
      <p:sp>
        <p:nvSpPr>
          <p:cNvPr id="12" name="TextBox 11"/>
          <p:cNvSpPr txBox="1"/>
          <p:nvPr/>
        </p:nvSpPr>
        <p:spPr>
          <a:xfrm>
            <a:off x="4426688" y="4274289"/>
            <a:ext cx="327482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Педагогические арт-мастерские: развитие творческих способностей детей и </a:t>
            </a:r>
            <a:r>
              <a:rPr lang="ru-RU" dirty="0" smtClean="0"/>
              <a:t>подростков</a:t>
            </a:r>
          </a:p>
          <a:p>
            <a:endParaRPr lang="ru-RU" sz="1200" dirty="0" smtClean="0"/>
          </a:p>
          <a:p>
            <a:r>
              <a:rPr lang="ru-RU" sz="1200" dirty="0" smtClean="0"/>
              <a:t>Авторы: </a:t>
            </a:r>
            <a:r>
              <a:rPr lang="ru-RU" sz="1200" dirty="0"/>
              <a:t>Авторский коллектив</a:t>
            </a:r>
            <a:r>
              <a:rPr lang="ru-RU" sz="1200" dirty="0"/>
              <a:t> </a:t>
            </a:r>
            <a:endParaRPr lang="ru-RU" sz="1200" dirty="0" smtClean="0"/>
          </a:p>
          <a:p>
            <a:r>
              <a:rPr lang="ru-RU" sz="1200" dirty="0" smtClean="0"/>
              <a:t>Предмет/</a:t>
            </a:r>
            <a:r>
              <a:rPr lang="ru-RU" sz="1200" dirty="0" err="1" smtClean="0"/>
              <a:t>Направаление</a:t>
            </a:r>
            <a:r>
              <a:rPr lang="ru-RU" sz="1200" dirty="0" smtClean="0"/>
              <a:t>: </a:t>
            </a:r>
            <a:r>
              <a:rPr lang="ru-RU" sz="1200" dirty="0"/>
              <a:t>Школьный психолог</a:t>
            </a:r>
            <a:r>
              <a:rPr lang="ru-RU" sz="1200" dirty="0"/>
              <a:t> </a:t>
            </a:r>
            <a:endParaRPr lang="ru-RU" sz="1200" dirty="0" smtClean="0"/>
          </a:p>
          <a:p>
            <a:endParaRPr lang="ru-RU" sz="1200" dirty="0"/>
          </a:p>
          <a:p>
            <a:r>
              <a:rPr lang="en-US" sz="1200" u="sng" dirty="0"/>
              <a:t>https</a:t>
            </a:r>
            <a:r>
              <a:rPr lang="ru-RU" sz="1200" u="sng" dirty="0"/>
              <a:t>://курсы.1сентября.рф/каталог/</a:t>
            </a:r>
            <a:r>
              <a:rPr lang="en-US" sz="1200" u="sng" dirty="0"/>
              <a:t>ED</a:t>
            </a:r>
            <a:r>
              <a:rPr lang="ru-RU" sz="1200" u="sng" dirty="0"/>
              <a:t>-08-010</a:t>
            </a:r>
            <a:endParaRPr lang="ru-RU" sz="1200" u="sng" dirty="0"/>
          </a:p>
        </p:txBody>
      </p:sp>
      <p:sp>
        <p:nvSpPr>
          <p:cNvPr id="14" name="TextBox 13"/>
          <p:cNvSpPr txBox="1"/>
          <p:nvPr/>
        </p:nvSpPr>
        <p:spPr>
          <a:xfrm>
            <a:off x="8211879" y="4274289"/>
            <a:ext cx="327482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Реализация инклюзивного подхода в современной образовательной </a:t>
            </a:r>
            <a:r>
              <a:rPr lang="ru-RU" dirty="0" smtClean="0"/>
              <a:t>организации</a:t>
            </a:r>
          </a:p>
          <a:p>
            <a:endParaRPr lang="ru-RU" sz="1200" dirty="0"/>
          </a:p>
          <a:p>
            <a:endParaRPr lang="ru-RU" sz="1200" dirty="0"/>
          </a:p>
          <a:p>
            <a:r>
              <a:rPr lang="ru-RU" sz="1200" dirty="0" smtClean="0"/>
              <a:t>Авторы: </a:t>
            </a:r>
            <a:r>
              <a:rPr lang="ru-RU" sz="1200" dirty="0"/>
              <a:t>Родионов Вадим Альбертович</a:t>
            </a:r>
            <a:r>
              <a:rPr lang="ru-RU" sz="1200" dirty="0"/>
              <a:t> </a:t>
            </a:r>
            <a:endParaRPr lang="ru-RU" sz="1200" dirty="0" smtClean="0"/>
          </a:p>
          <a:p>
            <a:r>
              <a:rPr lang="ru-RU" sz="1200" dirty="0"/>
              <a:t>Предмет/</a:t>
            </a:r>
            <a:r>
              <a:rPr lang="ru-RU" sz="1200" dirty="0" err="1"/>
              <a:t>Направаление</a:t>
            </a:r>
            <a:r>
              <a:rPr lang="ru-RU" sz="1200" dirty="0"/>
              <a:t>: Для всех педагогов </a:t>
            </a:r>
            <a:endParaRPr lang="ru-RU" sz="1200" dirty="0" smtClean="0"/>
          </a:p>
          <a:p>
            <a:endParaRPr lang="ru-RU" sz="1200" dirty="0"/>
          </a:p>
          <a:p>
            <a:r>
              <a:rPr lang="en-US" sz="1200" u="sng" dirty="0"/>
              <a:t>https</a:t>
            </a:r>
            <a:r>
              <a:rPr lang="ru-RU" sz="1200" u="sng" dirty="0"/>
              <a:t>://курсы.1сентября.рф/каталог/</a:t>
            </a:r>
            <a:r>
              <a:rPr lang="en-US" sz="1200" u="sng" dirty="0"/>
              <a:t>ED</a:t>
            </a:r>
            <a:r>
              <a:rPr lang="ru-RU" sz="1200" u="sng" dirty="0"/>
              <a:t>-23-003</a:t>
            </a:r>
            <a:r>
              <a:rPr lang="ru-RU" sz="1200" u="sng" dirty="0"/>
              <a:t> </a:t>
            </a: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0102" y="2166384"/>
            <a:ext cx="3048000" cy="2008632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912" y="2166384"/>
            <a:ext cx="3048000" cy="200863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351"/>
          <a:stretch/>
        </p:blipFill>
        <p:spPr>
          <a:xfrm>
            <a:off x="4540102" y="2166385"/>
            <a:ext cx="3048000" cy="200863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36" r="5628"/>
          <a:stretch/>
        </p:blipFill>
        <p:spPr>
          <a:xfrm>
            <a:off x="8325292" y="2166384"/>
            <a:ext cx="3048000" cy="2004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361584"/>
      </p:ext>
    </p:extLst>
  </p:cSld>
  <p:clrMapOvr>
    <a:masterClrMapping/>
  </p:clrMapOvr>
</p:sld>
</file>

<file path=ppt/theme/theme1.xml><?xml version="1.0" encoding="utf-8"?>
<a:theme xmlns:a="http://schemas.openxmlformats.org/drawingml/2006/main" name="TF10001006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10001006" id="{A55DF1DA-22EC-4DA4-B170-D3F0FF81047C}" vid="{3BFA2149-51D1-489C-9B65-4F9563B089DE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Crop</Template>
  <TotalTime>10469</TotalTime>
  <Words>592</Words>
  <Application>Microsoft Macintosh PowerPoint</Application>
  <PresentationFormat>Широкоэкранный</PresentationFormat>
  <Paragraphs>148</Paragraphs>
  <Slides>17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3" baseType="lpstr">
      <vt:lpstr>Calibri</vt:lpstr>
      <vt:lpstr>Corbel</vt:lpstr>
      <vt:lpstr>Helvetica</vt:lpstr>
      <vt:lpstr>Helvetica Neue</vt:lpstr>
      <vt:lpstr>Arial</vt:lpstr>
      <vt:lpstr>TF10001006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15.0039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Microsoft Office</dc:creator>
  <cp:lastModifiedBy>пользователь Microsoft Office</cp:lastModifiedBy>
  <cp:revision>143</cp:revision>
  <dcterms:created xsi:type="dcterms:W3CDTF">2017-06-21T03:52:05Z</dcterms:created>
  <dcterms:modified xsi:type="dcterms:W3CDTF">2017-12-13T12:44:19Z</dcterms:modified>
</cp:coreProperties>
</file>