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417" r:id="rId3"/>
    <p:sldId id="349" r:id="rId4"/>
    <p:sldId id="350" r:id="rId5"/>
    <p:sldId id="348" r:id="rId6"/>
    <p:sldId id="258" r:id="rId7"/>
    <p:sldId id="353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7" r:id="rId16"/>
    <p:sldId id="426" r:id="rId17"/>
    <p:sldId id="428" r:id="rId18"/>
    <p:sldId id="429" r:id="rId19"/>
    <p:sldId id="432" r:id="rId20"/>
    <p:sldId id="431" r:id="rId21"/>
    <p:sldId id="441" r:id="rId22"/>
    <p:sldId id="433" r:id="rId23"/>
    <p:sldId id="435" r:id="rId24"/>
    <p:sldId id="436" r:id="rId25"/>
    <p:sldId id="438" r:id="rId26"/>
    <p:sldId id="439" r:id="rId27"/>
    <p:sldId id="418" r:id="rId28"/>
    <p:sldId id="320" r:id="rId29"/>
    <p:sldId id="352" r:id="rId30"/>
    <p:sldId id="295" r:id="rId31"/>
    <p:sldId id="302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-23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75" Type="http://schemas.microsoft.com/office/2015/10/relationships/revisionInfo" Target="NUL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1361E8-4352-4579-AE69-AC3B02EFEE7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6E8D6A3-3F5C-47CB-9EDF-1E0435508127}">
      <dgm:prSet phldrT="[Text]"/>
      <dgm:spPr>
        <a:solidFill>
          <a:srgbClr val="005287"/>
        </a:solidFill>
      </dgm:spPr>
      <dgm:t>
        <a:bodyPr/>
        <a:lstStyle/>
        <a:p>
          <a:r>
            <a:rPr lang="ru-RU" dirty="0"/>
            <a:t>2009</a:t>
          </a:r>
        </a:p>
      </dgm:t>
    </dgm:pt>
    <dgm:pt modelId="{A16310C4-A443-4793-B526-B26298975EE3}" type="parTrans" cxnId="{7E7F1267-6E17-4DF9-AB7E-3DBAF8144F79}">
      <dgm:prSet/>
      <dgm:spPr/>
      <dgm:t>
        <a:bodyPr/>
        <a:lstStyle/>
        <a:p>
          <a:endParaRPr lang="ru-RU"/>
        </a:p>
      </dgm:t>
    </dgm:pt>
    <dgm:pt modelId="{9D49F1DD-2E9C-4F6B-8C85-9E6B3A811493}" type="sibTrans" cxnId="{7E7F1267-6E17-4DF9-AB7E-3DBAF8144F79}">
      <dgm:prSet/>
      <dgm:spPr/>
      <dgm:t>
        <a:bodyPr/>
        <a:lstStyle/>
        <a:p>
          <a:endParaRPr lang="ru-RU"/>
        </a:p>
      </dgm:t>
    </dgm:pt>
    <dgm:pt modelId="{5EA6A855-A5EB-4BD7-872A-EBDC531F0F35}">
      <dgm:prSet phldrT="[Text]"/>
      <dgm:spPr>
        <a:solidFill>
          <a:srgbClr val="005287"/>
        </a:solidFill>
      </dgm:spPr>
      <dgm:t>
        <a:bodyPr/>
        <a:lstStyle/>
        <a:p>
          <a:r>
            <a:rPr lang="ru-RU" dirty="0"/>
            <a:t>2013</a:t>
          </a:r>
        </a:p>
      </dgm:t>
    </dgm:pt>
    <dgm:pt modelId="{4FF84FC2-A93A-4881-AAE4-1496567A847B}" type="parTrans" cxnId="{E3959B2D-AB6C-4A9E-B4C4-72560476E666}">
      <dgm:prSet/>
      <dgm:spPr/>
      <dgm:t>
        <a:bodyPr/>
        <a:lstStyle/>
        <a:p>
          <a:endParaRPr lang="ru-RU"/>
        </a:p>
      </dgm:t>
    </dgm:pt>
    <dgm:pt modelId="{4D3D5F57-3575-4EEF-AA8F-241E53410D93}" type="sibTrans" cxnId="{E3959B2D-AB6C-4A9E-B4C4-72560476E666}">
      <dgm:prSet/>
      <dgm:spPr/>
      <dgm:t>
        <a:bodyPr/>
        <a:lstStyle/>
        <a:p>
          <a:endParaRPr lang="ru-RU"/>
        </a:p>
      </dgm:t>
    </dgm:pt>
    <dgm:pt modelId="{67EDE9F4-3BF6-4F98-9AE0-4A86D0DE4C84}">
      <dgm:prSet/>
      <dgm:spPr>
        <a:solidFill>
          <a:srgbClr val="005287"/>
        </a:solidFill>
      </dgm:spPr>
      <dgm:t>
        <a:bodyPr/>
        <a:lstStyle/>
        <a:p>
          <a:r>
            <a:rPr lang="ru-RU" dirty="0"/>
            <a:t>2005</a:t>
          </a:r>
        </a:p>
      </dgm:t>
    </dgm:pt>
    <dgm:pt modelId="{D21F50CC-2882-469C-A334-A9EE95F377C3}" type="parTrans" cxnId="{33CCE2DF-ADDA-4A67-9479-18F94869D7B3}">
      <dgm:prSet/>
      <dgm:spPr/>
      <dgm:t>
        <a:bodyPr/>
        <a:lstStyle/>
        <a:p>
          <a:endParaRPr lang="ru-RU"/>
        </a:p>
      </dgm:t>
    </dgm:pt>
    <dgm:pt modelId="{A276584A-AD1B-49EA-8193-3C5107F413FC}" type="sibTrans" cxnId="{33CCE2DF-ADDA-4A67-9479-18F94869D7B3}">
      <dgm:prSet/>
      <dgm:spPr/>
      <dgm:t>
        <a:bodyPr/>
        <a:lstStyle/>
        <a:p>
          <a:endParaRPr lang="ru-RU"/>
        </a:p>
      </dgm:t>
    </dgm:pt>
    <dgm:pt modelId="{2A7B0C32-67E7-489E-84F0-DE4E0B846DB0}">
      <dgm:prSet/>
      <dgm:spPr>
        <a:solidFill>
          <a:srgbClr val="005287"/>
        </a:solidFill>
      </dgm:spPr>
      <dgm:t>
        <a:bodyPr/>
        <a:lstStyle/>
        <a:p>
          <a:r>
            <a:rPr lang="ru-RU" dirty="0"/>
            <a:t>1993</a:t>
          </a:r>
        </a:p>
      </dgm:t>
    </dgm:pt>
    <dgm:pt modelId="{CC3CAF59-4D68-4686-9EB7-D7B3159DF06D}" type="parTrans" cxnId="{48FA67DF-B283-4724-ADCD-848F09268856}">
      <dgm:prSet/>
      <dgm:spPr/>
      <dgm:t>
        <a:bodyPr/>
        <a:lstStyle/>
        <a:p>
          <a:endParaRPr lang="ru-RU"/>
        </a:p>
      </dgm:t>
    </dgm:pt>
    <dgm:pt modelId="{6CDB5791-8F6C-4058-8088-5515E5C3C141}" type="sibTrans" cxnId="{48FA67DF-B283-4724-ADCD-848F09268856}">
      <dgm:prSet/>
      <dgm:spPr/>
      <dgm:t>
        <a:bodyPr/>
        <a:lstStyle/>
        <a:p>
          <a:endParaRPr lang="ru-RU"/>
        </a:p>
      </dgm:t>
    </dgm:pt>
    <dgm:pt modelId="{392474ED-7D04-4B95-98EE-2E1149916581}">
      <dgm:prSet/>
      <dgm:spPr>
        <a:solidFill>
          <a:srgbClr val="005287"/>
        </a:solidFill>
      </dgm:spPr>
      <dgm:t>
        <a:bodyPr/>
        <a:lstStyle/>
        <a:p>
          <a:r>
            <a:rPr lang="ru-RU" dirty="0"/>
            <a:t>2001</a:t>
          </a:r>
        </a:p>
      </dgm:t>
    </dgm:pt>
    <dgm:pt modelId="{431D8A3F-AAB4-4AC2-84DB-09A66E55BFAB}" type="parTrans" cxnId="{AC59E50B-A6A9-4C08-B9C6-E1995F5F3613}">
      <dgm:prSet/>
      <dgm:spPr/>
      <dgm:t>
        <a:bodyPr/>
        <a:lstStyle/>
        <a:p>
          <a:endParaRPr lang="ru-RU"/>
        </a:p>
      </dgm:t>
    </dgm:pt>
    <dgm:pt modelId="{BD1EB37E-F2BB-49BC-B513-53AEF7A9B2DA}" type="sibTrans" cxnId="{AC59E50B-A6A9-4C08-B9C6-E1995F5F3613}">
      <dgm:prSet/>
      <dgm:spPr/>
      <dgm:t>
        <a:bodyPr/>
        <a:lstStyle/>
        <a:p>
          <a:endParaRPr lang="ru-RU"/>
        </a:p>
      </dgm:t>
    </dgm:pt>
    <dgm:pt modelId="{E70547B3-D447-444D-813D-B3B34391A15B}">
      <dgm:prSet/>
      <dgm:spPr>
        <a:solidFill>
          <a:srgbClr val="005287"/>
        </a:solidFill>
      </dgm:spPr>
      <dgm:t>
        <a:bodyPr/>
        <a:lstStyle/>
        <a:p>
          <a:r>
            <a:rPr lang="ru-RU" dirty="0"/>
            <a:t>1997</a:t>
          </a:r>
        </a:p>
      </dgm:t>
    </dgm:pt>
    <dgm:pt modelId="{48436F27-3934-4A10-BA45-1426B99CE8B7}" type="parTrans" cxnId="{7303C31C-781E-4B12-AF84-8BAA99E929BD}">
      <dgm:prSet/>
      <dgm:spPr/>
      <dgm:t>
        <a:bodyPr/>
        <a:lstStyle/>
        <a:p>
          <a:endParaRPr lang="ru-RU"/>
        </a:p>
      </dgm:t>
    </dgm:pt>
    <dgm:pt modelId="{6696CB69-B1D3-45CF-B79C-FBAC6487D236}" type="sibTrans" cxnId="{7303C31C-781E-4B12-AF84-8BAA99E929BD}">
      <dgm:prSet/>
      <dgm:spPr/>
      <dgm:t>
        <a:bodyPr/>
        <a:lstStyle/>
        <a:p>
          <a:endParaRPr lang="ru-RU"/>
        </a:p>
      </dgm:t>
    </dgm:pt>
    <dgm:pt modelId="{D505FB95-1EED-4EC8-9DEC-4AF04A314B2B}">
      <dgm:prSet/>
      <dgm:spPr>
        <a:solidFill>
          <a:srgbClr val="005287"/>
        </a:solidFill>
      </dgm:spPr>
      <dgm:t>
        <a:bodyPr/>
        <a:lstStyle/>
        <a:p>
          <a:r>
            <a:rPr lang="ru-RU" dirty="0" smtClean="0"/>
            <a:t>2018</a:t>
          </a:r>
          <a:endParaRPr lang="ru-RU" dirty="0"/>
        </a:p>
      </dgm:t>
    </dgm:pt>
    <dgm:pt modelId="{20E7C613-F239-41C0-A3A1-C530EE9E680E}" type="parTrans" cxnId="{29290CCC-5A95-4763-9FDA-446CAF3661D1}">
      <dgm:prSet/>
      <dgm:spPr/>
      <dgm:t>
        <a:bodyPr/>
        <a:lstStyle/>
        <a:p>
          <a:endParaRPr lang="ru-RU"/>
        </a:p>
      </dgm:t>
    </dgm:pt>
    <dgm:pt modelId="{3702F086-1074-4821-821D-B7E1FCC06FDF}" type="sibTrans" cxnId="{29290CCC-5A95-4763-9FDA-446CAF3661D1}">
      <dgm:prSet/>
      <dgm:spPr/>
      <dgm:t>
        <a:bodyPr/>
        <a:lstStyle/>
        <a:p>
          <a:endParaRPr lang="ru-RU"/>
        </a:p>
      </dgm:t>
    </dgm:pt>
    <dgm:pt modelId="{D1C3D598-890B-47EF-B14E-E5E9A3C836C7}" type="pres">
      <dgm:prSet presAssocID="{8C1361E8-4352-4579-AE69-AC3B02EFEE72}" presName="Name0" presStyleCnt="0">
        <dgm:presLayoutVars>
          <dgm:dir/>
          <dgm:animLvl val="lvl"/>
          <dgm:resizeHandles val="exact"/>
        </dgm:presLayoutVars>
      </dgm:prSet>
      <dgm:spPr/>
    </dgm:pt>
    <dgm:pt modelId="{38501220-76A0-43BC-9EF4-F22628686B26}" type="pres">
      <dgm:prSet presAssocID="{2A7B0C32-67E7-489E-84F0-DE4E0B846DB0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A835B-8363-4A36-B580-ECCC9179B228}" type="pres">
      <dgm:prSet presAssocID="{6CDB5791-8F6C-4058-8088-5515E5C3C141}" presName="parTxOnlySpace" presStyleCnt="0"/>
      <dgm:spPr/>
    </dgm:pt>
    <dgm:pt modelId="{3C03B379-2BB6-4E77-8305-86862581B982}" type="pres">
      <dgm:prSet presAssocID="{E70547B3-D447-444D-813D-B3B34391A15B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BFA1E-FD5B-4C00-91AE-6614716385B8}" type="pres">
      <dgm:prSet presAssocID="{6696CB69-B1D3-45CF-B79C-FBAC6487D236}" presName="parTxOnlySpace" presStyleCnt="0"/>
      <dgm:spPr/>
    </dgm:pt>
    <dgm:pt modelId="{24422D72-2A92-42D0-92E0-CC04097E9320}" type="pres">
      <dgm:prSet presAssocID="{392474ED-7D04-4B95-98EE-2E1149916581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1C334-09BC-4705-9F3B-FD7BD5EE483D}" type="pres">
      <dgm:prSet presAssocID="{BD1EB37E-F2BB-49BC-B513-53AEF7A9B2DA}" presName="parTxOnlySpace" presStyleCnt="0"/>
      <dgm:spPr/>
    </dgm:pt>
    <dgm:pt modelId="{6921022E-51F2-430D-BD21-94E49EE3DE26}" type="pres">
      <dgm:prSet presAssocID="{67EDE9F4-3BF6-4F98-9AE0-4A86D0DE4C84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57E49-E3B6-4C97-8C16-491513FD296B}" type="pres">
      <dgm:prSet presAssocID="{A276584A-AD1B-49EA-8193-3C5107F413FC}" presName="parTxOnlySpace" presStyleCnt="0"/>
      <dgm:spPr/>
    </dgm:pt>
    <dgm:pt modelId="{52024295-40DF-4D9E-B960-2288DD0A663A}" type="pres">
      <dgm:prSet presAssocID="{06E8D6A3-3F5C-47CB-9EDF-1E0435508127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47866-9631-4B76-B1AB-D1D37E1DCB61}" type="pres">
      <dgm:prSet presAssocID="{9D49F1DD-2E9C-4F6B-8C85-9E6B3A811493}" presName="parTxOnlySpace" presStyleCnt="0"/>
      <dgm:spPr/>
    </dgm:pt>
    <dgm:pt modelId="{BC5BBDB5-F629-41EF-9D33-3F2E360F4820}" type="pres">
      <dgm:prSet presAssocID="{5EA6A855-A5EB-4BD7-872A-EBDC531F0F35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83399-5994-4F46-8E32-2013ACC8164C}" type="pres">
      <dgm:prSet presAssocID="{4D3D5F57-3575-4EEF-AA8F-241E53410D93}" presName="parTxOnlySpace" presStyleCnt="0"/>
      <dgm:spPr/>
    </dgm:pt>
    <dgm:pt modelId="{EB851A49-68FB-4911-9986-AB5FA40B9010}" type="pres">
      <dgm:prSet presAssocID="{D505FB95-1EED-4EC8-9DEC-4AF04A314B2B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EAC63E-53A5-4731-B595-054223F2728C}" type="presOf" srcId="{2A7B0C32-67E7-489E-84F0-DE4E0B846DB0}" destId="{38501220-76A0-43BC-9EF4-F22628686B26}" srcOrd="0" destOrd="0" presId="urn:microsoft.com/office/officeart/2005/8/layout/chevron1"/>
    <dgm:cxn modelId="{33CCE2DF-ADDA-4A67-9479-18F94869D7B3}" srcId="{8C1361E8-4352-4579-AE69-AC3B02EFEE72}" destId="{67EDE9F4-3BF6-4F98-9AE0-4A86D0DE4C84}" srcOrd="3" destOrd="0" parTransId="{D21F50CC-2882-469C-A334-A9EE95F377C3}" sibTransId="{A276584A-AD1B-49EA-8193-3C5107F413FC}"/>
    <dgm:cxn modelId="{48FA67DF-B283-4724-ADCD-848F09268856}" srcId="{8C1361E8-4352-4579-AE69-AC3B02EFEE72}" destId="{2A7B0C32-67E7-489E-84F0-DE4E0B846DB0}" srcOrd="0" destOrd="0" parTransId="{CC3CAF59-4D68-4686-9EB7-D7B3159DF06D}" sibTransId="{6CDB5791-8F6C-4058-8088-5515E5C3C141}"/>
    <dgm:cxn modelId="{04A0428E-C2FB-4D08-9346-DEA27AF09F43}" type="presOf" srcId="{5EA6A855-A5EB-4BD7-872A-EBDC531F0F35}" destId="{BC5BBDB5-F629-41EF-9D33-3F2E360F4820}" srcOrd="0" destOrd="0" presId="urn:microsoft.com/office/officeart/2005/8/layout/chevron1"/>
    <dgm:cxn modelId="{29290CCC-5A95-4763-9FDA-446CAF3661D1}" srcId="{8C1361E8-4352-4579-AE69-AC3B02EFEE72}" destId="{D505FB95-1EED-4EC8-9DEC-4AF04A314B2B}" srcOrd="6" destOrd="0" parTransId="{20E7C613-F239-41C0-A3A1-C530EE9E680E}" sibTransId="{3702F086-1074-4821-821D-B7E1FCC06FDF}"/>
    <dgm:cxn modelId="{87E2A60B-6715-4E73-9B7E-3EA43ABB4218}" type="presOf" srcId="{06E8D6A3-3F5C-47CB-9EDF-1E0435508127}" destId="{52024295-40DF-4D9E-B960-2288DD0A663A}" srcOrd="0" destOrd="0" presId="urn:microsoft.com/office/officeart/2005/8/layout/chevron1"/>
    <dgm:cxn modelId="{7303C31C-781E-4B12-AF84-8BAA99E929BD}" srcId="{8C1361E8-4352-4579-AE69-AC3B02EFEE72}" destId="{E70547B3-D447-444D-813D-B3B34391A15B}" srcOrd="1" destOrd="0" parTransId="{48436F27-3934-4A10-BA45-1426B99CE8B7}" sibTransId="{6696CB69-B1D3-45CF-B79C-FBAC6487D236}"/>
    <dgm:cxn modelId="{E3959B2D-AB6C-4A9E-B4C4-72560476E666}" srcId="{8C1361E8-4352-4579-AE69-AC3B02EFEE72}" destId="{5EA6A855-A5EB-4BD7-872A-EBDC531F0F35}" srcOrd="5" destOrd="0" parTransId="{4FF84FC2-A93A-4881-AAE4-1496567A847B}" sibTransId="{4D3D5F57-3575-4EEF-AA8F-241E53410D93}"/>
    <dgm:cxn modelId="{B0A876E5-A91A-4C8E-9B8F-CF0886E2DCD6}" type="presOf" srcId="{67EDE9F4-3BF6-4F98-9AE0-4A86D0DE4C84}" destId="{6921022E-51F2-430D-BD21-94E49EE3DE26}" srcOrd="0" destOrd="0" presId="urn:microsoft.com/office/officeart/2005/8/layout/chevron1"/>
    <dgm:cxn modelId="{2A910694-DB93-47F9-B941-4DA5DB372289}" type="presOf" srcId="{D505FB95-1EED-4EC8-9DEC-4AF04A314B2B}" destId="{EB851A49-68FB-4911-9986-AB5FA40B9010}" srcOrd="0" destOrd="0" presId="urn:microsoft.com/office/officeart/2005/8/layout/chevron1"/>
    <dgm:cxn modelId="{AC59E50B-A6A9-4C08-B9C6-E1995F5F3613}" srcId="{8C1361E8-4352-4579-AE69-AC3B02EFEE72}" destId="{392474ED-7D04-4B95-98EE-2E1149916581}" srcOrd="2" destOrd="0" parTransId="{431D8A3F-AAB4-4AC2-84DB-09A66E55BFAB}" sibTransId="{BD1EB37E-F2BB-49BC-B513-53AEF7A9B2DA}"/>
    <dgm:cxn modelId="{A20AC791-3B7D-42E3-AFA9-42F4DD3C8F06}" type="presOf" srcId="{392474ED-7D04-4B95-98EE-2E1149916581}" destId="{24422D72-2A92-42D0-92E0-CC04097E9320}" srcOrd="0" destOrd="0" presId="urn:microsoft.com/office/officeart/2005/8/layout/chevron1"/>
    <dgm:cxn modelId="{7AA88508-543C-4188-85C6-B36911F29FC3}" type="presOf" srcId="{E70547B3-D447-444D-813D-B3B34391A15B}" destId="{3C03B379-2BB6-4E77-8305-86862581B982}" srcOrd="0" destOrd="0" presId="urn:microsoft.com/office/officeart/2005/8/layout/chevron1"/>
    <dgm:cxn modelId="{7E7F1267-6E17-4DF9-AB7E-3DBAF8144F79}" srcId="{8C1361E8-4352-4579-AE69-AC3B02EFEE72}" destId="{06E8D6A3-3F5C-47CB-9EDF-1E0435508127}" srcOrd="4" destOrd="0" parTransId="{A16310C4-A443-4793-B526-B26298975EE3}" sibTransId="{9D49F1DD-2E9C-4F6B-8C85-9E6B3A811493}"/>
    <dgm:cxn modelId="{90676880-9FCB-4D46-AF94-24B88BCE82A8}" type="presOf" srcId="{8C1361E8-4352-4579-AE69-AC3B02EFEE72}" destId="{D1C3D598-890B-47EF-B14E-E5E9A3C836C7}" srcOrd="0" destOrd="0" presId="urn:microsoft.com/office/officeart/2005/8/layout/chevron1"/>
    <dgm:cxn modelId="{5028AF06-2AE6-465F-A1A8-88BDD0944292}" type="presParOf" srcId="{D1C3D598-890B-47EF-B14E-E5E9A3C836C7}" destId="{38501220-76A0-43BC-9EF4-F22628686B26}" srcOrd="0" destOrd="0" presId="urn:microsoft.com/office/officeart/2005/8/layout/chevron1"/>
    <dgm:cxn modelId="{AE6F9FAA-56E0-46B8-AFE9-C526E83E2C8D}" type="presParOf" srcId="{D1C3D598-890B-47EF-B14E-E5E9A3C836C7}" destId="{E18A835B-8363-4A36-B580-ECCC9179B228}" srcOrd="1" destOrd="0" presId="urn:microsoft.com/office/officeart/2005/8/layout/chevron1"/>
    <dgm:cxn modelId="{2CD5C1E3-BD03-43CF-8521-EA2421178D45}" type="presParOf" srcId="{D1C3D598-890B-47EF-B14E-E5E9A3C836C7}" destId="{3C03B379-2BB6-4E77-8305-86862581B982}" srcOrd="2" destOrd="0" presId="urn:microsoft.com/office/officeart/2005/8/layout/chevron1"/>
    <dgm:cxn modelId="{F6707084-3323-442F-9095-FC1A65C80952}" type="presParOf" srcId="{D1C3D598-890B-47EF-B14E-E5E9A3C836C7}" destId="{0A6BFA1E-FD5B-4C00-91AE-6614716385B8}" srcOrd="3" destOrd="0" presId="urn:microsoft.com/office/officeart/2005/8/layout/chevron1"/>
    <dgm:cxn modelId="{95032087-6A1B-4358-BC99-EDEA32B7BF18}" type="presParOf" srcId="{D1C3D598-890B-47EF-B14E-E5E9A3C836C7}" destId="{24422D72-2A92-42D0-92E0-CC04097E9320}" srcOrd="4" destOrd="0" presId="urn:microsoft.com/office/officeart/2005/8/layout/chevron1"/>
    <dgm:cxn modelId="{5639FDB9-F8F8-4433-AED2-4E98E416581D}" type="presParOf" srcId="{D1C3D598-890B-47EF-B14E-E5E9A3C836C7}" destId="{6951C334-09BC-4705-9F3B-FD7BD5EE483D}" srcOrd="5" destOrd="0" presId="urn:microsoft.com/office/officeart/2005/8/layout/chevron1"/>
    <dgm:cxn modelId="{3BE77E2E-CCB8-4ACD-AA93-D8792CD2D942}" type="presParOf" srcId="{D1C3D598-890B-47EF-B14E-E5E9A3C836C7}" destId="{6921022E-51F2-430D-BD21-94E49EE3DE26}" srcOrd="6" destOrd="0" presId="urn:microsoft.com/office/officeart/2005/8/layout/chevron1"/>
    <dgm:cxn modelId="{85D3C790-898F-458B-8309-5F1F3B1EACF2}" type="presParOf" srcId="{D1C3D598-890B-47EF-B14E-E5E9A3C836C7}" destId="{F4E57E49-E3B6-4C97-8C16-491513FD296B}" srcOrd="7" destOrd="0" presId="urn:microsoft.com/office/officeart/2005/8/layout/chevron1"/>
    <dgm:cxn modelId="{10672641-DF48-42DA-87D8-64FB3855FAAE}" type="presParOf" srcId="{D1C3D598-890B-47EF-B14E-E5E9A3C836C7}" destId="{52024295-40DF-4D9E-B960-2288DD0A663A}" srcOrd="8" destOrd="0" presId="urn:microsoft.com/office/officeart/2005/8/layout/chevron1"/>
    <dgm:cxn modelId="{399D80B5-682E-4D05-BD15-D2BB82892B5D}" type="presParOf" srcId="{D1C3D598-890B-47EF-B14E-E5E9A3C836C7}" destId="{72547866-9631-4B76-B1AB-D1D37E1DCB61}" srcOrd="9" destOrd="0" presId="urn:microsoft.com/office/officeart/2005/8/layout/chevron1"/>
    <dgm:cxn modelId="{49042B29-C2E3-4821-B3EA-B4F48A49A186}" type="presParOf" srcId="{D1C3D598-890B-47EF-B14E-E5E9A3C836C7}" destId="{BC5BBDB5-F629-41EF-9D33-3F2E360F4820}" srcOrd="10" destOrd="0" presId="urn:microsoft.com/office/officeart/2005/8/layout/chevron1"/>
    <dgm:cxn modelId="{AE3D262A-693A-4C5D-952D-18D2B8EF366F}" type="presParOf" srcId="{D1C3D598-890B-47EF-B14E-E5E9A3C836C7}" destId="{E5683399-5994-4F46-8E32-2013ACC8164C}" srcOrd="11" destOrd="0" presId="urn:microsoft.com/office/officeart/2005/8/layout/chevron1"/>
    <dgm:cxn modelId="{20B89B47-D505-444A-B45A-2BFFBB99C3D4}" type="presParOf" srcId="{D1C3D598-890B-47EF-B14E-E5E9A3C836C7}" destId="{EB851A49-68FB-4911-9986-AB5FA40B9010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01220-76A0-43BC-9EF4-F22628686B26}">
      <dsp:nvSpPr>
        <dsp:cNvPr id="0" name=""/>
        <dsp:cNvSpPr/>
      </dsp:nvSpPr>
      <dsp:spPr>
        <a:xfrm>
          <a:off x="0" y="226587"/>
          <a:ext cx="1482795" cy="593118"/>
        </a:xfrm>
        <a:prstGeom prst="chevron">
          <a:avLst/>
        </a:prstGeom>
        <a:solidFill>
          <a:srgbClr val="0052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1993</a:t>
          </a:r>
        </a:p>
      </dsp:txBody>
      <dsp:txXfrm>
        <a:off x="296559" y="226587"/>
        <a:ext cx="889677" cy="593118"/>
      </dsp:txXfrm>
    </dsp:sp>
    <dsp:sp modelId="{3C03B379-2BB6-4E77-8305-86862581B982}">
      <dsp:nvSpPr>
        <dsp:cNvPr id="0" name=""/>
        <dsp:cNvSpPr/>
      </dsp:nvSpPr>
      <dsp:spPr>
        <a:xfrm>
          <a:off x="1334515" y="226587"/>
          <a:ext cx="1482795" cy="593118"/>
        </a:xfrm>
        <a:prstGeom prst="chevron">
          <a:avLst/>
        </a:prstGeom>
        <a:solidFill>
          <a:srgbClr val="0052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1997</a:t>
          </a:r>
        </a:p>
      </dsp:txBody>
      <dsp:txXfrm>
        <a:off x="1631074" y="226587"/>
        <a:ext cx="889677" cy="593118"/>
      </dsp:txXfrm>
    </dsp:sp>
    <dsp:sp modelId="{24422D72-2A92-42D0-92E0-CC04097E9320}">
      <dsp:nvSpPr>
        <dsp:cNvPr id="0" name=""/>
        <dsp:cNvSpPr/>
      </dsp:nvSpPr>
      <dsp:spPr>
        <a:xfrm>
          <a:off x="2669031" y="226587"/>
          <a:ext cx="1482795" cy="593118"/>
        </a:xfrm>
        <a:prstGeom prst="chevron">
          <a:avLst/>
        </a:prstGeom>
        <a:solidFill>
          <a:srgbClr val="0052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2001</a:t>
          </a:r>
        </a:p>
      </dsp:txBody>
      <dsp:txXfrm>
        <a:off x="2965590" y="226587"/>
        <a:ext cx="889677" cy="593118"/>
      </dsp:txXfrm>
    </dsp:sp>
    <dsp:sp modelId="{6921022E-51F2-430D-BD21-94E49EE3DE26}">
      <dsp:nvSpPr>
        <dsp:cNvPr id="0" name=""/>
        <dsp:cNvSpPr/>
      </dsp:nvSpPr>
      <dsp:spPr>
        <a:xfrm>
          <a:off x="4003547" y="226587"/>
          <a:ext cx="1482795" cy="593118"/>
        </a:xfrm>
        <a:prstGeom prst="chevron">
          <a:avLst/>
        </a:prstGeom>
        <a:solidFill>
          <a:srgbClr val="0052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2005</a:t>
          </a:r>
        </a:p>
      </dsp:txBody>
      <dsp:txXfrm>
        <a:off x="4300106" y="226587"/>
        <a:ext cx="889677" cy="593118"/>
      </dsp:txXfrm>
    </dsp:sp>
    <dsp:sp modelId="{52024295-40DF-4D9E-B960-2288DD0A663A}">
      <dsp:nvSpPr>
        <dsp:cNvPr id="0" name=""/>
        <dsp:cNvSpPr/>
      </dsp:nvSpPr>
      <dsp:spPr>
        <a:xfrm>
          <a:off x="5338063" y="226587"/>
          <a:ext cx="1482795" cy="593118"/>
        </a:xfrm>
        <a:prstGeom prst="chevron">
          <a:avLst/>
        </a:prstGeom>
        <a:solidFill>
          <a:srgbClr val="0052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2009</a:t>
          </a:r>
        </a:p>
      </dsp:txBody>
      <dsp:txXfrm>
        <a:off x="5634622" y="226587"/>
        <a:ext cx="889677" cy="593118"/>
      </dsp:txXfrm>
    </dsp:sp>
    <dsp:sp modelId="{BC5BBDB5-F629-41EF-9D33-3F2E360F4820}">
      <dsp:nvSpPr>
        <dsp:cNvPr id="0" name=""/>
        <dsp:cNvSpPr/>
      </dsp:nvSpPr>
      <dsp:spPr>
        <a:xfrm>
          <a:off x="6672578" y="226587"/>
          <a:ext cx="1482795" cy="593118"/>
        </a:xfrm>
        <a:prstGeom prst="chevron">
          <a:avLst/>
        </a:prstGeom>
        <a:solidFill>
          <a:srgbClr val="0052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2013</a:t>
          </a:r>
        </a:p>
      </dsp:txBody>
      <dsp:txXfrm>
        <a:off x="6969137" y="226587"/>
        <a:ext cx="889677" cy="593118"/>
      </dsp:txXfrm>
    </dsp:sp>
    <dsp:sp modelId="{EB851A49-68FB-4911-9986-AB5FA40B9010}">
      <dsp:nvSpPr>
        <dsp:cNvPr id="0" name=""/>
        <dsp:cNvSpPr/>
      </dsp:nvSpPr>
      <dsp:spPr>
        <a:xfrm>
          <a:off x="8007094" y="226587"/>
          <a:ext cx="1482795" cy="593118"/>
        </a:xfrm>
        <a:prstGeom prst="chevron">
          <a:avLst/>
        </a:prstGeom>
        <a:solidFill>
          <a:srgbClr val="0052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2018</a:t>
          </a:r>
          <a:endParaRPr lang="ru-RU" sz="2800" kern="1200" dirty="0"/>
        </a:p>
      </dsp:txBody>
      <dsp:txXfrm>
        <a:off x="8303653" y="226587"/>
        <a:ext cx="889677" cy="593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F35F9-310F-4F1F-940C-E429AAD21C46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CCEAF-1BAA-4754-81DA-CC2FA33562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12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Вставить единой картинкой, нарисовать более художественно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CCEAF-1BAA-4754-81DA-CC2FA335628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564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i="1" dirty="0" smtClean="0"/>
              <a:t>Краткое описание задания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Приведенный блок заданий относится к новому типу заданий </a:t>
            </a:r>
            <a:r>
              <a:rPr lang="en-US" dirty="0" smtClean="0"/>
              <a:t>PISA</a:t>
            </a:r>
            <a:r>
              <a:rPr lang="ru-RU" dirty="0" smtClean="0"/>
              <a:t>: интерактивных заданий, предполагающих работу учащегося с компьютерной симуляцией. Содержание данного блока заданий касается вопросов терморегуляции человеческого организма во время бега на длинные дистанции в условиях повышенной температуры воздуха и/или влажности. Компьютерная симуляция дает возможность учащемуся менять температуру воздуха и уровень влажности, а также варьировать условие: пьет или не пьет бегун воду. В каждом испытании данные, соответствующие выбранным значениям этих переменных, демонстрируются в таблице: объем потоотделения, потеря воды организмом, температура тела бегуна. Если выбранные условия приводят к обезвоживанию организма или тепловому удару, то эти угрозы для здоровья отмечаются красными флажками в верхней части экрана.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Комментарий эксперта. </a:t>
            </a:r>
            <a:r>
              <a:rPr lang="ru-RU" i="1" dirty="0" smtClean="0"/>
              <a:t>Особенность почти всех заданий этого блока в том, что учащиеся должны дать ответ на поставленный вопрос, основываясь на данных, полученных в результате работы с компьютерной симуляцией. Непривычность такого способа получения результата для большинства учащихся придала дополнительную сложность заданиям, которые по своему смыслу относятся к невысокому (среднему) уровню сложности. В данном задании учащимся предлагается варьировать всего одну переменную (пьет или не пьет бегун воду), удерживая другие переменные (температуру и влажность воздуха) постоянными. Правильный выбор ответа («употребление воды снизило бы риск обезвоживания, но не теплового удара») непосредственно следует из симуляции при условии правильной работы с нею.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CCEAF-1BAA-4754-81DA-CC2FA335628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79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CCEAF-1BAA-4754-81DA-CC2FA335628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357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CCEAF-1BAA-4754-81DA-CC2FA3356289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324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A2BA-2BB9-4C40-BB9A-A526933EA340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0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Вставить единой картинкой, нарисовать более художественно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CCEAF-1BAA-4754-81DA-CC2FA335628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727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Тут надо сделать «ленту времени» (видимо, статическую), показать первую образовательную дискетку, первый компакт-диск и облачный проект.</a:t>
            </a:r>
          </a:p>
          <a:p>
            <a:r>
              <a:rPr lang="ru-RU" dirty="0"/>
              <a:t>Ну и оставить те две даты, которые уже есть.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CCEAF-1BAA-4754-81DA-CC2FA335628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97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Схему – видимо, единым рисунком с текстовыми надписями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CCEAF-1BAA-4754-81DA-CC2FA335628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328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Ценности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Ценность человеческого достоинства и прав человека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Ценность культурного разнообразия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Признание ценности демократии, справедливости, справедливости, равенства и верховенства закона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Отношения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Открытость к культурной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инаковости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другим убеждениям, мировоззрениям и практикам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Уважение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Гражданская активность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Обязанность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Самоэффективность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Толерантность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иным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точкам зрения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Навыки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Автономные навыки обучения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Аналитические и критические навыки мышления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Навыки слушания и наблюдения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Сочувствие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Гибкость и адаптивность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Лингвистические, коммуникативные и многоязычные навыки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навыки сотрудничества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навыки разрешения конфликтов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Знания и критическое понимание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Знание и критическое понимание себя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Знание и критическое понимание языка и общения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Знание и критическое понимание мира: политика, право, права человека, культура, культура, религии, история, СМИ, экономика, окружающая среда, устойчивость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CCEAF-1BAA-4754-81DA-CC2FA335628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695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Соответственно должен</a:t>
            </a:r>
            <a:r>
              <a:rPr lang="ru-RU" baseline="0" dirty="0"/>
              <a:t> быть соответствующий инструментарий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CCEAF-1BAA-4754-81DA-CC2FA335628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510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CCEAF-1BAA-4754-81DA-CC2FA335628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28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«Мерцающая свеча»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«Блестящая свеча»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Компания «Мерцающая свеча» утверждает, что их свечи в среднем горят дольше, чем свечи, сделанные компанией «Блестящая свеча». Тестеры для потребительских новостей сожгли 15 свечей компании «Мерцающая свеча» и 15 свечей компании «Блестящая свеча», и записали количество минут, которые горела каждая свеча. В приведенном графике показано время горения каждой свечи и медиана.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Подтверждается ли утверждение компании «Мерцающая свеча» о том, что их свечи горят дольше, результатами испытаний?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CCEAF-1BAA-4754-81DA-CC2FA335628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01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200" kern="0" dirty="0" smtClean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Модель оценки функциональной грамотности</a:t>
            </a:r>
          </a:p>
          <a:p>
            <a:r>
              <a:rPr lang="ru-RU" altLang="ru-RU" sz="1200" kern="0" dirty="0" smtClean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Далее примеры заданий электронного тестирования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CCEAF-1BAA-4754-81DA-CC2FA335628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8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86-CEF6-4F59-A4CA-F805691A3AD1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B827-0952-496F-9655-A4428E9AF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37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86-CEF6-4F59-A4CA-F805691A3AD1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B827-0952-496F-9655-A4428E9AF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19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86-CEF6-4F59-A4CA-F805691A3AD1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B827-0952-496F-9655-A4428E9AF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51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86-CEF6-4F59-A4CA-F805691A3AD1}" type="datetimeFigureOut">
              <a:rPr lang="ru-RU" smtClean="0">
                <a:solidFill>
                  <a:srgbClr val="005287">
                    <a:tint val="75000"/>
                  </a:srgbClr>
                </a:solidFill>
              </a:rPr>
              <a:pPr/>
              <a:t>20.04.2018</a:t>
            </a:fld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B827-0952-496F-9655-A4428E9AFF02}" type="slidenum">
              <a:rPr lang="ru-RU" smtClean="0">
                <a:solidFill>
                  <a:srgbClr val="005287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79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232" y="12033"/>
            <a:ext cx="10515600" cy="79408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86-CEF6-4F59-A4CA-F805691A3AD1}" type="datetimeFigureOut">
              <a:rPr lang="ru-RU" smtClean="0">
                <a:solidFill>
                  <a:srgbClr val="005287">
                    <a:tint val="75000"/>
                  </a:srgbClr>
                </a:solidFill>
              </a:rPr>
              <a:pPr/>
              <a:t>20.04.2018</a:t>
            </a:fld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B827-0952-496F-9655-A4428E9AFF02}" type="slidenum">
              <a:rPr lang="ru-RU" smtClean="0">
                <a:solidFill>
                  <a:srgbClr val="005287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86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86-CEF6-4F59-A4CA-F805691A3AD1}" type="datetimeFigureOut">
              <a:rPr lang="ru-RU" smtClean="0">
                <a:solidFill>
                  <a:srgbClr val="005287">
                    <a:tint val="75000"/>
                  </a:srgbClr>
                </a:solidFill>
              </a:rPr>
              <a:pPr/>
              <a:t>20.04.2018</a:t>
            </a:fld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B827-0952-496F-9655-A4428E9AFF02}" type="slidenum">
              <a:rPr lang="ru-RU" smtClean="0">
                <a:solidFill>
                  <a:srgbClr val="005287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98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86-CEF6-4F59-A4CA-F805691A3AD1}" type="datetimeFigureOut">
              <a:rPr lang="ru-RU" smtClean="0">
                <a:solidFill>
                  <a:srgbClr val="005287">
                    <a:tint val="75000"/>
                  </a:srgbClr>
                </a:solidFill>
              </a:rPr>
              <a:pPr/>
              <a:t>20.04.2018</a:t>
            </a:fld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B827-0952-496F-9655-A4428E9AFF02}" type="slidenum">
              <a:rPr lang="ru-RU" smtClean="0">
                <a:solidFill>
                  <a:srgbClr val="005287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03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86-CEF6-4F59-A4CA-F805691A3AD1}" type="datetimeFigureOut">
              <a:rPr lang="ru-RU" smtClean="0">
                <a:solidFill>
                  <a:srgbClr val="005287">
                    <a:tint val="75000"/>
                  </a:srgbClr>
                </a:solidFill>
              </a:rPr>
              <a:pPr/>
              <a:t>20.04.2018</a:t>
            </a:fld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B827-0952-496F-9655-A4428E9AFF02}" type="slidenum">
              <a:rPr lang="ru-RU" smtClean="0">
                <a:solidFill>
                  <a:srgbClr val="005287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89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86-CEF6-4F59-A4CA-F805691A3AD1}" type="datetimeFigureOut">
              <a:rPr lang="ru-RU" smtClean="0">
                <a:solidFill>
                  <a:srgbClr val="005287">
                    <a:tint val="75000"/>
                  </a:srgbClr>
                </a:solidFill>
              </a:rPr>
              <a:pPr/>
              <a:t>20.04.2018</a:t>
            </a:fld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B827-0952-496F-9655-A4428E9AFF02}" type="slidenum">
              <a:rPr lang="ru-RU" smtClean="0">
                <a:solidFill>
                  <a:srgbClr val="005287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2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86-CEF6-4F59-A4CA-F805691A3AD1}" type="datetimeFigureOut">
              <a:rPr lang="ru-RU" smtClean="0">
                <a:solidFill>
                  <a:srgbClr val="005287">
                    <a:tint val="75000"/>
                  </a:srgbClr>
                </a:solidFill>
              </a:rPr>
              <a:pPr/>
              <a:t>20.04.2018</a:t>
            </a:fld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B827-0952-496F-9655-A4428E9AFF02}" type="slidenum">
              <a:rPr lang="ru-RU" smtClean="0">
                <a:solidFill>
                  <a:srgbClr val="005287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18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86-CEF6-4F59-A4CA-F805691A3AD1}" type="datetimeFigureOut">
              <a:rPr lang="ru-RU" smtClean="0">
                <a:solidFill>
                  <a:srgbClr val="005287">
                    <a:tint val="75000"/>
                  </a:srgbClr>
                </a:solidFill>
              </a:rPr>
              <a:pPr/>
              <a:t>20.04.2018</a:t>
            </a:fld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B827-0952-496F-9655-A4428E9AFF02}" type="slidenum">
              <a:rPr lang="ru-RU" smtClean="0">
                <a:solidFill>
                  <a:srgbClr val="005287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8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86-CEF6-4F59-A4CA-F805691A3AD1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B827-0952-496F-9655-A4428E9AF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298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86-CEF6-4F59-A4CA-F805691A3AD1}" type="datetimeFigureOut">
              <a:rPr lang="ru-RU" smtClean="0">
                <a:solidFill>
                  <a:srgbClr val="005287">
                    <a:tint val="75000"/>
                  </a:srgbClr>
                </a:solidFill>
              </a:rPr>
              <a:pPr/>
              <a:t>20.04.2018</a:t>
            </a:fld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B827-0952-496F-9655-A4428E9AFF02}" type="slidenum">
              <a:rPr lang="ru-RU" smtClean="0">
                <a:solidFill>
                  <a:srgbClr val="005287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85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86-CEF6-4F59-A4CA-F805691A3AD1}" type="datetimeFigureOut">
              <a:rPr lang="ru-RU" smtClean="0">
                <a:solidFill>
                  <a:srgbClr val="005287">
                    <a:tint val="75000"/>
                  </a:srgbClr>
                </a:solidFill>
              </a:rPr>
              <a:pPr/>
              <a:t>20.04.2018</a:t>
            </a:fld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B827-0952-496F-9655-A4428E9AFF02}" type="slidenum">
              <a:rPr lang="ru-RU" smtClean="0">
                <a:solidFill>
                  <a:srgbClr val="005287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9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86-CEF6-4F59-A4CA-F805691A3AD1}" type="datetimeFigureOut">
              <a:rPr lang="ru-RU" smtClean="0">
                <a:solidFill>
                  <a:srgbClr val="005287">
                    <a:tint val="75000"/>
                  </a:srgbClr>
                </a:solidFill>
              </a:rPr>
              <a:pPr/>
              <a:t>20.04.2018</a:t>
            </a:fld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B827-0952-496F-9655-A4428E9AFF02}" type="slidenum">
              <a:rPr lang="ru-RU" smtClean="0">
                <a:solidFill>
                  <a:srgbClr val="005287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5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86-CEF6-4F59-A4CA-F805691A3AD1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B827-0952-496F-9655-A4428E9AF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14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86-CEF6-4F59-A4CA-F805691A3AD1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B827-0952-496F-9655-A4428E9AF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81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86-CEF6-4F59-A4CA-F805691A3AD1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B827-0952-496F-9655-A4428E9AF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06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86-CEF6-4F59-A4CA-F805691A3AD1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B827-0952-496F-9655-A4428E9AF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7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86-CEF6-4F59-A4CA-F805691A3AD1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B827-0952-496F-9655-A4428E9AF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68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86-CEF6-4F59-A4CA-F805691A3AD1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B827-0952-496F-9655-A4428E9AF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98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CE86-CEF6-4F59-A4CA-F805691A3AD1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B827-0952-496F-9655-A4428E9AF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9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7CE86-CEF6-4F59-A4CA-F805691A3AD1}" type="datetimeFigureOut">
              <a:rPr lang="ru-RU" smtClean="0"/>
              <a:pPr/>
              <a:t>20.04.2018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7B827-0952-496F-9655-A4428E9AF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42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232" y="24065"/>
            <a:ext cx="10515600" cy="794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926432"/>
            <a:ext cx="10515600" cy="5250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7CE86-CEF6-4F59-A4CA-F805691A3AD1}" type="datetimeFigureOut">
              <a:rPr lang="ru-RU" smtClean="0">
                <a:solidFill>
                  <a:srgbClr val="005287">
                    <a:tint val="75000"/>
                  </a:srgbClr>
                </a:solidFill>
              </a:rPr>
              <a:pPr/>
              <a:t>20.04.2018</a:t>
            </a:fld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7B827-0952-496F-9655-A4428E9AFF02}" type="slidenum">
              <a:rPr lang="ru-RU" smtClean="0">
                <a:solidFill>
                  <a:srgbClr val="005287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6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22.gif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pn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pn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5.jpe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hyperlink" Target="http://school-collection.edu.ru/" TargetMode="External"/><Relationship Id="rId10" Type="http://schemas.openxmlformats.org/officeDocument/2006/relationships/image" Target="../media/image29.jpeg"/><Relationship Id="rId4" Type="http://schemas.openxmlformats.org/officeDocument/2006/relationships/image" Target="../media/image6.jpeg"/><Relationship Id="rId9" Type="http://schemas.openxmlformats.org/officeDocument/2006/relationships/hyperlink" Target="http://fcior.edu.ru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ryabinina@physicon.ru" TargetMode="External"/><Relationship Id="rId2" Type="http://schemas.openxmlformats.org/officeDocument/2006/relationships/hyperlink" Target="mailto:tretyakova@physicon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school.imumk.ru/" TargetMode="External"/><Relationship Id="rId4" Type="http://schemas.openxmlformats.org/officeDocument/2006/relationships/hyperlink" Target="http://www.physicon.r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867" y="1727201"/>
            <a:ext cx="10811933" cy="42784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solidFill>
                  <a:srgbClr val="005287"/>
                </a:solidFill>
                <a:latin typeface="Tahoma" pitchFamily="34" charset="0"/>
                <a:ea typeface="+mn-ea"/>
                <a:cs typeface="+mn-cs"/>
              </a:rPr>
              <a:t>Компетентностно</a:t>
            </a:r>
            <a:r>
              <a:rPr lang="ru-RU" sz="4000" b="1" dirty="0" smtClean="0">
                <a:solidFill>
                  <a:srgbClr val="005287"/>
                </a:solidFill>
                <a:latin typeface="Tahoma" pitchFamily="34" charset="0"/>
                <a:ea typeface="+mn-ea"/>
                <a:cs typeface="+mn-cs"/>
              </a:rPr>
              <a:t>-ориентированные задания </a:t>
            </a:r>
            <a:r>
              <a:rPr lang="ru-RU" sz="4000" b="1" dirty="0" smtClean="0">
                <a:solidFill>
                  <a:srgbClr val="005287"/>
                </a:solidFill>
                <a:latin typeface="Tahoma" pitchFamily="34" charset="0"/>
                <a:ea typeface="+mn-ea"/>
                <a:cs typeface="+mn-cs"/>
              </a:rPr>
              <a:t>на </a:t>
            </a:r>
            <a:r>
              <a:rPr lang="ru-RU" sz="4000" b="1" dirty="0" smtClean="0">
                <a:solidFill>
                  <a:srgbClr val="005287"/>
                </a:solidFill>
                <a:latin typeface="Tahoma" pitchFamily="34" charset="0"/>
                <a:ea typeface="+mn-ea"/>
                <a:cs typeface="+mn-cs"/>
              </a:rPr>
              <a:t>основе интерактивных </a:t>
            </a:r>
            <a:r>
              <a:rPr lang="ru-RU" sz="4000" b="1" dirty="0" smtClean="0">
                <a:solidFill>
                  <a:srgbClr val="005287"/>
                </a:solidFill>
                <a:latin typeface="Tahoma" pitchFamily="34" charset="0"/>
                <a:ea typeface="+mn-ea"/>
                <a:cs typeface="+mn-cs"/>
              </a:rPr>
              <a:t>моделей</a:t>
            </a:r>
            <a:br>
              <a:rPr lang="ru-RU" sz="4000" b="1" dirty="0" smtClean="0">
                <a:solidFill>
                  <a:srgbClr val="005287"/>
                </a:solidFill>
                <a:latin typeface="Tahoma" pitchFamily="34" charset="0"/>
                <a:ea typeface="+mn-ea"/>
                <a:cs typeface="+mn-cs"/>
              </a:rPr>
            </a:br>
            <a:r>
              <a:rPr lang="ru-RU" sz="3600" b="1" dirty="0">
                <a:solidFill>
                  <a:srgbClr val="005287"/>
                </a:solidFill>
                <a:latin typeface="Tahoma" pitchFamily="34" charset="0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srgbClr val="005287"/>
                </a:solidFill>
                <a:latin typeface="Tahoma" pitchFamily="34" charset="0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005287"/>
                </a:solidFill>
                <a:latin typeface="Tahoma" pitchFamily="34" charset="0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rgbClr val="005287"/>
                </a:solidFill>
                <a:latin typeface="Tahoma" pitchFamily="34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5287"/>
                </a:solidFill>
                <a:latin typeface="Tahoma" pitchFamily="34" charset="0"/>
                <a:ea typeface="+mn-ea"/>
                <a:cs typeface="+mn-cs"/>
              </a:rPr>
              <a:t>Автор: Козленко </a:t>
            </a:r>
            <a:r>
              <a:rPr lang="ru-RU" sz="2800" b="1" dirty="0">
                <a:solidFill>
                  <a:srgbClr val="005287"/>
                </a:solidFill>
                <a:latin typeface="Tahoma" pitchFamily="34" charset="0"/>
                <a:ea typeface="+mn-ea"/>
                <a:cs typeface="+mn-cs"/>
              </a:rPr>
              <a:t>Александр Григорьевич</a:t>
            </a:r>
            <a:endParaRPr lang="ru-RU" sz="2800" b="1" dirty="0" smtClean="0">
              <a:solidFill>
                <a:srgbClr val="005287"/>
              </a:solidFill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02"/>
            <a:ext cx="38036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41940"/>
            <a:ext cx="4989276" cy="137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355" y="41940"/>
            <a:ext cx="2068745" cy="137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732" y="0"/>
            <a:ext cx="10515600" cy="794084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Универсальные учебные действия</a:t>
            </a: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398207" y="1147377"/>
            <a:ext cx="11400504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</a:rPr>
              <a:t>Личностные УУД: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самоопределение; </a:t>
            </a:r>
            <a:r>
              <a:rPr kumimoji="0" lang="ru-RU" sz="2400" i="0" u="none" strike="noStrike" cap="none" normalizeH="0" baseline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смыслообразование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 нравственно-этическое оценивание; ориентация в социальных ролях и межличностных отношениях. </a:t>
            </a: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</a:rPr>
              <a:t>Регулятивные УУД: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целеп</a:t>
            </a:r>
            <a:r>
              <a:rPr kumimoji="0" lang="ru-RU" sz="2400" b="0" u="none" strike="noStrike" cap="none" normalizeH="0" baseline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олагание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 планирование; составление плана и последовательности действий; прогнозирование; контроль; коррекция; оценка; элементы волевой </a:t>
            </a:r>
            <a:r>
              <a:rPr kumimoji="0" lang="ru-RU" sz="2400" b="0" u="none" strike="noStrike" cap="none" normalizeH="0" baseline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саморегуляции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R="0" lvl="1" indent="-45720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</a:rPr>
              <a:t>Коммуникативные УУД: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Планирование учебного сотрудничества; 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Постановка вопросов;  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Разрешение конфликтов; 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Управление поведением партнера; 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Умение выражать мысли;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Владение монологической и диалогической формами речи.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732" y="0"/>
            <a:ext cx="10515600" cy="794084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Универсальные учебные действия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01793"/>
            <a:ext cx="11956025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</a:rPr>
              <a:t>Познавательные УУД: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6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600" b="1" i="0" u="none" strike="noStrike" cap="none" normalizeH="0" baseline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Общеучебные</a:t>
            </a:r>
            <a:r>
              <a:rPr kumimoji="0" lang="ru-RU" sz="2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26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Формулирование познавательной цели; 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Поиск и выделение информации;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Знаково-символические действия, включая  моделирование; 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Умение структурировать знания;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Умение строить речевое высказывание; 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Выбор наиболее эффективных способов решения задач;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Рефлексия, контроль и оценка процесса и результатов деятельности;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Смысловое чтение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457200" marR="0" lvl="1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6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Логические</a:t>
            </a:r>
            <a:r>
              <a:rPr kumimoji="0" lang="ru-RU" sz="2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:  </a:t>
            </a:r>
            <a:r>
              <a:rPr kumimoji="0" lang="ru-RU" sz="26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анализ объектов;  синтез;  сравнение и классификация;  установление причинно-следственных связей;  выдвижение гипотез и их обоснование.  </a:t>
            </a:r>
            <a:endParaRPr kumimoji="0" lang="ru-RU" sz="260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457200" marR="0" lvl="1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Действия </a:t>
            </a:r>
            <a:r>
              <a:rPr kumimoji="0" lang="ru-RU" sz="26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постановки и решения проблем</a:t>
            </a:r>
            <a:r>
              <a:rPr kumimoji="0" lang="ru-RU" sz="2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6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457200" marR="0" lvl="1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6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Специально-предметные</a:t>
            </a:r>
            <a:r>
              <a:rPr kumimoji="0" lang="ru-RU" sz="2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действия.</a:t>
            </a:r>
            <a:endParaRPr kumimoji="0" lang="ru-RU" sz="26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471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Виды тестирования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8303" y="729547"/>
            <a:ext cx="5305186" cy="1872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600" i="1" kern="0" dirty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Achievement-тесты</a:t>
            </a:r>
            <a:r>
              <a:rPr lang="ru-RU" sz="3600" kern="0" dirty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: </a:t>
            </a:r>
            <a:r>
              <a:rPr lang="ru-RU" sz="3600" b="0" kern="0" dirty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тесты достижений, «</a:t>
            </a:r>
            <a:r>
              <a:rPr lang="ru-RU" sz="3600" b="0" kern="0" dirty="0" err="1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знаниевые</a:t>
            </a:r>
            <a:r>
              <a:rPr lang="ru-RU" sz="3600" b="0" kern="0" dirty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» тесты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766578" y="955615"/>
            <a:ext cx="4951811" cy="1984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600" i="1" kern="0" dirty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Ability</a:t>
            </a:r>
            <a:r>
              <a:rPr lang="ru-RU" sz="3600" kern="0" dirty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-тесты</a:t>
            </a:r>
            <a:r>
              <a:rPr lang="ru-RU" sz="3600" b="0" kern="0" dirty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: </a:t>
            </a:r>
          </a:p>
          <a:p>
            <a:pPr algn="ctr"/>
            <a:r>
              <a:rPr lang="ru-RU" sz="3600" b="0" kern="0" dirty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тесты возможностей, тесты применения умений и навыков</a:t>
            </a:r>
          </a:p>
        </p:txBody>
      </p:sp>
      <p:pic>
        <p:nvPicPr>
          <p:cNvPr id="15" name="Picture 1" descr="F:\AKozlenko\_IP_NAPN\zakhody\2016.11.11_KUBG_tests\1A.jpg"/>
          <p:cNvPicPr>
            <a:picLocks noChangeAspect="1" noChangeArrowheads="1"/>
          </p:cNvPicPr>
          <p:nvPr/>
        </p:nvPicPr>
        <p:blipFill>
          <a:blip r:embed="rId3" cstate="print"/>
          <a:srcRect b="3629"/>
          <a:stretch>
            <a:fillRect/>
          </a:stretch>
        </p:blipFill>
        <p:spPr bwMode="auto">
          <a:xfrm>
            <a:off x="6766578" y="3229897"/>
            <a:ext cx="5188542" cy="329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91730" y="4332324"/>
          <a:ext cx="6223818" cy="2103120"/>
        </p:xfrm>
        <a:graphic>
          <a:graphicData uri="http://schemas.openxmlformats.org/drawingml/2006/table">
            <a:tbl>
              <a:tblPr/>
              <a:tblGrid>
                <a:gridCol w="49915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22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СОБЫТИЯ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ГОДЫ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А) первое упоминание Москвы в летописи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1) 988 г.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Б) </a:t>
                      </a:r>
                      <a:r>
                        <a:rPr lang="ru-RU" sz="20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Карибский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кризис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2) 1147 г.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В) Бородинская битва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3) 1662 г.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Г) Медный бунт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4) 1812 г.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5) 1939 г.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235974" y="2717914"/>
            <a:ext cx="58256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Установите соответствие между событиями и годами.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Запишите в таблицу выбранные цифры под соответствующими буквами.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10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На головн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433" y="-457200"/>
            <a:ext cx="5588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50232" y="12033"/>
            <a:ext cx="10515600" cy="7940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Пример теста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191729" y="780677"/>
            <a:ext cx="1169547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«Мерцающая свеча»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vs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. «Блестящая свеча»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Компания «Мерцающая свеча» утверждает, что их свечи в среднем горят дольше, чем свечи, сделанные компанией «Блестящая свеча». Тестеры для потребительских новостей сожгли 15 свечей компании «Мерцающая свеча» и 15 свечей компании «Блестящая свеча», и записали количество минут, которые горела каждая свеча. В приведенном графике показано время горения каждой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свечи , 50%-</a:t>
            </a:r>
            <a:r>
              <a:rPr lang="ru-RU" sz="2800" dirty="0" err="1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ный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диапазон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и медиана.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Подтверждается ли утверждение компании «Мерцающая свеча» о том, что их свечи горят дольше, результатами испытаний?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pic>
        <p:nvPicPr>
          <p:cNvPr id="7" name="Picture 1" descr="F:\AKozlenko\_IP_NAPN\zakhody\2016.11.11_KUBG_tests\1A.jpg"/>
          <p:cNvPicPr>
            <a:picLocks noChangeAspect="1" noChangeArrowheads="1"/>
          </p:cNvPicPr>
          <p:nvPr/>
        </p:nvPicPr>
        <p:blipFill>
          <a:blip r:embed="rId3" cstate="print"/>
          <a:srcRect t="35484" b="26613"/>
          <a:stretch>
            <a:fillRect/>
          </a:stretch>
        </p:blipFill>
        <p:spPr bwMode="auto">
          <a:xfrm>
            <a:off x="1769806" y="3908324"/>
            <a:ext cx="8395834" cy="209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44917" y="235662"/>
            <a:ext cx="4017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ЕГЭ</a:t>
            </a:r>
            <a:endParaRPr lang="fr-FR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2" cstate="print"/>
          <a:srcRect l="9734" r="1266" b="12058"/>
          <a:stretch>
            <a:fillRect/>
          </a:stretch>
        </p:blipFill>
        <p:spPr bwMode="auto">
          <a:xfrm>
            <a:off x="5117690" y="317499"/>
            <a:ext cx="6681021" cy="63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04" name="AutoShape 4" descr="Результат пошуку зображень за запитом &quot;ЕГЭ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06" name="AutoShape 6" descr="Результат пошуку зображень за запитом &quot;ЕГЭ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08" name="AutoShape 8" descr="data:image/jpeg;base64,/9j/4AAQSkZJRgABAQAAAQABAAD/2wCEAAkGBxISEhUTExIVFhUVFRcXGBcXGBUXFxcWGBUXFxUXFRcYHSggGBolHRUVITEhJSkrLi4uGB8zODMtNygtLisBCgoKDg0OGxAQGi0mHx8tLS0tLSstLS0tLSstLS0tLS0tLS0tLS0tLS0tLS0tLS0tLS0tLS0tLS0tLS0tLS0tLf/AABEIALcBFAMBIgACEQEDEQH/xAAcAAABBQEBAQAAAAAAAAAAAAAFAAIDBAYBBwj/xAA/EAACAQIEAwYEBAUCBQUBAAABAhEAAwQSITEFQVEGImFxgZETMqHwQrHB0QcUI1LhYpIzcoKy8RZToqPSFf/EABkBAAMBAQEAAAAAAAAAAAAAAAECAwAEBf/EACQRAAICAgICAgMBAQAAAAAAAAABAhEDIRIxQVEEIhMyccEU/9oADAMBAAIRAxEAPwA52Xx5uYdGnYAfSm4e8VxO+5qP+GnZzFiwPiobYO2b5o65eXrXoWB7P2bZzZQz/wBx1Pp0p3p7K/kVAW/ww31K5BB5kaf5onwrga2lAJn2H0o4FAprCtyJt2K2gG1PWmKadNKA6aYxrpNMJrGOE1HcuBRJIA6mm4nELbUu5hQJJrx7t12rNy6CrEIhy5eUNz85ApZOh4Q5Hr6MriRBFRXcKjbgV5Vh+0160iujBVPy8y0aEnoJEAc4mt92U7RLjLZMZXQgOBtqDBHgYOnhSqaY0sbiXX4YPwmKyfG+x958Tbvoy93cag1u5rs1RSaEtgEqQNQdq80a8bXEyRs1e0FQeVD8XwLD3Dma2uYbNEH3FNGaM2BxdO9I3jRC7wRh8jeh/cVUuYK4u6n01p00zNoA9pLhFo1FwAn4Qq/xjDfEQrzoZgAUXL0pmwpWHRiIqpjSCKptfNQ3r5ikbGUQdizBrIdtG/pehrU4m4ZrI9tbn9Okg/sNP9SHsgSLR8qC3tcV99a0HZMRYPlQKwJxZ++dFeSb6Rs7Z0HkKzva/EkhUCkwZkdYrSkRWY7XW2Ui4h7p0bwI296XE1exsl8dGdtYQkS3dHjUV4gaCm3b7Hcmoiao5LwQSfkU1yuGlNTGFSrlKsYVKlSrGPt0ClXJpUACNNau0wmignKcDTSa5NEw4mor1wKCSYAp81hu3HG4GRW36ch/mg3SGjG3QI7b9pjdJtoYVf8A5EVhLfBsRi27iSufIxZkAUmJLSZiGBkA0/H4gg978Q7p8tx57Uc7IXYzmfxD/tFSX2lstKXBaBfEcFdDfB+G4WyoQQjEEJ3cwaNQYJB5zXq/Yjs8cHh++P6tyGf/AEwO6npJnxJ8Kzl7FhJYtAAkmqz9qEtZZLAtr3W1XoGjn4cp86bio+ROU5ro9NpViMHx244DLcaD1M/900Rs8Zvcyp81/aKfiR5ryaYVIFrMntK6HvW1IPMEr5jUHWpR2rtgS1u5oPw5W/UUyxyFeaBoSaQbpQLDdqsLcOUOQejKw+sR9atYzieRZtj4rHZVI+p2HrRcGu0aM4y6ZaxODS586g0CxvZVDradlPQ94fXX60ctZyAz93TVdwP+rnVaxxi29wogZsu7KJXynrW2OmZLE8BxKfgzDqp/QxQbEllMMCp6EEH616pbuq2xn751Ffsq4hlBHiAaDHWRnkdw1ke3XyCvaeJ9krLybc228NV9v2rzLt72PxxXuWTcExKQfcbitCOwzmnEFdmljDHypnYjsxcxmJuXJy2bbAM50J/0pOkxz5VewnDb2GsRiLT2hzLDTyDDSfWqt/tFbVMiwlsbKNiep6mmgluyc5aSR6wmI4VYAQJbzDdzlut4yxJNCO0t7AXbLKhtvOwygR47V5Q3akT3UJ8TpUlntKp+a2R4gz9KZOKeiT5socb7OtbJNsEr05j96z7W69Cw/F7T6Bx5HT6GoMdwuze3SD/cuh/Y0JU9mjJrswJWuRRviXALtvVf6i9QO8PNf2oPUyljIpRTyKbFYw2u0ortAJ9sBqU1EGrs0QDyaaTXJrhNYIjXJpE02sYq8Wxfw7TN4aV4vxzGl3ZidzXo/bXF9woOkV57huDXL5gKSPYDzNSm90XxrRl8ZcLIw/EhzDrI/cT70e7LXD8DOdFMmTz8uvKil/A4Sx8ypccaAAT9TyoVj8c1w66DkBsKRNroeSXkXEccXDLMCY8/Gs3eLFt9z9edT4hoMAknoOVE+D8NJOZt6aMbJzy0HezuYKAa09p/vehmAsZRU+Iv8lPmf2roimcMpVtkmHacyNuSdf8AVUe0g8t6lVM7Kw0/uPQiP0qTEIHUsOUg+XI/WrJ7IuNoB34tlSux7wPny+/CtHw7FC4niNPv76UCx2HJtgc1/WrPAiVAY8xHp1qk6lGyeNuM68Bm9YkjUgHRhyjy+lXsLfdBCNlA5ALHppUGWplWK5mzsSpncIgt3XvCSz6NLHKfGOtEhxPqnsf0IoY7wJNUnx/dbbNqQOo5xRUbM58ezQnidofMSPMT/wBs1y5xC0wMMCOmxPoaxlrElnknfT7++dWXuARJ3NO8VEf+hsN/ztphlhlG0MJX1HSsn2g/h7g8SMy2wjE/NZOT1KfKfajmDvR3eu3nTMQSraHek4u6HWTVnk3HP4ZYuxJtMt5enyv7HQ+9Y/GYa5abLdRkPRgR9djX0ZYxhmGMjx/eqXHeELiFyyq+DJmB89RQcKHjks+famsYt0+V2XyP6Vrsd/C7GKSbVyzcEkgSyHyhlj60CxfZDiFr5sJdI6oBdH/1FqQppnbHaG6vzBWH+0+4rt/E4W/86MjnTMvXxjf1FBryshyurIejAqfY00NqCOUH2oGot4vglxfkIuDw0b2O/pQtgQYIII5HQ1pziywVkAInUHceFVuM3tUEKwMyGE9IIO49DRMmAJpVaa0k7EeAOn1Un61yhYx9iK1PDVXU08GiYlmlNV7eKtsxRbiFhuoZSw8wDIqUkDU6VjDqhxeICKTz5UJ4t2hW1oupoDd4x8TvswIE7bUrkkUjjb2P4hlJzPrrWa4vxyFNtO6vQaT5mqvF+NFyQNBWfvPO5qbdlrolfFTvvVDF4knujc/lXLjAVJw7C5u8edaKIznSJeGYDmRWt4dhYqpw7B+FaHC4eKskcz2dtKBA6mPv2pmKw8NPX8+f6VfGHnL4EH2p+Jw2YA/2yfv0mqRdMSUbRTwOhy8mqXAJqV3BEdZj7NR4q4thPjXR/TUZjGpiDlBUxqSVgdfrlu1XEb+Ja22CN1rTCC1nOrfFDEFbuWGSFyEZoBBnlpWMOT/0n0v4aq7g4JU6j9Pv8qetisngOO4y5iLVpmDFWW3cUBDIU5brsw56M0gx08dTxgm3aLnSNlObvk7KAoJJMGAASaWEuWiub47xVflWXcNiQBG5X296ZduE7n/FZv8A9QAd5rbKqI7QsN/w2VLq8pIZiAfxZDtpJVscpcoM0rv3XyjaV+JGTN3h3ZmmcKIc20E7/fSRvvHjzrN/GM5p1otZxoUEc9wPzoDxe4A5C7HX31j602JboTM00mWHbXTzHhXLt8sZP/iqNq/I8tP2NT8p8YP6frVmqOe7CeExUjxH2DRHEPmTN01/es3ZuZSD70c4fc3XrqKhkVbL4pXpklmzOp26fvVsmmV2ot2dEYpHZrk1w00msMK6wYQwDDowBHsa8r/ivgbdt7PwcMlsZWa5ct2woJZoVWKiJGUn1r1MCoMVamZEg6a7etRzZFBWUxRcmfOtq6RsSPKpDckySSfOvW+MdicJfk5PhsfxW9PddjWJ4t2CxVqTaIvL/p0f1U7+hpI5Yy8lXBozOauVy6jISrqVYbgggj0NKqUxdH0fx/8AiJg8NKo3xrn9qGFHm8fkDXmXab+JWLxBKq/wrf8AbbJWf+Ztz+VYN75POonercor9UCr7PUewfHbGGS0FtJmczdcr33JmMzndQx289Ouyxva0voK8Q4TiO7EsADrB2UanQ+MVq8NjC6g841BqWVvTQ+FpWmaq9j1bVm1oTjeJaQp0oY1yaYtsmuY6LbIbl0muBGPp12ojYwhOiozN0UFj7AUa4V2OxWIYA22tW51a4Co9FPeY+nrSc2+h1jXlmZw+ALHXWtRw7hVEl4TbtuyoSwViAxiTGhOnUg1ftW66oRaWzhySTlro5hMIBRBLdQoakD1QUsqK5aOYEHmSPTbSoLTnWepjy5VILtEAL7U4R8Rg7iBsrLLkRo/wixynpmKgzyMcq8jS+2UqGbK0ZlBMNExmXYxJidpNepdrceLWBvSYY2xa3gkvFskejEzXlOD3J6D866IZOGKUvQscX5csYewngcTdRCiM4zGSqEjNppIX5oA25Ub7V4m7bXB4ZSDc+GrnMFdviXDlADOCV73xRpGhHKin8PLOVXuRrcJUHnlUAmPAtmH/SOlAOPm9iOJ3PgsA9qApMQvwlGaZBH/ABC245ipfHTlNzl52dHzJxUVigtR1/Rto4nPku2iq3GGZ11gBjc0MsirmJbKAASfGlhO0Vq1edofVn1AXvZrjMS5mXImF6DTmak/msStu4cQFGQSpGWW0JM5TEfLyG9UOy2DRg5dQwJAGYA6iSYnzHtXdxvs8rl2ajh/FLdybiuIUjMWlYnrmgbflVvFol1c1t0eBujKw91P3IoZxLg2FCqjMLKly0BgM7ZY3edhyHWg3HeD/wAn8K/YusQ5ImVJDDWJUAMp10jlzmkUVYKTRocNY5tt+lTW7+pUc/06VWsYg3URz+JQY5CRMVPh7JmY0pmvZFd0iYCiuDBULO4/LpUOAQSev6ff51eVahN+C8I+QgFrpSuWZCid/uKTNXMdngawphWnGuRWMcQUnWn2V1p7LXF8l20jq+PGlZSe3Ve5aogy1G61ynQC7mGBOqg+YBpVea3SrbBSPnIvTJps0q9Q5ifDX8jdQdCPCtLwrF68zOu8iNl8f/FZOrWDxeQiRIBmteqBW7R6Hg8M91gqKzsx0CiSa9A4B2CUAPiTr/7anQf87jc+A9zXnPYfjTW8TbufEEZ1WJAlXVlcZdzBAafCvc8Lig4BFR/Gr2X560WcLYS0oS2qoo5KABXMbiMiM3MDTzOg+pFcz0N4zenKn/UfyH61SKEkwMlgVItqplFPC1QjRXFuulKshaixSd0+n5isB6RWa+o8fLb3rl7FW1fIzANlDayBBzxLxlH/AA3MEzCk8qjyVzinZ9bzO2chnUrqqkZTba0VkZXylblzTN8zZuUU7ikTi2y4bUiCAQeW4/zWNxvCcPJHwEWDqVGSfRIFGL/BsRnBzZxsWFy4rBQR8IO2cPlT4uJEhmYzbJzGaC8UuXsxkPmdhmDWwAjd9mFv5M6hVjNmIMrBJmqY4p6FyOUdxdMLcFuqIAEBCNhAg8gPQ1m8X2Zx+HvXb1l7Tm4XmCuZldw5BW4IGoU6GdN6J8JxhFxbZTvOqZoYQrEnQE6HZjEyY0BonjeLWWX4guhQRbPe7sZ7QuBWJ0DZSGInSRO4mjTjLRGLuFswvFMXdbDN8ZArF1WACO6IMnUxsRUvCVK2VHWW9zp9IonibWpAPM/nTbdnp711KkjklK9D7qYbG90uc9vMsA5WExmIB0Yd0axyrLcVwCW7otWGNwmB+H5yYCgjQnbynzo1d7N27pJDFG1nQMpM6mDt70T7OcBtWLmcku4HdJAAXkSq9YO5+lTb4l4tBvDcHW2ESZCIq+cADQeOhqzirE5co2n2qa42inqI9v8AEUwXK5+bex3FIbhcNlYFj6DofGjQAXYUH+JRGw+ZR7e1TyWyuKlo67mmM0amoruIiQBqOtUrsnczSqNhlNIu2sQGMDlU5NDcJo48ZFEaElTDB8kWLI0rpFNuXVtoGuMEHKdz5ChjcftESuo8a8/JFyk2enjg+KoIkUxhVBeLhiAN2OgFR467dXVG25GCDS/idDOLRfK0qp4LiqOst3WBgg9R08KVT4sB8412uCuqpO1ejZyip9u2W2q1hsATvRzBcM8KnKaQUrO9l8EFuBo1HPp5V7R2c4hAAJrz3hXD45VrMAMsVyyy1KzohHVG3/mhVNu8STz+wKqYJywq4tduJ2rIZNOjgSnBacKcKoTI2IUFmMAAknoAJJ9qCHizG0hdAC5BYBki0rSVkhmVyFW45hh3bbGAYUn5ofjODWLurW1k5pMasHVlZWbcqQ7CJisB9Ai5xi3HdMtrIOmUqLZYMdpX4qAwdCY3rQYZiyhjz6bUA4t2dVmBttlYCVLDMA2Z2WFWO6HNsx0tIvLTv8jiEtqihXREZck5u4Fci0R3TdLH4K6xItNmIDwXk9E4RqTNE2mpMedZrtApLSDoefvT8Zfu28tpSrm2lq1JWPi3mQlspWFthVUOYVpDQBIqs/FVdAzK0pmDsO+iZC4BzGCQwXOIX5WQmJFNiai7EzJyVEXCuGBroaII/Fz/ALQR4jMYJ2qfifASO5aZQgQJ8MqSCjsrYg5sw77kGSZ000kmrfDLyG6AHUmSIBEyr5W08CCD0IIo0+HJYnlpVJ5PtYmOH1o84xvD7iuXCl2LXHyKRChgxA70E5nIYmOQEaSYrd65mW2GiTlHxAA3dW2uquyFmLM7QDMCthi8MFYADWI8d6dawRPzaDpzqv5NEeG6M7wq6WYRaNzPma2EZZZB+Ih8qqINs/MdXArT8KNm4ue2c2iH5SIzotxZBG+VlPhNR3uGWiFEMuUEKUZrbBSACsoQcpgaeAIggVfWwtlcqAQSSNFGVQAqKAoAhVCqJ1hRM1HJLl0WxwUVbGY+33CTy1oFfxQG2v5UUx7nLrrOnlpWbu6702KGtk8096LaY7Qc9dem9FuHXtSvr+h/Ss+hULv1qxb4kZXKonaT+1GeNtaEx5EnbCWIvAMQetdFwGs1j2dnLMSdj9xRdkYUrjSGUrbCFr5h5ipMZjcuaCCRofAxNCDfdasYOxmd3aIJ1B1k1DKd/wASCbdmU49evMvxc5YBiIP6UJ4bjLjLlCOxUnRVY6EyNh9xWx7QZcuQLQrheLTD4e3kdc1w3RcAuEPaaCJ+GZzK0DYjkYkVxcbuj0pzaIOyvEW/mmFwFSE7oYEbnXQ16PbshhXh/abtAz4xb1tjlthUQH+0aH3Ote5cAYtZRjzUH3FVgvZPnaA+L4aC0xSo1fWTSo0jWfNOFwTNy0o9gOD+FaHA8GA5Uaw+AA5VzyzEY4wHhOE+FGMJw4DlRO1hh0q3bs1zym2UUSDD4aBV+yldS1V3h9iWnkNfXl9+FLGLnJIZvirCWGs5VA9/OpqaK5cuBRLGBIHqdhXrpUqRxN3sfNKNait5jDoyOjZf9vMqwMExr0qXCszDvIUI8ZBOux5jQH16g1gEgFV2xgzZY5T9YFXIqA4JZkSCRHXaiq8glfgq3r5JAgCZnrAHX1FWcEuh86j/AJI5pkRBHrPT0q2loARuPHnPWmk1WhYp3bM/j8ZYc3rV8CFYCCuZSCLjiQyyGAtbQdXtwTmFQYvhlu98RLbFc3dui2wEQiJBUg5CUVVkANAERE0WxXBrMAqoVlIKsIkMHttOu8/Ctg9VQLsKDXeDXdDnVwLyXWXKVLMtxW7rNcOWFQKoYsAC20rk0WwSSIMFwS+ty2QLOcKxDAMFsuFW3bCgyXVEuXyNsxJJyzrYDYuxaLkMEw4vXHBf4huL/MXbmQFkLP8A0VRVbMsG7JHdy1XTG4rDgl5MNcaXPduuyoiW0dpFq2b95AoMHLmiFTvHMPxnK4tXBNybSyilA1y4C7IFLMoKWstxouMcpMDaUl2PHoH3ce9tlzmw+f4jFrbMgW2gGdhOfOAWAmROYaDWoLfaSwwBEqSYAYAmcqt+AsCP6iazAJgwdKG8QtrcLhho2ZdNO6WmBHLwqieHkNnR4bK8FgWh2JYuCCIk5ZGoIQbb12LCzieaLNGmOzMDJYeERzFX8Ti5KTABUfXp7VhBh7lpx8InKgXID3z8O0nctwpUks7uefyLM7VZtcTuKzK/fuKgVRO90BR3hEqrXLgVTrITTxEoryjRbrTs1eIuhhAG2s+sfrWaxKd5vAmpU4tnuZEMqfiAhVJgWyQXNzMAMxKd2GIBU/i0a41PnVcJHNZBct6DXrRDCWxl0H3vVa6vdHrVvA/L7U8+hIdlTFpqfvlRtRKr5D8qEYhSWMDnWiw+DYqs6aeZqOVpJHTii23QLxKVfs4Ulidoj3q/bwSzMT4nl40I7D4g30v3z8tzEPk/5FhVj0FceRp6PT+PFxtlDjuDgn896814hcK3WTqZnpXtPFrQivM+N8LCM13+7QCuZR+x0yf1szdjg5v3LaIJLOBPhOp9q99w1gWrSr0AHsK867G4RVxFufwrPqa9DxuJEVQVRpA+/i4NcoNi8X3jXaSx6Ktqx4Vbt2Kt2MJNX7ODrgps2ihbw/hVi3h6J28OKlW0Kb8YLKCYarVkhRG3nsfWrISkFquP6O0JNclQ1K7iMOlxSriQZ5kbggwRqNCfemmwOWnlt7be0V0FhuJ8V/b9prrjliyEsbRTucH72e3cZTppMaAzAZdRMKswe6Ip+EvYlWC3FDAlRn9CXYldhAMAiSYHOaupdB2P+PPpUoNUEEt9SxXMMw5bHp6jWpSKiZQdCAdZ111Gx86i/l4Hccr4aMvsfzmaxiySBJOgGp8BzpuHvq4lGBHhy8xyrqEwJiecbT4VDewlt91g7yvdIMgzI5yKxiW9bzCJI8o/Wht7A3tYcMPCVPtt9auLauKRluZlESH1aBGucczHPrPgWjGFR/URl6sBK9J0JjXlrTRk0JKCkVOH4dg5zA7cxpr+e1W8XatoM+VQVzEHYSwhjGxJAid9T1NWLN5XEqwI6jyB9NCPeosZgkuAgyJ5g6/XSjyuVsHFxjSMNM61wWxqTP8AmaOX+zbqO44bwPdP6j8qGYvC3LY76Fdd4008RpXoRyRl0zzJYpx7RFgkHxF05/pV633mJIkAzryM6GqWDPenwP5f5olgsOxBMeGulLkfsbGiucFbRSUULlQIANAq5sxAGw1/IULNaLF4cC00sJkCB9+NCBbUeNDG1QcsW2VsQNAKs4EHL9+NQ4m5tAj78adbtsV/enl0JH9i4iyR4kVpsKndHlQvA4EZhJmB+lF/iKoifSuLLK9I9DDGtsh4nZL2nRWyM6lQ0TlkRMSKqcGwC4TCpZUzkG8RJ3JirF2/JrimRXHy+7Xo9HGvp/QddvF5FY/tFhnN22gByiDW5sYXvmdhrVTiSKToQYqsI6bYuSVtRRjFZrV2aMPxUsN6ZxSwCZoUdK52Vsmu4iTXaqUq1C2elW7MVOq1xakFSowgKcBSrorGFSiu1ygYVKlSoGGsgO48jsR5Eaiud4bEEdG0P+4ft6080qKm10BxT7Gi+Ocr5xHuNPrU0VFTAkfKSvgPl/2nQekVaPyPaJvF6LFOqD4xG6z4r/8Ak/oTT0uA7H9x5g7VeM4y6JOLXZLSBps0qYBHdxNtIzMq5jpJCyZA5+LKPUVNQzi/BbeJADlhHQiCNZUgjYhjtHLoKo//AM3EpdQpdGQszPEiZkxkOkfINDsG61gGgpUDt8bZSwu28oDBRup1DM0g6d1FzE0UsY62wQ5spcSqtAbeDp1kj3o0YjvcLssZyBT1Xu/lofUV1cFlEKferdwGDl35fcGoDfZSQ1toGzL3p8SBttt40eTF4R9AfjFhgvynViTGugECYoMBO2tbRcSpjXcSJkc457U27hEbUqPMaH3FWhmpU0Qn8e3aZkDh41On50xbmwA51ocbwXMIR48xP1FDbXBLqnvQR1Gv03qqyRa2yTxSi9InwbM0knwqw9yBpTMNAOUTpMzp9K7eSASTUZtK2dEE3ohNzSrmBMrQtjNW+G3oJFeThneS35PXlGo0vAA7f8XvYZJtqSG3I3oZ2Mv3HtFrkydda32MtK4hgCPGhl2wqiFAA8K7G3VEFFXyBGLFB8UkVoLqTNBsYtRZTwDjXKcaVayZ6ktPBrEdje264mLN6EvA5egc7R0VvoT0MLW0BqcouLphTT6JBTqYDTqWwnaVcpRQsx2lXK7QswppVylQswqVKlQCKmsoO4+/DpTqVYxwSNj7/v8A+aeLvUR+XvTaVVjmkibxpkwNdUVWydNPKni4w8foavHPF96JvG0T3LasIYBgREEAiDuINUsVwpHIaSpUQIOg0I0HWCfp0qyt4eXnT5q6d7RN6EU2CnKByidOQpnxWEZlnqV1HsafmpZqxiPNbbpPjof8121ZC7Tz08Sd6VxFbcA0yzaCzBMdCZA8qJiYmml4ppNNiaxjj68poRxRApHXpRYv0oFiHzOTUPkTqFey2GNyv0RAU0PlM1OVqF1rz0+Ls7ey+t/SquKcmo8K8HKauvYkV3xlyVkaoDM1D8Uhoveta1Vv2jFBoJnri60qtXrOtKlF4mYx3CFcl07lzeRsT4jx+vOth2F7Ym6RhcTPxR3VffNH4WPXTRvfqeUqtFck4v1ZGX1aaN8DXQa5SriLDppTSpUAHQa5SpUAimlSpVjCmu0qVAwqVKlWMKlSpUTCNI0qVYw0671wLGxI+opUqyk10BpPs78aPmHqKkVwdaVKuzBkcuyGSKj0LNSJpUq6CZwGomau0qxiLE3MiM3QUHw66edKlXB8p/ZI6sHTJoqNxSpVys6UQ7EGjGGIYRSpV0/FfaFyEd/Ciqt7DiK5SrqZNGfxVnvGlSpVMc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10" name="AutoShape 10" descr="https://pedsovet.org/v3/upload/ckeditor/6/images/2017-08-22/1503407104_eg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12" name="AutoShape 12" descr="https://pedsovet.org/v3/upload/ckeditor/6/images/2017-08-22/1503407104_eg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1" descr="F:\AKozlenko\_Physicon\_work\product\presentations\2017_Belarus\1503407104_e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049" y="1523590"/>
            <a:ext cx="5003800" cy="2469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На головн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182" y="-476250"/>
            <a:ext cx="5588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2" name="Picture 2" descr="str. 1 /CKE /INTERIA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971" y="1474839"/>
            <a:ext cx="3256590" cy="4626136"/>
          </a:xfrm>
          <a:prstGeom prst="rect">
            <a:avLst/>
          </a:prstGeom>
          <a:noFill/>
        </p:spPr>
      </p:pic>
      <p:pic>
        <p:nvPicPr>
          <p:cNvPr id="179204" name="Picture 4" descr="str. 3 /CKE /INTERIA.PL"/>
          <p:cNvPicPr>
            <a:picLocks noChangeAspect="1" noChangeArrowheads="1"/>
          </p:cNvPicPr>
          <p:nvPr/>
        </p:nvPicPr>
        <p:blipFill>
          <a:blip r:embed="rId4" cstate="print"/>
          <a:srcRect l="8997" r="3639" b="31794"/>
          <a:stretch>
            <a:fillRect/>
          </a:stretch>
        </p:blipFill>
        <p:spPr bwMode="auto">
          <a:xfrm>
            <a:off x="4979963" y="-126730"/>
            <a:ext cx="6203852" cy="698599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7617" y="0"/>
            <a:ext cx="4017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chemeClr val="accent4">
                    <a:lumMod val="75000"/>
                  </a:schemeClr>
                </a:solidFill>
              </a:rPr>
              <a:t>Egzamin maturalny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, Польша</a:t>
            </a:r>
            <a:endParaRPr lang="fr-FR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 txBox="1">
            <a:spLocks/>
          </p:cNvSpPr>
          <p:nvPr/>
        </p:nvSpPr>
        <p:spPr bwMode="auto">
          <a:xfrm>
            <a:off x="0" y="351691"/>
            <a:ext cx="12192001" cy="5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08823" tIns="54411" rIns="108823" bIns="54411" anchor="b"/>
          <a:lstStyle/>
          <a:p>
            <a:pPr algn="ctr">
              <a:defRPr/>
            </a:pPr>
            <a:r>
              <a:rPr lang="en-US" altLang="ru-RU" sz="4000" b="1" dirty="0" smtClean="0">
                <a:ea typeface="+mj-ea"/>
                <a:cs typeface="+mj-cs"/>
              </a:rPr>
              <a:t>PISA</a:t>
            </a:r>
            <a:r>
              <a:rPr lang="ru-RU" altLang="ru-RU" sz="4000" b="1" dirty="0" smtClean="0">
                <a:ea typeface="+mj-ea"/>
                <a:cs typeface="+mj-cs"/>
              </a:rPr>
              <a:t>-2015</a:t>
            </a:r>
            <a:endParaRPr lang="ru-RU" sz="4000" b="1" dirty="0">
              <a:ea typeface="+mj-ea"/>
              <a:cs typeface="+mj-cs"/>
            </a:endParaRPr>
          </a:p>
        </p:txBody>
      </p:sp>
      <p:sp>
        <p:nvSpPr>
          <p:cNvPr id="20483" name="Овал 4"/>
          <p:cNvSpPr>
            <a:spLocks noChangeArrowheads="1"/>
          </p:cNvSpPr>
          <p:nvPr/>
        </p:nvSpPr>
        <p:spPr bwMode="auto">
          <a:xfrm>
            <a:off x="814920" y="1484314"/>
            <a:ext cx="3556342" cy="936625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108823" tIns="54411" rIns="108823" bIns="54411" anchor="ctr"/>
          <a:lstStyle/>
          <a:p>
            <a:pPr algn="ctr"/>
            <a:r>
              <a:rPr lang="ru-RU" sz="2400" dirty="0"/>
              <a:t>Математическая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грамотность</a:t>
            </a:r>
          </a:p>
        </p:txBody>
      </p:sp>
      <p:sp>
        <p:nvSpPr>
          <p:cNvPr id="20484" name="Овал 6"/>
          <p:cNvSpPr>
            <a:spLocks noChangeArrowheads="1"/>
          </p:cNvSpPr>
          <p:nvPr/>
        </p:nvSpPr>
        <p:spPr bwMode="auto">
          <a:xfrm>
            <a:off x="7344835" y="1484314"/>
            <a:ext cx="4275079" cy="936625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108823" tIns="54411" rIns="108823" bIns="54411" anchor="ctr"/>
          <a:lstStyle/>
          <a:p>
            <a:pPr algn="ctr"/>
            <a:r>
              <a:rPr lang="ru-RU" sz="2400" dirty="0"/>
              <a:t>Читательская</a:t>
            </a:r>
          </a:p>
          <a:p>
            <a:pPr algn="ctr"/>
            <a:r>
              <a:rPr lang="ru-RU" sz="2400" dirty="0"/>
              <a:t>грамотность</a:t>
            </a:r>
          </a:p>
        </p:txBody>
      </p:sp>
      <p:sp>
        <p:nvSpPr>
          <p:cNvPr id="20485" name="Овал 7"/>
          <p:cNvSpPr>
            <a:spLocks noChangeArrowheads="1"/>
          </p:cNvSpPr>
          <p:nvPr/>
        </p:nvSpPr>
        <p:spPr bwMode="auto">
          <a:xfrm>
            <a:off x="4176184" y="5157789"/>
            <a:ext cx="3980118" cy="935037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108823" tIns="54411" rIns="108823" bIns="54411" anchor="ctr"/>
          <a:lstStyle/>
          <a:p>
            <a:pPr algn="ctr"/>
            <a:r>
              <a:rPr lang="ru-RU" sz="2400" dirty="0"/>
              <a:t>Решение проблем в </a:t>
            </a:r>
          </a:p>
          <a:p>
            <a:pPr algn="ctr"/>
            <a:r>
              <a:rPr lang="ru-RU" sz="2400" dirty="0"/>
              <a:t>сотрудничестве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4176184" y="3068639"/>
            <a:ext cx="3980118" cy="1296987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8823" tIns="54411" rIns="108823" bIns="54411" anchor="ctr"/>
          <a:lstStyle/>
          <a:p>
            <a:pPr algn="ctr">
              <a:defRPr/>
            </a:pPr>
            <a:r>
              <a:rPr lang="ru-RU" sz="2900" dirty="0"/>
              <a:t>Естественнонаучная</a:t>
            </a:r>
          </a:p>
          <a:p>
            <a:pPr algn="ctr">
              <a:defRPr/>
            </a:pPr>
            <a:r>
              <a:rPr lang="ru-RU" sz="2900" dirty="0"/>
              <a:t>грамотность</a:t>
            </a:r>
          </a:p>
        </p:txBody>
      </p:sp>
      <p:cxnSp>
        <p:nvCxnSpPr>
          <p:cNvPr id="11" name="Прямая соединительная линия 10"/>
          <p:cNvCxnSpPr>
            <a:endCxn id="20485" idx="6"/>
          </p:cNvCxnSpPr>
          <p:nvPr/>
        </p:nvCxnSpPr>
        <p:spPr bwMode="auto">
          <a:xfrm rot="5400000">
            <a:off x="7888549" y="2617254"/>
            <a:ext cx="3275807" cy="27403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 rot="16200000" flipH="1">
            <a:off x="1487753" y="2732882"/>
            <a:ext cx="3167063" cy="24003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Прямая соединительная линия 17"/>
          <p:cNvCxnSpPr>
            <a:stCxn id="20483" idx="6"/>
            <a:endCxn id="20484" idx="2"/>
          </p:cNvCxnSpPr>
          <p:nvPr/>
        </p:nvCxnSpPr>
        <p:spPr bwMode="auto">
          <a:xfrm>
            <a:off x="4371262" y="1952627"/>
            <a:ext cx="2973573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 rot="5400000">
            <a:off x="5748868" y="2528888"/>
            <a:ext cx="10795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 rot="10800000">
            <a:off x="8688917" y="3716341"/>
            <a:ext cx="863600" cy="50482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Прямая соединительная линия 35"/>
          <p:cNvCxnSpPr>
            <a:stCxn id="9" idx="2"/>
          </p:cNvCxnSpPr>
          <p:nvPr/>
        </p:nvCxnSpPr>
        <p:spPr bwMode="auto">
          <a:xfrm rot="10800000" flipV="1">
            <a:off x="3312584" y="3717132"/>
            <a:ext cx="863600" cy="43259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Прямая соединительная линия 41"/>
          <p:cNvCxnSpPr>
            <a:endCxn id="9" idx="1"/>
          </p:cNvCxnSpPr>
          <p:nvPr/>
        </p:nvCxnSpPr>
        <p:spPr bwMode="auto">
          <a:xfrm>
            <a:off x="3503085" y="2349500"/>
            <a:ext cx="1255974" cy="90907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Прямая соединительная линия 45"/>
          <p:cNvCxnSpPr>
            <a:endCxn id="9" idx="7"/>
          </p:cNvCxnSpPr>
          <p:nvPr/>
        </p:nvCxnSpPr>
        <p:spPr bwMode="auto">
          <a:xfrm rot="10800000" flipV="1">
            <a:off x="7573428" y="2420938"/>
            <a:ext cx="1871141" cy="83764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Прямая соединительная линия 48"/>
          <p:cNvCxnSpPr>
            <a:stCxn id="9" idx="4"/>
            <a:endCxn id="20485" idx="0"/>
          </p:cNvCxnSpPr>
          <p:nvPr/>
        </p:nvCxnSpPr>
        <p:spPr bwMode="auto">
          <a:xfrm rot="5400000">
            <a:off x="5770162" y="4761707"/>
            <a:ext cx="792163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496" name="TextBox 55"/>
          <p:cNvSpPr txBox="1">
            <a:spLocks noChangeArrowheads="1"/>
          </p:cNvSpPr>
          <p:nvPr/>
        </p:nvSpPr>
        <p:spPr bwMode="auto">
          <a:xfrm>
            <a:off x="2639485" y="3933825"/>
            <a:ext cx="847549" cy="47921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 lIns="108823" tIns="54411" rIns="108823" bIns="54411">
            <a:spAutoFit/>
          </a:bodyPr>
          <a:lstStyle/>
          <a:p>
            <a:pPr algn="ctr"/>
            <a:r>
              <a:rPr lang="ru-RU" sz="2400" dirty="0"/>
              <a:t>4%</a:t>
            </a:r>
          </a:p>
        </p:txBody>
      </p:sp>
      <p:sp>
        <p:nvSpPr>
          <p:cNvPr id="20497" name="TextBox 56"/>
          <p:cNvSpPr txBox="1">
            <a:spLocks noChangeArrowheads="1"/>
          </p:cNvSpPr>
          <p:nvPr/>
        </p:nvSpPr>
        <p:spPr bwMode="auto">
          <a:xfrm>
            <a:off x="5808134" y="1773238"/>
            <a:ext cx="847549" cy="47921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 lIns="108823" tIns="54411" rIns="108823" bIns="54411">
            <a:spAutoFit/>
          </a:bodyPr>
          <a:lstStyle/>
          <a:p>
            <a:pPr algn="ctr"/>
            <a:r>
              <a:rPr lang="ru-RU" sz="2400" dirty="0"/>
              <a:t>4%</a:t>
            </a:r>
          </a:p>
        </p:txBody>
      </p:sp>
      <p:sp>
        <p:nvSpPr>
          <p:cNvPr id="20498" name="TextBox 57"/>
          <p:cNvSpPr txBox="1">
            <a:spLocks noChangeArrowheads="1"/>
          </p:cNvSpPr>
          <p:nvPr/>
        </p:nvSpPr>
        <p:spPr bwMode="auto">
          <a:xfrm>
            <a:off x="9072034" y="4076700"/>
            <a:ext cx="847549" cy="47921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 lIns="108823" tIns="54411" rIns="108823" bIns="54411">
            <a:spAutoFit/>
          </a:bodyPr>
          <a:lstStyle/>
          <a:p>
            <a:pPr algn="ctr"/>
            <a:r>
              <a:rPr lang="ru-RU" sz="2400" dirty="0"/>
              <a:t>4%</a:t>
            </a:r>
          </a:p>
        </p:txBody>
      </p:sp>
      <p:sp>
        <p:nvSpPr>
          <p:cNvPr id="20499" name="TextBox 58"/>
          <p:cNvSpPr txBox="1">
            <a:spLocks noChangeArrowheads="1"/>
          </p:cNvSpPr>
          <p:nvPr/>
        </p:nvSpPr>
        <p:spPr bwMode="auto">
          <a:xfrm>
            <a:off x="3695700" y="2565401"/>
            <a:ext cx="1101439" cy="47921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 lIns="108823" tIns="54411" rIns="108823" bIns="54411">
            <a:spAutoFit/>
          </a:bodyPr>
          <a:lstStyle/>
          <a:p>
            <a:pPr algn="ctr"/>
            <a:r>
              <a:rPr lang="ru-RU" sz="2400" dirty="0"/>
              <a:t>33%</a:t>
            </a:r>
          </a:p>
        </p:txBody>
      </p:sp>
      <p:sp>
        <p:nvSpPr>
          <p:cNvPr id="20500" name="TextBox 59"/>
          <p:cNvSpPr txBox="1">
            <a:spLocks noChangeArrowheads="1"/>
          </p:cNvSpPr>
          <p:nvPr/>
        </p:nvSpPr>
        <p:spPr bwMode="auto">
          <a:xfrm>
            <a:off x="8113185" y="2636838"/>
            <a:ext cx="1099572" cy="47921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 lIns="108823" tIns="54411" rIns="108823" bIns="54411">
            <a:spAutoFit/>
          </a:bodyPr>
          <a:lstStyle/>
          <a:p>
            <a:pPr algn="ctr"/>
            <a:r>
              <a:rPr lang="ru-RU" sz="2400" dirty="0"/>
              <a:t>33%</a:t>
            </a:r>
          </a:p>
        </p:txBody>
      </p:sp>
      <p:sp>
        <p:nvSpPr>
          <p:cNvPr id="20501" name="TextBox 60"/>
          <p:cNvSpPr txBox="1">
            <a:spLocks noChangeArrowheads="1"/>
          </p:cNvSpPr>
          <p:nvPr/>
        </p:nvSpPr>
        <p:spPr bwMode="auto">
          <a:xfrm>
            <a:off x="5808135" y="4581525"/>
            <a:ext cx="1101439" cy="47921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 lIns="108823" tIns="54411" rIns="108823" bIns="54411">
            <a:spAutoFit/>
          </a:bodyPr>
          <a:lstStyle/>
          <a:p>
            <a:pPr algn="ctr"/>
            <a:r>
              <a:rPr lang="ru-RU" sz="2400" dirty="0"/>
              <a:t>22%</a:t>
            </a:r>
          </a:p>
        </p:txBody>
      </p:sp>
      <p:sp>
        <p:nvSpPr>
          <p:cNvPr id="20502" name="Овал 21"/>
          <p:cNvSpPr>
            <a:spLocks noChangeArrowheads="1"/>
          </p:cNvSpPr>
          <p:nvPr/>
        </p:nvSpPr>
        <p:spPr bwMode="auto">
          <a:xfrm>
            <a:off x="812800" y="5105400"/>
            <a:ext cx="2509042" cy="8382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108823" tIns="54411" rIns="108823" bIns="54411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" pitchFamily="18" charset="0"/>
              </a:rPr>
              <a:t>Финансовая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" pitchFamily="18" charset="0"/>
              </a:rPr>
              <a:t> грамотность</a:t>
            </a:r>
          </a:p>
        </p:txBody>
      </p:sp>
      <p:pic>
        <p:nvPicPr>
          <p:cNvPr id="23" name="Рисунок 22" descr="PISA_WebBanner6-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997709" y="270546"/>
            <a:ext cx="2816231" cy="808953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0080" y="250984"/>
            <a:ext cx="2943352" cy="841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129" y="12033"/>
            <a:ext cx="10259703" cy="79408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БЕГ В ЖАРКУЮ ПОГОДУ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4496" y="154982"/>
            <a:ext cx="1808621" cy="516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207983" y="154982"/>
            <a:ext cx="1799523" cy="516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387" y="947572"/>
            <a:ext cx="7848494" cy="553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080025" y="869995"/>
            <a:ext cx="4111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Содержание</a:t>
            </a:r>
            <a:r>
              <a:rPr lang="ru-RU" sz="2400" dirty="0" smtClean="0"/>
              <a:t>: Живые системы</a:t>
            </a:r>
          </a:p>
          <a:p>
            <a:r>
              <a:rPr lang="ru-RU" sz="2400" b="1" i="1" dirty="0" smtClean="0"/>
              <a:t>Компетенция:</a:t>
            </a:r>
            <a:r>
              <a:rPr lang="ru-RU" sz="2400" dirty="0" smtClean="0"/>
              <a:t> Интерпретация данных и использование научных доказательств для получения выводов</a:t>
            </a:r>
          </a:p>
          <a:p>
            <a:r>
              <a:rPr lang="ru-RU" sz="2400" b="1" i="1" dirty="0" smtClean="0"/>
              <a:t>Контекст:</a:t>
            </a:r>
            <a:r>
              <a:rPr lang="ru-RU" sz="2400" dirty="0" smtClean="0"/>
              <a:t> Личный</a:t>
            </a:r>
          </a:p>
          <a:p>
            <a:r>
              <a:rPr lang="ru-RU" sz="2400" b="1" i="1" dirty="0" smtClean="0"/>
              <a:t>Область применения</a:t>
            </a:r>
            <a:r>
              <a:rPr lang="ru-RU" sz="2400" dirty="0" smtClean="0"/>
              <a:t>: Здоровье</a:t>
            </a:r>
          </a:p>
          <a:p>
            <a:r>
              <a:rPr lang="ru-RU" sz="2400" b="1" i="1" dirty="0" smtClean="0"/>
              <a:t>Уровень сложности: </a:t>
            </a:r>
            <a:r>
              <a:rPr lang="ru-RU" sz="2400" dirty="0" smtClean="0"/>
              <a:t>4 уровень</a:t>
            </a:r>
          </a:p>
          <a:p>
            <a:r>
              <a:rPr lang="ru-RU" sz="2400" b="1" i="1" dirty="0" smtClean="0"/>
              <a:t>Результат России: </a:t>
            </a:r>
            <a:r>
              <a:rPr lang="ru-RU" sz="2400" dirty="0" smtClean="0"/>
              <a:t>53%</a:t>
            </a:r>
          </a:p>
          <a:p>
            <a:r>
              <a:rPr lang="ru-RU" sz="2400" b="1" i="1" dirty="0" smtClean="0"/>
              <a:t>Средний международный результат: </a:t>
            </a:r>
            <a:r>
              <a:rPr lang="ru-RU" sz="2400" dirty="0" smtClean="0"/>
              <a:t>51%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На головн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433" y="-457200"/>
            <a:ext cx="5588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68812" y="0"/>
            <a:ext cx="1161991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3600" b="1" dirty="0" err="1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Построение</a:t>
            </a:r>
            <a:r>
              <a:rPr lang="uk-UA" sz="36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3600" b="1" dirty="0" err="1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компетентностного</a:t>
            </a:r>
            <a:r>
              <a:rPr lang="uk-UA" sz="36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3600" b="1" dirty="0" err="1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задания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gray">
          <a:xfrm>
            <a:off x="205318" y="1512889"/>
            <a:ext cx="1179618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ru-RU" sz="3000" kern="0" dirty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Ситуационное введение (ценностная мотивация)</a:t>
            </a:r>
          </a:p>
          <a:p>
            <a:pPr marL="342900" indent="-342900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ru-RU" sz="3000" kern="0" dirty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Развернутая основа с информацией, приведенной в различных формах: создание </a:t>
            </a:r>
            <a:r>
              <a:rPr lang="ru-RU" sz="3000" b="1" i="1" kern="0" dirty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модели</a:t>
            </a:r>
            <a:r>
              <a:rPr lang="ru-RU" sz="3000" kern="0" dirty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, описание реального или мысленного </a:t>
            </a:r>
            <a:r>
              <a:rPr lang="ru-RU" sz="3000" b="1" i="1" kern="0" dirty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эксперимента</a:t>
            </a:r>
          </a:p>
          <a:p>
            <a:pPr marL="342900" indent="-342900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ru-RU" sz="3000" kern="0" dirty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Несколько задач на умение обрабатывать приведенную информацию (в т. ч. задачи на преобразование информации из одной формы в другую: построение графика, чтение табличных данных и т. д.)</a:t>
            </a:r>
          </a:p>
          <a:p>
            <a:pPr marL="342900" indent="-342900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ru-RU" sz="3000" kern="0" dirty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Задачи на интерпретацию информации и оценку источников (критическое мышление)</a:t>
            </a:r>
            <a:endParaRPr lang="uk-UA" sz="3000" kern="0" dirty="0">
              <a:solidFill>
                <a:schemeClr val="accent4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323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Почему модель?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6100" y="1142332"/>
            <a:ext cx="5969000" cy="5250531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003399"/>
                </a:solidFill>
              </a:rPr>
              <a:t>Модель</a:t>
            </a:r>
            <a:r>
              <a:rPr lang="ru-RU" sz="2800" dirty="0" smtClean="0"/>
              <a:t> (</a:t>
            </a:r>
            <a:r>
              <a:rPr lang="ru-RU" sz="2800" i="1" dirty="0" smtClean="0"/>
              <a:t>лат</a:t>
            </a:r>
            <a:r>
              <a:rPr lang="ru-RU" sz="2800" dirty="0" smtClean="0"/>
              <a:t>. </a:t>
            </a:r>
            <a:r>
              <a:rPr lang="ru-RU" sz="2800" dirty="0" err="1" smtClean="0"/>
              <a:t>modulus</a:t>
            </a:r>
            <a:r>
              <a:rPr lang="ru-RU" sz="2800" dirty="0" smtClean="0"/>
              <a:t> — «мера, аналог, образец») — упрощенное представление реальных объектов и систем (живых организмов, инженерных конструкций, общественных систем, различных процессов и т. п.). </a:t>
            </a:r>
            <a:endParaRPr lang="en-US" sz="2800" dirty="0" smtClean="0"/>
          </a:p>
          <a:p>
            <a:pPr>
              <a:buNone/>
            </a:pPr>
            <a:r>
              <a:rPr lang="ru-RU" sz="2800" b="1" dirty="0" smtClean="0">
                <a:solidFill>
                  <a:srgbClr val="003399"/>
                </a:solidFill>
              </a:rPr>
              <a:t>Моделирование</a:t>
            </a:r>
            <a:r>
              <a:rPr lang="ru-RU" sz="2800" dirty="0" smtClean="0"/>
              <a:t> — исследование объектов познания на их моделях; </a:t>
            </a:r>
            <a:r>
              <a:rPr lang="ru-RU" sz="2800" i="1" dirty="0" smtClean="0"/>
              <a:t>построение</a:t>
            </a:r>
            <a:r>
              <a:rPr lang="ru-RU" sz="2800" dirty="0" smtClean="0"/>
              <a:t> и </a:t>
            </a:r>
            <a:r>
              <a:rPr lang="ru-RU" sz="2800" i="1" dirty="0" smtClean="0"/>
              <a:t>исследование</a:t>
            </a:r>
            <a:r>
              <a:rPr lang="ru-RU" sz="2800" dirty="0" smtClean="0"/>
              <a:t> моделей реально существующих предметов, явлений и процессов.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04039" y="840658"/>
            <a:ext cx="5412658" cy="5576040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5" name="TextBox 4"/>
          <p:cNvSpPr txBox="1"/>
          <p:nvPr/>
        </p:nvSpPr>
        <p:spPr>
          <a:xfrm>
            <a:off x="9215451" y="977742"/>
            <a:ext cx="1448282" cy="326243"/>
          </a:xfrm>
          <a:prstGeom prst="rect">
            <a:avLst/>
          </a:prstGeom>
          <a:noFill/>
        </p:spPr>
        <p:txBody>
          <a:bodyPr wrap="none" lIns="9144" tIns="9144" rIns="9144" bIns="9144" rtlCol="0">
            <a:spAutoFit/>
          </a:bodyPr>
          <a:lstStyle/>
          <a:p>
            <a:r>
              <a:rPr lang="ru-RU" sz="2000" b="1" dirty="0" smtClean="0"/>
              <a:t>Наблюдение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493937" y="1763560"/>
            <a:ext cx="739818" cy="326243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ru-RU" sz="2000" b="1" dirty="0" smtClean="0"/>
              <a:t>Факты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781883" y="2696858"/>
            <a:ext cx="2488695" cy="326243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ru-RU" sz="2000" b="1" dirty="0" smtClean="0"/>
              <a:t>Описательная модель</a:t>
            </a:r>
            <a:endParaRPr lang="ru-RU" sz="2000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9688561" y="1263494"/>
            <a:ext cx="214314" cy="42862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9" name="Стрелка вниз 8"/>
          <p:cNvSpPr/>
          <p:nvPr/>
        </p:nvSpPr>
        <p:spPr>
          <a:xfrm>
            <a:off x="9688560" y="2049311"/>
            <a:ext cx="207607" cy="502159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0" name="Стрелка вниз 9"/>
          <p:cNvSpPr/>
          <p:nvPr/>
        </p:nvSpPr>
        <p:spPr>
          <a:xfrm>
            <a:off x="9688561" y="3100594"/>
            <a:ext cx="214314" cy="42862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1" name="TextBox 10"/>
          <p:cNvSpPr txBox="1"/>
          <p:nvPr/>
        </p:nvSpPr>
        <p:spPr>
          <a:xfrm>
            <a:off x="10010796" y="1334932"/>
            <a:ext cx="1256883" cy="326243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ru-RU" sz="2000" dirty="0" smtClean="0"/>
              <a:t>Приводит к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10796" y="2120750"/>
            <a:ext cx="1117422" cy="326243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ru-RU" sz="2000" dirty="0" smtClean="0"/>
              <a:t>Создается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10796" y="3012106"/>
            <a:ext cx="1211742" cy="634020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ru-RU" sz="2000" dirty="0" smtClean="0"/>
              <a:t>Позволяет </a:t>
            </a:r>
          </a:p>
          <a:p>
            <a:r>
              <a:rPr lang="ru-RU" sz="2000" dirty="0" smtClean="0"/>
              <a:t>вывести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8724912" y="3613106"/>
            <a:ext cx="2646237" cy="326243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ru-RU" sz="2000" b="1" dirty="0" smtClean="0"/>
              <a:t>Гипотетическая модель</a:t>
            </a:r>
            <a:endParaRPr lang="ru-RU" sz="2000" b="1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9688561" y="4002094"/>
            <a:ext cx="214314" cy="42862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6" name="TextBox 15"/>
          <p:cNvSpPr txBox="1"/>
          <p:nvPr/>
        </p:nvSpPr>
        <p:spPr>
          <a:xfrm>
            <a:off x="9102001" y="4428420"/>
            <a:ext cx="1594411" cy="326243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ru-RU" sz="2000" b="1" dirty="0" smtClean="0"/>
              <a:t>Предсказания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010796" y="4073532"/>
            <a:ext cx="1295611" cy="326243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ru-RU" sz="2000" dirty="0" smtClean="0"/>
              <a:t>Тестируется</a:t>
            </a:r>
            <a:endParaRPr lang="ru-RU" sz="2000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9688561" y="4787912"/>
            <a:ext cx="214314" cy="42862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9" name="TextBox 18"/>
          <p:cNvSpPr txBox="1"/>
          <p:nvPr/>
        </p:nvSpPr>
        <p:spPr>
          <a:xfrm>
            <a:off x="8819650" y="5228986"/>
            <a:ext cx="2442079" cy="326243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ru-RU" sz="2000" b="1" dirty="0" smtClean="0"/>
              <a:t>Принятое толкование</a:t>
            </a:r>
            <a:endParaRPr lang="ru-RU" sz="2000" b="1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9688561" y="5573730"/>
            <a:ext cx="214314" cy="42862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1" name="TextBox 20"/>
          <p:cNvSpPr txBox="1"/>
          <p:nvPr/>
        </p:nvSpPr>
        <p:spPr>
          <a:xfrm>
            <a:off x="8770566" y="6073796"/>
            <a:ext cx="2547557" cy="326243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ru-RU" sz="2000" b="1" dirty="0" smtClean="0"/>
              <a:t>Теоретическая модель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010796" y="5645168"/>
            <a:ext cx="1862818" cy="326243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ru-RU" sz="2000" dirty="0" smtClean="0"/>
              <a:t>Согласовывается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0010796" y="4859350"/>
            <a:ext cx="1117422" cy="326243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ru-RU" sz="2000" dirty="0" smtClean="0"/>
              <a:t>Создается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580816" y="2881672"/>
            <a:ext cx="1523687" cy="941796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pPr algn="ctr"/>
            <a:r>
              <a:rPr lang="ru-RU" sz="2000" b="1" dirty="0" smtClean="0"/>
              <a:t>Аналогичные</a:t>
            </a:r>
          </a:p>
          <a:p>
            <a:pPr algn="ctr"/>
            <a:r>
              <a:rPr lang="ru-RU" sz="2000" b="1" dirty="0" smtClean="0"/>
              <a:t>признанные </a:t>
            </a:r>
          </a:p>
          <a:p>
            <a:pPr algn="ctr"/>
            <a:r>
              <a:rPr lang="ru-RU" sz="2000" b="1" dirty="0" smtClean="0"/>
              <a:t>модели</a:t>
            </a:r>
            <a:endParaRPr lang="ru-RU" sz="2000" b="1" dirty="0"/>
          </a:p>
        </p:txBody>
      </p:sp>
      <p:sp>
        <p:nvSpPr>
          <p:cNvPr id="25" name="Стрелка вниз 24"/>
          <p:cNvSpPr/>
          <p:nvPr/>
        </p:nvSpPr>
        <p:spPr>
          <a:xfrm rot="5400000">
            <a:off x="8287759" y="2678189"/>
            <a:ext cx="214314" cy="42862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6" name="Стрелка вниз 25"/>
          <p:cNvSpPr/>
          <p:nvPr/>
        </p:nvSpPr>
        <p:spPr>
          <a:xfrm rot="16200000" flipH="1">
            <a:off x="8267788" y="3575848"/>
            <a:ext cx="214314" cy="42862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7" name="TextBox 26"/>
          <p:cNvSpPr txBox="1"/>
          <p:nvPr/>
        </p:nvSpPr>
        <p:spPr>
          <a:xfrm>
            <a:off x="7796218" y="2369164"/>
            <a:ext cx="1513876" cy="326243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ru-RU" sz="2000" dirty="0" smtClean="0"/>
              <a:t>Сравнивается</a:t>
            </a:r>
            <a:endParaRPr lang="ru-RU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8008230" y="4002094"/>
            <a:ext cx="1211742" cy="634020"/>
          </a:xfrm>
          <a:prstGeom prst="rect">
            <a:avLst/>
          </a:prstGeom>
          <a:noFill/>
        </p:spPr>
        <p:txBody>
          <a:bodyPr wrap="none" lIns="9144" tIns="9144" rIns="9144" bIns="9144" rtlCol="0">
            <a:spAutoFit/>
          </a:bodyPr>
          <a:lstStyle/>
          <a:p>
            <a:r>
              <a:rPr lang="ru-RU" sz="2000" dirty="0" smtClean="0"/>
              <a:t>Позволяет </a:t>
            </a:r>
          </a:p>
          <a:p>
            <a:r>
              <a:rPr lang="ru-RU" sz="2000" dirty="0" smtClean="0"/>
              <a:t>вывести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32" y="312833"/>
            <a:ext cx="10515600" cy="794084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           – ведущий разработчик контента</a:t>
            </a:r>
            <a:br>
              <a:rPr lang="ru-RU" dirty="0"/>
            </a:br>
            <a:r>
              <a:rPr lang="ru-RU" dirty="0"/>
              <a:t>  для школ, колледжей и вузов</a:t>
            </a:r>
          </a:p>
        </p:txBody>
      </p:sp>
      <p:pic>
        <p:nvPicPr>
          <p:cNvPr id="5" name="Picture 2" descr="http://hh.kz/employer-logo/8290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12" y="98641"/>
            <a:ext cx="2518357" cy="74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34"/>
          <p:cNvGrpSpPr/>
          <p:nvPr/>
        </p:nvGrpSpPr>
        <p:grpSpPr>
          <a:xfrm>
            <a:off x="872221" y="1562632"/>
            <a:ext cx="10538461" cy="5031351"/>
            <a:chOff x="576007" y="1429764"/>
            <a:chExt cx="11005787" cy="5345415"/>
          </a:xfrm>
        </p:grpSpPr>
        <p:sp>
          <p:nvSpPr>
            <p:cNvPr id="7" name="Скругленный прямоугольник 3"/>
            <p:cNvSpPr/>
            <p:nvPr/>
          </p:nvSpPr>
          <p:spPr bwMode="auto">
            <a:xfrm>
              <a:off x="579193" y="1572951"/>
              <a:ext cx="10984246" cy="2340260"/>
            </a:xfrm>
            <a:prstGeom prst="roundRect">
              <a:avLst/>
            </a:prstGeom>
            <a:solidFill>
              <a:srgbClr val="FFFFFF"/>
            </a:solidFill>
            <a:ln w="38100" cap="flat" cmpd="sng" algn="ctr">
              <a:solidFill>
                <a:srgbClr val="005287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 kern="0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" name="Скругленный прямоугольник 4"/>
            <p:cNvSpPr/>
            <p:nvPr/>
          </p:nvSpPr>
          <p:spPr bwMode="auto">
            <a:xfrm>
              <a:off x="601831" y="4180039"/>
              <a:ext cx="5835919" cy="2503162"/>
            </a:xfrm>
            <a:prstGeom prst="roundRect">
              <a:avLst/>
            </a:prstGeom>
            <a:solidFill>
              <a:srgbClr val="FFFFFF"/>
            </a:solidFill>
            <a:ln w="38100" cap="flat" cmpd="sng" algn="ctr">
              <a:solidFill>
                <a:srgbClr val="005287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 ker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" name="Скругленный прямоугольник 5"/>
            <p:cNvSpPr/>
            <p:nvPr/>
          </p:nvSpPr>
          <p:spPr bwMode="auto">
            <a:xfrm>
              <a:off x="7016740" y="4175693"/>
              <a:ext cx="4565054" cy="2599486"/>
            </a:xfrm>
            <a:prstGeom prst="roundRect">
              <a:avLst/>
            </a:prstGeom>
            <a:solidFill>
              <a:srgbClr val="FFFFFF"/>
            </a:solidFill>
            <a:ln w="38100" cap="flat" cmpd="sng" algn="ctr">
              <a:solidFill>
                <a:srgbClr val="005287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 ker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cxnSp>
          <p:nvCxnSpPr>
            <p:cNvPr id="10" name="Прямая соединительная линия 6"/>
            <p:cNvCxnSpPr/>
            <p:nvPr/>
          </p:nvCxnSpPr>
          <p:spPr bwMode="auto">
            <a:xfrm>
              <a:off x="579193" y="2149015"/>
              <a:ext cx="10980000" cy="0"/>
            </a:xfrm>
            <a:prstGeom prst="line">
              <a:avLst/>
            </a:prstGeom>
            <a:solidFill>
              <a:srgbClr val="00E4A8"/>
            </a:solidFill>
            <a:ln w="38100" cap="flat" cmpd="sng" algn="ctr">
              <a:solidFill>
                <a:srgbClr val="00528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Прямая соединительная линия 7"/>
            <p:cNvCxnSpPr/>
            <p:nvPr/>
          </p:nvCxnSpPr>
          <p:spPr bwMode="auto">
            <a:xfrm>
              <a:off x="576007" y="4877644"/>
              <a:ext cx="5861743" cy="9857"/>
            </a:xfrm>
            <a:prstGeom prst="line">
              <a:avLst/>
            </a:prstGeom>
            <a:solidFill>
              <a:srgbClr val="00E4A8"/>
            </a:solidFill>
            <a:ln w="38100" cap="flat" cmpd="sng" algn="ctr">
              <a:solidFill>
                <a:srgbClr val="00528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Прямая соединительная линия 8"/>
            <p:cNvCxnSpPr/>
            <p:nvPr/>
          </p:nvCxnSpPr>
          <p:spPr bwMode="auto">
            <a:xfrm flipV="1">
              <a:off x="7006834" y="4877644"/>
              <a:ext cx="4574960" cy="9857"/>
            </a:xfrm>
            <a:prstGeom prst="line">
              <a:avLst/>
            </a:prstGeom>
            <a:solidFill>
              <a:srgbClr val="00E4A8"/>
            </a:solidFill>
            <a:ln w="38100" cap="flat" cmpd="sng" algn="ctr">
              <a:solidFill>
                <a:srgbClr val="00528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2417423" y="1429764"/>
              <a:ext cx="7430588" cy="752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dirty="0">
                  <a:solidFill>
                    <a:srgbClr val="005287"/>
                  </a:solidFill>
                  <a:latin typeface="Tahoma" pitchFamily="34" charset="0"/>
                </a:rPr>
                <a:t>Государственный сектор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24934" y="4094231"/>
              <a:ext cx="3563888" cy="752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dirty="0">
                  <a:solidFill>
                    <a:srgbClr val="005287"/>
                  </a:solidFill>
                  <a:latin typeface="Tahoma" pitchFamily="34" charset="0"/>
                </a:rPr>
                <a:t>Партнёры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85126" y="4094231"/>
              <a:ext cx="3563888" cy="752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dirty="0">
                  <a:solidFill>
                    <a:srgbClr val="005287"/>
                  </a:solidFill>
                  <a:latin typeface="Tahoma" pitchFamily="34" charset="0"/>
                </a:rPr>
                <a:t>Вузы</a:t>
              </a:r>
              <a:endParaRPr lang="ru-RU" sz="3600" b="1" dirty="0">
                <a:solidFill>
                  <a:srgbClr val="005287"/>
                </a:solidFill>
                <a:latin typeface="Tahoma" pitchFamily="34" charset="0"/>
              </a:endParaRPr>
            </a:p>
          </p:txBody>
        </p:sp>
        <p:pic>
          <p:nvPicPr>
            <p:cNvPr id="16" name="Picture 2" descr="http://vladivostok.eparhia.ru/www/_video/Gallery/9842-001_b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3070" y="5917215"/>
              <a:ext cx="1195170" cy="758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s://pbs.twimg.com/profile_images/548417819881132032/syUjog28_400x400.jpe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281" y="2337075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://catalysis.technolog.edu.ru/%D0%95%D0%B2%D0%B3%D0%B5%D0%BD%D0%B8%D1%8F%20%D0%98%D0%B3%D0%BD%D0%B0%D1%82%D1%91%D0%BD%D0%BE%D0%BA%20news/p4214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084" y="2294181"/>
              <a:ext cx="2240502" cy="1525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6" descr="http://std3.ru/49/f5/1440055885-49f5023284a71e56e6fa2935718cf01c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4423" y="5130427"/>
              <a:ext cx="1467329" cy="620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litterref.ru/files/165/bb8b06e88556b66668511a8a51cafe75.html_files/1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533" y="2640107"/>
              <a:ext cx="1348172" cy="908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s://im1-tub-ru.yandex.net/i?id=7a34d326c9c7ddd0ee7fe8105372a6af&amp;n=33&amp;h=190&amp;w=385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9435" y="5164983"/>
              <a:ext cx="968577" cy="47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://h.120-bal.ru/pars_docs/refs/6/5567/5567_html_m70014d5a.jp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744406" y="5852294"/>
              <a:ext cx="1087317" cy="89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://www.nanoobr.ru/upload/iblock/30b/1.jp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1142" y="5005792"/>
              <a:ext cx="1048522" cy="812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http://www.s-vfu.ru.opt-images.1c-bitrix-cdn.ru/upload/iblock/8eb/8eb195c839a5a2ad49fe97cdec9cd93d.jpg?1445389653150336"/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85126" y="5834288"/>
              <a:ext cx="720080" cy="760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http://prof-mayak.ru/wp-content/uploads/2014/12/Logo_FIRO_H150.jp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304" y="2337075"/>
              <a:ext cx="9792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test_main2 - Skolkovo Community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5151" y="2576668"/>
              <a:ext cx="1880208" cy="908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http://gov.cap.ru/UserFiles/news/201504/16/fasie_01(1).jpg"/>
            <p:cNvPicPr>
              <a:picLocks noChangeAspect="1" noChangeArrowheads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748705" y="2599163"/>
              <a:ext cx="1991402" cy="863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529" y="4861193"/>
            <a:ext cx="1109627" cy="83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http://mirsoftware.de/wp-content/themes/mirTheme/img/logo_microsoftPartner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911" y="5106076"/>
            <a:ext cx="1440000" cy="44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i.simpalsmedia.com/999.md/BoardImages/900x900/2e8e44e33d43486b92458724ef7ed027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2354" y="4920801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www.kom.su/img/878/ICL.JP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6364" y="4917303"/>
            <a:ext cx="96223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8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567" y="5742412"/>
            <a:ext cx="1081825" cy="681410"/>
          </a:xfrm>
          <a:prstGeom prst="rect">
            <a:avLst/>
          </a:prstGeom>
        </p:spPr>
      </p:pic>
      <p:pic>
        <p:nvPicPr>
          <p:cNvPr id="33" name="Picture 2" descr="http://seeklogo.com/images/S/samsung-logo-8A87EDFB33-seeklogo.com.gif"/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070" r="3378" b="27662"/>
          <a:stretch/>
        </p:blipFill>
        <p:spPr bwMode="auto">
          <a:xfrm>
            <a:off x="1092529" y="5686206"/>
            <a:ext cx="1534919" cy="68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www.rostelecom.ru/press/images/logo_for_news_s.pn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279" y="5660674"/>
            <a:ext cx="791147" cy="73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://www.tadviser.ru/images/thumb/f/fc/Azbuka_logo.png/300px-Azbuka_logo.p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1181" y="5910932"/>
            <a:ext cx="1241319" cy="31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78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1"/>
    </mc:Choice>
    <mc:Fallback xmlns="">
      <p:transition spd="slow" advTm="238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Научный метод: как это работает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Демонстрация видео взаимодействия с мультимедиа-библиотекой «Биология, 5 класс»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277" y="203761"/>
            <a:ext cx="4178968" cy="143330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Интерактивные </a:t>
            </a:r>
            <a:b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модели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 descr="3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710" y="0"/>
            <a:ext cx="72512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91729" y="2329934"/>
            <a:ext cx="466049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5287"/>
                </a:solidFill>
              </a:rPr>
              <a:t>Конструктор интерактивных изображений</a:t>
            </a:r>
            <a:r>
              <a:rPr lang="ru-RU" sz="2800" dirty="0" smtClean="0">
                <a:solidFill>
                  <a:srgbClr val="005287"/>
                </a:solidFill>
              </a:rPr>
              <a:t>:</a:t>
            </a:r>
          </a:p>
          <a:p>
            <a:endParaRPr lang="ru-RU" sz="900" dirty="0" smtClean="0">
              <a:solidFill>
                <a:srgbClr val="005287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 err="1" smtClean="0">
                <a:solidFill>
                  <a:schemeClr val="accent1"/>
                </a:solidFill>
              </a:rPr>
              <a:t>и-карта</a:t>
            </a:r>
            <a:endParaRPr lang="ru-RU" sz="2800" b="1" dirty="0" smtClean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 err="1" smtClean="0">
                <a:solidFill>
                  <a:schemeClr val="accent1"/>
                </a:solidFill>
              </a:rPr>
              <a:t>и-шкала</a:t>
            </a:r>
            <a:r>
              <a:rPr lang="ru-RU" sz="2800" b="1" dirty="0" smtClean="0">
                <a:solidFill>
                  <a:schemeClr val="accent1"/>
                </a:solidFill>
              </a:rPr>
              <a:t>, </a:t>
            </a:r>
            <a:r>
              <a:rPr lang="ru-RU" sz="2800" b="1" dirty="0" err="1" smtClean="0">
                <a:solidFill>
                  <a:schemeClr val="accent1"/>
                </a:solidFill>
              </a:rPr>
              <a:t>и-лента</a:t>
            </a:r>
            <a:endParaRPr lang="ru-RU" sz="2800" b="1" dirty="0" smtClean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 err="1" smtClean="0">
                <a:solidFill>
                  <a:schemeClr val="accent1"/>
                </a:solidFill>
              </a:rPr>
              <a:t>и-схема</a:t>
            </a:r>
            <a:endParaRPr lang="ru-RU" sz="2800" b="1" dirty="0" smtClean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 err="1" smtClean="0">
                <a:solidFill>
                  <a:schemeClr val="accent1"/>
                </a:solidFill>
              </a:rPr>
              <a:t>и-рисунок</a:t>
            </a:r>
            <a:endParaRPr lang="ru-RU" sz="2800" b="1" dirty="0" smtClean="0">
              <a:solidFill>
                <a:schemeClr val="accent1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800" b="1" dirty="0" err="1" smtClean="0">
                <a:solidFill>
                  <a:schemeClr val="accent1"/>
                </a:solidFill>
              </a:rPr>
              <a:t>и-коллаж</a:t>
            </a:r>
            <a:endParaRPr lang="ru-RU" sz="2800" b="1" dirty="0" smtClean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 err="1" smtClean="0">
                <a:solidFill>
                  <a:schemeClr val="accent1"/>
                </a:solidFill>
              </a:rPr>
              <a:t>и-диаграмма</a:t>
            </a:r>
            <a:endParaRPr lang="ru-RU" sz="2800" b="1" dirty="0" smtClean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 err="1" smtClean="0">
                <a:solidFill>
                  <a:schemeClr val="accent1"/>
                </a:solidFill>
              </a:rPr>
              <a:t>и-таблица</a:t>
            </a:r>
            <a:endParaRPr lang="ru-RU" sz="2800" b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38" y="1651819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0" y="865358"/>
            <a:ext cx="10648335" cy="5696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6271" y="0"/>
            <a:ext cx="10440564" cy="74450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Имитационная модель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921" y="2990844"/>
            <a:ext cx="3264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4">
                    <a:lumMod val="75000"/>
                  </a:schemeClr>
                </a:solidFill>
              </a:rPr>
              <a:t>Виртуальная лабораторная установка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> моделирует реальность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220" y="4617025"/>
            <a:ext cx="34563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>Элементы управления установкой позволяют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</a:rPr>
              <a:t>менять 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>практически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</a:rPr>
              <a:t>все 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>педагогически значимые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</a:rPr>
              <a:t>параметры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3879" y="887123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>Картина опыта полностью соответствует реальной благодаря точной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</a:rPr>
              <a:t>математической модели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3921" y="1128681"/>
            <a:ext cx="3264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>Виртуальные приборы дают возможность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</a:rPr>
              <a:t>измерять величины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rot="5400000">
            <a:off x="3953904" y="1311246"/>
            <a:ext cx="58420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Прямая соединительная линия 15"/>
          <p:cNvCxnSpPr/>
          <p:nvPr/>
        </p:nvCxnSpPr>
        <p:spPr bwMode="auto">
          <a:xfrm>
            <a:off x="4246008" y="1603350"/>
            <a:ext cx="765388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Прямая соединительная линия 18"/>
          <p:cNvCxnSpPr/>
          <p:nvPr/>
        </p:nvCxnSpPr>
        <p:spPr bwMode="auto">
          <a:xfrm flipV="1">
            <a:off x="10471355" y="3549830"/>
            <a:ext cx="1418042" cy="57971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 rot="5400000">
            <a:off x="10903545" y="2575266"/>
            <a:ext cx="197170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192035" y="1231475"/>
            <a:ext cx="0" cy="13268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 flipV="1">
            <a:off x="192035" y="2551471"/>
            <a:ext cx="4143991" cy="68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 flipH="1">
            <a:off x="191344" y="2969674"/>
            <a:ext cx="691" cy="13397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Прямая соединительная линия 32"/>
          <p:cNvCxnSpPr/>
          <p:nvPr/>
        </p:nvCxnSpPr>
        <p:spPr bwMode="auto">
          <a:xfrm flipV="1">
            <a:off x="191345" y="4306533"/>
            <a:ext cx="5295055" cy="284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7" name="Прямая соединительная линия 36"/>
          <p:cNvCxnSpPr/>
          <p:nvPr/>
        </p:nvCxnSpPr>
        <p:spPr bwMode="auto">
          <a:xfrm rot="5400000">
            <a:off x="-697512" y="5549347"/>
            <a:ext cx="1792846" cy="151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8" name="Прямая соединительная линия 37"/>
          <p:cNvCxnSpPr/>
          <p:nvPr/>
        </p:nvCxnSpPr>
        <p:spPr bwMode="auto">
          <a:xfrm>
            <a:off x="191345" y="6453336"/>
            <a:ext cx="196856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0" name="Прямая соединительная линия 39"/>
          <p:cNvCxnSpPr/>
          <p:nvPr/>
        </p:nvCxnSpPr>
        <p:spPr bwMode="auto">
          <a:xfrm flipV="1">
            <a:off x="2159909" y="5722374"/>
            <a:ext cx="1881149" cy="7309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4055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865358"/>
            <a:ext cx="10648335" cy="5696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768" y="14748"/>
            <a:ext cx="10440564" cy="74450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Имитационная модель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417" y="3212070"/>
            <a:ext cx="3264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4">
                    <a:lumMod val="75000"/>
                  </a:schemeClr>
                </a:solidFill>
              </a:rPr>
              <a:t>Виртуальная установка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> моделирует реальность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705" y="5029979"/>
            <a:ext cx="3456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>Элементы управления установкой позволяют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</a:rPr>
              <a:t>менять 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>педагогически значимые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</a:rPr>
              <a:t>параметры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914" y="833713"/>
            <a:ext cx="3565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>Реализована возможность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</a:rPr>
              <a:t>представления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</a:rPr>
              <a:t>результатов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</a:rPr>
              <a:t>измерений величин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rot="5400000">
            <a:off x="3953904" y="1311246"/>
            <a:ext cx="58420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236280" y="759526"/>
            <a:ext cx="0" cy="13268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235974" y="752168"/>
            <a:ext cx="9630697" cy="294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 rot="16200000" flipH="1">
            <a:off x="-311332" y="3703461"/>
            <a:ext cx="990990" cy="1436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Прямая соединительная линия 32"/>
          <p:cNvCxnSpPr/>
          <p:nvPr/>
        </p:nvCxnSpPr>
        <p:spPr bwMode="auto">
          <a:xfrm flipV="1">
            <a:off x="191345" y="4203297"/>
            <a:ext cx="5295055" cy="284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7" name="Прямая соединительная линия 36"/>
          <p:cNvCxnSpPr/>
          <p:nvPr/>
        </p:nvCxnSpPr>
        <p:spPr bwMode="auto">
          <a:xfrm rot="16200000" flipH="1">
            <a:off x="-601646" y="5866820"/>
            <a:ext cx="1630611" cy="1436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8" name="Прямая соединительная линия 37"/>
          <p:cNvCxnSpPr/>
          <p:nvPr/>
        </p:nvCxnSpPr>
        <p:spPr bwMode="auto">
          <a:xfrm>
            <a:off x="221226" y="6666271"/>
            <a:ext cx="8229600" cy="147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026" name="Picture 2" descr="F:\AKozlenko\_Physicon\_work\product\presentations\2017_Belarus\m91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9372" y="859555"/>
            <a:ext cx="7620000" cy="5715000"/>
          </a:xfrm>
          <a:prstGeom prst="rect">
            <a:avLst/>
          </a:prstGeom>
          <a:noFill/>
        </p:spPr>
      </p:pic>
      <p:cxnSp>
        <p:nvCxnSpPr>
          <p:cNvPr id="40" name="Прямая соединительная линия 39"/>
          <p:cNvCxnSpPr/>
          <p:nvPr/>
        </p:nvCxnSpPr>
        <p:spPr bwMode="auto">
          <a:xfrm rot="5400000" flipH="1" flipV="1">
            <a:off x="8413133" y="6268156"/>
            <a:ext cx="450744" cy="3915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 rot="16200000" flipV="1">
            <a:off x="9792931" y="825912"/>
            <a:ext cx="486695" cy="36870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4055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0612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Виртуальный эксперимент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61587" y="970671"/>
            <a:ext cx="5899355" cy="52505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Установите следующие  значения абиотических факторов:</a:t>
            </a:r>
          </a:p>
          <a:p>
            <a:pPr lvl="0">
              <a:spcBef>
                <a:spcPts val="0"/>
              </a:spcBef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 температура 14 °С; </a:t>
            </a:r>
          </a:p>
          <a:p>
            <a:pPr lvl="0">
              <a:spcBef>
                <a:spcPts val="0"/>
              </a:spcBef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 влажность 650 мм; </a:t>
            </a:r>
          </a:p>
          <a:p>
            <a:pPr lvl="0">
              <a:spcBef>
                <a:spcPts val="0"/>
              </a:spcBef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 концентрация солей азота 5 мг/л;</a:t>
            </a:r>
          </a:p>
          <a:p>
            <a:pPr lvl="0">
              <a:spcBef>
                <a:spcPts val="0"/>
              </a:spcBef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 среднее значение рН почвы 6,0;</a:t>
            </a:r>
          </a:p>
          <a:p>
            <a:pPr lvl="0">
              <a:spcBef>
                <a:spcPts val="0"/>
              </a:spcBef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 максимальная концентрация солей тяжелых металлов 0,04 мкг/л. </a:t>
            </a:r>
          </a:p>
          <a:p>
            <a:pPr>
              <a:buNone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При этих значениях четко видны три участка, в которых значение одного или нескольких факторов превысили пределы толерантности растений. Укажите лимитирующие факторы в них.</a:t>
            </a:r>
          </a:p>
        </p:txBody>
      </p:sp>
      <p:pic>
        <p:nvPicPr>
          <p:cNvPr id="238594" name="Рисунок 49" descr="F:\AKozlenko\_Physicon\_work\product\Labs_bio\_10-11_bio\e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628" y="1032387"/>
            <a:ext cx="5734201" cy="432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948" y="1"/>
            <a:ext cx="10515600" cy="1061884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Задача на оптимизацию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0218" y="4355480"/>
          <a:ext cx="11616814" cy="2453640"/>
        </p:xfrm>
        <a:graphic>
          <a:graphicData uri="http://schemas.openxmlformats.org/drawingml/2006/table">
            <a:tbl>
              <a:tblPr/>
              <a:tblGrid>
                <a:gridCol w="13319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15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80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880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17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5176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3361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2612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№ опыта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Значения факторов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Урожайность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83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Температура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Влажность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Концентрация солей азота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Значение рН почвы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Концентрация солей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6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0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число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0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число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0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число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0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число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0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число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0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число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6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0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число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0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число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0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число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0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число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0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число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0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число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6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0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число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0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число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0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число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0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число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0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число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0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число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6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0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число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0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число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0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число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0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число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0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число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0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число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9617" name="Rectangle 1"/>
          <p:cNvSpPr>
            <a:spLocks noChangeArrowheads="1"/>
          </p:cNvSpPr>
          <p:nvPr/>
        </p:nvSpPr>
        <p:spPr bwMode="auto">
          <a:xfrm>
            <a:off x="4822723" y="1043950"/>
            <a:ext cx="710667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Проведите серию испытаний с разными сочетаниями значений факторов. Какой максимальной урожайности (и при каких значениях всех факторов) можно добиться?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1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Примечание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. Для ответа надо подсчитывать площадь верхнего «плато» - количество темно-зеленых квадратиков и треугольников (не забывая, что площадь треугольника равна половине площади квадрата).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2" descr="F:\AKozlenko\_Physicon\_work\product\presentations\2017_Belarus\m91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76" y="943896"/>
            <a:ext cx="4219166" cy="316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23" y="232394"/>
            <a:ext cx="11710219" cy="799998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Задание в интерактивном режиме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96413" y="1696064"/>
            <a:ext cx="1009232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ru-RU" sz="3600" dirty="0" smtClean="0"/>
              <a:t>Демонстрация видео с виртуальной исследовательской работой.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31065" y="55094"/>
            <a:ext cx="11012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Подходящие </a:t>
            </a:r>
            <a:r>
              <a:rPr lang="ru-RU" sz="4000" b="1" dirty="0"/>
              <a:t>форматы для «Облака знаний»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3591339" y="1434431"/>
            <a:ext cx="5628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Варианты оснащения класса: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23688" y="4259784"/>
            <a:ext cx="502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Режимы работы учащихся: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582" y="1986098"/>
            <a:ext cx="1440000" cy="144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34955" y="3219482"/>
            <a:ext cx="3265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Компьютерный класс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30609" y="3239813"/>
            <a:ext cx="2685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Мобильный класс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49385" y="3239812"/>
            <a:ext cx="2685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BYOD (Bring Your Own Device)</a:t>
            </a:r>
            <a:endParaRPr lang="ru-RU" sz="28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582" y="4826909"/>
            <a:ext cx="1080000" cy="108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193" y="4652639"/>
            <a:ext cx="1440000" cy="144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7745" y="4826909"/>
            <a:ext cx="1080000" cy="108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77624" y="5900700"/>
            <a:ext cx="2685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Парный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35176" y="5900700"/>
            <a:ext cx="2685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Групповой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06716" y="5906051"/>
            <a:ext cx="2921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Индивидуальный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178" y="2166895"/>
            <a:ext cx="1080000" cy="108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954" y="2182801"/>
            <a:ext cx="1080000" cy="108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29283" y="5900700"/>
            <a:ext cx="2921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Фронтальный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213" y="2182801"/>
            <a:ext cx="1440000" cy="1080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15586" y="3239811"/>
            <a:ext cx="3265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Интерактивная доска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935" y="464379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9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940"/>
    </mc:Choice>
    <mc:Fallback xmlns="">
      <p:transition advClick="0" advTm="294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Контент «ФИЗИКОНА»: ключевые свойства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7616" y="1088127"/>
            <a:ext cx="9358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Мультимедийность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/>
            </a:r>
            <a:b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</a:br>
            <a:r>
              <a:rPr kumimoji="0" lang="ru-RU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Текст, графика, звук, видео, 3Д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7614" y="2073378"/>
            <a:ext cx="93582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Интерактивность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Обратная связь: интерактивные модели, параметризованные задания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7614" y="3441468"/>
            <a:ext cx="9358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Открытость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ru-RU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Пользователи могут делать свой собственный контент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7614" y="4545904"/>
            <a:ext cx="9358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Кроссплатформенность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От компьютеров до планшетов и смартфонов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7614" y="5649677"/>
            <a:ext cx="9358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Доступность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ru-RU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Размещение в облаке: в любое время из любого места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809" y="2212949"/>
            <a:ext cx="902208" cy="9022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809" y="1088127"/>
            <a:ext cx="902208" cy="9022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32" y="3429884"/>
            <a:ext cx="902208" cy="9022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32" y="5692778"/>
            <a:ext cx="902208" cy="902208"/>
          </a:xfrm>
          <a:prstGeom prst="rect">
            <a:avLst/>
          </a:prstGeom>
        </p:spPr>
      </p:pic>
      <p:grpSp>
        <p:nvGrpSpPr>
          <p:cNvPr id="13" name="Группа 12"/>
          <p:cNvGrpSpPr>
            <a:grpSpLocks noChangeAspect="1"/>
          </p:cNvGrpSpPr>
          <p:nvPr/>
        </p:nvGrpSpPr>
        <p:grpSpPr>
          <a:xfrm>
            <a:off x="872237" y="4555974"/>
            <a:ext cx="902780" cy="900000"/>
            <a:chOff x="6332206" y="3825044"/>
            <a:chExt cx="1805560" cy="180000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2741" y="3825044"/>
              <a:ext cx="864000" cy="86400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3766" y="3850888"/>
              <a:ext cx="864000" cy="864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2206" y="4761044"/>
              <a:ext cx="864000" cy="864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2100" y="4761044"/>
              <a:ext cx="864000" cy="864000"/>
            </a:xfrm>
            <a:prstGeom prst="rect">
              <a:avLst/>
            </a:prstGeom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447" y="5547533"/>
            <a:ext cx="361206" cy="36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5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1"/>
    </mc:Choice>
    <mc:Fallback xmlns="">
      <p:transition spd="slow" advTm="330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31D2E1-615D-4E18-8E0A-772CD408FB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377"/>
            <a:ext cx="12192000" cy="6555245"/>
          </a:xfrm>
          <a:prstGeom prst="rect">
            <a:avLst/>
          </a:prstGeom>
        </p:spPr>
      </p:pic>
      <p:cxnSp>
        <p:nvCxnSpPr>
          <p:cNvPr id="45" name="Прямая соединительная линия 44"/>
          <p:cNvCxnSpPr>
            <a:endCxn id="76" idx="0"/>
          </p:cNvCxnSpPr>
          <p:nvPr/>
        </p:nvCxnSpPr>
        <p:spPr bwMode="auto">
          <a:xfrm>
            <a:off x="1046922" y="4208953"/>
            <a:ext cx="591248" cy="11701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6" name="Прямая соединительная линия 45"/>
          <p:cNvCxnSpPr>
            <a:cxnSpLocks/>
            <a:stCxn id="43" idx="1"/>
          </p:cNvCxnSpPr>
          <p:nvPr/>
        </p:nvCxnSpPr>
        <p:spPr bwMode="auto">
          <a:xfrm flipH="1">
            <a:off x="5124983" y="2234784"/>
            <a:ext cx="3944502" cy="6118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7" name="Прямая соединительная линия 46"/>
          <p:cNvCxnSpPr>
            <a:cxnSpLocks/>
            <a:stCxn id="58" idx="2"/>
          </p:cNvCxnSpPr>
          <p:nvPr/>
        </p:nvCxnSpPr>
        <p:spPr bwMode="auto">
          <a:xfrm flipH="1">
            <a:off x="2191260" y="2024693"/>
            <a:ext cx="2456399" cy="7950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8" name="Прямая соединительная линия 47"/>
          <p:cNvCxnSpPr>
            <a:cxnSpLocks/>
            <a:stCxn id="68" idx="1"/>
          </p:cNvCxnSpPr>
          <p:nvPr/>
        </p:nvCxnSpPr>
        <p:spPr bwMode="auto">
          <a:xfrm flipH="1">
            <a:off x="5459896" y="4263309"/>
            <a:ext cx="497654" cy="40522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Прямая соединительная линия 48"/>
          <p:cNvCxnSpPr>
            <a:cxnSpLocks/>
            <a:stCxn id="78" idx="1"/>
          </p:cNvCxnSpPr>
          <p:nvPr/>
        </p:nvCxnSpPr>
        <p:spPr bwMode="auto">
          <a:xfrm flipH="1">
            <a:off x="3037453" y="2885925"/>
            <a:ext cx="2929278" cy="10068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50" name="Группа 49"/>
          <p:cNvGrpSpPr/>
          <p:nvPr/>
        </p:nvGrpSpPr>
        <p:grpSpPr>
          <a:xfrm>
            <a:off x="5966731" y="2201849"/>
            <a:ext cx="2988332" cy="1444633"/>
            <a:chOff x="228404" y="689426"/>
            <a:chExt cx="2988332" cy="1444633"/>
          </a:xfrm>
        </p:grpSpPr>
        <p:sp>
          <p:nvSpPr>
            <p:cNvPr id="78" name="Скругленный прямоугольник 77"/>
            <p:cNvSpPr/>
            <p:nvPr/>
          </p:nvSpPr>
          <p:spPr bwMode="auto">
            <a:xfrm>
              <a:off x="228404" y="689426"/>
              <a:ext cx="2988332" cy="1368152"/>
            </a:xfrm>
            <a:prstGeom prst="roundRect">
              <a:avLst/>
            </a:prstGeom>
            <a:ln w="38100">
              <a:solidFill>
                <a:srgbClr val="005287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0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79" name="TextBox 22"/>
            <p:cNvSpPr txBox="1"/>
            <p:nvPr/>
          </p:nvSpPr>
          <p:spPr>
            <a:xfrm>
              <a:off x="300412" y="729859"/>
              <a:ext cx="2844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>
                  <a:solidFill>
                    <a:srgbClr val="005287"/>
                  </a:solidFill>
                </a:rPr>
                <a:t>Республика Татарстан</a:t>
              </a:r>
            </a:p>
          </p:txBody>
        </p:sp>
        <p:pic>
          <p:nvPicPr>
            <p:cNvPr id="80" name="Picture 4" descr="http://www.kom.su/img/878/ICL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1752" y="1283952"/>
              <a:ext cx="962233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TextBox 25"/>
            <p:cNvSpPr txBox="1"/>
            <p:nvPr/>
          </p:nvSpPr>
          <p:spPr>
            <a:xfrm>
              <a:off x="300413" y="1210729"/>
              <a:ext cx="17813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>
                  <a:solidFill>
                    <a:srgbClr val="005287"/>
                  </a:solidFill>
                </a:rPr>
                <a:t>Рабочее место учителя математики</a:t>
              </a:r>
            </a:p>
          </p:txBody>
        </p:sp>
        <p:cxnSp>
          <p:nvCxnSpPr>
            <p:cNvPr id="82" name="Прямая соединительная линия 81"/>
            <p:cNvCxnSpPr/>
            <p:nvPr/>
          </p:nvCxnSpPr>
          <p:spPr bwMode="auto">
            <a:xfrm>
              <a:off x="241888" y="1158635"/>
              <a:ext cx="2974848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528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1" name="Группа 50"/>
          <p:cNvGrpSpPr/>
          <p:nvPr/>
        </p:nvGrpSpPr>
        <p:grpSpPr>
          <a:xfrm>
            <a:off x="184075" y="5379138"/>
            <a:ext cx="2988332" cy="1372801"/>
            <a:chOff x="196467" y="5441241"/>
            <a:chExt cx="2988332" cy="1372801"/>
          </a:xfrm>
        </p:grpSpPr>
        <p:sp>
          <p:nvSpPr>
            <p:cNvPr id="73" name="Скругленный прямоугольник 72"/>
            <p:cNvSpPr/>
            <p:nvPr/>
          </p:nvSpPr>
          <p:spPr bwMode="auto">
            <a:xfrm>
              <a:off x="196467" y="5445890"/>
              <a:ext cx="2988332" cy="1368152"/>
            </a:xfrm>
            <a:prstGeom prst="roundRect">
              <a:avLst/>
            </a:prstGeom>
            <a:ln w="38100">
              <a:solidFill>
                <a:srgbClr val="005287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0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cxnSp>
          <p:nvCxnSpPr>
            <p:cNvPr id="74" name="Прямая соединительная линия 73"/>
            <p:cNvCxnSpPr/>
            <p:nvPr/>
          </p:nvCxnSpPr>
          <p:spPr bwMode="auto">
            <a:xfrm>
              <a:off x="209951" y="5851331"/>
              <a:ext cx="2974848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528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1112" y="5894384"/>
              <a:ext cx="838733" cy="838733"/>
            </a:xfrm>
            <a:prstGeom prst="rect">
              <a:avLst/>
            </a:prstGeom>
            <a:noFill/>
          </p:spPr>
        </p:pic>
        <p:sp>
          <p:nvSpPr>
            <p:cNvPr id="76" name="TextBox 54"/>
            <p:cNvSpPr txBox="1"/>
            <p:nvPr/>
          </p:nvSpPr>
          <p:spPr>
            <a:xfrm>
              <a:off x="228404" y="5441241"/>
              <a:ext cx="2844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>
                  <a:solidFill>
                    <a:srgbClr val="005287"/>
                  </a:solidFill>
                </a:rPr>
                <a:t>Краснодарский край</a:t>
              </a:r>
            </a:p>
          </p:txBody>
        </p:sp>
        <p:sp>
          <p:nvSpPr>
            <p:cNvPr id="77" name="TextBox 55"/>
            <p:cNvSpPr txBox="1"/>
            <p:nvPr/>
          </p:nvSpPr>
          <p:spPr>
            <a:xfrm>
              <a:off x="268475" y="5864510"/>
              <a:ext cx="21838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>
                  <a:solidFill>
                    <a:srgbClr val="005287"/>
                  </a:solidFill>
                </a:rPr>
                <a:t>Региональное решение для мониторинга ЕГЭ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5957550" y="3579233"/>
            <a:ext cx="2988332" cy="1368152"/>
            <a:chOff x="6455730" y="5442750"/>
            <a:chExt cx="2988332" cy="1368152"/>
          </a:xfrm>
        </p:grpSpPr>
        <p:sp>
          <p:nvSpPr>
            <p:cNvPr id="68" name="Скругленный прямоугольник 67"/>
            <p:cNvSpPr/>
            <p:nvPr/>
          </p:nvSpPr>
          <p:spPr bwMode="auto">
            <a:xfrm>
              <a:off x="6455730" y="5442750"/>
              <a:ext cx="2988332" cy="1368152"/>
            </a:xfrm>
            <a:prstGeom prst="roundRect">
              <a:avLst/>
            </a:prstGeom>
            <a:ln w="38100">
              <a:solidFill>
                <a:srgbClr val="005287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0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cxnSp>
          <p:nvCxnSpPr>
            <p:cNvPr id="69" name="Прямая соединительная линия 68"/>
            <p:cNvCxnSpPr/>
            <p:nvPr/>
          </p:nvCxnSpPr>
          <p:spPr bwMode="auto">
            <a:xfrm>
              <a:off x="6455730" y="5864487"/>
              <a:ext cx="2974848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528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0" name="TextBox 36"/>
            <p:cNvSpPr txBox="1"/>
            <p:nvPr/>
          </p:nvSpPr>
          <p:spPr>
            <a:xfrm>
              <a:off x="6527742" y="5453188"/>
              <a:ext cx="2844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>
                  <a:solidFill>
                    <a:srgbClr val="005287"/>
                  </a:solidFill>
                </a:rPr>
                <a:t>Томская область</a:t>
              </a:r>
            </a:p>
          </p:txBody>
        </p:sp>
        <p:sp>
          <p:nvSpPr>
            <p:cNvPr id="71" name="TextBox 37"/>
            <p:cNvSpPr txBox="1"/>
            <p:nvPr/>
          </p:nvSpPr>
          <p:spPr>
            <a:xfrm>
              <a:off x="6527743" y="5872787"/>
              <a:ext cx="18722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>
                  <a:solidFill>
                    <a:srgbClr val="005287"/>
                  </a:solidFill>
                </a:rPr>
                <a:t>Пилотный проект в 20 школах региона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0233" y="5972731"/>
              <a:ext cx="1081825" cy="681410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3153493" y="656541"/>
            <a:ext cx="3001816" cy="1368152"/>
            <a:chOff x="366941" y="666945"/>
            <a:chExt cx="3001816" cy="1368152"/>
          </a:xfrm>
        </p:grpSpPr>
        <p:sp>
          <p:nvSpPr>
            <p:cNvPr id="58" name="Скругленный прямоугольник 57"/>
            <p:cNvSpPr/>
            <p:nvPr/>
          </p:nvSpPr>
          <p:spPr bwMode="auto">
            <a:xfrm>
              <a:off x="366941" y="666945"/>
              <a:ext cx="2988332" cy="1368152"/>
            </a:xfrm>
            <a:prstGeom prst="roundRect">
              <a:avLst/>
            </a:prstGeom>
            <a:ln w="38100">
              <a:solidFill>
                <a:srgbClr val="005287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0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 bwMode="auto">
            <a:xfrm>
              <a:off x="393909" y="1133729"/>
              <a:ext cx="2974848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528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0" name="TextBox 39"/>
            <p:cNvSpPr txBox="1"/>
            <p:nvPr/>
          </p:nvSpPr>
          <p:spPr>
            <a:xfrm>
              <a:off x="463102" y="716088"/>
              <a:ext cx="2844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/>
                <a:t>Московская область</a:t>
              </a:r>
            </a:p>
          </p:txBody>
        </p:sp>
        <p:sp>
          <p:nvSpPr>
            <p:cNvPr id="61" name="TextBox 43"/>
            <p:cNvSpPr txBox="1"/>
            <p:nvPr/>
          </p:nvSpPr>
          <p:spPr>
            <a:xfrm>
              <a:off x="393910" y="1274542"/>
              <a:ext cx="20890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>
                  <a:solidFill>
                    <a:srgbClr val="005287"/>
                  </a:solidFill>
                </a:rPr>
                <a:t>Витрина ЭОР для всех школ области</a:t>
              </a:r>
            </a:p>
          </p:txBody>
        </p:sp>
        <p:pic>
          <p:nvPicPr>
            <p:cNvPr id="62" name="Picture 2" descr="http://mosreg.ru/upload/iblock/41a/logo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48070" y="1234132"/>
              <a:ext cx="524846" cy="700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248" y="759170"/>
            <a:ext cx="5762813" cy="697483"/>
          </a:xfrm>
          <a:prstGeom prst="rect">
            <a:avLst/>
          </a:prstGeom>
          <a:ln w="38100">
            <a:solidFill>
              <a:srgbClr val="005287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340176" y="55094"/>
            <a:ext cx="11508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Использование ИМУМК «Облако знаний» в РФ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52263" y="-75456"/>
            <a:ext cx="4506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ru-RU" dirty="0"/>
              <a:t>На 2018 г. около </a:t>
            </a:r>
            <a:r>
              <a:rPr lang="ru-RU" b="1" dirty="0">
                <a:solidFill>
                  <a:schemeClr val="accent1"/>
                </a:solidFill>
              </a:rPr>
              <a:t>2000</a:t>
            </a:r>
            <a:r>
              <a:rPr lang="ru-RU" dirty="0"/>
              <a:t> подключённых школ</a:t>
            </a: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50D73408-0B8E-49E0-A552-8626104AB3B0}"/>
              </a:ext>
            </a:extLst>
          </p:cNvPr>
          <p:cNvGrpSpPr/>
          <p:nvPr/>
        </p:nvGrpSpPr>
        <p:grpSpPr>
          <a:xfrm>
            <a:off x="9069485" y="1550708"/>
            <a:ext cx="2988332" cy="1368152"/>
            <a:chOff x="3303491" y="5442373"/>
            <a:chExt cx="2988332" cy="1368152"/>
          </a:xfrm>
        </p:grpSpPr>
        <p:sp>
          <p:nvSpPr>
            <p:cNvPr id="43" name="Скругленный прямоугольник 62">
              <a:extLst>
                <a:ext uri="{FF2B5EF4-FFF2-40B4-BE49-F238E27FC236}">
                  <a16:creationId xmlns:a16="http://schemas.microsoft.com/office/drawing/2014/main" xmlns="" id="{99ADF159-9156-4B78-96FA-AFC8CF3D3951}"/>
                </a:ext>
              </a:extLst>
            </p:cNvPr>
            <p:cNvSpPr/>
            <p:nvPr/>
          </p:nvSpPr>
          <p:spPr bwMode="auto">
            <a:xfrm>
              <a:off x="3303491" y="5442373"/>
              <a:ext cx="2988332" cy="1368152"/>
            </a:xfrm>
            <a:prstGeom prst="roundRect">
              <a:avLst/>
            </a:prstGeom>
            <a:ln w="38100">
              <a:solidFill>
                <a:srgbClr val="005287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0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BEBAAC54-43B5-4B4B-AA35-7CA51CA90D7C}"/>
                </a:ext>
              </a:extLst>
            </p:cNvPr>
            <p:cNvCxnSpPr/>
            <p:nvPr/>
          </p:nvCxnSpPr>
          <p:spPr bwMode="auto">
            <a:xfrm>
              <a:off x="3303491" y="5848608"/>
              <a:ext cx="2974848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54" name="TextBox 40">
              <a:extLst>
                <a:ext uri="{FF2B5EF4-FFF2-40B4-BE49-F238E27FC236}">
                  <a16:creationId xmlns:a16="http://schemas.microsoft.com/office/drawing/2014/main" xmlns="" id="{1218AAAE-2EAF-47A3-A0E3-F69B3A60CCC0}"/>
                </a:ext>
              </a:extLst>
            </p:cNvPr>
            <p:cNvSpPr txBox="1"/>
            <p:nvPr/>
          </p:nvSpPr>
          <p:spPr>
            <a:xfrm>
              <a:off x="3368757" y="5443267"/>
              <a:ext cx="2844316" cy="40011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>
                  <a:solidFill>
                    <a:srgbClr val="005287"/>
                  </a:solidFill>
                </a:rPr>
                <a:t>Ямало-Ненецкий АО</a:t>
              </a:r>
            </a:p>
          </p:txBody>
        </p:sp>
        <p:sp>
          <p:nvSpPr>
            <p:cNvPr id="55" name="TextBox 42">
              <a:extLst>
                <a:ext uri="{FF2B5EF4-FFF2-40B4-BE49-F238E27FC236}">
                  <a16:creationId xmlns:a16="http://schemas.microsoft.com/office/drawing/2014/main" xmlns="" id="{F674748A-5958-4B09-AB46-B003BD8BC681}"/>
                </a:ext>
              </a:extLst>
            </p:cNvPr>
            <p:cNvSpPr txBox="1"/>
            <p:nvPr/>
          </p:nvSpPr>
          <p:spPr>
            <a:xfrm>
              <a:off x="3377158" y="5872787"/>
              <a:ext cx="15701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>
                  <a:solidFill>
                    <a:srgbClr val="005287"/>
                  </a:solidFill>
                </a:rPr>
                <a:t>Поставки в школы региона</a:t>
              </a:r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xmlns="" id="{2AE4AA50-A85A-4736-A83E-00648E572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7096" y="6187514"/>
              <a:ext cx="1247189" cy="374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00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78"/>
    </mc:Choice>
    <mc:Fallback xmlns="">
      <p:transition advClick="0" advTm="57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http://www.funlib.ru/cimg/2014/102003/3328578">
            <a:extLst>
              <a:ext uri="{FF2B5EF4-FFF2-40B4-BE49-F238E27FC236}">
                <a16:creationId xmlns:a16="http://schemas.microsoft.com/office/drawing/2014/main" xmlns="" id="{93908B2A-1DB2-4B7B-B105-12942F18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4606" y="5167188"/>
            <a:ext cx="2983785" cy="16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Крупные федеральные проекты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72330" y="577021"/>
            <a:ext cx="10786269" cy="794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200" b="0" dirty="0">
                <a:solidFill>
                  <a:srgbClr val="005287"/>
                </a:solidFill>
              </a:rPr>
              <a:t>«ФИЗИКОН» реализовал более 100 государственных контрактов</a:t>
            </a:r>
          </a:p>
        </p:txBody>
      </p:sp>
      <p:pic>
        <p:nvPicPr>
          <p:cNvPr id="6" name="Picture 4" descr="https://pbs.twimg.com/profile_images/548417819881132032/syUjog28_400x400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7644" y="1483722"/>
            <a:ext cx="1378855" cy="135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01232" y="1333793"/>
            <a:ext cx="720640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7159"/>
                </a:solidFill>
              </a:rPr>
              <a:t>«Информатизация системы образования» </a:t>
            </a:r>
            <a:r>
              <a:rPr lang="ru-RU" sz="2400" dirty="0">
                <a:solidFill>
                  <a:srgbClr val="005287"/>
                </a:solidFill>
              </a:rPr>
              <a:t>(2004–08)</a:t>
            </a:r>
          </a:p>
          <a:p>
            <a:r>
              <a:rPr lang="ru-RU" sz="2000" dirty="0">
                <a:solidFill>
                  <a:srgbClr val="005287"/>
                </a:solidFill>
              </a:rPr>
              <a:t>Участие в формировании Единой коллекции цифровых образовательных ресурсов </a:t>
            </a:r>
            <a:r>
              <a:rPr lang="en-US" sz="2000" dirty="0">
                <a:solidFill>
                  <a:srgbClr val="005287"/>
                </a:solidFill>
                <a:hlinkClick r:id="rId5"/>
              </a:rPr>
              <a:t>school-collection.edu.ru</a:t>
            </a:r>
            <a:r>
              <a:rPr lang="en-US" sz="2000" dirty="0">
                <a:solidFill>
                  <a:srgbClr val="005287"/>
                </a:solidFill>
              </a:rPr>
              <a:t> (</a:t>
            </a:r>
            <a:r>
              <a:rPr lang="ru-RU" sz="2000" dirty="0">
                <a:solidFill>
                  <a:srgbClr val="005287"/>
                </a:solidFill>
              </a:rPr>
              <a:t>цифровые приложения к учебникам, электронные учебные пособия, виртуальные лаборатории</a:t>
            </a:r>
            <a:r>
              <a:rPr lang="en-US" sz="2000" dirty="0">
                <a:solidFill>
                  <a:srgbClr val="005287"/>
                </a:solidFill>
              </a:rPr>
              <a:t>)</a:t>
            </a:r>
            <a:endParaRPr lang="ru-RU" sz="2000" dirty="0">
              <a:solidFill>
                <a:srgbClr val="005287"/>
              </a:solidFill>
            </a:endParaRPr>
          </a:p>
        </p:txBody>
      </p:sp>
      <p:pic>
        <p:nvPicPr>
          <p:cNvPr id="8" name="Picture 4" descr="http://obrex.ru/images/stories/flexicontent/item_443_field_15/l_edinaya_kollekciya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" y="1662264"/>
            <a:ext cx="2241818" cy="99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edu.ru/uploads/media/content/0001/01/thumb_500_content_gallery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22" y="3719361"/>
            <a:ext cx="2205595" cy="105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brettonwoods.org/sites/default/files/photos/IBRD_logo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1220" y="1426260"/>
            <a:ext cx="1479265" cy="14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funlib.ru/cimg/2014/102003/332857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9327" y="3099667"/>
            <a:ext cx="2983785" cy="16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01232" y="3173323"/>
            <a:ext cx="74511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7159"/>
                </a:solidFill>
              </a:rPr>
              <a:t>«Электронные образовательные ресурсы нового поколения» </a:t>
            </a:r>
            <a:r>
              <a:rPr lang="ru-RU" sz="2400" dirty="0">
                <a:solidFill>
                  <a:srgbClr val="005287"/>
                </a:solidFill>
              </a:rPr>
              <a:t>(2006–12)</a:t>
            </a:r>
          </a:p>
          <a:p>
            <a:r>
              <a:rPr lang="ru-RU" sz="2000" dirty="0">
                <a:solidFill>
                  <a:srgbClr val="005287"/>
                </a:solidFill>
              </a:rPr>
              <a:t>Разработка 5000 электронных образовательных модулей (интерактивных уроков) по физике, естествознанию, предметам НПО/СПО и ВПО (автодело, контрольно-измерительные приборы, реклама, информатика) для </a:t>
            </a:r>
            <a:r>
              <a:rPr lang="en-US" sz="2000" dirty="0">
                <a:solidFill>
                  <a:srgbClr val="005287"/>
                </a:solidFill>
                <a:hlinkClick r:id="rId9"/>
              </a:rPr>
              <a:t>fcior.edu.ru</a:t>
            </a:r>
            <a:endParaRPr lang="ru-RU" sz="2000" dirty="0">
              <a:solidFill>
                <a:srgbClr val="00528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963" y="5501848"/>
            <a:ext cx="7451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7159"/>
                </a:solidFill>
              </a:rPr>
              <a:t>«Российская электронная школа» </a:t>
            </a:r>
            <a:r>
              <a:rPr lang="ru-RU" sz="2400" dirty="0">
                <a:solidFill>
                  <a:srgbClr val="005287"/>
                </a:solidFill>
              </a:rPr>
              <a:t>(2017–18)</a:t>
            </a:r>
          </a:p>
          <a:p>
            <a:r>
              <a:rPr lang="ru-RU" sz="2000" dirty="0">
                <a:solidFill>
                  <a:srgbClr val="005287"/>
                </a:solidFill>
              </a:rPr>
              <a:t>Разработка мультимедийных уроков по физкультуре, технологии и музыке для 7–9 классов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F9EF93C-45CA-473B-BF2A-F50380E2A8A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4" b="15636"/>
          <a:stretch/>
        </p:blipFill>
        <p:spPr>
          <a:xfrm>
            <a:off x="63500" y="5669453"/>
            <a:ext cx="2241817" cy="9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3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9"/>
    </mc:Choice>
    <mc:Fallback xmlns="">
      <p:transition spd="slow" advTm="2999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9985" y="3389225"/>
            <a:ext cx="3786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5287"/>
                </a:solidFill>
              </a:rPr>
              <a:t>Коммерческий директор</a:t>
            </a:r>
            <a:endParaRPr lang="en-US" sz="2400" dirty="0">
              <a:solidFill>
                <a:srgbClr val="005287"/>
              </a:solidFill>
            </a:endParaRPr>
          </a:p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Ирина </a:t>
            </a:r>
            <a:r>
              <a:rPr lang="ru-RU" sz="2400" b="1" dirty="0" smtClean="0">
                <a:solidFill>
                  <a:schemeClr val="accent1"/>
                </a:solidFill>
              </a:rPr>
              <a:t>Третьякова</a:t>
            </a:r>
            <a:endParaRPr lang="ru-RU" sz="2400" b="1" dirty="0">
              <a:solidFill>
                <a:schemeClr val="accent1"/>
              </a:solidFill>
            </a:endParaRPr>
          </a:p>
          <a:p>
            <a:pPr algn="ctr"/>
            <a:r>
              <a:rPr lang="en-US" sz="2400" b="1" dirty="0">
                <a:solidFill>
                  <a:schemeClr val="accent1"/>
                </a:solidFill>
                <a:hlinkClick r:id="rId2"/>
              </a:rPr>
              <a:t>tretyakova@physicon.ru</a:t>
            </a:r>
            <a:r>
              <a:rPr lang="ru-RU" sz="2400" b="1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87890" y="3389224"/>
            <a:ext cx="3621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5287"/>
                </a:solidFill>
              </a:rPr>
              <a:t>Менеджер по продажам</a:t>
            </a:r>
            <a:endParaRPr lang="en-US" sz="2400" dirty="0">
              <a:solidFill>
                <a:srgbClr val="005287"/>
              </a:solidFill>
            </a:endParaRPr>
          </a:p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Елена Рябинина</a:t>
            </a:r>
            <a:endParaRPr lang="en-US" sz="2400" b="1" dirty="0">
              <a:solidFill>
                <a:schemeClr val="accent1"/>
              </a:solidFill>
            </a:endParaRPr>
          </a:p>
          <a:p>
            <a:pPr algn="ctr"/>
            <a:r>
              <a:rPr lang="en-US" sz="2400" b="1" dirty="0">
                <a:solidFill>
                  <a:schemeClr val="accent1"/>
                </a:solidFill>
                <a:hlinkClick r:id="rId3"/>
              </a:rPr>
              <a:t>ryabinina@physicon.ru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" y="5950725"/>
            <a:ext cx="12192000" cy="1461706"/>
          </a:xfrm>
          <a:prstGeom prst="rect">
            <a:avLst/>
          </a:prstGeom>
        </p:spPr>
        <p:txBody>
          <a:bodyPr anchor="t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sz="2000" kern="0" dirty="0">
                <a:solidFill>
                  <a:srgbClr val="005287"/>
                </a:solidFill>
              </a:rPr>
              <a:t>Адрес: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</a:rPr>
              <a:t>г. Долгопрудный, Лихачевский проезд, 4</a:t>
            </a:r>
            <a:r>
              <a:rPr lang="ru-RU" sz="2000" kern="0" dirty="0">
                <a:solidFill>
                  <a:srgbClr val="005287"/>
                </a:solidFill>
              </a:rPr>
              <a:t>,</a:t>
            </a:r>
            <a:r>
              <a:rPr kumimoji="0" lang="ru-RU" sz="2000" b="0" i="0" u="none" strike="noStrike" kern="0" cap="none" spc="0" normalizeH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</a:rPr>
              <a:t>стр.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</a:rPr>
              <a:t> 1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en-US" sz="2000" kern="0" dirty="0">
                <a:solidFill>
                  <a:srgbClr val="005287"/>
                </a:solidFill>
                <a:hlinkClick r:id="rId4"/>
              </a:rPr>
              <a:t>http://www.physicon.ru</a:t>
            </a:r>
            <a:r>
              <a:rPr lang="ru-RU" sz="2000" kern="0" dirty="0">
                <a:solidFill>
                  <a:srgbClr val="005287"/>
                </a:solidFill>
              </a:rPr>
              <a:t>, </a:t>
            </a:r>
            <a:r>
              <a:rPr lang="en-US" sz="2000" kern="0" dirty="0">
                <a:solidFill>
                  <a:srgbClr val="005287"/>
                </a:solidFill>
                <a:hlinkClick r:id="rId5"/>
              </a:rPr>
              <a:t>http://school.imumk.ru</a:t>
            </a:r>
            <a:r>
              <a:rPr lang="en-US" sz="2000" kern="0" dirty="0">
                <a:solidFill>
                  <a:srgbClr val="005287"/>
                </a:solidFill>
              </a:rPr>
              <a:t> </a:t>
            </a:r>
            <a:endParaRPr lang="ru-RU" sz="2000" kern="0" dirty="0">
              <a:solidFill>
                <a:srgbClr val="005287"/>
              </a:solidFill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sz="2000" kern="0" dirty="0">
                <a:solidFill>
                  <a:srgbClr val="005287"/>
                </a:solidFill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lang="ru-RU" sz="2000" kern="0" dirty="0">
              <a:solidFill>
                <a:srgbClr val="005287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0951" y="4896771"/>
            <a:ext cx="3368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ru-RU" sz="3200" b="1" kern="0" dirty="0">
                <a:solidFill>
                  <a:srgbClr val="005287"/>
                </a:solidFill>
              </a:rPr>
              <a:t>+7 (498) 744-67-57</a:t>
            </a:r>
          </a:p>
        </p:txBody>
      </p:sp>
      <p:pic>
        <p:nvPicPr>
          <p:cNvPr id="12" name="Picture 2" descr="http://hh.kz/employer-logo/8290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9985" y="584016"/>
            <a:ext cx="7756548" cy="229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9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3"/>
          <p:cNvSpPr/>
          <p:nvPr/>
        </p:nvSpPr>
        <p:spPr bwMode="auto">
          <a:xfrm>
            <a:off x="835870" y="4443413"/>
            <a:ext cx="10524703" cy="2123333"/>
          </a:xfrm>
          <a:prstGeom prst="roundRect">
            <a:avLst/>
          </a:prstGeom>
          <a:ln w="57150">
            <a:solidFill>
              <a:srgbClr val="005287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000">
              <a:solidFill>
                <a:srgbClr val="005287"/>
              </a:solidFill>
              <a:latin typeface="Tahoma" pitchFamily="34" charset="0"/>
            </a:endParaRPr>
          </a:p>
        </p:txBody>
      </p:sp>
      <p:cxnSp>
        <p:nvCxnSpPr>
          <p:cNvPr id="6" name="Прямая соединительная линия 14"/>
          <p:cNvCxnSpPr/>
          <p:nvPr/>
        </p:nvCxnSpPr>
        <p:spPr bwMode="auto">
          <a:xfrm flipH="1">
            <a:off x="3005941" y="4443414"/>
            <a:ext cx="178" cy="212333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528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8151" y="4851306"/>
            <a:ext cx="1994480" cy="113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83478" y="4725037"/>
            <a:ext cx="7853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5287"/>
                </a:solidFill>
              </a:rPr>
              <a:t>Компания «ФИЗИКОН» в 2016 году успешно прошла экспертизу и включена в списки издательств электронного контента 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835886" y="1142253"/>
            <a:ext cx="10524703" cy="2123333"/>
          </a:xfrm>
          <a:prstGeom prst="roundRect">
            <a:avLst/>
          </a:prstGeom>
          <a:ln w="57150">
            <a:solidFill>
              <a:srgbClr val="005287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000">
              <a:solidFill>
                <a:srgbClr val="005287"/>
              </a:solidFill>
              <a:latin typeface="Tahoma" pitchFamily="34" charset="0"/>
            </a:endParaRPr>
          </a:p>
        </p:txBody>
      </p:sp>
      <p:cxnSp>
        <p:nvCxnSpPr>
          <p:cNvPr id="10" name="Прямая соединительная линия 10"/>
          <p:cNvCxnSpPr/>
          <p:nvPr/>
        </p:nvCxnSpPr>
        <p:spPr bwMode="auto">
          <a:xfrm flipH="1">
            <a:off x="3005957" y="1142254"/>
            <a:ext cx="178" cy="212333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528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183495" y="1419089"/>
            <a:ext cx="81770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5287"/>
                </a:solidFill>
              </a:rPr>
              <a:t>Интерактивный учебник «Открытая физика» компании «ФИЗИКОН» в 2001 году был поставлен </a:t>
            </a:r>
            <a:br>
              <a:rPr lang="ru-RU" sz="2800" dirty="0">
                <a:solidFill>
                  <a:srgbClr val="005287"/>
                </a:solidFill>
              </a:rPr>
            </a:br>
            <a:r>
              <a:rPr lang="ru-RU" sz="2800" dirty="0">
                <a:solidFill>
                  <a:srgbClr val="005287"/>
                </a:solidFill>
              </a:rPr>
              <a:t>в 40 000 российских школ</a:t>
            </a:r>
          </a:p>
        </p:txBody>
      </p:sp>
      <p:graphicFrame>
        <p:nvGraphicFramePr>
          <p:cNvPr id="12" name="Diagram 5"/>
          <p:cNvGraphicFramePr/>
          <p:nvPr>
            <p:extLst>
              <p:ext uri="{D42A27DB-BD31-4B8C-83A1-F6EECF244321}">
                <p14:modId xmlns:p14="http://schemas.microsoft.com/office/powerpoint/2010/main" val="3517973962"/>
              </p:ext>
            </p:extLst>
          </p:nvPr>
        </p:nvGraphicFramePr>
        <p:xfrm>
          <a:off x="1443429" y="3328985"/>
          <a:ext cx="9489890" cy="1046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2" descr="http://www.xn--b1aemchnh2a0g.xn--p1ai/images/packages/99824/99824_box_35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397" y="1376772"/>
            <a:ext cx="1559988" cy="15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2"/>
          <p:cNvCxnSpPr/>
          <p:nvPr/>
        </p:nvCxnSpPr>
        <p:spPr>
          <a:xfrm>
            <a:off x="4765182" y="3265586"/>
            <a:ext cx="0" cy="30186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7"/>
          <p:cNvCxnSpPr/>
          <p:nvPr/>
        </p:nvCxnSpPr>
        <p:spPr>
          <a:xfrm>
            <a:off x="10223678" y="4141551"/>
            <a:ext cx="0" cy="30186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49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3"/>
    </mc:Choice>
    <mc:Fallback xmlns="">
      <p:transition spd="slow" advTm="220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885" y="2414830"/>
            <a:ext cx="3269222" cy="21600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3493282" y="3332698"/>
            <a:ext cx="1204546" cy="0"/>
          </a:xfrm>
          <a:prstGeom prst="straightConnector1">
            <a:avLst/>
          </a:prstGeom>
          <a:ln w="57150">
            <a:solidFill>
              <a:schemeClr val="accent4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512864" y="3332698"/>
            <a:ext cx="119773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143" y="2403528"/>
            <a:ext cx="1440000" cy="144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3800" y="3566259"/>
            <a:ext cx="3442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Виртуальная школа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890" y="4557318"/>
            <a:ext cx="3442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3"/>
                </a:solidFill>
              </a:rPr>
              <a:t>Система электронного обучения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82928" y="3695466"/>
            <a:ext cx="39724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Электронный контент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47807" y="4643477"/>
            <a:ext cx="3442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3"/>
                </a:solidFill>
              </a:rPr>
              <a:t>Интерактивные курсы и варианты КИМ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9149" y="2615466"/>
            <a:ext cx="1080000" cy="108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0522" y="1125747"/>
            <a:ext cx="11627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Облако знаний </a:t>
            </a:r>
            <a:r>
              <a:rPr lang="ru-RU" sz="2800" dirty="0"/>
              <a:t>– универсальная </a:t>
            </a:r>
            <a:br>
              <a:rPr lang="ru-RU" sz="2800" dirty="0"/>
            </a:br>
            <a:r>
              <a:rPr lang="ru-RU" sz="2800" dirty="0"/>
              <a:t>интерактивная образовательная онлайн-платформа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41569" y="55094"/>
            <a:ext cx="10702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Облако знаний. Школа</a:t>
            </a:r>
            <a:endParaRPr lang="ru-RU" sz="40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513981" y="-2873"/>
            <a:ext cx="4663544" cy="536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0B050"/>
                </a:solidFill>
              </a:rPr>
              <a:t>Теперь в реестре российского ПО</a:t>
            </a:r>
          </a:p>
        </p:txBody>
      </p:sp>
      <p:pic>
        <p:nvPicPr>
          <p:cNvPr id="22" name="Picture 3" descr="Z:\Contracts\Ганин\AD\ОЗ. Презентации по продуктам\src\te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6537" y="5537686"/>
            <a:ext cx="1300162" cy="13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5836" y="5469043"/>
            <a:ext cx="4279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/>
              <a:t>Мониторинг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836" y="6053818"/>
            <a:ext cx="4279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accent3"/>
                </a:solidFill>
              </a:rPr>
              <a:t>Система организации мониторинговых мероприятий</a:t>
            </a:r>
          </a:p>
        </p:txBody>
      </p:sp>
      <p:pic>
        <p:nvPicPr>
          <p:cNvPr id="25" name="Picture 2" descr="Z:\Contracts\Ганин\AD\ОЗ. Презентации по продуктам\src\manageme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2841" y="5538369"/>
            <a:ext cx="1300162" cy="13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731654" y="5499820"/>
            <a:ext cx="3594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3200" b="1"/>
            </a:lvl1pPr>
          </a:lstStyle>
          <a:p>
            <a:pPr algn="l"/>
            <a:r>
              <a:rPr lang="ru-RU" dirty="0"/>
              <a:t>Проект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31654" y="6053818"/>
            <a:ext cx="4058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400">
                <a:solidFill>
                  <a:schemeClr val="accent3"/>
                </a:solidFill>
              </a:defRPr>
            </a:lvl1pPr>
          </a:lstStyle>
          <a:p>
            <a:pPr algn="l"/>
            <a:r>
              <a:rPr lang="ru-RU" dirty="0"/>
              <a:t>Система ведения проектной деятельности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4852219" y="4557318"/>
            <a:ext cx="447882" cy="830997"/>
          </a:xfrm>
          <a:prstGeom prst="straightConnector1">
            <a:avLst/>
          </a:prstGeom>
          <a:ln w="57150">
            <a:solidFill>
              <a:schemeClr val="accent4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564340" y="4566074"/>
            <a:ext cx="447882" cy="830997"/>
          </a:xfrm>
          <a:prstGeom prst="straightConnector1">
            <a:avLst/>
          </a:prstGeom>
          <a:ln w="57150">
            <a:solidFill>
              <a:schemeClr val="accent4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89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7"/>
    </mc:Choice>
    <mc:Fallback xmlns="">
      <p:transition spd="slow" advTm="208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29885" y="3873686"/>
            <a:ext cx="8153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Автоматизированные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домашние задания</a:t>
            </a:r>
            <a:b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</a:b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Рабочие тетради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9885" y="5874247"/>
            <a:ext cx="8153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Аттестация: контрольные работы</a:t>
            </a:r>
            <a:b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</a:b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Рабочие тетради, тренажеры по подготовке к ЕГЭ</a:t>
            </a:r>
            <a:r>
              <a:rPr kumimoji="0" lang="ru-RU" sz="2400" b="0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и ВПР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29885" y="2848981"/>
            <a:ext cx="8680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Лабораторные работы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в компьютерном классе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Виртуальные практикумы</a:t>
            </a:r>
            <a:endParaRPr kumimoji="0" lang="ru-RU" sz="32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68" y="2956588"/>
            <a:ext cx="900000" cy="900000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131569" y="3973103"/>
            <a:ext cx="1440000" cy="900000"/>
            <a:chOff x="55887" y="4042820"/>
            <a:chExt cx="1717375" cy="122508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4935" y="4364922"/>
              <a:ext cx="558327" cy="540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87" y="4364922"/>
              <a:ext cx="558327" cy="54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552476">
              <a:off x="575001" y="4727902"/>
              <a:ext cx="535545" cy="540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341487">
              <a:off x="635411" y="4042820"/>
              <a:ext cx="558327" cy="540000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752" y="4535621"/>
              <a:ext cx="259916" cy="251384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941569" y="55094"/>
            <a:ext cx="10702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Контент: форматы деятельности 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51" y="5901300"/>
            <a:ext cx="900000" cy="9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73" y="4884519"/>
            <a:ext cx="900000" cy="90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29884" y="4884519"/>
            <a:ext cx="10162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Подготовка к экзаменам и олимпиадам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в классе и дома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/>
            </a:r>
            <a:b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</a:b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Задачники, тренажеры по подготовке к ЕГЭ и ВПР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38" y="799900"/>
            <a:ext cx="900000" cy="90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29885" y="849594"/>
            <a:ext cx="8680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Фронтальная работа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на интерактивных досках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Медиа-коллекции</a:t>
            </a:r>
            <a:endParaRPr kumimoji="0" lang="ru-RU" sz="32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51" y="1842628"/>
            <a:ext cx="900000" cy="900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036513" y="1850135"/>
            <a:ext cx="8680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Знакомство с новым материалом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Электронные учебники</a:t>
            </a:r>
            <a:endParaRPr kumimoji="0" lang="ru-RU" sz="32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477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6"/>
    </mc:Choice>
    <mc:Fallback xmlns="">
      <p:transition spd="slow" advTm="456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а головн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433" y="-457200"/>
            <a:ext cx="5588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71500" y="387727"/>
            <a:ext cx="11620500" cy="78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Competences for democratic culture, 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163" y="1907424"/>
            <a:ext cx="689526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 b="1" kern="0" dirty="0">
                <a:solidFill>
                  <a:schemeClr val="accent4">
                    <a:lumMod val="75000"/>
                  </a:schemeClr>
                </a:solidFill>
              </a:rPr>
              <a:t>Компетентность</a:t>
            </a:r>
            <a:r>
              <a:rPr lang="ru-RU" sz="3200" kern="0" dirty="0">
                <a:solidFill>
                  <a:schemeClr val="accent4">
                    <a:lumMod val="75000"/>
                  </a:schemeClr>
                </a:solidFill>
              </a:rPr>
              <a:t> - это способность </a:t>
            </a:r>
            <a:r>
              <a:rPr lang="ru-RU" sz="3200" i="1" kern="0" dirty="0">
                <a:solidFill>
                  <a:schemeClr val="accent4">
                    <a:lumMod val="75000"/>
                  </a:schemeClr>
                </a:solidFill>
              </a:rPr>
              <a:t>мобилизовать и использовать </a:t>
            </a:r>
            <a:r>
              <a:rPr lang="ru-RU" sz="3200" kern="0" dirty="0">
                <a:solidFill>
                  <a:schemeClr val="accent4">
                    <a:lumMod val="75000"/>
                  </a:schemeClr>
                </a:solidFill>
              </a:rPr>
              <a:t>соответствующие ценностные отношения, навыки, знания и/или понимания, чтобы надлежащим образом и эффективно </a:t>
            </a:r>
            <a:r>
              <a:rPr lang="ru-RU" sz="3200" i="1" kern="0" dirty="0">
                <a:solidFill>
                  <a:schemeClr val="accent4">
                    <a:lumMod val="75000"/>
                  </a:schemeClr>
                </a:solidFill>
              </a:rPr>
              <a:t>реагировать</a:t>
            </a:r>
            <a:r>
              <a:rPr lang="ru-RU" sz="3200" kern="0" dirty="0">
                <a:solidFill>
                  <a:schemeClr val="accent4">
                    <a:lumMod val="75000"/>
                  </a:schemeClr>
                </a:solidFill>
              </a:rPr>
              <a:t> на потребности, проблемы и </a:t>
            </a:r>
            <a:r>
              <a:rPr lang="ru-RU" sz="3200" i="1" kern="0" dirty="0">
                <a:solidFill>
                  <a:schemeClr val="accent4">
                    <a:lumMod val="75000"/>
                  </a:schemeClr>
                </a:solidFill>
              </a:rPr>
              <a:t>использовать</a:t>
            </a:r>
            <a:r>
              <a:rPr lang="ru-RU" sz="3200" kern="0" dirty="0">
                <a:solidFill>
                  <a:schemeClr val="accent4">
                    <a:lumMod val="75000"/>
                  </a:schemeClr>
                </a:solidFill>
              </a:rPr>
              <a:t> возможности в соответствии с контекстом</a:t>
            </a:r>
            <a:endParaRPr kumimoji="0" lang="uk-UA" sz="3200" i="0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294" y="1600200"/>
            <a:ext cx="3476323" cy="490085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5419" b="5419"/>
          <a:stretch>
            <a:fillRect/>
          </a:stretch>
        </p:blipFill>
        <p:spPr>
          <a:xfrm>
            <a:off x="-66103" y="486697"/>
            <a:ext cx="12258104" cy="61205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Направление </a:t>
            </a:r>
            <a:endParaRPr lang="ru-RU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gray">
          <a:xfrm>
            <a:off x="699246" y="1114109"/>
            <a:ext cx="10865225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3200" kern="0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Переход от </a:t>
            </a:r>
            <a:r>
              <a:rPr lang="ru-RU" sz="3600" b="1" kern="0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обучения, ориентированного на процесс </a:t>
            </a:r>
            <a:r>
              <a:rPr lang="ru-RU" sz="3200" kern="0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(</a:t>
            </a:r>
            <a:r>
              <a:rPr lang="ru-RU" sz="3200" kern="0" dirty="0" err="1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Time-based</a:t>
            </a:r>
            <a:r>
              <a:rPr lang="ru-RU" sz="3200" kern="0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 </a:t>
            </a:r>
            <a:r>
              <a:rPr lang="ru-RU" sz="3200" kern="0" dirty="0" err="1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education</a:t>
            </a:r>
            <a:r>
              <a:rPr lang="ru-RU" sz="3200" kern="0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), к </a:t>
            </a:r>
            <a:r>
              <a:rPr lang="ru-RU" sz="3600" b="1" kern="0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обучению, ориентированному на результат</a:t>
            </a:r>
            <a:r>
              <a:rPr lang="ru-RU" sz="3200" b="1" kern="0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 </a:t>
            </a:r>
            <a:r>
              <a:rPr lang="ru-RU" sz="3200" kern="0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(</a:t>
            </a:r>
            <a:r>
              <a:rPr lang="ru-RU" sz="3200" kern="0" dirty="0" err="1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Outcome-based</a:t>
            </a:r>
            <a:r>
              <a:rPr lang="ru-RU" sz="3200" kern="0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 </a:t>
            </a:r>
            <a:r>
              <a:rPr lang="ru-RU" sz="3200" kern="0" dirty="0" err="1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education</a:t>
            </a:r>
            <a:r>
              <a:rPr lang="ru-RU" sz="3200" kern="0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, OBE). </a:t>
            </a:r>
          </a:p>
          <a:p>
            <a:endParaRPr lang="ru-RU" sz="3200" kern="0" dirty="0" smtClean="0">
              <a:solidFill>
                <a:schemeClr val="accent4">
                  <a:lumMod val="75000"/>
                </a:schemeClr>
              </a:solidFill>
              <a:cs typeface="Arial" charset="0"/>
            </a:endParaRPr>
          </a:p>
          <a:p>
            <a:r>
              <a:rPr lang="ru-RU" sz="3200" kern="0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Существенной проблемой является контроль </a:t>
            </a:r>
            <a:r>
              <a:rPr lang="ru-RU" sz="3200" kern="0" dirty="0" err="1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сформированности</a:t>
            </a:r>
            <a:r>
              <a:rPr lang="ru-RU" sz="3200" kern="0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 </a:t>
            </a:r>
            <a:r>
              <a:rPr lang="ru-RU" sz="3200" kern="0" dirty="0" err="1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общеучебных</a:t>
            </a:r>
            <a:r>
              <a:rPr lang="ru-RU" sz="3200" kern="0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 умений (универсальных учебных действий) обучающихся</a:t>
            </a:r>
            <a:endParaRPr lang="ru-RU" sz="3200" kern="0" dirty="0">
              <a:solidFill>
                <a:schemeClr val="accent4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Kondratka">
      <a:dk1>
        <a:srgbClr val="005287"/>
      </a:dk1>
      <a:lt1>
        <a:srgbClr val="FFFFFF"/>
      </a:lt1>
      <a:dk2>
        <a:srgbClr val="459AB7"/>
      </a:dk2>
      <a:lt2>
        <a:srgbClr val="FFFFFF"/>
      </a:lt2>
      <a:accent1>
        <a:srgbClr val="FF7159"/>
      </a:accent1>
      <a:accent2>
        <a:srgbClr val="B3B3B3"/>
      </a:accent2>
      <a:accent3>
        <a:srgbClr val="8C8C8C"/>
      </a:accent3>
      <a:accent4>
        <a:srgbClr val="005287"/>
      </a:accent4>
      <a:accent5>
        <a:srgbClr val="0D7BA0"/>
      </a:accent5>
      <a:accent6>
        <a:srgbClr val="C00000"/>
      </a:accent6>
      <a:hlink>
        <a:srgbClr val="0D7BA0"/>
      </a:hlink>
      <a:folHlink>
        <a:srgbClr val="FFC0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Kondratka">
      <a:dk1>
        <a:srgbClr val="005287"/>
      </a:dk1>
      <a:lt1>
        <a:srgbClr val="FFFFFF"/>
      </a:lt1>
      <a:dk2>
        <a:srgbClr val="459AB7"/>
      </a:dk2>
      <a:lt2>
        <a:srgbClr val="FFFFFF"/>
      </a:lt2>
      <a:accent1>
        <a:srgbClr val="FF7159"/>
      </a:accent1>
      <a:accent2>
        <a:srgbClr val="B3B3B3"/>
      </a:accent2>
      <a:accent3>
        <a:srgbClr val="8C8C8C"/>
      </a:accent3>
      <a:accent4>
        <a:srgbClr val="005287"/>
      </a:accent4>
      <a:accent5>
        <a:srgbClr val="0D7BA0"/>
      </a:accent5>
      <a:accent6>
        <a:srgbClr val="C00000"/>
      </a:accent6>
      <a:hlink>
        <a:srgbClr val="0D7BA0"/>
      </a:hlink>
      <a:folHlink>
        <a:srgbClr val="FFC0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ondratka">
    <a:dk1>
      <a:srgbClr val="005287"/>
    </a:dk1>
    <a:lt1>
      <a:srgbClr val="FFFFFF"/>
    </a:lt1>
    <a:dk2>
      <a:srgbClr val="459AB7"/>
    </a:dk2>
    <a:lt2>
      <a:srgbClr val="FFFFFF"/>
    </a:lt2>
    <a:accent1>
      <a:srgbClr val="FF7159"/>
    </a:accent1>
    <a:accent2>
      <a:srgbClr val="B3B3B3"/>
    </a:accent2>
    <a:accent3>
      <a:srgbClr val="8C8C8C"/>
    </a:accent3>
    <a:accent4>
      <a:srgbClr val="005287"/>
    </a:accent4>
    <a:accent5>
      <a:srgbClr val="0D7BA0"/>
    </a:accent5>
    <a:accent6>
      <a:srgbClr val="C00000"/>
    </a:accent6>
    <a:hlink>
      <a:srgbClr val="0D7BA0"/>
    </a:hlink>
    <a:folHlink>
      <a:srgbClr val="FFC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1816</Words>
  <Application>Microsoft Office PowerPoint</Application>
  <PresentationFormat>Произвольный</PresentationFormat>
  <Paragraphs>316</Paragraphs>
  <Slides>30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1_Тема Office</vt:lpstr>
      <vt:lpstr>Компетентностно-ориентированные задания на основе интерактивных моделей   Автор: Козленко Александр Григорьевич</vt:lpstr>
      <vt:lpstr>                       – ведущий разработчик контента   для школ, колледжей и вузов</vt:lpstr>
      <vt:lpstr>Крупные федеральные проекты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Универсальные учебные действия</vt:lpstr>
      <vt:lpstr>Универсальные учебные действия</vt:lpstr>
      <vt:lpstr>Виды тестирования</vt:lpstr>
      <vt:lpstr>Пример теста</vt:lpstr>
      <vt:lpstr>Презентация PowerPoint</vt:lpstr>
      <vt:lpstr>Презентация PowerPoint</vt:lpstr>
      <vt:lpstr>Презентация PowerPoint</vt:lpstr>
      <vt:lpstr>БЕГ В ЖАРКУЮ ПОГОДУ</vt:lpstr>
      <vt:lpstr>Презентация PowerPoint</vt:lpstr>
      <vt:lpstr>Почему модель?</vt:lpstr>
      <vt:lpstr>Научный метод: как это работает</vt:lpstr>
      <vt:lpstr>Интерактивные  модели</vt:lpstr>
      <vt:lpstr>Имитационная модель</vt:lpstr>
      <vt:lpstr>Имитационная модель</vt:lpstr>
      <vt:lpstr>Виртуальный эксперимент</vt:lpstr>
      <vt:lpstr>Задача на оптимизацию</vt:lpstr>
      <vt:lpstr>Задание в интерактивном режиме</vt:lpstr>
      <vt:lpstr>Презентация PowerPoint</vt:lpstr>
      <vt:lpstr>Контент «ФИЗИКОНА»: ключевые свойства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Компетентностно-ориентированные задания  на основе интерактивных моделей</dc:title>
  <dc:creator>1</dc:creator>
  <cp:lastModifiedBy>Анастасия Черепнева</cp:lastModifiedBy>
  <cp:revision>6</cp:revision>
  <dcterms:modified xsi:type="dcterms:W3CDTF">2018-04-20T11:02:19Z</dcterms:modified>
</cp:coreProperties>
</file>