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63" r:id="rId2"/>
    <p:sldId id="259" r:id="rId3"/>
    <p:sldId id="343" r:id="rId4"/>
    <p:sldId id="344" r:id="rId5"/>
    <p:sldId id="345" r:id="rId6"/>
    <p:sldId id="346" r:id="rId7"/>
    <p:sldId id="347" r:id="rId8"/>
    <p:sldId id="365" r:id="rId9"/>
    <p:sldId id="348" r:id="rId10"/>
    <p:sldId id="349" r:id="rId11"/>
    <p:sldId id="350" r:id="rId12"/>
    <p:sldId id="352" r:id="rId13"/>
    <p:sldId id="351" r:id="rId14"/>
    <p:sldId id="366" r:id="rId15"/>
    <p:sldId id="353" r:id="rId16"/>
    <p:sldId id="354" r:id="rId17"/>
    <p:sldId id="367" r:id="rId18"/>
    <p:sldId id="368" r:id="rId19"/>
    <p:sldId id="378" r:id="rId20"/>
    <p:sldId id="370" r:id="rId21"/>
    <p:sldId id="371" r:id="rId22"/>
    <p:sldId id="372" r:id="rId23"/>
    <p:sldId id="373" r:id="rId24"/>
    <p:sldId id="383" r:id="rId25"/>
    <p:sldId id="382" r:id="rId26"/>
    <p:sldId id="362" r:id="rId27"/>
    <p:sldId id="384" r:id="rId28"/>
    <p:sldId id="385" r:id="rId29"/>
    <p:sldId id="388" r:id="rId30"/>
    <p:sldId id="389" r:id="rId31"/>
    <p:sldId id="390" r:id="rId32"/>
    <p:sldId id="391" r:id="rId33"/>
    <p:sldId id="392" r:id="rId34"/>
    <p:sldId id="407" r:id="rId35"/>
    <p:sldId id="393" r:id="rId36"/>
    <p:sldId id="394" r:id="rId37"/>
    <p:sldId id="395" r:id="rId38"/>
    <p:sldId id="396" r:id="rId39"/>
    <p:sldId id="397" r:id="rId40"/>
    <p:sldId id="398" r:id="rId41"/>
    <p:sldId id="399" r:id="rId42"/>
    <p:sldId id="400" r:id="rId43"/>
    <p:sldId id="408" r:id="rId44"/>
    <p:sldId id="409" r:id="rId45"/>
    <p:sldId id="410" r:id="rId46"/>
    <p:sldId id="411" r:id="rId47"/>
    <p:sldId id="412" r:id="rId48"/>
    <p:sldId id="413" r:id="rId49"/>
    <p:sldId id="414" r:id="rId50"/>
    <p:sldId id="415" r:id="rId51"/>
    <p:sldId id="262" r:id="rId5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300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783C1-B43F-4E28-8995-11431A0E7834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81125-CBD2-4E8C-BCE2-D5F4F663F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4C19D-5DEC-4F17-B680-24F13735C0D1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olovnikovaAV@mgpu.ru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hyperlink" Target="https://urok.1sept.ru/" TargetMode="External"/><Relationship Id="rId18" Type="http://schemas.openxmlformats.org/officeDocument/2006/relationships/image" Target="../media/image54.png"/><Relationship Id="rId3" Type="http://schemas.openxmlformats.org/officeDocument/2006/relationships/hyperlink" Target="https://t.me/pervoesent" TargetMode="External"/><Relationship Id="rId7" Type="http://schemas.openxmlformats.org/officeDocument/2006/relationships/hyperlink" Target="https://www.youtube.com/user/PervoeSentyabrya" TargetMode="External"/><Relationship Id="rId12" Type="http://schemas.openxmlformats.org/officeDocument/2006/relationships/image" Target="../media/image51.png"/><Relationship Id="rId17" Type="http://schemas.openxmlformats.org/officeDocument/2006/relationships/hyperlink" Target="https://1sept.ru/" TargetMode="External"/><Relationship Id="rId2" Type="http://schemas.openxmlformats.org/officeDocument/2006/relationships/image" Target="../media/image2.jpeg"/><Relationship Id="rId16" Type="http://schemas.openxmlformats.org/officeDocument/2006/relationships/image" Target="../media/image53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hyperlink" Target="https://ds.1sept.ru/" TargetMode="External"/><Relationship Id="rId5" Type="http://schemas.openxmlformats.org/officeDocument/2006/relationships/hyperlink" Target="https://ok.ru/digital.september" TargetMode="External"/><Relationship Id="rId15" Type="http://schemas.openxmlformats.org/officeDocument/2006/relationships/hyperlink" Target="https://video.1sept.ru/" TargetMode="External"/><Relationship Id="rId10" Type="http://schemas.openxmlformats.org/officeDocument/2006/relationships/image" Target="../media/image50.png"/><Relationship Id="rId19" Type="http://schemas.openxmlformats.org/officeDocument/2006/relationships/hyperlink" Target="https://edu.1sept.ru/" TargetMode="External"/><Relationship Id="rId4" Type="http://schemas.openxmlformats.org/officeDocument/2006/relationships/image" Target="../media/image47.png"/><Relationship Id="rId9" Type="http://schemas.openxmlformats.org/officeDocument/2006/relationships/hyperlink" Target="https://vk.com/digital.september" TargetMode="External"/><Relationship Id="rId1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987574"/>
            <a:ext cx="7848872" cy="17004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Слагаемые успешного прохождения итоговой аттестации по обществознанию </a:t>
            </a:r>
          </a:p>
          <a:p>
            <a:endParaRPr lang="ru-RU" sz="21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23528" y="411510"/>
            <a:ext cx="8229600" cy="72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556" tIns="40775" rIns="81556" bIns="40775" anchor="ctr"/>
          <a:lstStyle/>
          <a:p>
            <a:pPr algn="ctr">
              <a:tabLst>
                <a:tab pos="0" algn="l"/>
                <a:tab pos="815537" algn="l"/>
                <a:tab pos="1631071" algn="l"/>
                <a:tab pos="2446609" algn="l"/>
                <a:tab pos="3262143" algn="l"/>
                <a:tab pos="4077680" algn="l"/>
                <a:tab pos="4893216" algn="l"/>
                <a:tab pos="5708749" algn="l"/>
                <a:tab pos="6524287" algn="l"/>
                <a:tab pos="7339821" algn="l"/>
                <a:tab pos="8155357" algn="l"/>
                <a:tab pos="8970893" algn="l"/>
              </a:tabLst>
            </a:pPr>
            <a:endParaRPr lang="ru-RU" sz="2000" b="1" cap="all" dirty="0" smtClean="0">
              <a:solidFill>
                <a:srgbClr val="002060"/>
              </a:solidFill>
              <a:latin typeface="Verdana" pitchFamily="34" charset="0"/>
              <a:ea typeface="Verdana" charset="0"/>
              <a:cs typeface="Verdana" charset="0"/>
            </a:endParaRPr>
          </a:p>
          <a:p>
            <a:pPr algn="ctr">
              <a:tabLst>
                <a:tab pos="0" algn="l"/>
                <a:tab pos="815537" algn="l"/>
                <a:tab pos="1631071" algn="l"/>
                <a:tab pos="2446609" algn="l"/>
                <a:tab pos="3262143" algn="l"/>
                <a:tab pos="4077680" algn="l"/>
                <a:tab pos="4893216" algn="l"/>
                <a:tab pos="5708749" algn="l"/>
                <a:tab pos="6524287" algn="l"/>
                <a:tab pos="7339821" algn="l"/>
                <a:tab pos="8155357" algn="l"/>
                <a:tab pos="8970893" algn="l"/>
              </a:tabLst>
            </a:pPr>
            <a:endParaRPr lang="ru-RU" sz="2000" b="1" cap="all" dirty="0" smtClean="0">
              <a:solidFill>
                <a:srgbClr val="002060"/>
              </a:solidFill>
              <a:latin typeface="Verdana" pitchFamily="34" charset="0"/>
              <a:ea typeface="Verdana" charset="0"/>
              <a:cs typeface="Verdana" charset="0"/>
            </a:endParaRPr>
          </a:p>
          <a:p>
            <a:pPr algn="ctr">
              <a:tabLst>
                <a:tab pos="0" algn="l"/>
                <a:tab pos="815537" algn="l"/>
                <a:tab pos="1631071" algn="l"/>
                <a:tab pos="2446609" algn="l"/>
                <a:tab pos="3262143" algn="l"/>
                <a:tab pos="4077680" algn="l"/>
                <a:tab pos="4893216" algn="l"/>
                <a:tab pos="5708749" algn="l"/>
                <a:tab pos="6524287" algn="l"/>
                <a:tab pos="7339821" algn="l"/>
                <a:tab pos="8155357" algn="l"/>
                <a:tab pos="8970893" algn="l"/>
              </a:tabLst>
            </a:pPr>
            <a:r>
              <a:rPr lang="ru-RU" sz="2300" b="1" dirty="0" smtClean="0"/>
              <a:t>Работаем на результат…</a:t>
            </a:r>
          </a:p>
          <a:p>
            <a:pPr algn="ctr">
              <a:tabLst>
                <a:tab pos="0" algn="l"/>
                <a:tab pos="815537" algn="l"/>
                <a:tab pos="1631071" algn="l"/>
                <a:tab pos="2446609" algn="l"/>
                <a:tab pos="3262143" algn="l"/>
                <a:tab pos="4077680" algn="l"/>
                <a:tab pos="4893216" algn="l"/>
                <a:tab pos="5708749" algn="l"/>
                <a:tab pos="6524287" algn="l"/>
                <a:tab pos="7339821" algn="l"/>
                <a:tab pos="8155357" algn="l"/>
                <a:tab pos="8970893" algn="l"/>
              </a:tabLst>
            </a:pPr>
            <a:endParaRPr lang="ru-RU" sz="20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83568" y="1275606"/>
            <a:ext cx="5098287" cy="5075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556" tIns="40775" rIns="81556" bIns="40775"/>
          <a:lstStyle/>
          <a:p>
            <a:pPr marL="302992" indent="-302992">
              <a:spcBef>
                <a:spcPts val="714"/>
              </a:spcBef>
              <a:tabLst>
                <a:tab pos="302992" algn="l"/>
                <a:tab pos="1118531" algn="l"/>
                <a:tab pos="1934066" algn="l"/>
                <a:tab pos="2749602" algn="l"/>
                <a:tab pos="3565136" algn="l"/>
                <a:tab pos="4380674" algn="l"/>
                <a:tab pos="5196208" algn="l"/>
                <a:tab pos="6011744" algn="l"/>
                <a:tab pos="6827279" algn="l"/>
                <a:tab pos="7642817" algn="l"/>
                <a:tab pos="8458349" algn="l"/>
                <a:tab pos="9273887" algn="l"/>
              </a:tabLst>
            </a:pPr>
            <a:r>
              <a:rPr lang="ru-RU" sz="1400" b="1" dirty="0" smtClean="0"/>
              <a:t>1.Систематическая подготовка в несколько этапов.</a:t>
            </a:r>
          </a:p>
          <a:p>
            <a:pPr marL="302992" indent="-302992">
              <a:spcBef>
                <a:spcPts val="714"/>
              </a:spcBef>
              <a:buFont typeface="Arial" pitchFamily="34" charset="0"/>
              <a:buChar char="•"/>
              <a:tabLst>
                <a:tab pos="302992" algn="l"/>
                <a:tab pos="1118531" algn="l"/>
                <a:tab pos="1934066" algn="l"/>
                <a:tab pos="2749602" algn="l"/>
                <a:tab pos="3565136" algn="l"/>
                <a:tab pos="4380674" algn="l"/>
                <a:tab pos="5196208" algn="l"/>
                <a:tab pos="6011744" algn="l"/>
                <a:tab pos="6827279" algn="l"/>
                <a:tab pos="7642817" algn="l"/>
                <a:tab pos="8458349" algn="l"/>
                <a:tab pos="9273887" algn="l"/>
              </a:tabLst>
            </a:pPr>
            <a:r>
              <a:rPr lang="ru-RU" sz="1400" dirty="0" smtClean="0"/>
              <a:t> ЗНАКОМСТВО с вариантом ЕГЭ (Демоверсия)</a:t>
            </a:r>
          </a:p>
          <a:p>
            <a:pPr marL="302992" indent="-302992">
              <a:spcBef>
                <a:spcPts val="714"/>
              </a:spcBef>
              <a:buFont typeface="Arial" pitchFamily="34" charset="0"/>
              <a:buChar char="•"/>
              <a:tabLst>
                <a:tab pos="302992" algn="l"/>
                <a:tab pos="1118531" algn="l"/>
                <a:tab pos="1934066" algn="l"/>
                <a:tab pos="2749602" algn="l"/>
                <a:tab pos="3565136" algn="l"/>
                <a:tab pos="4380674" algn="l"/>
                <a:tab pos="5196208" algn="l"/>
                <a:tab pos="6011744" algn="l"/>
                <a:tab pos="6827279" algn="l"/>
                <a:tab pos="7642817" algn="l"/>
                <a:tab pos="8458349" algn="l"/>
                <a:tab pos="9273887" algn="l"/>
              </a:tabLst>
            </a:pPr>
            <a:r>
              <a:rPr lang="ru-RU" sz="1400" dirty="0" smtClean="0"/>
              <a:t>Тематическое повторение</a:t>
            </a:r>
          </a:p>
          <a:p>
            <a:pPr marL="302992" indent="-302992">
              <a:spcBef>
                <a:spcPts val="714"/>
              </a:spcBef>
              <a:buFont typeface="Arial" pitchFamily="34" charset="0"/>
              <a:buChar char="•"/>
              <a:tabLst>
                <a:tab pos="302992" algn="l"/>
                <a:tab pos="1118531" algn="l"/>
                <a:tab pos="1934066" algn="l"/>
                <a:tab pos="2749602" algn="l"/>
                <a:tab pos="3565136" algn="l"/>
                <a:tab pos="4380674" algn="l"/>
                <a:tab pos="5196208" algn="l"/>
                <a:tab pos="6011744" algn="l"/>
                <a:tab pos="6827279" algn="l"/>
                <a:tab pos="7642817" algn="l"/>
                <a:tab pos="8458349" algn="l"/>
                <a:tab pos="9273887" algn="l"/>
              </a:tabLst>
            </a:pPr>
            <a:r>
              <a:rPr lang="ru-RU" sz="1400" dirty="0" smtClean="0"/>
              <a:t>Выполнение  типовых вариантов с самопроверкой, взаимопроверкой и проверкой, самостоятельным моделированием заданий.</a:t>
            </a:r>
          </a:p>
          <a:p>
            <a:pPr marL="302992" indent="-302992">
              <a:spcBef>
                <a:spcPts val="714"/>
              </a:spcBef>
              <a:tabLst>
                <a:tab pos="302992" algn="l"/>
                <a:tab pos="1118531" algn="l"/>
                <a:tab pos="1934066" algn="l"/>
                <a:tab pos="2749602" algn="l"/>
                <a:tab pos="3565136" algn="l"/>
                <a:tab pos="4380674" algn="l"/>
                <a:tab pos="5196208" algn="l"/>
                <a:tab pos="6011744" algn="l"/>
                <a:tab pos="6827279" algn="l"/>
                <a:tab pos="7642817" algn="l"/>
                <a:tab pos="8458349" algn="l"/>
                <a:tab pos="9273887" algn="l"/>
              </a:tabLst>
            </a:pPr>
            <a:r>
              <a:rPr lang="ru-RU" sz="1400" b="1" dirty="0" smtClean="0"/>
              <a:t>2.Ориентация на формирующее оценивание</a:t>
            </a:r>
          </a:p>
          <a:p>
            <a:pPr marL="302992" indent="-302992">
              <a:spcBef>
                <a:spcPts val="714"/>
              </a:spcBef>
              <a:buFont typeface="Arial" pitchFamily="34" charset="0"/>
              <a:buChar char="•"/>
              <a:tabLst>
                <a:tab pos="302992" algn="l"/>
                <a:tab pos="1118531" algn="l"/>
                <a:tab pos="1934066" algn="l"/>
                <a:tab pos="2749602" algn="l"/>
                <a:tab pos="3565136" algn="l"/>
                <a:tab pos="4380674" algn="l"/>
                <a:tab pos="5196208" algn="l"/>
                <a:tab pos="6011744" algn="l"/>
                <a:tab pos="6827279" algn="l"/>
                <a:tab pos="7642817" algn="l"/>
                <a:tab pos="8458349" algn="l"/>
                <a:tab pos="9273887" algn="l"/>
              </a:tabLst>
            </a:pPr>
            <a:r>
              <a:rPr lang="ru-RU" sz="1400" dirty="0" smtClean="0"/>
              <a:t> ПОНИМАНИЕ  требований и критериев проверки</a:t>
            </a:r>
          </a:p>
          <a:p>
            <a:pPr marL="302992" indent="-302992">
              <a:spcBef>
                <a:spcPts val="714"/>
              </a:spcBef>
              <a:tabLst>
                <a:tab pos="302992" algn="l"/>
                <a:tab pos="1118531" algn="l"/>
                <a:tab pos="1934066" algn="l"/>
                <a:tab pos="2749602" algn="l"/>
                <a:tab pos="3565136" algn="l"/>
                <a:tab pos="4380674" algn="l"/>
                <a:tab pos="5196208" algn="l"/>
                <a:tab pos="6011744" algn="l"/>
                <a:tab pos="6827279" algn="l"/>
                <a:tab pos="7642817" algn="l"/>
                <a:tab pos="8458349" algn="l"/>
                <a:tab pos="9273887" algn="l"/>
              </a:tabLst>
            </a:pPr>
            <a:r>
              <a:rPr lang="ru-RU" sz="1400" b="1" dirty="0" smtClean="0"/>
              <a:t>3.Работаем на ученика: </a:t>
            </a:r>
          </a:p>
          <a:p>
            <a:pPr marL="302992" indent="-302992">
              <a:spcBef>
                <a:spcPts val="714"/>
              </a:spcBef>
              <a:buFont typeface="Arial" pitchFamily="34" charset="0"/>
              <a:buChar char="•"/>
              <a:tabLst>
                <a:tab pos="302992" algn="l"/>
                <a:tab pos="1118531" algn="l"/>
                <a:tab pos="1934066" algn="l"/>
                <a:tab pos="2749602" algn="l"/>
                <a:tab pos="3565136" algn="l"/>
                <a:tab pos="4380674" algn="l"/>
                <a:tab pos="5196208" algn="l"/>
                <a:tab pos="6011744" algn="l"/>
                <a:tab pos="6827279" algn="l"/>
                <a:tab pos="7642817" algn="l"/>
                <a:tab pos="8458349" algn="l"/>
                <a:tab pos="9273887" algn="l"/>
              </a:tabLst>
            </a:pPr>
            <a:r>
              <a:rPr lang="ru-RU" sz="1400" dirty="0" smtClean="0"/>
              <a:t>Отчуждаемые ошибки- учимся на чужих ошибках</a:t>
            </a:r>
          </a:p>
          <a:p>
            <a:pPr marL="302992" indent="-302992">
              <a:spcBef>
                <a:spcPts val="714"/>
              </a:spcBef>
              <a:buFont typeface="Arial" pitchFamily="34" charset="0"/>
              <a:buChar char="•"/>
              <a:tabLst>
                <a:tab pos="302992" algn="l"/>
                <a:tab pos="1118531" algn="l"/>
                <a:tab pos="1934066" algn="l"/>
                <a:tab pos="2749602" algn="l"/>
                <a:tab pos="3565136" algn="l"/>
                <a:tab pos="4380674" algn="l"/>
                <a:tab pos="5196208" algn="l"/>
                <a:tab pos="6011744" algn="l"/>
                <a:tab pos="6827279" algn="l"/>
                <a:tab pos="7642817" algn="l"/>
                <a:tab pos="8458349" algn="l"/>
                <a:tab pos="9273887" algn="l"/>
              </a:tabLst>
            </a:pPr>
            <a:r>
              <a:rPr lang="ru-RU" sz="1400" dirty="0" smtClean="0"/>
              <a:t>Ценность ошибок: «я могу тебе помочь разобраться»</a:t>
            </a:r>
          </a:p>
          <a:p>
            <a:pPr marL="302992" indent="-302992">
              <a:spcBef>
                <a:spcPts val="714"/>
              </a:spcBef>
              <a:buFont typeface="Arial" pitchFamily="34" charset="0"/>
              <a:buChar char="•"/>
              <a:tabLst>
                <a:tab pos="302992" algn="l"/>
                <a:tab pos="1118531" algn="l"/>
                <a:tab pos="1934066" algn="l"/>
                <a:tab pos="2749602" algn="l"/>
                <a:tab pos="3565136" algn="l"/>
                <a:tab pos="4380674" algn="l"/>
                <a:tab pos="5196208" algn="l"/>
                <a:tab pos="6011744" algn="l"/>
                <a:tab pos="6827279" algn="l"/>
                <a:tab pos="7642817" algn="l"/>
                <a:tab pos="8458349" algn="l"/>
                <a:tab pos="9273887" algn="l"/>
              </a:tabLst>
            </a:pPr>
            <a:r>
              <a:rPr lang="ru-RU" sz="1400" dirty="0" smtClean="0"/>
              <a:t>Ценность  СОБИРАЕМЫХ баллов</a:t>
            </a:r>
          </a:p>
        </p:txBody>
      </p:sp>
      <p:pic>
        <p:nvPicPr>
          <p:cNvPr id="8" name="Рисунок 7" descr="Ангелин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131590"/>
            <a:ext cx="1385510" cy="1007728"/>
          </a:xfrm>
          <a:prstGeom prst="rect">
            <a:avLst/>
          </a:prstGeom>
        </p:spPr>
      </p:pic>
      <p:pic>
        <p:nvPicPr>
          <p:cNvPr id="9" name="Рисунок 8" descr="Максим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1419622"/>
            <a:ext cx="898196" cy="9575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1059582"/>
            <a:ext cx="5896751" cy="265457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Планирование работы учителя</a:t>
            </a:r>
          </a:p>
          <a:p>
            <a:endParaRPr lang="ru-RU" sz="27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От простого – к сложному</a:t>
            </a:r>
          </a:p>
          <a:p>
            <a:endParaRPr lang="ru-RU" sz="21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1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1059582"/>
            <a:ext cx="7718898" cy="57606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imes New Roman" pitchFamily="18" charset="0"/>
              </a:rPr>
              <a:t>Логика подготовки учащихся к ЕГЭ по обществознанию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635646"/>
            <a:ext cx="6408712" cy="264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771550"/>
            <a:ext cx="114474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7504" y="1654229"/>
            <a:ext cx="6336704" cy="246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tabLst>
                <a:tab pos="280988" algn="l"/>
              </a:tabLst>
            </a:pPr>
            <a:r>
              <a:rPr lang="ru-RU" sz="1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деятельность человека, так и поведение животного характеризуются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</a:tabLst>
            </a:pPr>
            <a:r>
              <a:rPr lang="ru-RU" sz="1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1)выдвижением целей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</a:tabLst>
            </a:pPr>
            <a:r>
              <a:rPr lang="ru-RU" sz="1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2)удовлетворением потребностей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</a:tabLst>
            </a:pPr>
            <a:r>
              <a:rPr lang="ru-RU" sz="1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3)осознанным выбором средств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</a:tabLst>
            </a:pPr>
            <a:r>
              <a:rPr lang="ru-RU" sz="1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4)механизмами самоконтроля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</a:tabLst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</a:tabLst>
            </a:pPr>
            <a:r>
              <a:rPr lang="ru-RU" sz="1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свойственно человеку в отличие от животного?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</a:tabLst>
            </a:pPr>
            <a:r>
              <a:rPr lang="ru-RU" sz="1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1)инстинкты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</a:tabLst>
            </a:pPr>
            <a:r>
              <a:rPr lang="ru-RU" sz="1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2)эмоции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</a:tabLst>
            </a:pPr>
            <a:r>
              <a:rPr lang="ru-RU" sz="1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3)потребности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</a:tabLst>
            </a:pPr>
            <a:r>
              <a:rPr lang="ru-RU" sz="1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Сознание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</a:tabLst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275606"/>
            <a:ext cx="2983894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0000"/>
              </a:lnSpc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простой выбор </a:t>
            </a:r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247249" y="627534"/>
            <a:ext cx="5896751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Используем типы заданий, присутствующие  в КИМ  по  обществознанию до 2021 года</a:t>
            </a:r>
            <a:endParaRPr lang="ru-RU" sz="21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47249" y="627534"/>
            <a:ext cx="5896751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Используем типы заданий, присутствующие  в КИМ  по  обществознанию до 2021 года</a:t>
            </a:r>
            <a:endParaRPr lang="ru-RU" sz="21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7614"/>
            <a:ext cx="626782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7129" y="699542"/>
            <a:ext cx="6976871" cy="18235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Осваиваем алгоритмы выполнения заданий</a:t>
            </a:r>
          </a:p>
          <a:p>
            <a:endParaRPr lang="ru-RU" sz="21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1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707654"/>
            <a:ext cx="6711302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Добиваемся от ученика понимания: </a:t>
            </a:r>
          </a:p>
          <a:p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про </a:t>
            </a:r>
            <a:r>
              <a:rPr lang="ru-RU" sz="21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 </a:t>
            </a:r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вопрос и </a:t>
            </a:r>
            <a:r>
              <a:rPr lang="ru-RU" sz="21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</a:t>
            </a:r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отвечать!</a:t>
            </a:r>
            <a:endParaRPr lang="ru-R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1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1760" y="915566"/>
            <a:ext cx="5896751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Задания 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части ЕГЭ по обществознанию</a:t>
            </a:r>
          </a:p>
          <a:p>
            <a:endParaRPr lang="ru-RU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275606"/>
            <a:ext cx="658822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1760" y="915566"/>
            <a:ext cx="5896751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Задания 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части ЕГЭ по обществознанию </a:t>
            </a:r>
          </a:p>
          <a:p>
            <a:endParaRPr lang="ru-RU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91630"/>
            <a:ext cx="513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1760" y="915566"/>
            <a:ext cx="5896751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Задания 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части ЕГЭ по обществознанию 2022</a:t>
            </a:r>
          </a:p>
          <a:p>
            <a:endParaRPr lang="ru-RU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https://avatars.mds.yandex.net/get-zen_doc/112297/pub_614395c925b27052c6335eef_614b0e770cfbbe6f3fd22e1c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693" y="1395523"/>
            <a:ext cx="1204137" cy="1193102"/>
          </a:xfrm>
          <a:prstGeom prst="rect">
            <a:avLst/>
          </a:prstGeom>
          <a:noFill/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763688" y="1419622"/>
            <a:ext cx="6947036" cy="384452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algn="ctr" defTabSz="685800">
              <a:lnSpc>
                <a:spcPct val="110000"/>
              </a:lnSpc>
              <a:defRPr/>
            </a:pPr>
            <a:endParaRPr lang="ru-RU" sz="1400" dirty="0" smtClean="0"/>
          </a:p>
          <a:p>
            <a:pPr algn="ctr" defTabSz="685800">
              <a:lnSpc>
                <a:spcPct val="110000"/>
              </a:lnSpc>
              <a:defRPr/>
            </a:pPr>
            <a:endParaRPr lang="ru-RU" sz="1400" dirty="0" smtClean="0"/>
          </a:p>
          <a:p>
            <a:pPr lvl="0">
              <a:lnSpc>
                <a:spcPct val="110000"/>
              </a:lnSpc>
            </a:pPr>
            <a:r>
              <a:rPr lang="ru-RU" sz="1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выбор и запись нескольких ответов</a:t>
            </a:r>
            <a:endParaRPr lang="ru-RU" sz="1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</a:pPr>
            <a:endParaRPr lang="ru-RU" sz="15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</a:pPr>
            <a:endParaRPr lang="ru-RU" sz="15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</a:pP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403648" y="2643758"/>
            <a:ext cx="4552052" cy="105262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algn="ctr" defTabSz="685800">
              <a:lnSpc>
                <a:spcPct val="110000"/>
              </a:lnSpc>
              <a:defRPr/>
            </a:pPr>
            <a:endParaRPr lang="ru-RU" sz="1400" dirty="0" smtClean="0"/>
          </a:p>
          <a:p>
            <a:pPr algn="ctr" defTabSz="685800">
              <a:lnSpc>
                <a:spcPct val="110000"/>
              </a:lnSpc>
              <a:defRPr/>
            </a:pPr>
            <a:endParaRPr lang="ru-RU" sz="1400" dirty="0" smtClean="0"/>
          </a:p>
          <a:p>
            <a:pPr lvl="0">
              <a:lnSpc>
                <a:spcPct val="110000"/>
              </a:lnSpc>
            </a:pPr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«+» и «-»</a:t>
            </a:r>
          </a:p>
          <a:p>
            <a:pPr lvl="0">
              <a:lnSpc>
                <a:spcPct val="110000"/>
              </a:lnSpc>
            </a:pPr>
            <a:endParaRPr lang="ru-RU" sz="15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</a:pPr>
            <a:endParaRPr lang="ru-RU" sz="15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</a:pP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1760" y="915566"/>
            <a:ext cx="5896751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Задания 1 части ЕГЭ по обществознанию</a:t>
            </a:r>
          </a:p>
          <a:p>
            <a:endParaRPr lang="ru-RU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347614"/>
            <a:ext cx="640871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987574"/>
            <a:ext cx="7318787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1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/>
              <a:t>Структура и содержание экзаменационных работ: ОГЭ и  ЕГЭ по обществознанию</a:t>
            </a:r>
            <a:endParaRPr lang="ru-RU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1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5" y="1750263"/>
            <a:ext cx="4752528" cy="28392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Формирующее оценивание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Планирование работы учителя. От простого – к сложному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Алгоритмы выполнения заданий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Формы организации работы с обучающимися (не про ИГА? 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1760" y="915566"/>
            <a:ext cx="5896751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Задания 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части ЕГЭ по обществознанию</a:t>
            </a:r>
          </a:p>
          <a:p>
            <a:endParaRPr lang="ru-RU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https://avatars.mds.yandex.net/get-zen_doc/112297/pub_614395c925b27052c6335eef_614b0e770cfbbe6f3fd22e1c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693" y="1395523"/>
            <a:ext cx="1204137" cy="1193102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347614"/>
            <a:ext cx="5904656" cy="231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1760" y="843558"/>
            <a:ext cx="5896751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Задания 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части ЕГЭ по обществознанию</a:t>
            </a:r>
          </a:p>
          <a:p>
            <a:endParaRPr lang="ru-RU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7614"/>
            <a:ext cx="6732240" cy="332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1760" y="915566"/>
            <a:ext cx="5896751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Задания </a:t>
            </a:r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части ЕГЭ по обществознанию</a:t>
            </a:r>
          </a:p>
          <a:p>
            <a:endParaRPr lang="ru-RU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9622"/>
            <a:ext cx="5832648" cy="280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1760" y="915566"/>
            <a:ext cx="5896751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Задания 2 части ЕГЭ по обществознанию</a:t>
            </a:r>
          </a:p>
          <a:p>
            <a:endParaRPr lang="ru-RU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012160" y="2283718"/>
            <a:ext cx="2952328" cy="4320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algn="ctr" defTabSz="685800">
              <a:lnSpc>
                <a:spcPct val="110000"/>
              </a:lnSpc>
              <a:defRPr/>
            </a:pPr>
            <a:endParaRPr lang="ru-RU" sz="1400" dirty="0" smtClean="0"/>
          </a:p>
          <a:p>
            <a:pPr algn="ctr" defTabSz="685800">
              <a:lnSpc>
                <a:spcPct val="110000"/>
              </a:lnSpc>
              <a:defRPr/>
            </a:pPr>
            <a:endParaRPr lang="ru-RU" sz="1400" dirty="0" smtClean="0"/>
          </a:p>
          <a:p>
            <a:pPr lvl="0">
              <a:lnSpc>
                <a:spcPct val="110000"/>
              </a:lnSpc>
            </a:pPr>
            <a:r>
              <a:rPr lang="ru-RU" sz="1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Считаем элементы  в вопросе!</a:t>
            </a:r>
            <a:endParaRPr 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707654"/>
            <a:ext cx="2778606" cy="297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79512" y="843558"/>
            <a:ext cx="5735018" cy="82255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algn="ctr" defTabSz="685800">
              <a:lnSpc>
                <a:spcPct val="110000"/>
              </a:lnSpc>
              <a:defRPr/>
            </a:pPr>
            <a:endParaRPr lang="ru-RU" sz="1400" dirty="0" smtClean="0"/>
          </a:p>
          <a:p>
            <a:pPr algn="ctr" defTabSz="685800">
              <a:lnSpc>
                <a:spcPct val="110000"/>
              </a:lnSpc>
              <a:defRPr/>
            </a:pPr>
            <a:endParaRPr lang="ru-RU" sz="1400" dirty="0" smtClean="0"/>
          </a:p>
          <a:p>
            <a:pPr lvl="0">
              <a:lnSpc>
                <a:spcPct val="110000"/>
              </a:lnSpc>
            </a:pPr>
            <a:r>
              <a:rPr lang="ru-RU" sz="1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17  (по тексту)  </a:t>
            </a:r>
            <a:endParaRPr 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347614"/>
            <a:ext cx="4800866" cy="81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3995936" y="1203598"/>
            <a:ext cx="4265437" cy="10338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21" tIns="28811" rIns="57621" bIns="28811" anchor="ctr"/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55000"/>
              <a:defRPr/>
            </a:pPr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3768" y="771550"/>
            <a:ext cx="5896751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Задания 2 части ЕГЭ по обществознанию</a:t>
            </a:r>
          </a:p>
          <a:p>
            <a:endParaRPr lang="ru-RU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68004"/>
            <a:ext cx="3096344" cy="330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203598"/>
            <a:ext cx="3807619" cy="75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3563888" y="1203598"/>
            <a:ext cx="4265437" cy="5527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21" tIns="28811" rIns="57621" bIns="28811" anchor="ctr"/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55000"/>
              <a:defRPr/>
            </a:pPr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51520" y="555526"/>
            <a:ext cx="5735018" cy="384452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algn="ctr" defTabSz="685800">
              <a:lnSpc>
                <a:spcPct val="110000"/>
              </a:lnSpc>
              <a:defRPr/>
            </a:pPr>
            <a:endParaRPr lang="ru-RU" sz="1400" dirty="0" smtClean="0"/>
          </a:p>
          <a:p>
            <a:pPr algn="ctr" defTabSz="685800">
              <a:lnSpc>
                <a:spcPct val="110000"/>
              </a:lnSpc>
              <a:defRPr/>
            </a:pPr>
            <a:endParaRPr lang="ru-RU" sz="1400" dirty="0" smtClean="0"/>
          </a:p>
          <a:p>
            <a:pPr lvl="0">
              <a:lnSpc>
                <a:spcPct val="110000"/>
              </a:lnSpc>
            </a:pPr>
            <a:r>
              <a:rPr lang="ru-RU" sz="1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20  (по тексту)  </a:t>
            </a:r>
            <a:endParaRPr 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923928" y="1995686"/>
            <a:ext cx="5735018" cy="133687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algn="ctr" defTabSz="685800">
              <a:lnSpc>
                <a:spcPct val="110000"/>
              </a:lnSpc>
              <a:defRPr/>
            </a:pPr>
            <a:endParaRPr lang="ru-RU" sz="1400" dirty="0" smtClean="0"/>
          </a:p>
          <a:p>
            <a:pPr algn="ctr" defTabSz="685800">
              <a:lnSpc>
                <a:spcPct val="110000"/>
              </a:lnSpc>
              <a:defRPr/>
            </a:pPr>
            <a:endParaRPr lang="ru-RU" sz="1400" dirty="0" smtClean="0"/>
          </a:p>
          <a:p>
            <a:pPr lvl="0">
              <a:lnSpc>
                <a:spcPct val="110000"/>
              </a:lnSpc>
            </a:pPr>
            <a:r>
              <a:rPr lang="ru-RU" sz="1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Считаем элементы  в вопросе!</a:t>
            </a:r>
            <a:endParaRPr 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1760" y="915566"/>
            <a:ext cx="5896751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Задания 2 части ЕГЭ по обществознанию</a:t>
            </a:r>
          </a:p>
          <a:p>
            <a:endParaRPr lang="ru-RU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51670"/>
            <a:ext cx="4766675" cy="206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67544" y="771550"/>
            <a:ext cx="5735018" cy="384452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algn="ctr" defTabSz="685800">
              <a:lnSpc>
                <a:spcPct val="110000"/>
              </a:lnSpc>
              <a:defRPr/>
            </a:pPr>
            <a:endParaRPr lang="ru-RU" sz="1400" dirty="0" smtClean="0"/>
          </a:p>
          <a:p>
            <a:pPr algn="ctr" defTabSz="685800">
              <a:lnSpc>
                <a:spcPct val="110000"/>
              </a:lnSpc>
              <a:defRPr/>
            </a:pPr>
            <a:endParaRPr lang="ru-RU" sz="1400" dirty="0" smtClean="0"/>
          </a:p>
          <a:p>
            <a:pPr lvl="0">
              <a:lnSpc>
                <a:spcPct val="110000"/>
              </a:lnSpc>
            </a:pPr>
            <a:r>
              <a:rPr lang="ru-RU" sz="1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21  (анализ рисунка (графического изображения, иллюстрирующего изменение спроса/ предложения)  </a:t>
            </a:r>
            <a:endParaRPr lang="ru-RU" sz="15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275606"/>
            <a:ext cx="3275856" cy="203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95536" y="699542"/>
            <a:ext cx="5735018" cy="384452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algn="ctr" defTabSz="685800">
              <a:lnSpc>
                <a:spcPct val="110000"/>
              </a:lnSpc>
              <a:defRPr/>
            </a:pPr>
            <a:endParaRPr lang="ru-RU" sz="1400" dirty="0" smtClean="0"/>
          </a:p>
          <a:p>
            <a:pPr algn="ctr" defTabSz="685800">
              <a:lnSpc>
                <a:spcPct val="110000"/>
              </a:lnSpc>
              <a:defRPr/>
            </a:pPr>
            <a:endParaRPr lang="ru-RU" sz="1400" dirty="0" smtClean="0"/>
          </a:p>
          <a:p>
            <a:pPr lvl="0">
              <a:lnSpc>
                <a:spcPct val="110000"/>
              </a:lnSpc>
            </a:pPr>
            <a:r>
              <a:rPr lang="ru-RU" sz="1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21  (анализ рисунка (графического изображения, иллюстрирующего изменение спроса/ предложения) </a:t>
            </a:r>
            <a:endParaRPr 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859782"/>
            <a:ext cx="3866956" cy="173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851670"/>
            <a:ext cx="3888432" cy="153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1760" y="915566"/>
            <a:ext cx="5896751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Задания 2 части ЕГЭ по обществознанию</a:t>
            </a:r>
          </a:p>
          <a:p>
            <a:endParaRPr lang="ru-RU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7654"/>
            <a:ext cx="4595884" cy="288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95536" y="771550"/>
            <a:ext cx="5735018" cy="384452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algn="ctr" defTabSz="685800">
              <a:lnSpc>
                <a:spcPct val="110000"/>
              </a:lnSpc>
              <a:defRPr/>
            </a:pPr>
            <a:endParaRPr lang="ru-RU" sz="1400" dirty="0" smtClean="0"/>
          </a:p>
          <a:p>
            <a:pPr algn="ctr" defTabSz="685800">
              <a:lnSpc>
                <a:spcPct val="110000"/>
              </a:lnSpc>
              <a:defRPr/>
            </a:pPr>
            <a:endParaRPr lang="ru-RU" sz="1400" dirty="0" smtClean="0"/>
          </a:p>
          <a:p>
            <a:pPr lvl="0">
              <a:lnSpc>
                <a:spcPct val="110000"/>
              </a:lnSpc>
            </a:pPr>
            <a:r>
              <a:rPr lang="ru-RU" sz="1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22  (задание - задача)  </a:t>
            </a:r>
            <a:endParaRPr 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7504" y="3651870"/>
            <a:ext cx="4265437" cy="10338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21" tIns="28811" rIns="57621" bIns="28811" anchor="ctr"/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55000"/>
              <a:defRPr/>
            </a:pP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491630"/>
            <a:ext cx="3816424" cy="105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3768" y="699542"/>
            <a:ext cx="5896751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Задания 2 части ЕГЭ по обществознанию</a:t>
            </a:r>
          </a:p>
          <a:p>
            <a:endParaRPr lang="ru-RU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1520" y="483518"/>
            <a:ext cx="8496944" cy="384452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algn="ctr" defTabSz="685800">
              <a:lnSpc>
                <a:spcPct val="110000"/>
              </a:lnSpc>
              <a:defRPr/>
            </a:pPr>
            <a:endParaRPr lang="ru-RU" sz="1400" dirty="0" smtClean="0"/>
          </a:p>
          <a:p>
            <a:pPr algn="ctr" defTabSz="685800">
              <a:lnSpc>
                <a:spcPct val="110000"/>
              </a:lnSpc>
              <a:defRPr/>
            </a:pPr>
            <a:endParaRPr lang="ru-RU" sz="1400" dirty="0" smtClean="0"/>
          </a:p>
          <a:p>
            <a:pPr lvl="0">
              <a:lnSpc>
                <a:spcPct val="110000"/>
              </a:lnSpc>
            </a:pPr>
            <a:r>
              <a:rPr lang="ru-RU" sz="1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25  (доклад: привлечение изученных теоретических положений общественных наук для объяснения и конкретизации примерами различных социальных явлений.)  </a:t>
            </a:r>
            <a:endParaRPr lang="ru-RU" sz="15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7504" y="1563638"/>
            <a:ext cx="4824536" cy="265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1)Обоснуйте взаимодействия социальных институтов в обществе (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Обоснование должно быть дано с опорой на обществоведческие знания в нескольких связанных между собой распространённых предложениях, раскрывать причинно- следственные и(или) функциональные связи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2)Какие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социальные институты существуют в Российской Федерации? (Назовите любые три социальных института) </a:t>
            </a: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)Для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каждого из них приведите по одному примеру, иллюстрирующему его функционирование в обществе. (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Каждый пример должен быть сформулирован развернуто. В совокупности примеры должны иллюстрировать три различных социальных института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491630"/>
            <a:ext cx="3672408" cy="1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4878563" y="1635647"/>
            <a:ext cx="4265437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21" tIns="28811" rIns="57621" bIns="28811" anchor="ctr"/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55000"/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99592" y="2643759"/>
            <a:ext cx="4265437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21" tIns="28811" rIns="57621" bIns="28811" anchor="ctr"/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55000"/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878563" y="2787774"/>
            <a:ext cx="4265437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21" tIns="28811" rIns="57621" bIns="28811" anchor="ctr"/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55000"/>
              <a:defRPr/>
            </a:pPr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771550"/>
            <a:ext cx="6510157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Характеристика заданий: тематическая принадлежность, уровень сложности, тип задания</a:t>
            </a:r>
          </a:p>
          <a:p>
            <a:endParaRPr lang="ru-RU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419622"/>
            <a:ext cx="3888432" cy="187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65876"/>
            <a:ext cx="4499991" cy="326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771550"/>
            <a:ext cx="114474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203598"/>
            <a:ext cx="6480044" cy="16850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100" b="1" dirty="0" smtClean="0">
                <a:solidFill>
                  <a:srgbClr val="FF0000"/>
                </a:solidFill>
              </a:rPr>
              <a:t>Формирующее оценивание.</a:t>
            </a:r>
          </a:p>
          <a:p>
            <a:pPr algn="ctr"/>
            <a:endParaRPr lang="ru-RU" sz="2100" b="1" dirty="0" smtClean="0">
              <a:solidFill>
                <a:srgbClr val="FF0000"/>
              </a:solidFill>
            </a:endParaRPr>
          </a:p>
          <a:p>
            <a:r>
              <a:rPr lang="ru-RU" sz="2100" b="1" dirty="0" smtClean="0"/>
              <a:t>Как помочь ученику понять требования Государственной аттестации</a:t>
            </a:r>
          </a:p>
          <a:p>
            <a:endParaRPr lang="ru-RU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059582"/>
            <a:ext cx="5896751" cy="18235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700" dirty="0" smtClean="0">
                <a:latin typeface="Calibri" panose="020F0502020204030204" pitchFamily="34" charset="0"/>
                <a:cs typeface="Calibri" panose="020F0502020204030204" pitchFamily="34" charset="0"/>
              </a:rPr>
              <a:t>Фиксация результатов</a:t>
            </a:r>
          </a:p>
          <a:p>
            <a:endParaRPr lang="ru-RU" sz="21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1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91630"/>
            <a:ext cx="2088232" cy="318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51920" y="915566"/>
            <a:ext cx="5947186" cy="12849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Обязательное  оформление бланков 1  части </a:t>
            </a:r>
            <a:endParaRPr lang="en-US" sz="1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фиксация результатов в сводной таблице</a:t>
            </a:r>
          </a:p>
          <a:p>
            <a:endParaRPr lang="ru-RU" sz="21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491630"/>
            <a:ext cx="4852059" cy="2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3728" y="771550"/>
            <a:ext cx="5896751" cy="15004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700" dirty="0" smtClean="0">
                <a:latin typeface="Calibri" panose="020F0502020204030204" pitchFamily="34" charset="0"/>
                <a:cs typeface="Calibri" panose="020F0502020204030204" pitchFamily="34" charset="0"/>
              </a:rPr>
              <a:t>Фиксация результатов</a:t>
            </a:r>
            <a:endParaRPr lang="ru-RU" sz="21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1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131591"/>
            <a:ext cx="7668344" cy="252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1563638"/>
            <a:ext cx="5947186" cy="233140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Включаем в работу  как обязательные элементы: </a:t>
            </a:r>
          </a:p>
          <a:p>
            <a:pPr marL="385763" indent="-385763">
              <a:buAutoNum type="arabicParenR"/>
            </a:pPr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Проверку</a:t>
            </a:r>
          </a:p>
          <a:p>
            <a:pPr marL="385763" indent="-385763">
              <a:buAutoNum type="arabicParenR"/>
            </a:pPr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Самопроверку</a:t>
            </a:r>
          </a:p>
          <a:p>
            <a:pPr marL="385763" indent="-385763">
              <a:buAutoNum type="arabicParenR"/>
            </a:pPr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Взаимопроверку</a:t>
            </a:r>
          </a:p>
          <a:p>
            <a:pPr marL="385763" indent="-385763">
              <a:buAutoNum type="arabicParenR"/>
            </a:pPr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Моделирование заданий</a:t>
            </a:r>
          </a:p>
          <a:p>
            <a:endParaRPr lang="ru-RU" sz="21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1419622"/>
            <a:ext cx="8178421" cy="265457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Формы организации работы с обучающимися </a:t>
            </a:r>
          </a:p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(не про ИГА ? Не про ИГА! )</a:t>
            </a:r>
          </a:p>
          <a:p>
            <a:endParaRPr lang="ru-RU" sz="27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1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1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5736" y="771550"/>
            <a:ext cx="6711302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ТОЛЬКО ОДИН ПРИМЕР</a:t>
            </a:r>
            <a:endParaRPr lang="ru-RU" sz="2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Организация работы со сложной информацией</a:t>
            </a:r>
            <a:endParaRPr lang="ru-R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1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067694"/>
            <a:ext cx="6711302" cy="20082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Выявление информации, </a:t>
            </a:r>
          </a:p>
          <a:p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Анализ информации, </a:t>
            </a:r>
          </a:p>
          <a:p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Оценка информации,</a:t>
            </a:r>
          </a:p>
          <a:p>
            <a:r>
              <a:rPr lang="ru-RU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Применение знания и понимания.</a:t>
            </a:r>
            <a:endParaRPr lang="ru-R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1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91630"/>
            <a:ext cx="6552728" cy="253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55576" y="483518"/>
            <a:ext cx="7772400" cy="12421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Опираемся на знания и понимание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5D983011-B4C2-8D4B-AB10-0190A06B6772}"/>
              </a:ext>
            </a:extLst>
          </p:cNvPr>
          <p:cNvSpPr txBox="1">
            <a:spLocks/>
          </p:cNvSpPr>
          <p:nvPr/>
        </p:nvSpPr>
        <p:spPr>
          <a:xfrm>
            <a:off x="611560" y="77155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useo Sans Cyrl 700" panose="02000000000000000000" pitchFamily="2" charset="0"/>
                <a:ea typeface="+mj-ea"/>
                <a:cs typeface="+mj-cs"/>
              </a:rPr>
              <a:t>ПРИМЕР ЗАДАНИЯ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3F98CDB1-03CA-7748-855F-0E511B58436B}"/>
              </a:ext>
            </a:extLst>
          </p:cNvPr>
          <p:cNvSpPr txBox="1">
            <a:spLocks/>
          </p:cNvSpPr>
          <p:nvPr/>
        </p:nvSpPr>
        <p:spPr>
          <a:xfrm>
            <a:off x="539552" y="1203598"/>
            <a:ext cx="7886700" cy="326350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Задание: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Проанализируйте предложенные высказывания.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 какой группе  философов (по пути познания) их можно отнести?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427734"/>
            <a:ext cx="5184576" cy="209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107504" y="1275606"/>
            <a:ext cx="8352928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Всё, что мы достоверно знаем,  состоит или в доказательствах,  или в опытах. И в том,  и в другом правит разум. Ведь самое искусство постановки эксперимента и пользования опытом находиться в точных основаниях». </a:t>
            </a:r>
            <a:endParaRPr kumimoji="0" lang="ru-RU" sz="2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417873" y="699542"/>
            <a:ext cx="5726127" cy="8100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Текст 1</a:t>
            </a:r>
            <a:br>
              <a:rPr kumimoji="0" lang="ru-RU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179512" y="1131590"/>
            <a:ext cx="7975913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ru-RU" sz="2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нашей способности замечать сходства и различия,  соответствия и несоответствия различных предметов и заключаются все операции нашего ума. Но эти способности есть не что иное,  как физическая чувствительность: всё,  значит,  сводиться к ощущению». </a:t>
            </a:r>
            <a:endParaRPr kumimoji="0" lang="ru-RU" sz="25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417873" y="771550"/>
            <a:ext cx="5726127" cy="8100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Текст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467544" y="1201062"/>
            <a:ext cx="7437419" cy="39424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«Тот,  кто серьёзно стремиться к познанию истины,  не должен избирать какую-либо одну науку…. – а должен заботиться лишь об увеличении естественного света разума…»</a:t>
            </a:r>
            <a:endParaRPr kumimoji="0" lang="ru-RU" sz="21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75856" y="627534"/>
            <a:ext cx="5726127" cy="8100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Текст </a:t>
            </a:r>
            <a:r>
              <a:rPr lang="en-US" sz="2100" dirty="0" smtClean="0">
                <a:latin typeface="+mj-lt"/>
                <a:ea typeface="+mj-ea"/>
                <a:cs typeface="+mj-cs"/>
              </a:rPr>
              <a:t>3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sp>
        <p:nvSpPr>
          <p:cNvPr id="6" name="Горизонтальный свиток 5">
            <a:extLst>
              <a:ext uri="{FF2B5EF4-FFF2-40B4-BE49-F238E27FC236}">
                <a16:creationId xmlns:a16="http://schemas.microsoft.com/office/drawing/2014/main" xmlns="" id="{EF7F0D0E-7EF5-0644-A643-68B32E449909}"/>
              </a:ext>
            </a:extLst>
          </p:cNvPr>
          <p:cNvSpPr/>
          <p:nvPr/>
        </p:nvSpPr>
        <p:spPr>
          <a:xfrm>
            <a:off x="5004048" y="771550"/>
            <a:ext cx="3948324" cy="1051168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1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Проведем эксперимент? </a:t>
            </a:r>
            <a:endParaRPr lang="ru-RU" sz="21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07504" y="1491630"/>
            <a:ext cx="4762872" cy="245492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Задание: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зарисовать информацию, содержащуюся в тексте, который будет сейчас прочитан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затем подсчитать количество зарисованных объектов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определить, хороший ли получился результат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251520" y="1131590"/>
            <a:ext cx="8280920" cy="33689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«Ты можешь,  конечно,  знать,  что огонь горяч,  а вода текуча; но это значит знать не больше,  чем какие ощущения вызываются в твоей собственной душе. Что касается внутреннего устройства явлений,  то в этом отношении ты находишься в совершенной темноте». </a:t>
            </a:r>
            <a:endParaRPr kumimoji="0" lang="ru-RU" sz="25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417873" y="699542"/>
            <a:ext cx="5726127" cy="8100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Текст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5D983011-B4C2-8D4B-AB10-0190A06B6772}"/>
              </a:ext>
            </a:extLst>
          </p:cNvPr>
          <p:cNvSpPr txBox="1">
            <a:spLocks/>
          </p:cNvSpPr>
          <p:nvPr/>
        </p:nvSpPr>
        <p:spPr>
          <a:xfrm>
            <a:off x="1403648" y="699542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Museo Sans Cyrl 700" panose="02000000000000000000" pitchFamily="2" charset="0"/>
                <a:ea typeface="+mj-ea"/>
                <a:cs typeface="+mj-cs"/>
              </a:rPr>
              <a:t>ПРИМЕРЫ  ЗАДАНИЙ.</a:t>
            </a:r>
            <a:endParaRPr lang="ru-RU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9622"/>
            <a:ext cx="6696744" cy="305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66B4A35-24AE-584F-ACFD-260184CFCB3A}"/>
              </a:ext>
            </a:extLst>
          </p:cNvPr>
          <p:cNvSpPr txBox="1">
            <a:spLocks/>
          </p:cNvSpPr>
          <p:nvPr/>
        </p:nvSpPr>
        <p:spPr>
          <a:xfrm>
            <a:off x="1763688" y="771550"/>
            <a:ext cx="7310636" cy="9941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useo Sans Cyrl 700" panose="02000000000000000000" pitchFamily="2" charset="0"/>
                <a:ea typeface="+mj-ea"/>
                <a:cs typeface="+mj-cs"/>
              </a:rPr>
              <a:t>ПРИМЕРЫ  ВЫПОЛНЕНИЯ ЗАДАНИЙ.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860293" y="666833"/>
            <a:ext cx="3390966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66B4A35-24AE-584F-ACFD-260184CFCB3A}"/>
              </a:ext>
            </a:extLst>
          </p:cNvPr>
          <p:cNvSpPr txBox="1">
            <a:spLocks/>
          </p:cNvSpPr>
          <p:nvPr/>
        </p:nvSpPr>
        <p:spPr>
          <a:xfrm>
            <a:off x="1763688" y="771550"/>
            <a:ext cx="7310636" cy="9941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useo Sans Cyrl 700" panose="02000000000000000000" pitchFamily="2" charset="0"/>
                <a:ea typeface="+mj-ea"/>
                <a:cs typeface="+mj-cs"/>
              </a:rPr>
              <a:t>ПРИМЕРЫ  ВЫПОЛНЕНИЯ ЗАДАНИЙ.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383616"/>
            <a:ext cx="4392487" cy="3294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66B4A35-24AE-584F-ACFD-260184CFCB3A}"/>
              </a:ext>
            </a:extLst>
          </p:cNvPr>
          <p:cNvSpPr txBox="1">
            <a:spLocks/>
          </p:cNvSpPr>
          <p:nvPr/>
        </p:nvSpPr>
        <p:spPr>
          <a:xfrm>
            <a:off x="1763688" y="771550"/>
            <a:ext cx="7310636" cy="9941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useo Sans Cyrl 700" panose="02000000000000000000" pitchFamily="2" charset="0"/>
                <a:ea typeface="+mj-ea"/>
                <a:cs typeface="+mj-cs"/>
              </a:rPr>
              <a:t>ПРИМЕРЫ  ВЫПОЛНЕНИЯ ЗАДАНИЙ.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275606"/>
            <a:ext cx="460851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66B4A35-24AE-584F-ACFD-260184CFCB3A}"/>
              </a:ext>
            </a:extLst>
          </p:cNvPr>
          <p:cNvSpPr txBox="1">
            <a:spLocks/>
          </p:cNvSpPr>
          <p:nvPr/>
        </p:nvSpPr>
        <p:spPr>
          <a:xfrm>
            <a:off x="1763688" y="771550"/>
            <a:ext cx="7310636" cy="9941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useo Sans Cyrl 700" panose="02000000000000000000" pitchFamily="2" charset="0"/>
                <a:ea typeface="+mj-ea"/>
                <a:cs typeface="+mj-cs"/>
              </a:rPr>
              <a:t>ПРИМЕРЫ  ВЫПОЛНЕНИЯ ЗАДАНИЙ.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424494"/>
            <a:ext cx="4176464" cy="32030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66B4A35-24AE-584F-ACFD-260184CFCB3A}"/>
              </a:ext>
            </a:extLst>
          </p:cNvPr>
          <p:cNvSpPr txBox="1">
            <a:spLocks/>
          </p:cNvSpPr>
          <p:nvPr/>
        </p:nvSpPr>
        <p:spPr>
          <a:xfrm>
            <a:off x="1833364" y="699542"/>
            <a:ext cx="7310636" cy="9941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useo Sans Cyrl 700" panose="02000000000000000000" pitchFamily="2" charset="0"/>
                <a:ea typeface="+mj-ea"/>
                <a:cs typeface="+mj-cs"/>
              </a:rPr>
              <a:t> И все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useo Sans Cyrl 700" panose="02000000000000000000" pitchFamily="2" charset="0"/>
                <a:ea typeface="+mj-ea"/>
                <a:cs typeface="+mj-cs"/>
              </a:rPr>
              <a:t> тот же вопрос: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useo Sans Cyrl 700" panose="02000000000000000000" pitchFamily="2" charset="0"/>
                <a:ea typeface="+mj-ea"/>
                <a:cs typeface="+mj-cs"/>
              </a:rPr>
              <a:t>Как подготовить учащихся к итоговой аттестации?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31640" y="1491630"/>
            <a:ext cx="8160486" cy="22296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useo Sans Cyrl 500" panose="02000000000000000000" pitchFamily="2" charset="0"/>
                <a:ea typeface="+mn-ea"/>
                <a:cs typeface="+mn-cs"/>
              </a:rPr>
              <a:t>Приходите к нам учиться!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Museo Sans Cyrl 500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useo Sans Cyrl 500" panose="02000000000000000000" pitchFamily="2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B7C9CA78-3E75-4F67-8C56-C160934BF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91630"/>
            <a:ext cx="1186159" cy="79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499742"/>
            <a:ext cx="3304342" cy="220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771550"/>
            <a:ext cx="1584176" cy="230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57157" y="771550"/>
            <a:ext cx="160713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491630"/>
            <a:ext cx="5306376" cy="295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9824" y="771550"/>
            <a:ext cx="1584176" cy="230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771550"/>
            <a:ext cx="160713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9582"/>
            <a:ext cx="5930009" cy="315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771550"/>
            <a:ext cx="1584176" cy="230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771550"/>
            <a:ext cx="160713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0" y="1131590"/>
            <a:ext cx="5976664" cy="34563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Наступал летний солнечный день. Семья отдыхала. Море манило отдыхающих. Пальмы и кипарисы отбрасывали тени. На берегу стояли рыбацкие хижины. Рыбаки ловили на лодках рыбу.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Дети бегали по песчаному пляжу, у ног детей ползали </a:t>
            </a:r>
            <a:r>
              <a:rPr kumimoji="0" lang="ru-RU" sz="21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крабики</a:t>
            </a:r>
            <a:r>
              <a:rPr kumimoji="0" lang="ru-RU" sz="2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Взрослые лежали на шезлонгах и любовались морем. Солнце постепенно входило в зенит.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55776" y="699542"/>
            <a:ext cx="4269160" cy="432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Летний пейзаж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2139702"/>
            <a:ext cx="8160486" cy="22296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useo Sans Cyrl 500" panose="02000000000000000000" pitchFamily="2" charset="0"/>
                <a:ea typeface="+mn-ea"/>
                <a:cs typeface="+mn-cs"/>
              </a:rPr>
              <a:t>Половникова Анастасия Владимировна,</a:t>
            </a:r>
            <a:endParaRPr kumimoji="0" lang="en-US" sz="15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Museo Sans Cyrl 500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useo Sans Cyrl 500" panose="02000000000000000000" pitchFamily="2" charset="0"/>
                <a:ea typeface="+mn-ea"/>
                <a:cs typeface="+mn-cs"/>
              </a:rPr>
              <a:t>кандидат педагогических наук, доцент,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useo Sans Cyrl 500" panose="02000000000000000000" pitchFamily="2" charset="0"/>
                <a:ea typeface="+mn-ea"/>
                <a:cs typeface="+mn-cs"/>
              </a:rPr>
              <a:t>профессор департамента</a:t>
            </a:r>
            <a:r>
              <a:rPr kumimoji="0" lang="ru-RU" sz="15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useo Sans Cyrl 500" panose="02000000000000000000" pitchFamily="2" charset="0"/>
                <a:ea typeface="+mn-ea"/>
                <a:cs typeface="+mn-cs"/>
              </a:rPr>
              <a:t> методики преподавания социальных и гуманитарных наук 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useo Sans Cyrl 500" panose="02000000000000000000" pitchFamily="2" charset="0"/>
                <a:ea typeface="+mn-ea"/>
                <a:cs typeface="+mn-cs"/>
              </a:rPr>
              <a:t>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useo Sans Cyrl 500" panose="02000000000000000000" pitchFamily="2" charset="0"/>
                <a:ea typeface="+mn-ea"/>
                <a:cs typeface="+mn-cs"/>
              </a:rPr>
              <a:t>института гуманитарных наук 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useo Sans Cyrl 500" panose="02000000000000000000" pitchFamily="2" charset="0"/>
                <a:ea typeface="+mn-ea"/>
                <a:cs typeface="+mn-cs"/>
              </a:rPr>
              <a:t>ГАОУ ВО «Московский городской педагогический университет»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useo Sans Cyrl 500" panose="02000000000000000000" pitchFamily="2" charset="0"/>
                <a:ea typeface="+mn-ea"/>
                <a:cs typeface="+mn-cs"/>
                <a:hlinkClick r:id="rId4"/>
              </a:rPr>
              <a:t>PolovnikovaAV@mgpu.ru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useo Sans Cyrl 500" panose="02000000000000000000" pitchFamily="2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1648061945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3143240" y="4000510"/>
            <a:ext cx="2571768" cy="542095"/>
            <a:chOff x="3071802" y="4000510"/>
            <a:chExt cx="2715540" cy="572400"/>
          </a:xfrm>
        </p:grpSpPr>
        <p:pic>
          <p:nvPicPr>
            <p:cNvPr id="6" name="Рисунок 5" descr="Group 39883(1).png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1802" y="4000510"/>
              <a:ext cx="571504" cy="571504"/>
            </a:xfrm>
            <a:prstGeom prst="rect">
              <a:avLst/>
            </a:prstGeom>
          </p:spPr>
        </p:pic>
        <p:pic>
          <p:nvPicPr>
            <p:cNvPr id="10" name="Рисунок 9" descr="Group 39887.png">
              <a:hlinkClick r:id="rId5"/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14942" y="4000510"/>
              <a:ext cx="572400" cy="572400"/>
            </a:xfrm>
            <a:prstGeom prst="rect">
              <a:avLst/>
            </a:prstGeom>
          </p:spPr>
        </p:pic>
        <p:pic>
          <p:nvPicPr>
            <p:cNvPr id="11" name="Рисунок 10" descr="Group 39886.png">
              <a:hlinkClick r:id="rId7"/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00562" y="4000510"/>
              <a:ext cx="572400" cy="572400"/>
            </a:xfrm>
            <a:prstGeom prst="rect">
              <a:avLst/>
            </a:prstGeom>
          </p:spPr>
        </p:pic>
        <p:pic>
          <p:nvPicPr>
            <p:cNvPr id="12" name="Рисунок 11" descr="Group 39890.png">
              <a:hlinkClick r:id="rId9"/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86182" y="4000510"/>
              <a:ext cx="572400" cy="572400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3071802" y="3500444"/>
            <a:ext cx="27042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  <a:endParaRPr lang="ru-RU" dirty="0">
              <a:solidFill>
                <a:srgbClr val="CE4A1F"/>
              </a:solidFill>
              <a:latin typeface="Roboto Black"/>
              <a:cs typeface="Roboto Black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785786" y="1500180"/>
            <a:ext cx="7572428" cy="1416787"/>
            <a:chOff x="785786" y="1500180"/>
            <a:chExt cx="7572428" cy="1416787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785786" y="1500180"/>
              <a:ext cx="7572428" cy="500066"/>
              <a:chOff x="714348" y="1214428"/>
              <a:chExt cx="7572428" cy="500066"/>
            </a:xfrm>
          </p:grpSpPr>
          <p:pic>
            <p:nvPicPr>
              <p:cNvPr id="17" name="Рисунок 16" descr="логошвц 1.png">
                <a:hlinkClick r:id="rId11"/>
              </p:cNvPr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6107789" y="1214428"/>
                <a:ext cx="2178987" cy="486000"/>
              </a:xfrm>
              <a:prstGeom prst="rect">
                <a:avLst/>
              </a:prstGeom>
            </p:spPr>
          </p:pic>
          <p:pic>
            <p:nvPicPr>
              <p:cNvPr id="18" name="Рисунок 17" descr="Group.png">
                <a:hlinkClick r:id="rId13"/>
              </p:cNvPr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3357554" y="1229477"/>
                <a:ext cx="2178000" cy="485017"/>
              </a:xfrm>
              <a:prstGeom prst="rect">
                <a:avLst/>
              </a:prstGeom>
            </p:spPr>
          </p:pic>
          <p:pic>
            <p:nvPicPr>
              <p:cNvPr id="19" name="Рисунок 18" descr="logo1вебинары 1.png">
                <a:hlinkClick r:id="rId15"/>
              </p:cNvPr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714348" y="1214428"/>
                <a:ext cx="2178000" cy="487545"/>
              </a:xfrm>
              <a:prstGeom prst="rect">
                <a:avLst/>
              </a:prstGeom>
            </p:spPr>
          </p:pic>
        </p:grpSp>
        <p:grpSp>
          <p:nvGrpSpPr>
            <p:cNvPr id="24" name="Группа 23"/>
            <p:cNvGrpSpPr/>
            <p:nvPr/>
          </p:nvGrpSpPr>
          <p:grpSpPr>
            <a:xfrm>
              <a:off x="2125678" y="2428874"/>
              <a:ext cx="4892644" cy="488093"/>
              <a:chOff x="2214546" y="2214560"/>
              <a:chExt cx="4892644" cy="488093"/>
            </a:xfrm>
          </p:grpSpPr>
          <p:pic>
            <p:nvPicPr>
              <p:cNvPr id="20" name="Рисунок 19" descr="logo 3.png">
                <a:hlinkClick r:id="rId17"/>
              </p:cNvPr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4929190" y="2214560"/>
                <a:ext cx="2178000" cy="488093"/>
              </a:xfrm>
              <a:prstGeom prst="rect">
                <a:avLst/>
              </a:prstGeom>
            </p:spPr>
          </p:pic>
          <p:pic>
            <p:nvPicPr>
              <p:cNvPr id="21" name="Рисунок 20" descr="logo 2.png">
                <a:hlinkClick r:id="rId19"/>
              </p:cNvPr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214546" y="2214560"/>
                <a:ext cx="2178000" cy="48706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411760" y="267494"/>
            <a:ext cx="5328592" cy="262829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Оцениваем работу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«Летний пейзаж»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8" y="1419622"/>
            <a:ext cx="7344816" cy="3366374"/>
          </a:xfrm>
          <a:prstGeom prst="rect">
            <a:avLst/>
          </a:prstGeom>
        </p:spPr>
        <p:txBody>
          <a:bodyPr anchor="t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солнце -10 баллов</a:t>
            </a:r>
            <a:b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море -20 баллов</a:t>
            </a:r>
            <a:b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отдыхающие  взрослые – 10 баллов</a:t>
            </a:r>
            <a:b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дети- 40 баллов</a:t>
            </a:r>
            <a:b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пальмы / кипарисы- 10 баллов</a:t>
            </a:r>
            <a:b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рыбацкие хижины- 20 баллов</a:t>
            </a:r>
            <a:b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лодки-20 баллов</a:t>
            </a:r>
            <a:b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рыбы- 10 баллов</a:t>
            </a:r>
            <a:b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шезлонги-10 баллов</a:t>
            </a:r>
            <a:b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крабики-10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баллов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за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каждый </a:t>
            </a:r>
            <a:r>
              <a:rPr kumimoji="0" lang="ru-RU" sz="2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крабик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Горизонтальный свиток 5">
            <a:extLst>
              <a:ext uri="{FF2B5EF4-FFF2-40B4-BE49-F238E27FC236}">
                <a16:creationId xmlns:a16="http://schemas.microsoft.com/office/drawing/2014/main" xmlns="" id="{EF7F0D0E-7EF5-0644-A643-68B32E449909}"/>
              </a:ext>
            </a:extLst>
          </p:cNvPr>
          <p:cNvSpPr/>
          <p:nvPr/>
        </p:nvSpPr>
        <p:spPr>
          <a:xfrm>
            <a:off x="6876256" y="987574"/>
            <a:ext cx="1932100" cy="907152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Подведем итог? </a:t>
            </a:r>
            <a:endParaRPr lang="ru-RU" sz="1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68856"/>
            <a:ext cx="2592288" cy="178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2987683"/>
            <a:ext cx="2520280" cy="179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771800" y="1059582"/>
            <a:ext cx="1883391" cy="879959"/>
          </a:xfrm>
          <a:prstGeom prst="rect">
            <a:avLst/>
          </a:prstGeom>
        </p:spPr>
        <p:txBody>
          <a:bodyPr lIns="68580" tIns="34290" rIns="68580" bIns="34290" anchor="t">
            <a:normAutofit fontScale="90000" lnSpcReduction="10000"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ru-RU" sz="20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0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0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170 баллов</a:t>
            </a:r>
            <a:endParaRPr lang="ru-RU" sz="1100"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283968" y="2211710"/>
            <a:ext cx="1883391" cy="879959"/>
          </a:xfrm>
          <a:prstGeom prst="rect">
            <a:avLst/>
          </a:prstGeom>
        </p:spPr>
        <p:txBody>
          <a:bodyPr lIns="68580" tIns="34290" rIns="68580" bIns="34290" anchor="t">
            <a:normAutofit fontScale="90000" lnSpcReduction="10000"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ru-RU" sz="20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0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0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180 баллов</a:t>
            </a:r>
            <a:endParaRPr lang="ru-RU" sz="1100" kern="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4" name="Рисунок 3" descr="1648061945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Горизонтальный свиток 5">
            <a:extLst>
              <a:ext uri="{FF2B5EF4-FFF2-40B4-BE49-F238E27FC236}">
                <a16:creationId xmlns:a16="http://schemas.microsoft.com/office/drawing/2014/main" xmlns="" id="{EF7F0D0E-7EF5-0644-A643-68B32E449909}"/>
              </a:ext>
            </a:extLst>
          </p:cNvPr>
          <p:cNvSpPr/>
          <p:nvPr/>
        </p:nvSpPr>
        <p:spPr>
          <a:xfrm>
            <a:off x="6876256" y="987574"/>
            <a:ext cx="1932100" cy="907152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Подведем итог? </a:t>
            </a:r>
            <a:endParaRPr lang="ru-RU" sz="1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771800" y="1059582"/>
            <a:ext cx="1883391" cy="879959"/>
          </a:xfrm>
          <a:prstGeom prst="rect">
            <a:avLst/>
          </a:prstGeom>
        </p:spPr>
        <p:txBody>
          <a:bodyPr lIns="68580" tIns="34290" rIns="68580" bIns="34290" anchor="t">
            <a:normAutofit fontScale="90000" lnSpcReduction="10000"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ru-RU" sz="20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0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0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800 баллов</a:t>
            </a:r>
            <a:endParaRPr lang="ru-RU" sz="1100" kern="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23678"/>
            <a:ext cx="3820247" cy="251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806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"/>
            <a:ext cx="9144032" cy="514351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9662"/>
            <a:ext cx="2361779" cy="119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vyrashchivanie-eustomy-v-domashnih-usloviyah-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9702"/>
            <a:ext cx="3172038" cy="221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95536" y="1275606"/>
            <a:ext cx="7139136" cy="43569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Образовательные результаты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842</Words>
  <Application>Microsoft Office PowerPoint</Application>
  <PresentationFormat>Экран (16:9)</PresentationFormat>
  <Paragraphs>166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cheba</dc:creator>
  <cp:lastModifiedBy>avp71</cp:lastModifiedBy>
  <cp:revision>18</cp:revision>
  <dcterms:created xsi:type="dcterms:W3CDTF">2023-03-27T17:12:42Z</dcterms:created>
  <dcterms:modified xsi:type="dcterms:W3CDTF">2023-09-12T20:27:27Z</dcterms:modified>
</cp:coreProperties>
</file>