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15" r:id="rId3"/>
    <p:sldId id="278" r:id="rId4"/>
    <p:sldId id="258" r:id="rId5"/>
    <p:sldId id="286" r:id="rId6"/>
    <p:sldId id="285" r:id="rId7"/>
    <p:sldId id="279" r:id="rId8"/>
    <p:sldId id="280" r:id="rId9"/>
    <p:sldId id="281" r:id="rId10"/>
    <p:sldId id="282" r:id="rId11"/>
    <p:sldId id="283" r:id="rId12"/>
    <p:sldId id="284"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6" r:id="rId38"/>
    <p:sldId id="314" r:id="rId39"/>
    <p:sldId id="312" r:id="rId40"/>
    <p:sldId id="313" r:id="rId41"/>
    <p:sldId id="276" r:id="rId42"/>
    <p:sldId id="277" r:id="rId4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CE315-F0DD-49BD-A643-5C6B890610E5}" type="datetimeFigureOut">
              <a:rPr lang="ru-RU" smtClean="0"/>
              <a:t>17.11.2021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5520C-6607-4B97-A3B0-4016839C3AC0}" type="slidenum">
              <a:rPr lang="ru-RU" smtClean="0"/>
              <a:t>‹#›</a:t>
            </a:fld>
            <a:endParaRPr lang="ru-RU"/>
          </a:p>
        </p:txBody>
      </p:sp>
    </p:spTree>
    <p:extLst>
      <p:ext uri="{BB962C8B-B14F-4D97-AF65-F5344CB8AC3E}">
        <p14:creationId xmlns:p14="http://schemas.microsoft.com/office/powerpoint/2010/main" val="299140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Elicit ideas about how to motivate students before doing a writing task, then </a:t>
            </a:r>
            <a:r>
              <a:rPr lang="en-GB" baseline="0" dirty="0"/>
              <a:t>show the  points on the slide. </a:t>
            </a:r>
            <a:endParaRPr lang="en-GB" dirty="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5</a:t>
            </a:fld>
            <a:endParaRPr lang="en-GB"/>
          </a:p>
        </p:txBody>
      </p:sp>
    </p:spTree>
    <p:extLst>
      <p:ext uri="{BB962C8B-B14F-4D97-AF65-F5344CB8AC3E}">
        <p14:creationId xmlns:p14="http://schemas.microsoft.com/office/powerpoint/2010/main" val="62040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shows the global achievement criterion</a:t>
            </a:r>
            <a:r>
              <a:rPr lang="en-GB" baseline="0" dirty="0"/>
              <a:t> at A2 level. </a:t>
            </a:r>
          </a:p>
          <a:p>
            <a:r>
              <a:rPr lang="en-GB" baseline="0" dirty="0"/>
              <a:t>As you can see, even at Band 5, candidates are not expected to be perfect speakers of English. They are being assessed in relation to A2 level, so they are being assessed in the context of everyday situations, hesitation is expected and they are not expected to use complex language. </a:t>
            </a:r>
          </a:p>
          <a:p>
            <a:r>
              <a:rPr lang="en-GB" baseline="0" dirty="0"/>
              <a:t>Notice the differences between Bands 5, 3 and 1: the types of situation, the amount of hesitation and the length of utterances vary.  </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23</a:t>
            </a:fld>
            <a:endParaRPr lang="en-GB"/>
          </a:p>
        </p:txBody>
      </p:sp>
    </p:spTree>
    <p:extLst>
      <p:ext uri="{BB962C8B-B14F-4D97-AF65-F5344CB8AC3E}">
        <p14:creationId xmlns:p14="http://schemas.microsoft.com/office/powerpoint/2010/main" val="199006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what is expected in the Speaking Test at this level. Remind participants that the test is based on a vocabulary list which can be found on cambridgeenglish.org, and a set of language specifications (including grammar, functional language and topics) which can be found in the B1 Preliminary/B1</a:t>
            </a:r>
            <a:r>
              <a:rPr lang="en-GB" baseline="0" dirty="0"/>
              <a:t> Preliminary</a:t>
            </a:r>
            <a:r>
              <a:rPr lang="en-GB" dirty="0"/>
              <a:t> for Schools Handbook</a:t>
            </a:r>
            <a:r>
              <a:rPr lang="en-GB" baseline="0" dirty="0"/>
              <a:t> for Teachers</a:t>
            </a:r>
            <a:r>
              <a:rPr lang="en-GB" dirty="0"/>
              <a:t>. </a:t>
            </a:r>
          </a:p>
          <a:p>
            <a:endParaRPr lang="en-GB" baseline="0" dirty="0"/>
          </a:p>
          <a:p>
            <a:r>
              <a:rPr lang="en-GB" baseline="0" dirty="0"/>
              <a:t>(Note that this is from the Cambridge English Common Scale for Speaking)</a:t>
            </a:r>
            <a:r>
              <a:rPr lang="en-GB" dirty="0"/>
              <a:t> </a:t>
            </a:r>
          </a:p>
          <a:p>
            <a:endParaRPr lang="en-GB" baseline="0" dirty="0"/>
          </a:p>
        </p:txBody>
      </p:sp>
      <p:sp>
        <p:nvSpPr>
          <p:cNvPr id="4" name="Slide Number Placeholder 3"/>
          <p:cNvSpPr>
            <a:spLocks noGrp="1"/>
          </p:cNvSpPr>
          <p:nvPr>
            <p:ph type="sldNum" sz="quarter" idx="10"/>
          </p:nvPr>
        </p:nvSpPr>
        <p:spPr/>
        <p:txBody>
          <a:bodyPr/>
          <a:lstStyle/>
          <a:p>
            <a:fld id="{D81393BA-BE7B-418C-B506-9ADDC6FA2388}" type="slidenum">
              <a:rPr lang="en-GB" smtClean="0"/>
              <a:t>24</a:t>
            </a:fld>
            <a:endParaRPr lang="en-GB" dirty="0"/>
          </a:p>
        </p:txBody>
      </p:sp>
    </p:spTree>
    <p:extLst>
      <p:ext uri="{BB962C8B-B14F-4D97-AF65-F5344CB8AC3E}">
        <p14:creationId xmlns:p14="http://schemas.microsoft.com/office/powerpoint/2010/main" val="1298540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Elicit ideas and the talk through the slide to summarise what is expected in the Speaking Test at this level. W</a:t>
            </a:r>
            <a:r>
              <a:rPr lang="en-GB" baseline="0" dirty="0"/>
              <a:t>e’ll be looking at this in more detail when we come on to Assessment, but first we’re going to move on to look at the format and tasks in the Speaking test.</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25</a:t>
            </a:fld>
            <a:endParaRPr lang="en-GB" dirty="0"/>
          </a:p>
        </p:txBody>
      </p:sp>
    </p:spTree>
    <p:extLst>
      <p:ext uri="{BB962C8B-B14F-4D97-AF65-F5344CB8AC3E}">
        <p14:creationId xmlns:p14="http://schemas.microsoft.com/office/powerpoint/2010/main" val="226289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is Speaking assessed? We’re going to use</a:t>
            </a:r>
            <a:r>
              <a:rPr lang="en-GB" baseline="0" dirty="0"/>
              <a:t> A2 Key for Schools as the example. Do you know the criteria that examiners use to assess Speaking at A2 level? </a:t>
            </a:r>
            <a:endParaRPr lang="en-GB" b="1" baseline="0" dirty="0"/>
          </a:p>
          <a:p>
            <a:endParaRPr lang="en-GB" baseline="0" dirty="0"/>
          </a:p>
          <a:p>
            <a:r>
              <a:rPr lang="en-GB" baseline="0" dirty="0"/>
              <a:t>Click to show the first three criteria, which are used at A2 level: Grammar and Vocabulary, Pronunciation and Interactive Communication. Interactive communication at this level refers to the candidate’s ability to maintain a conversation.  </a:t>
            </a:r>
          </a:p>
          <a:p>
            <a:endParaRPr lang="en-GB" b="1" baseline="0" dirty="0"/>
          </a:p>
          <a:p>
            <a:r>
              <a:rPr lang="en-GB" baseline="0" dirty="0"/>
              <a:t>Click to show Discourse Management which is used at B1 level and above: this refers to assessing the student’s ability to produce extended stretches of language.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Click to show Global Achievement. </a:t>
            </a:r>
            <a:r>
              <a:rPr lang="en-GB" baseline="0" dirty="0"/>
              <a:t>There are two examiners in the room when the Speaking exam is taking place: the assessor, who is just listening, and assessing, and gives a mark for each criterion; the interlocutor, who manages the test, gives a global achievement mark. </a:t>
            </a:r>
          </a:p>
          <a:p>
            <a:endParaRPr lang="en-GB" dirty="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26</a:t>
            </a:fld>
            <a:endParaRPr lang="en-GB"/>
          </a:p>
        </p:txBody>
      </p:sp>
    </p:spTree>
    <p:extLst>
      <p:ext uri="{BB962C8B-B14F-4D97-AF65-F5344CB8AC3E}">
        <p14:creationId xmlns:p14="http://schemas.microsoft.com/office/powerpoint/2010/main" val="77857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9C9873-33DA-4512-A244-B73F208BC276}" type="slidenum">
              <a:rPr lang="en-GB" smtClean="0"/>
              <a:t>32</a:t>
            </a:fld>
            <a:endParaRPr lang="en-GB"/>
          </a:p>
        </p:txBody>
      </p:sp>
    </p:spTree>
    <p:extLst>
      <p:ext uri="{BB962C8B-B14F-4D97-AF65-F5344CB8AC3E}">
        <p14:creationId xmlns:p14="http://schemas.microsoft.com/office/powerpoint/2010/main" val="174219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Write&amp;Improve</a:t>
            </a:r>
            <a:r>
              <a:rPr lang="en-GB" dirty="0"/>
              <a:t> is an online tool from Cambridge Assessment</a:t>
            </a:r>
            <a:r>
              <a:rPr lang="en-GB" baseline="0" dirty="0"/>
              <a:t> </a:t>
            </a:r>
            <a:r>
              <a:rPr lang="en-GB" dirty="0"/>
              <a:t>English. It evaluates a piece of writing and provides instant feedback. You need to register, but it's free. There's a video on the home page, which goes through all of the functionality, so you can see exactly how it works. </a:t>
            </a:r>
          </a:p>
        </p:txBody>
      </p:sp>
      <p:sp>
        <p:nvSpPr>
          <p:cNvPr id="4" name="Slide Number Placeholder 3"/>
          <p:cNvSpPr>
            <a:spLocks noGrp="1"/>
          </p:cNvSpPr>
          <p:nvPr>
            <p:ph type="sldNum" sz="quarter" idx="10"/>
          </p:nvPr>
        </p:nvSpPr>
        <p:spPr/>
        <p:txBody>
          <a:bodyPr/>
          <a:lstStyle/>
          <a:p>
            <a:fld id="{D81393BA-BE7B-418C-B506-9ADDC6FA2388}" type="slidenum">
              <a:rPr lang="en-GB" smtClean="0"/>
              <a:t>13</a:t>
            </a:fld>
            <a:endParaRPr lang="en-GB"/>
          </a:p>
        </p:txBody>
      </p:sp>
    </p:spTree>
    <p:extLst>
      <p:ext uri="{BB962C8B-B14F-4D97-AF65-F5344CB8AC3E}">
        <p14:creationId xmlns:p14="http://schemas.microsoft.com/office/powerpoint/2010/main" val="177357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you've registered, choose your task from those</a:t>
            </a:r>
            <a:r>
              <a:rPr lang="en-GB" baseline="0" dirty="0"/>
              <a:t> on offer.  There are options for both Beginner and Intermediate. Both have suitable tasks for Key and Preliminary. </a:t>
            </a:r>
          </a:p>
        </p:txBody>
      </p:sp>
      <p:sp>
        <p:nvSpPr>
          <p:cNvPr id="4" name="Slide Number Placeholder 3"/>
          <p:cNvSpPr>
            <a:spLocks noGrp="1"/>
          </p:cNvSpPr>
          <p:nvPr>
            <p:ph type="sldNum" sz="quarter" idx="10"/>
          </p:nvPr>
        </p:nvSpPr>
        <p:spPr/>
        <p:txBody>
          <a:bodyPr/>
          <a:lstStyle/>
          <a:p>
            <a:fld id="{D81393BA-BE7B-418C-B506-9ADDC6FA2388}" type="slidenum">
              <a:rPr lang="en-GB" smtClean="0"/>
              <a:t>14</a:t>
            </a:fld>
            <a:endParaRPr lang="en-GB"/>
          </a:p>
        </p:txBody>
      </p:sp>
    </p:spTree>
    <p:extLst>
      <p:ext uri="{BB962C8B-B14F-4D97-AF65-F5344CB8AC3E}">
        <p14:creationId xmlns:p14="http://schemas.microsoft.com/office/powerpoint/2010/main" val="20608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Once you’ve chosen a task, your students write or upload their text, and submit their writing for feedback. This one</a:t>
            </a:r>
            <a:r>
              <a:rPr lang="en-GB" baseline="0" dirty="0"/>
              <a:t> is an email from a friend asking for information about a good restaurant. It is similar to the email writing tasks in both Key and Preliminary. The writer must write an email including 3 pieces of information.  </a:t>
            </a:r>
            <a:r>
              <a:rPr lang="en-GB" dirty="0"/>
              <a:t>It tells you how</a:t>
            </a:r>
            <a:r>
              <a:rPr lang="en-GB" baseline="0" dirty="0"/>
              <a:t> many words you’ve written.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D81393BA-BE7B-418C-B506-9ADDC6FA2388}" type="slidenum">
              <a:rPr lang="en-GB" smtClean="0"/>
              <a:t>15</a:t>
            </a:fld>
            <a:endParaRPr lang="en-GB"/>
          </a:p>
        </p:txBody>
      </p:sp>
    </p:spTree>
    <p:extLst>
      <p:ext uri="{BB962C8B-B14F-4D97-AF65-F5344CB8AC3E}">
        <p14:creationId xmlns:p14="http://schemas.microsoft.com/office/powerpoint/2010/main" val="322754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Write&amp;Improve</a:t>
            </a:r>
            <a:r>
              <a:rPr lang="en-GB" baseline="0" dirty="0"/>
              <a:t> tool then gives feedback on your students’ writing. </a:t>
            </a:r>
            <a:r>
              <a:rPr lang="en-GB" dirty="0"/>
              <a:t>Using the suggestions from the system, students can gradually improve their writing. Here spelling is highlighted,</a:t>
            </a:r>
            <a:r>
              <a:rPr lang="en-GB" baseline="0" dirty="0"/>
              <a:t> and a suggestion given.</a:t>
            </a:r>
            <a:endParaRPr lang="en-GB" dirty="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16</a:t>
            </a:fld>
            <a:endParaRPr lang="en-GB"/>
          </a:p>
        </p:txBody>
      </p:sp>
    </p:spTree>
    <p:extLst>
      <p:ext uri="{BB962C8B-B14F-4D97-AF65-F5344CB8AC3E}">
        <p14:creationId xmlns:p14="http://schemas.microsoft.com/office/powerpoint/2010/main" val="170560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time it focuses on a word that looks wrong. Once a</a:t>
            </a:r>
            <a:r>
              <a:rPr lang="en-GB" baseline="0" dirty="0"/>
              <a:t> student has made some changes they can </a:t>
            </a:r>
            <a:r>
              <a:rPr lang="en-GB" dirty="0"/>
              <a:t>submit their</a:t>
            </a:r>
            <a:r>
              <a:rPr lang="en-GB" baseline="0" dirty="0"/>
              <a:t> writing a</a:t>
            </a:r>
            <a:r>
              <a:rPr lang="en-GB" dirty="0"/>
              <a:t>gain. </a:t>
            </a:r>
          </a:p>
          <a:p>
            <a:endParaRPr lang="en-GB" dirty="0"/>
          </a:p>
          <a:p>
            <a:r>
              <a:rPr lang="en-GB" dirty="0"/>
              <a:t>Your students</a:t>
            </a:r>
            <a:r>
              <a:rPr lang="en-GB" baseline="0" dirty="0"/>
              <a:t> can also use Microsoft Word to help identify basic spelling, punctuation and grammar errors (shown with red and blue wavy lines) and to self-correct, if they set the language to English.  </a:t>
            </a:r>
            <a:endParaRPr lang="en-GB" dirty="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17</a:t>
            </a:fld>
            <a:endParaRPr lang="en-GB"/>
          </a:p>
        </p:txBody>
      </p:sp>
    </p:spTree>
    <p:extLst>
      <p:ext uri="{BB962C8B-B14F-4D97-AF65-F5344CB8AC3E}">
        <p14:creationId xmlns:p14="http://schemas.microsoft.com/office/powerpoint/2010/main" val="390460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what is expected in the Speaking Test at this level. Remind participants that the test is based on a vocabulary list which can be found on cambridgeenglish.org, and a set of language specifications (including grammar, functional language and topics) which can be found in the A2 Key/A2 Key for Schools Handbook</a:t>
            </a:r>
            <a:r>
              <a:rPr lang="en-GB" baseline="0" dirty="0"/>
              <a:t> for Teachers</a:t>
            </a:r>
            <a:r>
              <a:rPr lang="en-GB" dirty="0"/>
              <a:t>. </a:t>
            </a:r>
          </a:p>
          <a:p>
            <a:endParaRPr lang="en-GB" baseline="0" dirty="0"/>
          </a:p>
          <a:p>
            <a:r>
              <a:rPr lang="en-GB" baseline="0" dirty="0"/>
              <a:t>(Note that this is from the Cambridge English Common Scale for Speaking)</a:t>
            </a:r>
            <a:r>
              <a:rPr lang="en-GB" dirty="0"/>
              <a:t> </a:t>
            </a:r>
          </a:p>
          <a:p>
            <a:endParaRPr lang="en-GB" baseline="0" dirty="0"/>
          </a:p>
        </p:txBody>
      </p:sp>
      <p:sp>
        <p:nvSpPr>
          <p:cNvPr id="4" name="Slide Number Placeholder 3"/>
          <p:cNvSpPr>
            <a:spLocks noGrp="1"/>
          </p:cNvSpPr>
          <p:nvPr>
            <p:ph type="sldNum" sz="quarter" idx="10"/>
          </p:nvPr>
        </p:nvSpPr>
        <p:spPr/>
        <p:txBody>
          <a:bodyPr/>
          <a:lstStyle/>
          <a:p>
            <a:fld id="{D81393BA-BE7B-418C-B506-9ADDC6FA2388}" type="slidenum">
              <a:rPr lang="en-GB" smtClean="0"/>
              <a:t>20</a:t>
            </a:fld>
            <a:endParaRPr lang="en-GB" dirty="0"/>
          </a:p>
        </p:txBody>
      </p:sp>
    </p:spTree>
    <p:extLst>
      <p:ext uri="{BB962C8B-B14F-4D97-AF65-F5344CB8AC3E}">
        <p14:creationId xmlns:p14="http://schemas.microsoft.com/office/powerpoint/2010/main" val="257236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is Speaking assessed? We’re going to use</a:t>
            </a:r>
            <a:r>
              <a:rPr lang="en-GB" baseline="0" dirty="0"/>
              <a:t> A2 Key for Schools as the example. Do you know the criteria that examiners use to assess Speaking at A2 level? </a:t>
            </a:r>
            <a:endParaRPr lang="en-GB" b="1" baseline="0" dirty="0"/>
          </a:p>
          <a:p>
            <a:endParaRPr lang="en-GB" baseline="0" dirty="0"/>
          </a:p>
          <a:p>
            <a:r>
              <a:rPr lang="en-GB" baseline="0" dirty="0"/>
              <a:t>Click to show the first three criteria, which are used at A2 level: Grammar and Vocabulary, Pronunciation and Interactive Communication. Interactive communication at this level refers to the candidate’s ability to maintain a conversation.  </a:t>
            </a:r>
          </a:p>
          <a:p>
            <a:endParaRPr lang="en-GB" b="1" baseline="0" dirty="0"/>
          </a:p>
          <a:p>
            <a:r>
              <a:rPr lang="en-GB" baseline="0" dirty="0"/>
              <a:t>Click to show Discourse Management which is used at B1 level and above: this refers to assessing the student’s ability to produce extended stretches of language.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Click to show Global Achievement. </a:t>
            </a:r>
            <a:r>
              <a:rPr lang="en-GB" baseline="0" dirty="0"/>
              <a:t>There are two examiners in the room when the Speaking exam is taking place: the assessor, who is just listening, and assessing, and gives a mark for each criterion; the interlocutor, who manages the test, gives a global achievement mark. </a:t>
            </a:r>
          </a:p>
          <a:p>
            <a:endParaRPr lang="en-GB" dirty="0"/>
          </a:p>
          <a:p>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21</a:t>
            </a:fld>
            <a:endParaRPr lang="en-GB"/>
          </a:p>
        </p:txBody>
      </p:sp>
    </p:spTree>
    <p:extLst>
      <p:ext uri="{BB962C8B-B14F-4D97-AF65-F5344CB8AC3E}">
        <p14:creationId xmlns:p14="http://schemas.microsoft.com/office/powerpoint/2010/main" val="234701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Assessor uses a more detailed assessment criteria. </a:t>
            </a:r>
          </a:p>
          <a:p>
            <a:endParaRPr lang="en-GB" b="1" baseline="0" dirty="0"/>
          </a:p>
          <a:p>
            <a:r>
              <a:rPr lang="en-GB" baseline="0" dirty="0"/>
              <a:t>You can see the differences between what is expected at Band 5, Band 3 and Band 1. For example, in relation to grammar and vocabulary, a Band 5 candidate shows a good deal of control of simple grammatical forms, a Band 3 candidate shows sufficient control and Band 1 shows only limited control. </a:t>
            </a:r>
          </a:p>
          <a:p>
            <a:endParaRPr lang="en-GB" baseline="0" dirty="0"/>
          </a:p>
          <a:p>
            <a:r>
              <a:rPr lang="en-GB" baseline="0" dirty="0"/>
              <a:t>The assessor does not count errors or deduct marks for every mistake. They are focusing instead on how well the candidate communicates, so, in class, try not to worry about the mistakes your learners make, and think about whether their message is clear. </a:t>
            </a:r>
            <a:endParaRPr lang="en-GB" dirty="0"/>
          </a:p>
        </p:txBody>
      </p:sp>
      <p:sp>
        <p:nvSpPr>
          <p:cNvPr id="4" name="Slide Number Placeholder 3"/>
          <p:cNvSpPr>
            <a:spLocks noGrp="1"/>
          </p:cNvSpPr>
          <p:nvPr>
            <p:ph type="sldNum" sz="quarter" idx="10"/>
          </p:nvPr>
        </p:nvSpPr>
        <p:spPr/>
        <p:txBody>
          <a:bodyPr/>
          <a:lstStyle/>
          <a:p>
            <a:fld id="{D81393BA-BE7B-418C-B506-9ADDC6FA2388}" type="slidenum">
              <a:rPr lang="en-GB" smtClean="0"/>
              <a:t>22</a:t>
            </a:fld>
            <a:endParaRPr lang="en-GB"/>
          </a:p>
        </p:txBody>
      </p:sp>
    </p:spTree>
    <p:extLst>
      <p:ext uri="{BB962C8B-B14F-4D97-AF65-F5344CB8AC3E}">
        <p14:creationId xmlns:p14="http://schemas.microsoft.com/office/powerpoint/2010/main" val="1007451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026" name="Picture 2" descr="G:\Вебинары\Internal-selected-assets\Cambridge Assessment English - Primary, white\CE_Master_Logo_White_RGB_Primary.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48264" y="51470"/>
            <a:ext cx="208610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5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5E3D4C2-34CD-465A-A8A2-174F961BA0EE}" type="datetimeFigureOut">
              <a:rPr lang="ru-RU" smtClean="0"/>
              <a:t>17.11.2021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76092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5A179F-DC66-483A-8B09-CEDD9CCBCA00}"/>
              </a:ext>
            </a:extLst>
          </p:cNvPr>
          <p:cNvSpPr/>
          <p:nvPr userDrawn="1"/>
        </p:nvSpPr>
        <p:spPr>
          <a:xfrm>
            <a:off x="2" y="600075"/>
            <a:ext cx="9144001" cy="1229916"/>
          </a:xfrm>
          <a:prstGeom prst="rect">
            <a:avLst/>
          </a:prstGeom>
          <a:solidFill>
            <a:srgbClr val="F2F1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90000"/>
              </a:lnSpc>
              <a:spcAft>
                <a:spcPts val="338"/>
              </a:spcAft>
            </a:pPr>
            <a:endParaRPr lang="en-GB" sz="900" dirty="0"/>
          </a:p>
        </p:txBody>
      </p:sp>
      <p:sp>
        <p:nvSpPr>
          <p:cNvPr id="17" name="Text Placeholder 8">
            <a:extLst>
              <a:ext uri="{FF2B5EF4-FFF2-40B4-BE49-F238E27FC236}">
                <a16:creationId xmlns:a16="http://schemas.microsoft.com/office/drawing/2014/main" id="{A0C7575D-A4B1-45EA-9D40-614E60E0F7B5}"/>
              </a:ext>
            </a:extLst>
          </p:cNvPr>
          <p:cNvSpPr>
            <a:spLocks noGrp="1"/>
          </p:cNvSpPr>
          <p:nvPr>
            <p:ph type="body" sz="quarter" idx="18" hasCustomPrompt="1"/>
          </p:nvPr>
        </p:nvSpPr>
        <p:spPr>
          <a:xfrm>
            <a:off x="245271" y="747712"/>
            <a:ext cx="2550319" cy="27000"/>
          </a:xfrm>
          <a:solidFill>
            <a:schemeClr val="accent2"/>
          </a:solidFill>
        </p:spPr>
        <p:txBody>
          <a:bodyPr/>
          <a:lstStyle>
            <a:lvl1pPr>
              <a:defRPr/>
            </a:lvl1pPr>
          </a:lstStyle>
          <a:p>
            <a:pPr lvl="0"/>
            <a:r>
              <a:rPr lang="en-US" dirty="0"/>
              <a:t>    </a:t>
            </a:r>
            <a:endParaRPr lang="en-GB" dirty="0"/>
          </a:p>
        </p:txBody>
      </p:sp>
      <p:sp>
        <p:nvSpPr>
          <p:cNvPr id="21" name="Text Placeholder 20">
            <a:extLst>
              <a:ext uri="{FF2B5EF4-FFF2-40B4-BE49-F238E27FC236}">
                <a16:creationId xmlns:a16="http://schemas.microsoft.com/office/drawing/2014/main" id="{F085ED93-889F-43C0-9426-3AF41B56E68D}"/>
              </a:ext>
            </a:extLst>
          </p:cNvPr>
          <p:cNvSpPr>
            <a:spLocks noGrp="1"/>
          </p:cNvSpPr>
          <p:nvPr>
            <p:ph type="body" sz="quarter" idx="19"/>
          </p:nvPr>
        </p:nvSpPr>
        <p:spPr>
          <a:xfrm>
            <a:off x="161927" y="2006801"/>
            <a:ext cx="8803481" cy="2965252"/>
          </a:xfrm>
        </p:spPr>
        <p:txBody>
          <a:bodyPr numCol="1" spcCol="36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4">
            <a:extLst>
              <a:ext uri="{FF2B5EF4-FFF2-40B4-BE49-F238E27FC236}">
                <a16:creationId xmlns:a16="http://schemas.microsoft.com/office/drawing/2014/main" id="{7D7E97B4-4105-4F45-B006-AA663DFA8D0C}"/>
              </a:ext>
            </a:extLst>
          </p:cNvPr>
          <p:cNvSpPr>
            <a:spLocks noGrp="1"/>
          </p:cNvSpPr>
          <p:nvPr>
            <p:ph type="title" hasCustomPrompt="1"/>
          </p:nvPr>
        </p:nvSpPr>
        <p:spPr>
          <a:xfrm>
            <a:off x="162165" y="817128"/>
            <a:ext cx="5852873" cy="365165"/>
          </a:xfrm>
        </p:spPr>
        <p:txBody>
          <a:bodyPr/>
          <a:lstStyle>
            <a:lvl1pPr>
              <a:defRPr/>
            </a:lvl1pPr>
          </a:lstStyle>
          <a:p>
            <a:r>
              <a:rPr lang="en-US" dirty="0"/>
              <a:t>Click to here to insert title</a:t>
            </a:r>
            <a:endParaRPr lang="en-GB" dirty="0"/>
          </a:p>
        </p:txBody>
      </p:sp>
      <p:sp>
        <p:nvSpPr>
          <p:cNvPr id="12" name="Sub Title Placeholder">
            <a:extLst>
              <a:ext uri="{FF2B5EF4-FFF2-40B4-BE49-F238E27FC236}">
                <a16:creationId xmlns:a16="http://schemas.microsoft.com/office/drawing/2014/main" id="{EB74D199-447D-4E7A-801F-6146CE92B79F}"/>
              </a:ext>
            </a:extLst>
          </p:cNvPr>
          <p:cNvSpPr>
            <a:spLocks noGrp="1"/>
          </p:cNvSpPr>
          <p:nvPr>
            <p:ph type="subTitle" sz="quarter" idx="17" hasCustomPrompt="1"/>
          </p:nvPr>
        </p:nvSpPr>
        <p:spPr>
          <a:xfrm>
            <a:off x="162165" y="1192720"/>
            <a:ext cx="5852873" cy="519351"/>
          </a:xfrm>
          <a:prstGeom prst="rect">
            <a:avLst/>
          </a:prstGeom>
        </p:spPr>
        <p:txBody>
          <a:bodyPr vert="horz" lIns="91440" tIns="45720" rIns="91440" bIns="45720" rtlCol="0" anchor="t">
            <a:noAutofit/>
          </a:bodyPr>
          <a:lstStyle>
            <a:lvl1pPr>
              <a:defRPr lang="en-GB" sz="1350" b="0">
                <a:latin typeface="+mj-lt"/>
                <a:ea typeface="+mj-ea"/>
                <a:cs typeface="+mj-cs"/>
              </a:defRPr>
            </a:lvl1pPr>
          </a:lstStyle>
          <a:p>
            <a:pPr lvl="0"/>
            <a:r>
              <a:rPr lang="en-US" dirty="0"/>
              <a:t>Click to enter subtitle</a:t>
            </a:r>
            <a:endParaRPr lang="en-GB" dirty="0"/>
          </a:p>
        </p:txBody>
      </p:sp>
      <p:sp>
        <p:nvSpPr>
          <p:cNvPr id="35" name="TextBox 34">
            <a:extLst>
              <a:ext uri="{FF2B5EF4-FFF2-40B4-BE49-F238E27FC236}">
                <a16:creationId xmlns:a16="http://schemas.microsoft.com/office/drawing/2014/main" id="{D1F57033-DFE1-4DC8-8DF9-5D6442FF3C56}"/>
              </a:ext>
            </a:extLst>
          </p:cNvPr>
          <p:cNvSpPr txBox="1"/>
          <p:nvPr userDrawn="1"/>
        </p:nvSpPr>
        <p:spPr>
          <a:xfrm>
            <a:off x="-2679728" y="88251"/>
            <a:ext cx="2630668" cy="230832"/>
          </a:xfrm>
          <a:prstGeom prst="rect">
            <a:avLst/>
          </a:prstGeom>
          <a:noFill/>
        </p:spPr>
        <p:txBody>
          <a:bodyPr wrap="square" rtlCol="0">
            <a:spAutoFit/>
          </a:bodyPr>
          <a:lstStyle/>
          <a:p>
            <a:pPr algn="ctr"/>
            <a:r>
              <a:rPr lang="en-GB" sz="900" b="1" dirty="0">
                <a:solidFill>
                  <a:srgbClr val="333333"/>
                </a:solidFill>
              </a:rPr>
              <a:t>How to edit the size of a line</a:t>
            </a:r>
          </a:p>
        </p:txBody>
      </p:sp>
      <p:sp>
        <p:nvSpPr>
          <p:cNvPr id="4" name="Date Placeholder 3">
            <a:extLst>
              <a:ext uri="{FF2B5EF4-FFF2-40B4-BE49-F238E27FC236}">
                <a16:creationId xmlns:a16="http://schemas.microsoft.com/office/drawing/2014/main" id="{992BC0A5-673B-41B6-9A0B-F3C870D2EF8F}"/>
              </a:ext>
            </a:extLst>
          </p:cNvPr>
          <p:cNvSpPr>
            <a:spLocks noGrp="1"/>
          </p:cNvSpPr>
          <p:nvPr>
            <p:ph type="dt" sz="half" idx="55"/>
          </p:nvPr>
        </p:nvSpPr>
        <p:spPr/>
        <p:txBody>
          <a:bodyPr/>
          <a:lstStyle/>
          <a:p>
            <a:fld id="{75BD3072-2A1B-486D-9638-782C12897BC2}" type="datetime1">
              <a:rPr lang="en-GB" smtClean="0"/>
              <a:t>17/11/2021</a:t>
            </a:fld>
            <a:endParaRPr lang="en-GB" dirty="0"/>
          </a:p>
        </p:txBody>
      </p:sp>
      <p:sp>
        <p:nvSpPr>
          <p:cNvPr id="7" name="Footer Placeholder 6">
            <a:extLst>
              <a:ext uri="{FF2B5EF4-FFF2-40B4-BE49-F238E27FC236}">
                <a16:creationId xmlns:a16="http://schemas.microsoft.com/office/drawing/2014/main" id="{D6DDA649-B5B0-4310-8BFD-1FFA7D2A8FF3}"/>
              </a:ext>
            </a:extLst>
          </p:cNvPr>
          <p:cNvSpPr>
            <a:spLocks noGrp="1"/>
          </p:cNvSpPr>
          <p:nvPr>
            <p:ph type="ftr" sz="quarter" idx="56"/>
          </p:nvPr>
        </p:nvSpPr>
        <p:spPr/>
        <p:txBody>
          <a:bodyPr/>
          <a:lstStyle/>
          <a:p>
            <a:endParaRPr lang="en-GB" dirty="0"/>
          </a:p>
        </p:txBody>
      </p:sp>
      <p:grpSp>
        <p:nvGrpSpPr>
          <p:cNvPr id="26" name="Group 25">
            <a:extLst>
              <a:ext uri="{FF2B5EF4-FFF2-40B4-BE49-F238E27FC236}">
                <a16:creationId xmlns:a16="http://schemas.microsoft.com/office/drawing/2014/main" id="{78AF5147-5F30-42FB-9D7B-C6EC2D76E590}"/>
              </a:ext>
            </a:extLst>
          </p:cNvPr>
          <p:cNvGrpSpPr/>
          <p:nvPr userDrawn="1"/>
        </p:nvGrpSpPr>
        <p:grpSpPr>
          <a:xfrm>
            <a:off x="-2716036" y="-2382"/>
            <a:ext cx="2666976" cy="1893094"/>
            <a:chOff x="-2716036" y="-3176"/>
            <a:chExt cx="2666976" cy="2524125"/>
          </a:xfrm>
        </p:grpSpPr>
        <p:grpSp>
          <p:nvGrpSpPr>
            <p:cNvPr id="27" name="Group 26">
              <a:extLst>
                <a:ext uri="{FF2B5EF4-FFF2-40B4-BE49-F238E27FC236}">
                  <a16:creationId xmlns:a16="http://schemas.microsoft.com/office/drawing/2014/main" id="{8BF47BCF-8570-4318-9DEF-79CA710B3DC5}"/>
                </a:ext>
              </a:extLst>
            </p:cNvPr>
            <p:cNvGrpSpPr/>
            <p:nvPr userDrawn="1"/>
          </p:nvGrpSpPr>
          <p:grpSpPr>
            <a:xfrm>
              <a:off x="-2716036" y="-3176"/>
              <a:ext cx="2666976" cy="2524125"/>
              <a:chOff x="789790" y="1150069"/>
              <a:chExt cx="3555967" cy="2524125"/>
            </a:xfrm>
          </p:grpSpPr>
          <p:sp>
            <p:nvSpPr>
              <p:cNvPr id="30" name="Rectangle 29">
                <a:extLst>
                  <a:ext uri="{FF2B5EF4-FFF2-40B4-BE49-F238E27FC236}">
                    <a16:creationId xmlns:a16="http://schemas.microsoft.com/office/drawing/2014/main" id="{FEDF516F-8B77-4523-BA4E-2892BBBBDE6E}"/>
                  </a:ext>
                </a:extLst>
              </p:cNvPr>
              <p:cNvSpPr/>
              <p:nvPr/>
            </p:nvSpPr>
            <p:spPr>
              <a:xfrm>
                <a:off x="838201" y="1150069"/>
                <a:ext cx="3507556" cy="252412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rgbClr val="333333"/>
                  </a:solidFill>
                </a:endParaRPr>
              </a:p>
            </p:txBody>
          </p:sp>
          <p:sp>
            <p:nvSpPr>
              <p:cNvPr id="31" name="Rectangle 30">
                <a:extLst>
                  <a:ext uri="{FF2B5EF4-FFF2-40B4-BE49-F238E27FC236}">
                    <a16:creationId xmlns:a16="http://schemas.microsoft.com/office/drawing/2014/main" id="{B5BDE31A-6251-4F5A-B22A-5A02A5E391E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333333"/>
                  </a:solidFill>
                </a:endParaRPr>
              </a:p>
            </p:txBody>
          </p:sp>
          <p:sp>
            <p:nvSpPr>
              <p:cNvPr id="32" name="TextBox 31">
                <a:extLst>
                  <a:ext uri="{FF2B5EF4-FFF2-40B4-BE49-F238E27FC236}">
                    <a16:creationId xmlns:a16="http://schemas.microsoft.com/office/drawing/2014/main" id="{43128962-56AB-4FE7-BC54-28EBEB3AE0E1}"/>
                  </a:ext>
                </a:extLst>
              </p:cNvPr>
              <p:cNvSpPr txBox="1"/>
              <p:nvPr/>
            </p:nvSpPr>
            <p:spPr>
              <a:xfrm>
                <a:off x="838201" y="1790613"/>
                <a:ext cx="3410736" cy="276999"/>
              </a:xfrm>
              <a:prstGeom prst="rect">
                <a:avLst/>
              </a:prstGeom>
              <a:noFill/>
            </p:spPr>
            <p:txBody>
              <a:bodyPr wrap="square" rtlCol="0">
                <a:spAutoFit/>
              </a:bodyPr>
              <a:lstStyle/>
              <a:p>
                <a:r>
                  <a:rPr lang="en-GB" sz="750" b="1" dirty="0">
                    <a:solidFill>
                      <a:srgbClr val="333333"/>
                    </a:solidFill>
                  </a:rPr>
                  <a:t>1. </a:t>
                </a:r>
                <a:r>
                  <a:rPr lang="en-GB" sz="750" dirty="0">
                    <a:solidFill>
                      <a:srgbClr val="333333"/>
                    </a:solidFill>
                  </a:rPr>
                  <a:t>Click on the line and click the </a:t>
                </a:r>
                <a:r>
                  <a:rPr lang="en-GB" sz="750" b="1" dirty="0">
                    <a:solidFill>
                      <a:srgbClr val="333333"/>
                    </a:solidFill>
                  </a:rPr>
                  <a:t>Format tab </a:t>
                </a:r>
                <a:r>
                  <a:rPr lang="en-GB" sz="750" dirty="0">
                    <a:solidFill>
                      <a:srgbClr val="333333"/>
                    </a:solidFill>
                  </a:rPr>
                  <a:t>in the ribbon.</a:t>
                </a:r>
              </a:p>
            </p:txBody>
          </p:sp>
          <p:sp>
            <p:nvSpPr>
              <p:cNvPr id="33" name="TextBox 32">
                <a:extLst>
                  <a:ext uri="{FF2B5EF4-FFF2-40B4-BE49-F238E27FC236}">
                    <a16:creationId xmlns:a16="http://schemas.microsoft.com/office/drawing/2014/main" id="{1535A909-57DC-4FE6-A452-715250F4E736}"/>
                  </a:ext>
                </a:extLst>
              </p:cNvPr>
              <p:cNvSpPr txBox="1"/>
              <p:nvPr/>
            </p:nvSpPr>
            <p:spPr>
              <a:xfrm>
                <a:off x="789790" y="2248841"/>
                <a:ext cx="3507556" cy="276999"/>
              </a:xfrm>
              <a:prstGeom prst="rect">
                <a:avLst/>
              </a:prstGeom>
              <a:noFill/>
            </p:spPr>
            <p:txBody>
              <a:bodyPr wrap="square" rtlCol="0">
                <a:spAutoFit/>
              </a:bodyPr>
              <a:lstStyle/>
              <a:p>
                <a:r>
                  <a:rPr lang="en-GB" sz="750" b="1" dirty="0">
                    <a:solidFill>
                      <a:srgbClr val="333333"/>
                    </a:solidFill>
                  </a:rPr>
                  <a:t>2. </a:t>
                </a:r>
                <a:r>
                  <a:rPr lang="en-GB" sz="750" dirty="0">
                    <a:solidFill>
                      <a:srgbClr val="333333"/>
                    </a:solidFill>
                  </a:rPr>
                  <a:t>Go to the </a:t>
                </a:r>
                <a:r>
                  <a:rPr lang="en-GB" sz="750" b="1" dirty="0">
                    <a:solidFill>
                      <a:srgbClr val="333333"/>
                    </a:solidFill>
                  </a:rPr>
                  <a:t>Size</a:t>
                </a:r>
                <a:r>
                  <a:rPr lang="en-GB" sz="750" dirty="0">
                    <a:solidFill>
                      <a:srgbClr val="333333"/>
                    </a:solidFill>
                  </a:rPr>
                  <a:t> section in the ribbon.</a:t>
                </a:r>
              </a:p>
            </p:txBody>
          </p:sp>
          <p:sp>
            <p:nvSpPr>
              <p:cNvPr id="37" name="TextBox 36">
                <a:extLst>
                  <a:ext uri="{FF2B5EF4-FFF2-40B4-BE49-F238E27FC236}">
                    <a16:creationId xmlns:a16="http://schemas.microsoft.com/office/drawing/2014/main" id="{02107FA4-84E3-4F4E-AC32-B4A9C54C473B}"/>
                  </a:ext>
                </a:extLst>
              </p:cNvPr>
              <p:cNvSpPr txBox="1"/>
              <p:nvPr/>
            </p:nvSpPr>
            <p:spPr>
              <a:xfrm>
                <a:off x="838199" y="2539675"/>
                <a:ext cx="3507556" cy="430887"/>
              </a:xfrm>
              <a:prstGeom prst="rect">
                <a:avLst/>
              </a:prstGeom>
              <a:noFill/>
            </p:spPr>
            <p:txBody>
              <a:bodyPr wrap="square" rtlCol="0">
                <a:spAutoFit/>
              </a:bodyPr>
              <a:lstStyle/>
              <a:p>
                <a:r>
                  <a:rPr lang="en-GB" sz="750" b="1" dirty="0">
                    <a:solidFill>
                      <a:srgbClr val="333333"/>
                    </a:solidFill>
                  </a:rPr>
                  <a:t>3. </a:t>
                </a:r>
                <a:r>
                  <a:rPr lang="en-GB" sz="750" dirty="0">
                    <a:solidFill>
                      <a:srgbClr val="333333"/>
                    </a:solidFill>
                  </a:rPr>
                  <a:t>Use the width </a:t>
                </a:r>
                <a:r>
                  <a:rPr lang="en-GB" sz="750" b="1" dirty="0">
                    <a:solidFill>
                      <a:srgbClr val="333333"/>
                    </a:solidFill>
                  </a:rPr>
                  <a:t>Arrow Buttons </a:t>
                </a:r>
                <a:r>
                  <a:rPr lang="en-GB" sz="750" dirty="0">
                    <a:solidFill>
                      <a:srgbClr val="333333"/>
                    </a:solidFill>
                  </a:rPr>
                  <a:t>to increase or decrease the size of your line.</a:t>
                </a:r>
              </a:p>
            </p:txBody>
          </p:sp>
          <p:sp>
            <p:nvSpPr>
              <p:cNvPr id="38" name="TextBox 37">
                <a:extLst>
                  <a:ext uri="{FF2B5EF4-FFF2-40B4-BE49-F238E27FC236}">
                    <a16:creationId xmlns:a16="http://schemas.microsoft.com/office/drawing/2014/main" id="{65BFEBBB-9EFA-47B0-96AB-F66B44B65192}"/>
                  </a:ext>
                </a:extLst>
              </p:cNvPr>
              <p:cNvSpPr txBox="1"/>
              <p:nvPr/>
            </p:nvSpPr>
            <p:spPr>
              <a:xfrm>
                <a:off x="838199" y="2975325"/>
                <a:ext cx="3507556" cy="276999"/>
              </a:xfrm>
              <a:prstGeom prst="rect">
                <a:avLst/>
              </a:prstGeom>
              <a:noFill/>
            </p:spPr>
            <p:txBody>
              <a:bodyPr wrap="square" rtlCol="0">
                <a:spAutoFit/>
              </a:bodyPr>
              <a:lstStyle/>
              <a:p>
                <a:r>
                  <a:rPr lang="en-GB" sz="750" b="1" dirty="0">
                    <a:solidFill>
                      <a:srgbClr val="333333"/>
                    </a:solidFill>
                  </a:rPr>
                  <a:t>4. </a:t>
                </a:r>
                <a:r>
                  <a:rPr lang="en-GB" sz="750" dirty="0">
                    <a:solidFill>
                      <a:srgbClr val="333333"/>
                    </a:solidFill>
                  </a:rPr>
                  <a:t>Align the line with the size of your text.</a:t>
                </a:r>
              </a:p>
            </p:txBody>
          </p:sp>
          <p:sp>
            <p:nvSpPr>
              <p:cNvPr id="39" name="TextBox 38">
                <a:extLst>
                  <a:ext uri="{FF2B5EF4-FFF2-40B4-BE49-F238E27FC236}">
                    <a16:creationId xmlns:a16="http://schemas.microsoft.com/office/drawing/2014/main" id="{8745FB37-0268-4CC3-92A6-EEEF942B5825}"/>
                  </a:ext>
                </a:extLst>
              </p:cNvPr>
              <p:cNvSpPr txBox="1"/>
              <p:nvPr userDrawn="1"/>
            </p:nvSpPr>
            <p:spPr>
              <a:xfrm>
                <a:off x="838199" y="3229241"/>
                <a:ext cx="3507556" cy="430887"/>
              </a:xfrm>
              <a:prstGeom prst="rect">
                <a:avLst/>
              </a:prstGeom>
              <a:noFill/>
            </p:spPr>
            <p:txBody>
              <a:bodyPr wrap="square" rtlCol="0">
                <a:spAutoFit/>
              </a:bodyPr>
              <a:lstStyle/>
              <a:p>
                <a:r>
                  <a:rPr lang="en-GB" sz="750" b="1" dirty="0">
                    <a:solidFill>
                      <a:srgbClr val="333333"/>
                    </a:solidFill>
                  </a:rPr>
                  <a:t>5. </a:t>
                </a:r>
                <a:r>
                  <a:rPr lang="en-GB" sz="750" dirty="0">
                    <a:solidFill>
                      <a:srgbClr val="333333"/>
                    </a:solidFill>
                  </a:rPr>
                  <a:t>Click on the line to select it for a </a:t>
                </a:r>
                <a:r>
                  <a:rPr lang="en-GB" sz="750" b="1" dirty="0">
                    <a:solidFill>
                      <a:srgbClr val="333333"/>
                    </a:solidFill>
                  </a:rPr>
                  <a:t>colour change. </a:t>
                </a:r>
                <a:r>
                  <a:rPr lang="en-GB" sz="750" b="0" dirty="0">
                    <a:solidFill>
                      <a:srgbClr val="333333"/>
                    </a:solidFill>
                  </a:rPr>
                  <a:t>Use the </a:t>
                </a:r>
                <a:r>
                  <a:rPr lang="en-GB" sz="750" b="1" dirty="0">
                    <a:solidFill>
                      <a:srgbClr val="333333"/>
                    </a:solidFill>
                  </a:rPr>
                  <a:t>Shape Fill </a:t>
                </a:r>
                <a:r>
                  <a:rPr lang="en-GB" sz="750" b="0" dirty="0">
                    <a:solidFill>
                      <a:srgbClr val="333333"/>
                    </a:solidFill>
                  </a:rPr>
                  <a:t>button.</a:t>
                </a:r>
                <a:endParaRPr lang="en-GB" sz="750" b="1" dirty="0">
                  <a:solidFill>
                    <a:srgbClr val="333333"/>
                  </a:solidFill>
                </a:endParaRPr>
              </a:p>
            </p:txBody>
          </p:sp>
        </p:grpSp>
        <p:sp>
          <p:nvSpPr>
            <p:cNvPr id="29" name="TextBox 28">
              <a:extLst>
                <a:ext uri="{FF2B5EF4-FFF2-40B4-BE49-F238E27FC236}">
                  <a16:creationId xmlns:a16="http://schemas.microsoft.com/office/drawing/2014/main" id="{3B86E4EE-E6CF-4CB6-B82E-9E4080758EC1}"/>
                </a:ext>
              </a:extLst>
            </p:cNvPr>
            <p:cNvSpPr txBox="1"/>
            <p:nvPr userDrawn="1"/>
          </p:nvSpPr>
          <p:spPr>
            <a:xfrm>
              <a:off x="-2679728" y="20931"/>
              <a:ext cx="2630668" cy="492443"/>
            </a:xfrm>
            <a:prstGeom prst="rect">
              <a:avLst/>
            </a:prstGeom>
            <a:noFill/>
          </p:spPr>
          <p:txBody>
            <a:bodyPr wrap="square" rtlCol="0">
              <a:spAutoFit/>
            </a:bodyPr>
            <a:lstStyle/>
            <a:p>
              <a:pPr algn="ctr"/>
              <a:r>
                <a:rPr lang="en-GB" sz="900" b="1" dirty="0">
                  <a:solidFill>
                    <a:srgbClr val="333333"/>
                  </a:solidFill>
                </a:rPr>
                <a:t>How to edit the size and </a:t>
              </a:r>
              <a:br>
                <a:rPr lang="en-GB" sz="900" b="1" dirty="0">
                  <a:solidFill>
                    <a:srgbClr val="333333"/>
                  </a:solidFill>
                </a:rPr>
              </a:br>
              <a:r>
                <a:rPr lang="en-GB" sz="900" b="1" dirty="0">
                  <a:solidFill>
                    <a:srgbClr val="333333"/>
                  </a:solidFill>
                </a:rPr>
                <a:t>colour of a line</a:t>
              </a:r>
            </a:p>
          </p:txBody>
        </p:sp>
      </p:grpSp>
    </p:spTree>
    <p:extLst>
      <p:ext uri="{BB962C8B-B14F-4D97-AF65-F5344CB8AC3E}">
        <p14:creationId xmlns:p14="http://schemas.microsoft.com/office/powerpoint/2010/main" val="20419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E108322-FC87-4C6A-89D9-7B6F2F8BAF51}" type="datetimeFigureOut">
              <a:rPr lang="ru-RU" smtClean="0"/>
              <a:t>17.11.2021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F1EA535-9A02-4918-88B3-844BD5738FE7}" type="slidenum">
              <a:rPr lang="ru-RU" smtClean="0"/>
              <a:t>‹#›</a:t>
            </a:fld>
            <a:endParaRPr lang="ru-RU" dirty="0"/>
          </a:p>
        </p:txBody>
      </p:sp>
    </p:spTree>
    <p:extLst>
      <p:ext uri="{BB962C8B-B14F-4D97-AF65-F5344CB8AC3E}">
        <p14:creationId xmlns:p14="http://schemas.microsoft.com/office/powerpoint/2010/main" val="2295352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3D4C2-34CD-465A-A8A2-174F961BA0EE}" type="datetimeFigureOut">
              <a:rPr lang="ru-RU" smtClean="0"/>
              <a:t>17.11.2021</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81B22D-6BD5-445C-8E95-855BC366B2CB}" type="slidenum">
              <a:rPr lang="ru-RU" smtClean="0"/>
              <a:t>‹#›</a:t>
            </a:fld>
            <a:endParaRPr lang="ru-RU"/>
          </a:p>
        </p:txBody>
      </p:sp>
    </p:spTree>
    <p:extLst>
      <p:ext uri="{BB962C8B-B14F-4D97-AF65-F5344CB8AC3E}">
        <p14:creationId xmlns:p14="http://schemas.microsoft.com/office/powerpoint/2010/main" val="202682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xF_Q2anYOfc"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 Id="rId5" Type="http://schemas.openxmlformats.org/officeDocument/2006/relationships/image" Target="../media/image40.jpg"/><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urok.1sept.ru/" TargetMode="External"/><Relationship Id="rId13" Type="http://schemas.openxmlformats.org/officeDocument/2006/relationships/image" Target="../media/image52.emf"/><Relationship Id="rId18" Type="http://schemas.openxmlformats.org/officeDocument/2006/relationships/hyperlink" Target="https://www.instagram.com/pervoes/" TargetMode="External"/><Relationship Id="rId3" Type="http://schemas.openxmlformats.org/officeDocument/2006/relationships/image" Target="../media/image47.emf"/><Relationship Id="rId21" Type="http://schemas.openxmlformats.org/officeDocument/2006/relationships/image" Target="../media/image56.emf"/><Relationship Id="rId7" Type="http://schemas.openxmlformats.org/officeDocument/2006/relationships/image" Target="../media/image49.emf"/><Relationship Id="rId12" Type="http://schemas.openxmlformats.org/officeDocument/2006/relationships/hyperlink" Target="https://ok.ru/digital.september" TargetMode="External"/><Relationship Id="rId17" Type="http://schemas.openxmlformats.org/officeDocument/2006/relationships/image" Target="../media/image54.emf"/><Relationship Id="rId2" Type="http://schemas.openxmlformats.org/officeDocument/2006/relationships/hyperlink" Target="https://edu.1sept.ru/" TargetMode="External"/><Relationship Id="rId16" Type="http://schemas.openxmlformats.org/officeDocument/2006/relationships/hyperlink" Target="https://vk.com/digital.september" TargetMode="External"/><Relationship Id="rId20" Type="http://schemas.openxmlformats.org/officeDocument/2006/relationships/hyperlink" Target="https://www.youtube.com/user/PervoeSentyabrya" TargetMode="External"/><Relationship Id="rId1" Type="http://schemas.openxmlformats.org/officeDocument/2006/relationships/slideLayout" Target="../slideLayouts/slideLayout2.xml"/><Relationship Id="rId6" Type="http://schemas.openxmlformats.org/officeDocument/2006/relationships/hyperlink" Target="https://1sept.ru/" TargetMode="External"/><Relationship Id="rId11" Type="http://schemas.openxmlformats.org/officeDocument/2006/relationships/image" Target="../media/image51.emf"/><Relationship Id="rId5" Type="http://schemas.openxmlformats.org/officeDocument/2006/relationships/image" Target="../media/image48.emf"/><Relationship Id="rId15" Type="http://schemas.openxmlformats.org/officeDocument/2006/relationships/image" Target="../media/image53.emf"/><Relationship Id="rId10" Type="http://schemas.openxmlformats.org/officeDocument/2006/relationships/hyperlink" Target="https://ds.1sept.ru/" TargetMode="External"/><Relationship Id="rId19" Type="http://schemas.openxmlformats.org/officeDocument/2006/relationships/image" Target="../media/image55.emf"/><Relationship Id="rId4" Type="http://schemas.openxmlformats.org/officeDocument/2006/relationships/hyperlink" Target="https://video.1sept.ru/" TargetMode="External"/><Relationship Id="rId9" Type="http://schemas.openxmlformats.org/officeDocument/2006/relationships/image" Target="../media/image50.emf"/><Relationship Id="rId14" Type="http://schemas.openxmlformats.org/officeDocument/2006/relationships/hyperlink" Target="https://www.facebook.com/digital.septemb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1916" y="915566"/>
            <a:ext cx="277640" cy="584775"/>
          </a:xfrm>
          <a:prstGeom prst="rect">
            <a:avLst/>
          </a:prstGeom>
          <a:noFill/>
        </p:spPr>
        <p:txBody>
          <a:bodyPr wrap="none" rtlCol="0">
            <a:spAutoFit/>
          </a:bodyPr>
          <a:lstStyle/>
          <a:p>
            <a:pPr algn="ctr"/>
            <a:r>
              <a:rPr lang="en-US" sz="3200" b="1" dirty="0"/>
              <a:t> </a:t>
            </a:r>
            <a:endParaRPr lang="ru-RU" sz="3200" b="1" dirty="0"/>
          </a:p>
        </p:txBody>
      </p:sp>
      <p:sp>
        <p:nvSpPr>
          <p:cNvPr id="3" name="Прямоугольник 2"/>
          <p:cNvSpPr/>
          <p:nvPr/>
        </p:nvSpPr>
        <p:spPr>
          <a:xfrm>
            <a:off x="539552" y="915566"/>
            <a:ext cx="6480720" cy="2062103"/>
          </a:xfrm>
          <a:prstGeom prst="rect">
            <a:avLst/>
          </a:prstGeom>
        </p:spPr>
        <p:txBody>
          <a:bodyPr wrap="square">
            <a:spAutoFit/>
          </a:bodyPr>
          <a:lstStyle/>
          <a:p>
            <a:r>
              <a:rPr lang="en-US" sz="3200" b="1" dirty="0"/>
              <a:t>MAKING LEARNING FUN AND EFFECTIVE, </a:t>
            </a:r>
          </a:p>
          <a:p>
            <a:r>
              <a:rPr lang="en-US" sz="3200" b="1" dirty="0"/>
              <a:t>TEACHING EASIER.</a:t>
            </a:r>
          </a:p>
          <a:p>
            <a:r>
              <a:rPr lang="en-US" sz="3200" b="1" dirty="0"/>
              <a:t>DEVELOPING PRODUCTIVE SKILLS.</a:t>
            </a:r>
            <a:endParaRPr lang="ru-RU" sz="3200" dirty="0"/>
          </a:p>
        </p:txBody>
      </p:sp>
    </p:spTree>
    <p:extLst>
      <p:ext uri="{BB962C8B-B14F-4D97-AF65-F5344CB8AC3E}">
        <p14:creationId xmlns:p14="http://schemas.microsoft.com/office/powerpoint/2010/main" val="8984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4" y="483518"/>
            <a:ext cx="6628420" cy="347524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9" y="555526"/>
            <a:ext cx="5780530" cy="424847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627534"/>
            <a:ext cx="5173013" cy="4104456"/>
          </a:xfrm>
          <a:prstGeom prst="rect">
            <a:avLst/>
          </a:prstGeom>
        </p:spPr>
      </p:pic>
    </p:spTree>
    <p:extLst>
      <p:ext uri="{BB962C8B-B14F-4D97-AF65-F5344CB8AC3E}">
        <p14:creationId xmlns:p14="http://schemas.microsoft.com/office/powerpoint/2010/main" val="422909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0" y="627534"/>
            <a:ext cx="6750844" cy="2836069"/>
          </a:xfrm>
          <a:prstGeom prst="rect">
            <a:avLst/>
          </a:prstGeom>
        </p:spPr>
      </p:pic>
    </p:spTree>
    <p:extLst>
      <p:ext uri="{BB962C8B-B14F-4D97-AF65-F5344CB8AC3E}">
        <p14:creationId xmlns:p14="http://schemas.microsoft.com/office/powerpoint/2010/main" val="1899886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3" y="627534"/>
            <a:ext cx="6774782" cy="3722913"/>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27534"/>
            <a:ext cx="4486275" cy="390525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598293"/>
            <a:ext cx="4855963" cy="4190061"/>
          </a:xfrm>
          <a:prstGeom prst="rect">
            <a:avLst/>
          </a:prstGeom>
        </p:spPr>
      </p:pic>
    </p:spTree>
    <p:extLst>
      <p:ext uri="{BB962C8B-B14F-4D97-AF65-F5344CB8AC3E}">
        <p14:creationId xmlns:p14="http://schemas.microsoft.com/office/powerpoint/2010/main" val="34362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143001" y="1256111"/>
            <a:ext cx="4389835" cy="273844"/>
          </a:xfrm>
        </p:spPr>
        <p:txBody>
          <a:bodyPr>
            <a:normAutofit fontScale="90000"/>
          </a:bodyPr>
          <a:lstStyle/>
          <a:p>
            <a:r>
              <a:rPr lang="en-GB" dirty="0"/>
              <a:t> </a:t>
            </a:r>
          </a:p>
        </p:txBody>
      </p:sp>
      <p:sp>
        <p:nvSpPr>
          <p:cNvPr id="5" name="Subtitle 4"/>
          <p:cNvSpPr>
            <a:spLocks noGrp="1"/>
          </p:cNvSpPr>
          <p:nvPr>
            <p:ph type="subTitle" sz="quarter" idx="4294967295"/>
          </p:nvPr>
        </p:nvSpPr>
        <p:spPr>
          <a:xfrm>
            <a:off x="1143001" y="1079716"/>
            <a:ext cx="4389835" cy="389334"/>
          </a:xfrm>
        </p:spPr>
        <p:txBody>
          <a:bodyPr>
            <a:normAutofit fontScale="70000" lnSpcReduction="20000"/>
          </a:bodyPr>
          <a:lstStyle/>
          <a:p>
            <a:r>
              <a:rPr lang="en-GB" dirty="0"/>
              <a:t> </a:t>
            </a:r>
          </a:p>
        </p:txBody>
      </p:sp>
      <p:pic>
        <p:nvPicPr>
          <p:cNvPr id="7" name="Picture 6"/>
          <p:cNvPicPr>
            <a:picLocks noChangeAspect="1"/>
          </p:cNvPicPr>
          <p:nvPr/>
        </p:nvPicPr>
        <p:blipFill>
          <a:blip r:embed="rId3"/>
          <a:stretch>
            <a:fillRect/>
          </a:stretch>
        </p:blipFill>
        <p:spPr>
          <a:xfrm>
            <a:off x="1315657" y="698006"/>
            <a:ext cx="6218771" cy="3475577"/>
          </a:xfrm>
          <a:prstGeom prst="rect">
            <a:avLst/>
          </a:prstGeom>
          <a:ln>
            <a:solidFill>
              <a:schemeClr val="accent1"/>
            </a:solidFill>
          </a:ln>
        </p:spPr>
      </p:pic>
      <p:sp>
        <p:nvSpPr>
          <p:cNvPr id="8" name="Rectangle 7"/>
          <p:cNvSpPr/>
          <p:nvPr/>
        </p:nvSpPr>
        <p:spPr>
          <a:xfrm>
            <a:off x="3452532" y="4092110"/>
            <a:ext cx="2238936" cy="40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lnSpc>
                <a:spcPct val="90000"/>
              </a:lnSpc>
              <a:spcAft>
                <a:spcPts val="338"/>
              </a:spcAft>
            </a:pPr>
            <a:r>
              <a:rPr lang="en-GB" sz="1125" dirty="0">
                <a:solidFill>
                  <a:schemeClr val="tx1"/>
                </a:solidFill>
              </a:rPr>
              <a:t>writeandimprove.com</a:t>
            </a:r>
          </a:p>
        </p:txBody>
      </p:sp>
    </p:spTree>
    <p:extLst>
      <p:ext uri="{BB962C8B-B14F-4D97-AF65-F5344CB8AC3E}">
        <p14:creationId xmlns:p14="http://schemas.microsoft.com/office/powerpoint/2010/main" val="258160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31640" y="715191"/>
            <a:ext cx="6300901" cy="3722914"/>
          </a:xfrm>
          <a:prstGeom prst="rect">
            <a:avLst/>
          </a:prstGeom>
          <a:ln>
            <a:solidFill>
              <a:schemeClr val="accent1"/>
            </a:solidFill>
          </a:ln>
        </p:spPr>
      </p:pic>
    </p:spTree>
    <p:extLst>
      <p:ext uri="{BB962C8B-B14F-4D97-AF65-F5344CB8AC3E}">
        <p14:creationId xmlns:p14="http://schemas.microsoft.com/office/powerpoint/2010/main" val="3406755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262" y="568016"/>
            <a:ext cx="5625112" cy="4059569"/>
          </a:xfrm>
          <a:prstGeom prst="rect">
            <a:avLst/>
          </a:prstGeom>
          <a:ln>
            <a:solidFill>
              <a:schemeClr val="accent1"/>
            </a:solidFill>
          </a:ln>
        </p:spPr>
      </p:pic>
    </p:spTree>
    <p:extLst>
      <p:ext uri="{BB962C8B-B14F-4D97-AF65-F5344CB8AC3E}">
        <p14:creationId xmlns:p14="http://schemas.microsoft.com/office/powerpoint/2010/main" val="4039729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878" y="645511"/>
            <a:ext cx="6614897" cy="4125698"/>
          </a:xfrm>
          <a:prstGeom prst="rect">
            <a:avLst/>
          </a:prstGeom>
        </p:spPr>
      </p:pic>
    </p:spTree>
    <p:extLst>
      <p:ext uri="{BB962C8B-B14F-4D97-AF65-F5344CB8AC3E}">
        <p14:creationId xmlns:p14="http://schemas.microsoft.com/office/powerpoint/2010/main" val="176637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799942"/>
            <a:ext cx="4146719" cy="2550680"/>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932" y="3525237"/>
            <a:ext cx="3325167" cy="1206784"/>
          </a:xfrm>
          <a:prstGeom prst="rect">
            <a:avLst/>
          </a:prstGeom>
        </p:spPr>
      </p:pic>
    </p:spTree>
    <p:extLst>
      <p:ext uri="{BB962C8B-B14F-4D97-AF65-F5344CB8AC3E}">
        <p14:creationId xmlns:p14="http://schemas.microsoft.com/office/powerpoint/2010/main" val="3286439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104" y="1242502"/>
            <a:ext cx="6005648" cy="2567981"/>
          </a:xfrm>
          <a:prstGeom prst="rect">
            <a:avLst/>
          </a:prstGeom>
        </p:spPr>
      </p:pic>
      <p:sp>
        <p:nvSpPr>
          <p:cNvPr id="3" name="TextBox 2"/>
          <p:cNvSpPr txBox="1"/>
          <p:nvPr/>
        </p:nvSpPr>
        <p:spPr>
          <a:xfrm>
            <a:off x="2299062" y="666206"/>
            <a:ext cx="1949632" cy="685800"/>
          </a:xfrm>
          <a:prstGeom prst="rect">
            <a:avLst/>
          </a:prstGeom>
          <a:noFill/>
        </p:spPr>
        <p:txBody>
          <a:bodyPr wrap="none" rtlCol="0">
            <a:noAutofit/>
          </a:bodyPr>
          <a:lstStyle/>
          <a:p>
            <a:pPr>
              <a:lnSpc>
                <a:spcPct val="90000"/>
              </a:lnSpc>
              <a:spcAft>
                <a:spcPts val="450"/>
              </a:spcAft>
            </a:pPr>
            <a:r>
              <a:rPr lang="en-US" sz="2100" b="1" dirty="0" err="1"/>
              <a:t>Write&amp;Improve</a:t>
            </a:r>
            <a:endParaRPr lang="ru-RU" sz="2100" b="1" dirty="0" err="1"/>
          </a:p>
        </p:txBody>
      </p:sp>
      <p:sp>
        <p:nvSpPr>
          <p:cNvPr id="4" name="TextBox 3"/>
          <p:cNvSpPr txBox="1"/>
          <p:nvPr/>
        </p:nvSpPr>
        <p:spPr>
          <a:xfrm>
            <a:off x="1691640" y="4193177"/>
            <a:ext cx="6123215" cy="685800"/>
          </a:xfrm>
          <a:prstGeom prst="rect">
            <a:avLst/>
          </a:prstGeom>
          <a:noFill/>
        </p:spPr>
        <p:txBody>
          <a:bodyPr wrap="none" rtlCol="0">
            <a:noAutofit/>
          </a:bodyPr>
          <a:lstStyle/>
          <a:p>
            <a:pPr>
              <a:lnSpc>
                <a:spcPct val="90000"/>
              </a:lnSpc>
              <a:spcAft>
                <a:spcPts val="450"/>
              </a:spcAft>
            </a:pPr>
            <a:r>
              <a:rPr lang="en-US" sz="1350" dirty="0"/>
              <a:t>Webinar </a:t>
            </a:r>
            <a:r>
              <a:rPr lang="en-US" sz="1350" i="1" dirty="0"/>
              <a:t>Help your students improve their writing skills with </a:t>
            </a:r>
            <a:r>
              <a:rPr lang="en-US" sz="1350" i="1" dirty="0" err="1"/>
              <a:t>Write&amp;Impove</a:t>
            </a:r>
            <a:r>
              <a:rPr lang="en-US" sz="1350" i="1" dirty="0"/>
              <a:t> </a:t>
            </a:r>
            <a:r>
              <a:rPr lang="en-US" sz="1350" dirty="0"/>
              <a:t>on</a:t>
            </a:r>
          </a:p>
          <a:p>
            <a:pPr>
              <a:lnSpc>
                <a:spcPct val="90000"/>
              </a:lnSpc>
              <a:spcAft>
                <a:spcPts val="450"/>
              </a:spcAft>
            </a:pPr>
            <a:r>
              <a:rPr lang="en-US" sz="1350" dirty="0"/>
              <a:t>YouTube Cambridge Assessment English channel</a:t>
            </a:r>
            <a:endParaRPr lang="ru-RU" sz="1350" dirty="0" err="1"/>
          </a:p>
        </p:txBody>
      </p:sp>
    </p:spTree>
    <p:extLst>
      <p:ext uri="{BB962C8B-B14F-4D97-AF65-F5344CB8AC3E}">
        <p14:creationId xmlns:p14="http://schemas.microsoft.com/office/powerpoint/2010/main" val="91246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37624" y="741541"/>
            <a:ext cx="1124731" cy="369332"/>
          </a:xfrm>
          <a:prstGeom prst="rect">
            <a:avLst/>
          </a:prstGeom>
          <a:noFill/>
        </p:spPr>
        <p:txBody>
          <a:bodyPr wrap="none" rtlCol="0">
            <a:spAutoFit/>
          </a:bodyPr>
          <a:lstStyle/>
          <a:p>
            <a:r>
              <a:rPr lang="en-US" dirty="0"/>
              <a:t>SPEAKING</a:t>
            </a:r>
            <a:endParaRPr lang="ru-RU" dirty="0"/>
          </a:p>
        </p:txBody>
      </p:sp>
      <p:pic>
        <p:nvPicPr>
          <p:cNvPr id="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791" y="1567849"/>
            <a:ext cx="4045148" cy="230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512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03598"/>
            <a:ext cx="6706195" cy="2123658"/>
          </a:xfrm>
          <a:prstGeom prst="rect">
            <a:avLst/>
          </a:prstGeom>
          <a:noFill/>
        </p:spPr>
        <p:txBody>
          <a:bodyPr wrap="none" rtlCol="0">
            <a:spAutoFit/>
          </a:bodyPr>
          <a:lstStyle/>
          <a:p>
            <a:r>
              <a:rPr lang="en-US" sz="2400" dirty="0"/>
              <a:t>CAMBRIDGE ENGLISH TEACHER COMPETITION</a:t>
            </a:r>
          </a:p>
          <a:p>
            <a:endParaRPr lang="en-US" dirty="0"/>
          </a:p>
          <a:p>
            <a:r>
              <a:rPr lang="en-US" dirty="0"/>
              <a:t>CAMBRIDGE ASSESSMENT ENGLISH &amp; CAMBRIDGE UNIVERSITY PRESS</a:t>
            </a:r>
            <a:endParaRPr lang="ru-RU" dirty="0"/>
          </a:p>
          <a:p>
            <a:endParaRPr lang="ru-RU" dirty="0"/>
          </a:p>
          <a:p>
            <a:endParaRPr lang="en-US" dirty="0"/>
          </a:p>
          <a:p>
            <a:r>
              <a:rPr lang="ru-RU" dirty="0"/>
              <a:t>Отборочный тур: 13 сентября 2021 г. – 1 декабря 2021 г.</a:t>
            </a:r>
          </a:p>
          <a:p>
            <a:r>
              <a:rPr lang="ru-RU" dirty="0"/>
              <a:t>Финальный тур: 13-20 декабря 2021 г.</a:t>
            </a:r>
          </a:p>
        </p:txBody>
      </p:sp>
      <p:sp>
        <p:nvSpPr>
          <p:cNvPr id="3" name="Прямоугольник 2"/>
          <p:cNvSpPr/>
          <p:nvPr/>
        </p:nvSpPr>
        <p:spPr>
          <a:xfrm>
            <a:off x="971600" y="3579862"/>
            <a:ext cx="5688632" cy="369332"/>
          </a:xfrm>
          <a:prstGeom prst="rect">
            <a:avLst/>
          </a:prstGeom>
        </p:spPr>
        <p:txBody>
          <a:bodyPr wrap="square">
            <a:spAutoFit/>
          </a:bodyPr>
          <a:lstStyle/>
          <a:p>
            <a:r>
              <a:rPr lang="en-US" dirty="0">
                <a:solidFill>
                  <a:schemeClr val="accent1"/>
                </a:solidFill>
              </a:rPr>
              <a:t>https://urok.1sept.ru/contests/cambridge-english-teacher</a:t>
            </a:r>
            <a:endParaRPr lang="ru-RU" dirty="0">
              <a:solidFill>
                <a:schemeClr val="accent1"/>
              </a:solidFill>
            </a:endParaRPr>
          </a:p>
        </p:txBody>
      </p:sp>
    </p:spTree>
    <p:extLst>
      <p:ext uri="{BB962C8B-B14F-4D97-AF65-F5344CB8AC3E}">
        <p14:creationId xmlns:p14="http://schemas.microsoft.com/office/powerpoint/2010/main" val="92739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43001" y="2147887"/>
            <a:ext cx="6603206" cy="2224088"/>
          </a:xfrm>
        </p:spPr>
        <p:txBody>
          <a:bodyPr/>
          <a:lstStyle/>
          <a:p>
            <a:endParaRPr lang="en-GB" sz="1125" dirty="0"/>
          </a:p>
          <a:p>
            <a:endParaRPr lang="en-GB" dirty="0"/>
          </a:p>
          <a:p>
            <a:pPr marL="160735" indent="-160735"/>
            <a:endParaRPr lang="en-GB" dirty="0"/>
          </a:p>
        </p:txBody>
      </p:sp>
      <p:sp>
        <p:nvSpPr>
          <p:cNvPr id="4" name="Title 3"/>
          <p:cNvSpPr>
            <a:spLocks noGrp="1"/>
          </p:cNvSpPr>
          <p:nvPr>
            <p:ph type="title" idx="4294967295"/>
          </p:nvPr>
        </p:nvSpPr>
        <p:spPr>
          <a:xfrm>
            <a:off x="1143001" y="1113589"/>
            <a:ext cx="3869531" cy="273844"/>
          </a:xfrm>
        </p:spPr>
        <p:txBody>
          <a:bodyPr>
            <a:noAutofit/>
          </a:bodyPr>
          <a:lstStyle/>
          <a:p>
            <a:r>
              <a:rPr lang="en-GB" sz="1800" dirty="0"/>
              <a:t>What constitutes an A2 level speaker?</a:t>
            </a:r>
          </a:p>
        </p:txBody>
      </p:sp>
      <p:graphicFrame>
        <p:nvGraphicFramePr>
          <p:cNvPr id="7" name="Table 6"/>
          <p:cNvGraphicFramePr>
            <a:graphicFrameLocks noGrp="1"/>
          </p:cNvGraphicFramePr>
          <p:nvPr/>
        </p:nvGraphicFramePr>
        <p:xfrm>
          <a:off x="1620534" y="1888294"/>
          <a:ext cx="4936332" cy="2653094"/>
        </p:xfrm>
        <a:graphic>
          <a:graphicData uri="http://schemas.openxmlformats.org/drawingml/2006/table">
            <a:tbl>
              <a:tblPr firstRow="1" bandRow="1">
                <a:tableStyleId>{0505E3EF-67EA-436B-97B2-0124C06EBD24}</a:tableStyleId>
              </a:tblPr>
              <a:tblGrid>
                <a:gridCol w="2468166">
                  <a:extLst>
                    <a:ext uri="{9D8B030D-6E8A-4147-A177-3AD203B41FA5}">
                      <a16:colId xmlns:a16="http://schemas.microsoft.com/office/drawing/2014/main" val="20000"/>
                    </a:ext>
                  </a:extLst>
                </a:gridCol>
                <a:gridCol w="2468166">
                  <a:extLst>
                    <a:ext uri="{9D8B030D-6E8A-4147-A177-3AD203B41FA5}">
                      <a16:colId xmlns:a16="http://schemas.microsoft.com/office/drawing/2014/main" val="20001"/>
                    </a:ext>
                  </a:extLst>
                </a:gridCol>
              </a:tblGrid>
              <a:tr h="69151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a:t>The kind of situations the speaker is in (predictable / familiar / unfamiliar / unexpected)</a:t>
                      </a:r>
                    </a:p>
                    <a:p>
                      <a:endParaRPr lang="en-GB" sz="1100" b="0" dirty="0"/>
                    </a:p>
                  </a:txBody>
                  <a:tcPr marL="51435" marR="51435" marT="25718" marB="25718"/>
                </a:tc>
                <a:tc>
                  <a:txBody>
                    <a:bodyPr/>
                    <a:lstStyle/>
                    <a:p>
                      <a:r>
                        <a:rPr lang="en-GB" sz="1100" b="0" dirty="0">
                          <a:solidFill>
                            <a:schemeClr val="tx1"/>
                          </a:solidFill>
                        </a:rPr>
                        <a:t>Very familiar or highly predictable situations</a:t>
                      </a:r>
                    </a:p>
                  </a:txBody>
                  <a:tcPr marL="51435" marR="51435" marT="25718" marB="25718"/>
                </a:tc>
                <a:extLst>
                  <a:ext uri="{0D108BD9-81ED-4DB2-BD59-A6C34878D82A}">
                    <a16:rowId xmlns:a16="http://schemas.microsoft.com/office/drawing/2014/main" val="10000"/>
                  </a:ext>
                </a:extLst>
              </a:tr>
              <a:tr h="38395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dirty="0"/>
                        <a:t>Length of utterances </a:t>
                      </a:r>
                    </a:p>
                    <a:p>
                      <a:endParaRPr lang="en-GB" sz="1100" b="0" dirty="0"/>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Tend to be very short – words or phrases</a:t>
                      </a:r>
                    </a:p>
                  </a:txBody>
                  <a:tcPr marL="51435" marR="51435" marT="25718" marB="25718"/>
                </a:tc>
                <a:extLst>
                  <a:ext uri="{0D108BD9-81ED-4DB2-BD59-A6C34878D82A}">
                    <a16:rowId xmlns:a16="http://schemas.microsoft.com/office/drawing/2014/main" val="10001"/>
                  </a:ext>
                </a:extLst>
              </a:tr>
              <a:tr h="371475">
                <a:tc>
                  <a:txBody>
                    <a:bodyPr/>
                    <a:lstStyle/>
                    <a:p>
                      <a:r>
                        <a:rPr lang="en-GB" sz="1100" dirty="0"/>
                        <a:t>Accuracy/range</a:t>
                      </a:r>
                      <a:endParaRPr lang="en-GB" sz="1100" b="0" dirty="0"/>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Some control of simple grammatical forms and appropriate vocabulary</a:t>
                      </a:r>
                    </a:p>
                  </a:txBody>
                  <a:tcPr marL="51435" marR="51435" marT="25718" marB="25718"/>
                </a:tc>
                <a:extLst>
                  <a:ext uri="{0D108BD9-81ED-4DB2-BD59-A6C34878D82A}">
                    <a16:rowId xmlns:a16="http://schemas.microsoft.com/office/drawing/2014/main" val="10002"/>
                  </a:ext>
                </a:extLst>
              </a:tr>
              <a:tr h="222448">
                <a:tc>
                  <a:txBody>
                    <a:bodyPr/>
                    <a:lstStyle/>
                    <a:p>
                      <a:r>
                        <a:rPr lang="en-GB" sz="1100" dirty="0"/>
                        <a:t>Hesitation</a:t>
                      </a:r>
                      <a:endParaRPr lang="en-GB" sz="1100" b="0" dirty="0"/>
                    </a:p>
                  </a:txBody>
                  <a:tcPr marL="51435" marR="51435" marT="25718" marB="25718"/>
                </a:tc>
                <a:tc>
                  <a:txBody>
                    <a:bodyPr/>
                    <a:lstStyle/>
                    <a:p>
                      <a:r>
                        <a:rPr lang="en-GB" sz="1100" b="0" dirty="0">
                          <a:solidFill>
                            <a:schemeClr val="tx1"/>
                          </a:solidFill>
                        </a:rPr>
                        <a:t>Frequent hesitation and pauses</a:t>
                      </a:r>
                    </a:p>
                  </a:txBody>
                  <a:tcPr marL="51435" marR="51435" marT="25718" marB="25718"/>
                </a:tc>
                <a:extLst>
                  <a:ext uri="{0D108BD9-81ED-4DB2-BD59-A6C34878D82A}">
                    <a16:rowId xmlns:a16="http://schemas.microsoft.com/office/drawing/2014/main" val="10003"/>
                  </a:ext>
                </a:extLst>
              </a:tr>
              <a:tr h="38395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dirty="0"/>
                        <a:t>Pronunciation</a:t>
                      </a:r>
                    </a:p>
                    <a:p>
                      <a:endParaRPr lang="en-GB" sz="1100" b="0" dirty="0"/>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May at times be difficult to understand</a:t>
                      </a:r>
                    </a:p>
                  </a:txBody>
                  <a:tcPr marL="51435" marR="51435" marT="25718" marB="25718"/>
                </a:tc>
                <a:extLst>
                  <a:ext uri="{0D108BD9-81ED-4DB2-BD59-A6C34878D82A}">
                    <a16:rowId xmlns:a16="http://schemas.microsoft.com/office/drawing/2014/main" val="10004"/>
                  </a:ext>
                </a:extLst>
              </a:tr>
              <a:tr h="54850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dirty="0"/>
                        <a:t>Command of the spoken language</a:t>
                      </a:r>
                      <a:endParaRPr lang="en-GB" sz="1100" b="0" dirty="0"/>
                    </a:p>
                  </a:txBody>
                  <a:tcPr marL="51435" marR="51435" marT="25718" marB="25718"/>
                </a:tc>
                <a:tc>
                  <a:txBody>
                    <a:bodyPr/>
                    <a:lstStyle/>
                    <a:p>
                      <a:r>
                        <a:rPr lang="en-GB" sz="1100" b="0" dirty="0"/>
                        <a:t>Basic</a:t>
                      </a:r>
                      <a:r>
                        <a:rPr lang="en-GB" sz="1100" b="0" baseline="0" dirty="0"/>
                        <a:t> command</a:t>
                      </a:r>
                      <a:endParaRPr lang="en-GB" sz="1100" b="0" dirty="0"/>
                    </a:p>
                  </a:txBody>
                  <a:tcPr marL="51435" marR="51435" marT="25718" marB="2571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8093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43001" y="2060595"/>
            <a:ext cx="6603206" cy="2224088"/>
          </a:xfrm>
        </p:spPr>
        <p:txBody>
          <a:bodyPr/>
          <a:lstStyle/>
          <a:p>
            <a:pPr marL="256500" indent="-256500">
              <a:defRPr/>
            </a:pPr>
            <a:r>
              <a:rPr lang="en-GB" sz="1350" dirty="0"/>
              <a:t>Grammar and Vocabulary (control, range, </a:t>
            </a:r>
            <a:r>
              <a:rPr lang="en-GB" sz="1350" dirty="0" err="1"/>
              <a:t>appropriacy</a:t>
            </a:r>
            <a:r>
              <a:rPr lang="en-GB" sz="1350" dirty="0"/>
              <a:t>)</a:t>
            </a:r>
          </a:p>
          <a:p>
            <a:pPr marL="192881" indent="-192881"/>
            <a:r>
              <a:rPr lang="en-GB" sz="1350" dirty="0"/>
              <a:t>Pronunciation (intonation, stress, individual sounds)</a:t>
            </a:r>
          </a:p>
          <a:p>
            <a:r>
              <a:rPr lang="en-GB" sz="1350" dirty="0"/>
              <a:t>Interactive Communication (initiating, responding, development)</a:t>
            </a:r>
          </a:p>
          <a:p>
            <a:pPr marL="0" indent="0">
              <a:buNone/>
            </a:pPr>
            <a:r>
              <a:rPr lang="en-GB" sz="1350" dirty="0"/>
              <a:t> </a:t>
            </a:r>
          </a:p>
          <a:p>
            <a:endParaRPr lang="en-GB" sz="1350" dirty="0"/>
          </a:p>
          <a:p>
            <a:pPr marL="192881" indent="-192881"/>
            <a:r>
              <a:rPr lang="en-GB" sz="1350" dirty="0"/>
              <a:t>Global achievement (overall effectiveness)</a:t>
            </a:r>
          </a:p>
          <a:p>
            <a:endParaRPr lang="en-GB" sz="1350" dirty="0"/>
          </a:p>
          <a:p>
            <a:endParaRPr lang="en-GB" sz="1350" dirty="0"/>
          </a:p>
        </p:txBody>
      </p:sp>
      <p:sp>
        <p:nvSpPr>
          <p:cNvPr id="4" name="Title 3"/>
          <p:cNvSpPr>
            <a:spLocks noGrp="1"/>
          </p:cNvSpPr>
          <p:nvPr>
            <p:ph type="title" idx="4294967295"/>
          </p:nvPr>
        </p:nvSpPr>
        <p:spPr>
          <a:xfrm>
            <a:off x="1208929" y="1224153"/>
            <a:ext cx="4389835" cy="273844"/>
          </a:xfrm>
        </p:spPr>
        <p:txBody>
          <a:bodyPr>
            <a:noAutofit/>
          </a:bodyPr>
          <a:lstStyle/>
          <a:p>
            <a:pPr algn="l"/>
            <a:r>
              <a:rPr lang="en-GB" sz="1800" dirty="0"/>
              <a:t>ASSESSING SPEAKING (A2)</a:t>
            </a:r>
          </a:p>
        </p:txBody>
      </p:sp>
      <p:pic>
        <p:nvPicPr>
          <p:cNvPr id="6" name="Picture 2" descr="C:\Users\wrigha\AppData\Local\Microsoft\Windows\Temporary Internet Files\Content.IE5\GVOMHMQQ\Quote - Turquo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061" y="1224153"/>
            <a:ext cx="2106883" cy="210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95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73738" y="821215"/>
            <a:ext cx="4389835" cy="273844"/>
          </a:xfrm>
        </p:spPr>
        <p:txBody>
          <a:bodyPr>
            <a:noAutofit/>
          </a:bodyPr>
          <a:lstStyle/>
          <a:p>
            <a:pPr algn="l"/>
            <a:r>
              <a:rPr lang="en-GB" sz="1800" dirty="0"/>
              <a:t>Assessing Speaking (A2)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462" y="1353792"/>
            <a:ext cx="4651861" cy="275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02215" y="1871259"/>
            <a:ext cx="873042" cy="184466"/>
          </a:xfrm>
          <a:prstGeom prst="rect">
            <a:avLst/>
          </a:prstGeom>
          <a:noFill/>
          <a:ln w="76200">
            <a:solidFill>
              <a:srgbClr val="8031A7"/>
            </a:solidFill>
          </a:ln>
        </p:spPr>
        <p:txBody>
          <a:bodyPr wrap="none" rtlCol="0">
            <a:noAutofit/>
          </a:bodyPr>
          <a:lstStyle/>
          <a:p>
            <a:pPr>
              <a:lnSpc>
                <a:spcPct val="90000"/>
              </a:lnSpc>
              <a:spcAft>
                <a:spcPts val="338"/>
              </a:spcAft>
            </a:pPr>
            <a:endParaRPr lang="en-GB" sz="900" b="1" dirty="0" err="1"/>
          </a:p>
        </p:txBody>
      </p:sp>
      <p:sp>
        <p:nvSpPr>
          <p:cNvPr id="8" name="TextBox 7"/>
          <p:cNvSpPr txBox="1"/>
          <p:nvPr/>
        </p:nvSpPr>
        <p:spPr>
          <a:xfrm>
            <a:off x="2138311" y="2737073"/>
            <a:ext cx="800852" cy="184466"/>
          </a:xfrm>
          <a:prstGeom prst="rect">
            <a:avLst/>
          </a:prstGeom>
          <a:noFill/>
          <a:ln w="76200">
            <a:solidFill>
              <a:srgbClr val="8031A7"/>
            </a:solidFill>
          </a:ln>
        </p:spPr>
        <p:txBody>
          <a:bodyPr wrap="none" rtlCol="0">
            <a:noAutofit/>
          </a:bodyPr>
          <a:lstStyle/>
          <a:p>
            <a:pPr>
              <a:lnSpc>
                <a:spcPct val="90000"/>
              </a:lnSpc>
              <a:spcAft>
                <a:spcPts val="338"/>
              </a:spcAft>
            </a:pPr>
            <a:endParaRPr lang="en-GB" sz="900" b="1" dirty="0" err="1"/>
          </a:p>
        </p:txBody>
      </p:sp>
      <p:sp>
        <p:nvSpPr>
          <p:cNvPr id="9" name="TextBox 8"/>
          <p:cNvSpPr txBox="1"/>
          <p:nvPr/>
        </p:nvSpPr>
        <p:spPr>
          <a:xfrm>
            <a:off x="2249742" y="3418422"/>
            <a:ext cx="800852" cy="184466"/>
          </a:xfrm>
          <a:prstGeom prst="rect">
            <a:avLst/>
          </a:prstGeom>
          <a:noFill/>
          <a:ln w="76200">
            <a:solidFill>
              <a:srgbClr val="8031A7"/>
            </a:solidFill>
          </a:ln>
        </p:spPr>
        <p:txBody>
          <a:bodyPr wrap="none" rtlCol="0">
            <a:noAutofit/>
          </a:bodyPr>
          <a:lstStyle/>
          <a:p>
            <a:pPr>
              <a:lnSpc>
                <a:spcPct val="90000"/>
              </a:lnSpc>
              <a:spcAft>
                <a:spcPts val="338"/>
              </a:spcAft>
            </a:pPr>
            <a:endParaRPr lang="en-GB" sz="900" b="1" dirty="0" err="1"/>
          </a:p>
        </p:txBody>
      </p:sp>
    </p:spTree>
    <p:extLst>
      <p:ext uri="{BB962C8B-B14F-4D97-AF65-F5344CB8AC3E}">
        <p14:creationId xmlns:p14="http://schemas.microsoft.com/office/powerpoint/2010/main" val="14148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223629" y="1059583"/>
            <a:ext cx="4389835" cy="273844"/>
          </a:xfrm>
          <a:solidFill>
            <a:schemeClr val="bg1"/>
          </a:solidFill>
        </p:spPr>
        <p:txBody>
          <a:bodyPr>
            <a:noAutofit/>
          </a:bodyPr>
          <a:lstStyle/>
          <a:p>
            <a:pPr algn="l"/>
            <a:r>
              <a:rPr lang="en-GB" sz="1800" dirty="0"/>
              <a:t>Assessing Speaking (A2) </a:t>
            </a:r>
          </a:p>
        </p:txBody>
      </p:sp>
      <p:graphicFrame>
        <p:nvGraphicFramePr>
          <p:cNvPr id="6" name="Table 5"/>
          <p:cNvGraphicFramePr>
            <a:graphicFrameLocks noGrp="1"/>
          </p:cNvGraphicFramePr>
          <p:nvPr/>
        </p:nvGraphicFramePr>
        <p:xfrm>
          <a:off x="1821496" y="1757038"/>
          <a:ext cx="5008145" cy="3059683"/>
        </p:xfrm>
        <a:graphic>
          <a:graphicData uri="http://schemas.openxmlformats.org/drawingml/2006/table">
            <a:tbl>
              <a:tblPr firstRow="1" bandRow="1">
                <a:tableStyleId>{69012ECD-51FC-41F1-AA8D-1B2483CD663E}</a:tableStyleId>
              </a:tblPr>
              <a:tblGrid>
                <a:gridCol w="566711">
                  <a:extLst>
                    <a:ext uri="{9D8B030D-6E8A-4147-A177-3AD203B41FA5}">
                      <a16:colId xmlns:a16="http://schemas.microsoft.com/office/drawing/2014/main" val="20000"/>
                    </a:ext>
                  </a:extLst>
                </a:gridCol>
                <a:gridCol w="4441434">
                  <a:extLst>
                    <a:ext uri="{9D8B030D-6E8A-4147-A177-3AD203B41FA5}">
                      <a16:colId xmlns:a16="http://schemas.microsoft.com/office/drawing/2014/main" val="20001"/>
                    </a:ext>
                  </a:extLst>
                </a:gridCol>
              </a:tblGrid>
              <a:tr h="222885">
                <a:tc>
                  <a:txBody>
                    <a:bodyPr/>
                    <a:lstStyle/>
                    <a:p>
                      <a:r>
                        <a:rPr lang="en-GB" sz="1100" dirty="0"/>
                        <a:t>BAND</a:t>
                      </a:r>
                    </a:p>
                  </a:txBody>
                  <a:tcPr marL="51435" marR="51435" marT="25718" marB="25718">
                    <a:solidFill>
                      <a:srgbClr val="8031A7"/>
                    </a:solidFill>
                  </a:tcPr>
                </a:tc>
                <a:tc>
                  <a:txBody>
                    <a:bodyPr/>
                    <a:lstStyle/>
                    <a:p>
                      <a:pPr marL="0" algn="l" defTabSz="685800" rtl="0" eaLnBrk="1" latinLnBrk="0" hangingPunct="1"/>
                      <a:r>
                        <a:rPr lang="en-GB" sz="1100" b="1" kern="1200" dirty="0">
                          <a:solidFill>
                            <a:schemeClr val="bg1"/>
                          </a:solidFill>
                          <a:latin typeface="+mn-lt"/>
                          <a:ea typeface="+mn-ea"/>
                          <a:cs typeface="+mn-cs"/>
                        </a:rPr>
                        <a:t>A2 GLOBAL ACHIEVEMENT</a:t>
                      </a:r>
                    </a:p>
                  </a:txBody>
                  <a:tcPr marL="51435" marR="51435" marT="25718" marB="25718">
                    <a:solidFill>
                      <a:srgbClr val="8031A7"/>
                    </a:solidFill>
                  </a:tcPr>
                </a:tc>
                <a:extLst>
                  <a:ext uri="{0D108BD9-81ED-4DB2-BD59-A6C34878D82A}">
                    <a16:rowId xmlns:a16="http://schemas.microsoft.com/office/drawing/2014/main" val="10000"/>
                  </a:ext>
                </a:extLst>
              </a:tr>
              <a:tr h="565785">
                <a:tc>
                  <a:txBody>
                    <a:bodyPr/>
                    <a:lstStyle/>
                    <a:p>
                      <a:r>
                        <a:rPr lang="en-GB" sz="1100" dirty="0"/>
                        <a:t>5</a:t>
                      </a:r>
                    </a:p>
                  </a:txBody>
                  <a:tcPr marL="51435" marR="51435" marT="25718" marB="25718"/>
                </a:tc>
                <a:tc>
                  <a:txBody>
                    <a:bodyPr/>
                    <a:lstStyle/>
                    <a:p>
                      <a:r>
                        <a:rPr lang="en-GB" sz="1100" dirty="0"/>
                        <a:t>Handles communication in everyday situations, despite hesitation.</a:t>
                      </a:r>
                      <a:endParaRPr lang="en-GB" sz="1100" baseline="0" dirty="0"/>
                    </a:p>
                    <a:p>
                      <a:r>
                        <a:rPr lang="en-GB" sz="1100" baseline="0" dirty="0"/>
                        <a:t>Constructs longer utterances but is not able to use complex language except in well-rehearsed utterances.</a:t>
                      </a:r>
                      <a:endParaRPr lang="en-GB" sz="1100" dirty="0"/>
                    </a:p>
                  </a:txBody>
                  <a:tcPr marL="51435" marR="51435" marT="25718" marB="25718"/>
                </a:tc>
                <a:extLst>
                  <a:ext uri="{0D108BD9-81ED-4DB2-BD59-A6C34878D82A}">
                    <a16:rowId xmlns:a16="http://schemas.microsoft.com/office/drawing/2014/main" val="10001"/>
                  </a:ext>
                </a:extLst>
              </a:tr>
              <a:tr h="248472">
                <a:tc>
                  <a:txBody>
                    <a:bodyPr/>
                    <a:lstStyle/>
                    <a:p>
                      <a:r>
                        <a:rPr lang="en-GB" sz="1100" dirty="0"/>
                        <a:t>4</a:t>
                      </a:r>
                    </a:p>
                  </a:txBody>
                  <a:tcPr marL="51435" marR="51435" marT="25718" marB="25718"/>
                </a:tc>
                <a:tc>
                  <a:txBody>
                    <a:bodyPr/>
                    <a:lstStyle/>
                    <a:p>
                      <a:r>
                        <a:rPr lang="en-GB" sz="1100" dirty="0"/>
                        <a:t>Performance shares features</a:t>
                      </a:r>
                      <a:r>
                        <a:rPr lang="en-GB" sz="1100" baseline="0" dirty="0"/>
                        <a:t> of Bands 3 and 5.</a:t>
                      </a:r>
                      <a:endParaRPr lang="en-GB" sz="1100" dirty="0"/>
                    </a:p>
                  </a:txBody>
                  <a:tcPr marL="51435" marR="51435" marT="25718" marB="25718"/>
                </a:tc>
                <a:extLst>
                  <a:ext uri="{0D108BD9-81ED-4DB2-BD59-A6C34878D82A}">
                    <a16:rowId xmlns:a16="http://schemas.microsoft.com/office/drawing/2014/main" val="10002"/>
                  </a:ext>
                </a:extLst>
              </a:tr>
              <a:tr h="565785">
                <a:tc>
                  <a:txBody>
                    <a:bodyPr/>
                    <a:lstStyle/>
                    <a:p>
                      <a:r>
                        <a:rPr lang="en-GB" sz="1100" dirty="0"/>
                        <a:t>3</a:t>
                      </a:r>
                    </a:p>
                  </a:txBody>
                  <a:tcPr marL="51435" marR="51435" marT="25718" marB="25718"/>
                </a:tc>
                <a:tc>
                  <a:txBody>
                    <a:bodyPr/>
                    <a:lstStyle/>
                    <a:p>
                      <a:r>
                        <a:rPr lang="en-GB" sz="1100" dirty="0"/>
                        <a:t>Conveys</a:t>
                      </a:r>
                      <a:r>
                        <a:rPr lang="en-GB" sz="1100" baseline="0" dirty="0"/>
                        <a:t> basic meaning in very familiar everyday situations.</a:t>
                      </a:r>
                    </a:p>
                    <a:p>
                      <a:r>
                        <a:rPr lang="en-GB" sz="1100" baseline="0" dirty="0"/>
                        <a:t>Produces utterances which tend to be very short – words or phrases – with frequent hesitation and pauses.</a:t>
                      </a:r>
                      <a:endParaRPr lang="en-GB" sz="1100" dirty="0"/>
                    </a:p>
                  </a:txBody>
                  <a:tcPr marL="51435" marR="51435" marT="25718" marB="25718"/>
                </a:tc>
                <a:extLst>
                  <a:ext uri="{0D108BD9-81ED-4DB2-BD59-A6C34878D82A}">
                    <a16:rowId xmlns:a16="http://schemas.microsoft.com/office/drawing/2014/main" val="10003"/>
                  </a:ext>
                </a:extLst>
              </a:tr>
              <a:tr h="248472">
                <a:tc>
                  <a:txBody>
                    <a:bodyPr/>
                    <a:lstStyle/>
                    <a:p>
                      <a:r>
                        <a:rPr lang="en-GB" sz="1100" dirty="0"/>
                        <a:t>2</a:t>
                      </a:r>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dirty="0"/>
                        <a:t>Performance shares features</a:t>
                      </a:r>
                      <a:r>
                        <a:rPr lang="en-GB" sz="1100" baseline="0" dirty="0"/>
                        <a:t> of Bands 1 and 3.</a:t>
                      </a:r>
                      <a:endParaRPr lang="en-GB" sz="1100" dirty="0"/>
                    </a:p>
                  </a:txBody>
                  <a:tcPr marL="51435" marR="51435" marT="25718" marB="25718"/>
                </a:tc>
                <a:extLst>
                  <a:ext uri="{0D108BD9-81ED-4DB2-BD59-A6C34878D82A}">
                    <a16:rowId xmlns:a16="http://schemas.microsoft.com/office/drawing/2014/main" val="10004"/>
                  </a:ext>
                </a:extLst>
              </a:tr>
              <a:tr h="737235">
                <a:tc>
                  <a:txBody>
                    <a:bodyPr/>
                    <a:lstStyle/>
                    <a:p>
                      <a:r>
                        <a:rPr lang="en-GB" sz="1100" dirty="0"/>
                        <a:t>1</a:t>
                      </a:r>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dirty="0"/>
                        <a:t>Has difficulty conveying</a:t>
                      </a:r>
                      <a:r>
                        <a:rPr lang="en-GB" sz="1100" baseline="0" dirty="0"/>
                        <a:t> basic meaning even in very familiar everyday situations.</a:t>
                      </a:r>
                    </a:p>
                    <a:p>
                      <a:pPr marL="0" marR="0" indent="0" algn="l" defTabSz="685800" rtl="0" eaLnBrk="1" fontAlgn="auto" latinLnBrk="0" hangingPunct="1">
                        <a:lnSpc>
                          <a:spcPct val="100000"/>
                        </a:lnSpc>
                        <a:spcBef>
                          <a:spcPts val="0"/>
                        </a:spcBef>
                        <a:spcAft>
                          <a:spcPts val="0"/>
                        </a:spcAft>
                        <a:buClrTx/>
                        <a:buSzTx/>
                        <a:buFontTx/>
                        <a:buNone/>
                        <a:tabLst/>
                        <a:defRPr/>
                      </a:pPr>
                      <a:r>
                        <a:rPr lang="en-GB" sz="1100" baseline="0" dirty="0"/>
                        <a:t>Responses are limited to short phrases or isolated words with frequent hesitation and pauses.</a:t>
                      </a:r>
                      <a:endParaRPr lang="en-GB" sz="1100" dirty="0"/>
                    </a:p>
                  </a:txBody>
                  <a:tcPr marL="51435" marR="51435" marT="25718" marB="25718"/>
                </a:tc>
                <a:extLst>
                  <a:ext uri="{0D108BD9-81ED-4DB2-BD59-A6C34878D82A}">
                    <a16:rowId xmlns:a16="http://schemas.microsoft.com/office/drawing/2014/main" val="10005"/>
                  </a:ext>
                </a:extLst>
              </a:tr>
              <a:tr h="471049">
                <a:tc>
                  <a:txBody>
                    <a:bodyPr/>
                    <a:lstStyle/>
                    <a:p>
                      <a:r>
                        <a:rPr lang="en-GB" sz="1100" dirty="0"/>
                        <a:t>0</a:t>
                      </a:r>
                    </a:p>
                  </a:txBody>
                  <a:tcPr marL="51435" marR="51435" marT="25718" marB="25718"/>
                </a:tc>
                <a:tc>
                  <a:txBody>
                    <a:bodyPr/>
                    <a:lstStyle/>
                    <a:p>
                      <a:r>
                        <a:rPr lang="en-GB" sz="1100" dirty="0"/>
                        <a:t>Performance</a:t>
                      </a:r>
                      <a:r>
                        <a:rPr lang="en-GB" sz="1100" baseline="0" dirty="0"/>
                        <a:t> below Band 1.</a:t>
                      </a:r>
                      <a:endParaRPr lang="en-GB" sz="1100" dirty="0"/>
                    </a:p>
                  </a:txBody>
                  <a:tcPr marL="51435" marR="51435" marT="25718" marB="2571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9460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43001" y="2147887"/>
            <a:ext cx="6603206" cy="2224088"/>
          </a:xfrm>
        </p:spPr>
        <p:txBody>
          <a:bodyPr/>
          <a:lstStyle/>
          <a:p>
            <a:endParaRPr lang="en-GB" sz="1125" dirty="0"/>
          </a:p>
          <a:p>
            <a:endParaRPr lang="en-GB" dirty="0"/>
          </a:p>
          <a:p>
            <a:pPr marL="160735" indent="-160735"/>
            <a:endParaRPr lang="en-GB" dirty="0"/>
          </a:p>
        </p:txBody>
      </p:sp>
      <p:sp>
        <p:nvSpPr>
          <p:cNvPr id="4" name="Title 3"/>
          <p:cNvSpPr>
            <a:spLocks noGrp="1"/>
          </p:cNvSpPr>
          <p:nvPr>
            <p:ph type="title" idx="4294967295"/>
          </p:nvPr>
        </p:nvSpPr>
        <p:spPr>
          <a:xfrm>
            <a:off x="551121" y="624908"/>
            <a:ext cx="3869531" cy="273844"/>
          </a:xfrm>
        </p:spPr>
        <p:txBody>
          <a:bodyPr>
            <a:noAutofit/>
          </a:bodyPr>
          <a:lstStyle/>
          <a:p>
            <a:r>
              <a:rPr lang="en-GB" sz="1800" dirty="0"/>
              <a:t>What constitutes a B1 level speaker?</a:t>
            </a:r>
          </a:p>
        </p:txBody>
      </p:sp>
      <p:graphicFrame>
        <p:nvGraphicFramePr>
          <p:cNvPr id="7" name="Table 6"/>
          <p:cNvGraphicFramePr>
            <a:graphicFrameLocks noGrp="1"/>
          </p:cNvGraphicFramePr>
          <p:nvPr>
            <p:extLst>
              <p:ext uri="{D42A27DB-BD31-4B8C-83A1-F6EECF244321}">
                <p14:modId xmlns:p14="http://schemas.microsoft.com/office/powerpoint/2010/main" val="1046512674"/>
              </p:ext>
            </p:extLst>
          </p:nvPr>
        </p:nvGraphicFramePr>
        <p:xfrm>
          <a:off x="17720" y="1059582"/>
          <a:ext cx="4936332" cy="3544419"/>
        </p:xfrm>
        <a:graphic>
          <a:graphicData uri="http://schemas.openxmlformats.org/drawingml/2006/table">
            <a:tbl>
              <a:tblPr firstRow="1" bandRow="1">
                <a:tableStyleId>{0505E3EF-67EA-436B-97B2-0124C06EBD24}</a:tableStyleId>
              </a:tblPr>
              <a:tblGrid>
                <a:gridCol w="2468166">
                  <a:extLst>
                    <a:ext uri="{9D8B030D-6E8A-4147-A177-3AD203B41FA5}">
                      <a16:colId xmlns:a16="http://schemas.microsoft.com/office/drawing/2014/main" val="20000"/>
                    </a:ext>
                  </a:extLst>
                </a:gridCol>
                <a:gridCol w="2468166">
                  <a:extLst>
                    <a:ext uri="{9D8B030D-6E8A-4147-A177-3AD203B41FA5}">
                      <a16:colId xmlns:a16="http://schemas.microsoft.com/office/drawing/2014/main" val="20001"/>
                    </a:ext>
                  </a:extLst>
                </a:gridCol>
              </a:tblGrid>
              <a:tr h="69151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b="0" dirty="0"/>
                        <a:t>The kind of situations the speaker is in (predictable / familiar / unfamiliar / unexpected)</a:t>
                      </a:r>
                    </a:p>
                    <a:p>
                      <a:endParaRPr lang="en-GB" sz="1200" b="0" dirty="0"/>
                    </a:p>
                  </a:txBody>
                  <a:tcPr marL="51435" marR="51435" marT="25718" marB="25718"/>
                </a:tc>
                <a:tc>
                  <a:txBody>
                    <a:bodyPr/>
                    <a:lstStyle/>
                    <a:p>
                      <a:r>
                        <a:rPr lang="en-GB" sz="1200" b="0" dirty="0">
                          <a:solidFill>
                            <a:schemeClr val="tx1"/>
                          </a:solidFill>
                        </a:rPr>
                        <a:t>Familiar</a:t>
                      </a:r>
                      <a:r>
                        <a:rPr lang="en-GB" sz="1200" b="0" baseline="0" dirty="0">
                          <a:solidFill>
                            <a:schemeClr val="tx1"/>
                          </a:solidFill>
                        </a:rPr>
                        <a:t> </a:t>
                      </a:r>
                      <a:r>
                        <a:rPr lang="en-GB" sz="1200" b="0" dirty="0">
                          <a:solidFill>
                            <a:schemeClr val="tx1"/>
                          </a:solidFill>
                        </a:rPr>
                        <a:t>situations</a:t>
                      </a:r>
                    </a:p>
                  </a:txBody>
                  <a:tcPr marL="51435" marR="51435" marT="25718" marB="25718"/>
                </a:tc>
                <a:extLst>
                  <a:ext uri="{0D108BD9-81ED-4DB2-BD59-A6C34878D82A}">
                    <a16:rowId xmlns:a16="http://schemas.microsoft.com/office/drawing/2014/main" val="10000"/>
                  </a:ext>
                </a:extLst>
              </a:tr>
              <a:tr h="53149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a:t>Accuracy/range </a:t>
                      </a:r>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Good degree of control of simple grammatical forms, range of appropriate vocabulary</a:t>
                      </a:r>
                    </a:p>
                  </a:txBody>
                  <a:tcPr marL="51435" marR="51435" marT="25718" marB="25718"/>
                </a:tc>
                <a:extLst>
                  <a:ext uri="{0D108BD9-81ED-4DB2-BD59-A6C34878D82A}">
                    <a16:rowId xmlns:a16="http://schemas.microsoft.com/office/drawing/2014/main" val="10001"/>
                  </a:ext>
                </a:extLst>
              </a:tr>
              <a:tr h="371475">
                <a:tc>
                  <a:txBody>
                    <a:bodyPr/>
                    <a:lstStyle/>
                    <a:p>
                      <a:r>
                        <a:rPr lang="en-GB" sz="1200" dirty="0"/>
                        <a:t>Ability</a:t>
                      </a:r>
                      <a:r>
                        <a:rPr lang="en-GB" sz="1200" baseline="0" dirty="0"/>
                        <a:t> to organise discourse</a:t>
                      </a:r>
                      <a:endParaRPr lang="en-GB" sz="1200" b="0" dirty="0"/>
                    </a:p>
                  </a:txBody>
                  <a:tcPr marL="51435" marR="51435" marT="25718" marB="25718"/>
                </a:tc>
                <a:tc>
                  <a:txBody>
                    <a:bodyPr/>
                    <a:lstStyle/>
                    <a:p>
                      <a:pPr marL="0" indent="0">
                        <a:buFont typeface="Arial" panose="020B0604020202020204" pitchFamily="34" charset="0"/>
                        <a:buNone/>
                      </a:pPr>
                      <a:r>
                        <a:rPr lang="en-GB" sz="1200" dirty="0">
                          <a:solidFill>
                            <a:schemeClr val="tx1"/>
                          </a:solidFill>
                        </a:rPr>
                        <a:t>Some extended discourse, mostly relevant, basic cohesive devices</a:t>
                      </a:r>
                    </a:p>
                  </a:txBody>
                  <a:tcPr marL="51435" marR="51435" marT="25718" marB="25718"/>
                </a:tc>
                <a:extLst>
                  <a:ext uri="{0D108BD9-81ED-4DB2-BD59-A6C34878D82A}">
                    <a16:rowId xmlns:a16="http://schemas.microsoft.com/office/drawing/2014/main" val="10002"/>
                  </a:ext>
                </a:extLst>
              </a:tr>
              <a:tr h="371475">
                <a:tc>
                  <a:txBody>
                    <a:bodyPr/>
                    <a:lstStyle/>
                    <a:p>
                      <a:r>
                        <a:rPr lang="en-GB" sz="1200" dirty="0"/>
                        <a:t>Hesitation</a:t>
                      </a:r>
                      <a:endParaRPr lang="en-GB" sz="1200" b="0" dirty="0"/>
                    </a:p>
                  </a:txBody>
                  <a:tcPr marL="51435" marR="51435" marT="25718" marB="25718"/>
                </a:tc>
                <a:tc>
                  <a:txBody>
                    <a:bodyPr/>
                    <a:lstStyle/>
                    <a:p>
                      <a:pPr marL="0" indent="0">
                        <a:buFont typeface="Arial" panose="020B0604020202020204" pitchFamily="34" charset="0"/>
                        <a:buNone/>
                      </a:pPr>
                      <a:r>
                        <a:rPr lang="en-GB" sz="1200" dirty="0">
                          <a:solidFill>
                            <a:schemeClr val="tx1"/>
                          </a:solidFill>
                        </a:rPr>
                        <a:t>Some hesitation and pauses while searching for language to express ideas</a:t>
                      </a:r>
                    </a:p>
                  </a:txBody>
                  <a:tcPr marL="51435" marR="51435" marT="25718" marB="25718"/>
                </a:tc>
                <a:extLst>
                  <a:ext uri="{0D108BD9-81ED-4DB2-BD59-A6C34878D82A}">
                    <a16:rowId xmlns:a16="http://schemas.microsoft.com/office/drawing/2014/main" val="10003"/>
                  </a:ext>
                </a:extLst>
              </a:tr>
              <a:tr h="37147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a:t>Pronunciation</a:t>
                      </a:r>
                    </a:p>
                  </a:txBody>
                  <a:tcPr marL="51435" marR="51435" marT="25718" marB="25718"/>
                </a:tc>
                <a:tc>
                  <a:txBody>
                    <a:bodyPr/>
                    <a:lstStyle/>
                    <a:p>
                      <a:pPr marL="0" indent="0">
                        <a:buFont typeface="Arial" panose="020B0604020202020204" pitchFamily="34" charset="0"/>
                        <a:buNone/>
                      </a:pPr>
                      <a:r>
                        <a:rPr lang="en-GB" sz="1200" dirty="0">
                          <a:solidFill>
                            <a:schemeClr val="tx1"/>
                          </a:solidFill>
                        </a:rPr>
                        <a:t>Generally intelligible, but may at times put a strain on the listener</a:t>
                      </a:r>
                    </a:p>
                  </a:txBody>
                  <a:tcPr marL="51435" marR="51435" marT="25718" marB="25718"/>
                </a:tc>
                <a:extLst>
                  <a:ext uri="{0D108BD9-81ED-4DB2-BD59-A6C34878D82A}">
                    <a16:rowId xmlns:a16="http://schemas.microsoft.com/office/drawing/2014/main" val="10004"/>
                  </a:ext>
                </a:extLst>
              </a:tr>
              <a:tr h="72691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a:t>Command of the spoken language</a:t>
                      </a:r>
                    </a:p>
                  </a:txBody>
                  <a:tcPr marL="51435" marR="51435" marT="25718" marB="25718"/>
                </a:tc>
                <a:tc>
                  <a:txBody>
                    <a:bodyPr/>
                    <a:lstStyle/>
                    <a:p>
                      <a:r>
                        <a:rPr lang="en-GB" sz="1200" b="0" baseline="0" dirty="0"/>
                        <a:t>Limited but effective command</a:t>
                      </a:r>
                      <a:endParaRPr lang="en-GB" sz="1200" b="0" dirty="0"/>
                    </a:p>
                  </a:txBody>
                  <a:tcPr marL="51435" marR="51435" marT="25718" marB="25718"/>
                </a:tc>
                <a:extLst>
                  <a:ext uri="{0D108BD9-81ED-4DB2-BD59-A6C34878D82A}">
                    <a16:rowId xmlns:a16="http://schemas.microsoft.com/office/drawing/2014/main" val="10005"/>
                  </a:ext>
                </a:extLst>
              </a:tr>
            </a:tbl>
          </a:graphicData>
        </a:graphic>
      </p:graphicFrame>
      <p:graphicFrame>
        <p:nvGraphicFramePr>
          <p:cNvPr id="5" name="Table 6"/>
          <p:cNvGraphicFramePr>
            <a:graphicFrameLocks noGrp="1"/>
          </p:cNvGraphicFramePr>
          <p:nvPr>
            <p:extLst>
              <p:ext uri="{D42A27DB-BD31-4B8C-83A1-F6EECF244321}">
                <p14:modId xmlns:p14="http://schemas.microsoft.com/office/powerpoint/2010/main" val="1588028191"/>
              </p:ext>
            </p:extLst>
          </p:nvPr>
        </p:nvGraphicFramePr>
        <p:xfrm>
          <a:off x="6079332" y="843558"/>
          <a:ext cx="3064668" cy="2990856"/>
        </p:xfrm>
        <a:graphic>
          <a:graphicData uri="http://schemas.openxmlformats.org/drawingml/2006/table">
            <a:tbl>
              <a:tblPr firstRow="1" bandRow="1">
                <a:tableStyleId>{0505E3EF-67EA-436B-97B2-0124C06EBD24}</a:tableStyleId>
              </a:tblPr>
              <a:tblGrid>
                <a:gridCol w="1532334">
                  <a:extLst>
                    <a:ext uri="{9D8B030D-6E8A-4147-A177-3AD203B41FA5}">
                      <a16:colId xmlns:a16="http://schemas.microsoft.com/office/drawing/2014/main" val="20000"/>
                    </a:ext>
                  </a:extLst>
                </a:gridCol>
                <a:gridCol w="1532334">
                  <a:extLst>
                    <a:ext uri="{9D8B030D-6E8A-4147-A177-3AD203B41FA5}">
                      <a16:colId xmlns:a16="http://schemas.microsoft.com/office/drawing/2014/main" val="20001"/>
                    </a:ext>
                  </a:extLst>
                </a:gridCol>
              </a:tblGrid>
              <a:tr h="81953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a:t>The kind of situations the speaker is in (predictable / familiar / unfamiliar / unexpected)</a:t>
                      </a:r>
                    </a:p>
                    <a:p>
                      <a:endParaRPr lang="en-GB" sz="1100" b="0" dirty="0"/>
                    </a:p>
                  </a:txBody>
                  <a:tcPr marL="51435" marR="51435" marT="25718" marB="25718"/>
                </a:tc>
                <a:tc>
                  <a:txBody>
                    <a:bodyPr/>
                    <a:lstStyle/>
                    <a:p>
                      <a:r>
                        <a:rPr lang="en-GB" sz="1100" b="0" dirty="0">
                          <a:solidFill>
                            <a:schemeClr val="tx1"/>
                          </a:solidFill>
                        </a:rPr>
                        <a:t>Very familiar or highly predictable situations</a:t>
                      </a:r>
                    </a:p>
                  </a:txBody>
                  <a:tcPr marL="51435" marR="51435" marT="25718" marB="25718"/>
                </a:tc>
                <a:extLst>
                  <a:ext uri="{0D108BD9-81ED-4DB2-BD59-A6C34878D82A}">
                    <a16:rowId xmlns:a16="http://schemas.microsoft.com/office/drawing/2014/main" val="10000"/>
                  </a:ext>
                </a:extLst>
              </a:tr>
              <a:tr h="29975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dirty="0"/>
                        <a:t>Length of utterances </a:t>
                      </a:r>
                    </a:p>
                    <a:p>
                      <a:endParaRPr lang="en-GB" sz="1100" b="0" dirty="0"/>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Tend to be very short – words or phrases</a:t>
                      </a:r>
                    </a:p>
                  </a:txBody>
                  <a:tcPr marL="51435" marR="51435" marT="25718" marB="25718"/>
                </a:tc>
                <a:extLst>
                  <a:ext uri="{0D108BD9-81ED-4DB2-BD59-A6C34878D82A}">
                    <a16:rowId xmlns:a16="http://schemas.microsoft.com/office/drawing/2014/main" val="10001"/>
                  </a:ext>
                </a:extLst>
              </a:tr>
              <a:tr h="429703">
                <a:tc>
                  <a:txBody>
                    <a:bodyPr/>
                    <a:lstStyle/>
                    <a:p>
                      <a:r>
                        <a:rPr lang="en-GB" sz="1100" dirty="0"/>
                        <a:t>Accuracy/range</a:t>
                      </a:r>
                      <a:endParaRPr lang="en-GB" sz="1100" b="0" dirty="0"/>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Some control of simple grammatical forms and appropriate vocabulary</a:t>
                      </a:r>
                    </a:p>
                  </a:txBody>
                  <a:tcPr marL="51435" marR="51435" marT="25718" marB="25718"/>
                </a:tc>
                <a:extLst>
                  <a:ext uri="{0D108BD9-81ED-4DB2-BD59-A6C34878D82A}">
                    <a16:rowId xmlns:a16="http://schemas.microsoft.com/office/drawing/2014/main" val="10002"/>
                  </a:ext>
                </a:extLst>
              </a:tr>
              <a:tr h="299759">
                <a:tc>
                  <a:txBody>
                    <a:bodyPr/>
                    <a:lstStyle/>
                    <a:p>
                      <a:r>
                        <a:rPr lang="en-GB" sz="1100" dirty="0"/>
                        <a:t>Hesitation</a:t>
                      </a:r>
                      <a:endParaRPr lang="en-GB" sz="1100" b="0" dirty="0"/>
                    </a:p>
                  </a:txBody>
                  <a:tcPr marL="51435" marR="51435" marT="25718" marB="25718"/>
                </a:tc>
                <a:tc>
                  <a:txBody>
                    <a:bodyPr/>
                    <a:lstStyle/>
                    <a:p>
                      <a:r>
                        <a:rPr lang="en-GB" sz="1100" b="0" dirty="0">
                          <a:solidFill>
                            <a:schemeClr val="tx1"/>
                          </a:solidFill>
                        </a:rPr>
                        <a:t>Frequent hesitation and pauses</a:t>
                      </a:r>
                    </a:p>
                  </a:txBody>
                  <a:tcPr marL="51435" marR="51435" marT="25718" marB="25718"/>
                </a:tc>
                <a:extLst>
                  <a:ext uri="{0D108BD9-81ED-4DB2-BD59-A6C34878D82A}">
                    <a16:rowId xmlns:a16="http://schemas.microsoft.com/office/drawing/2014/main" val="10003"/>
                  </a:ext>
                </a:extLst>
              </a:tr>
              <a:tr h="29975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dirty="0"/>
                        <a:t>Pronunciation</a:t>
                      </a:r>
                    </a:p>
                    <a:p>
                      <a:endParaRPr lang="en-GB" sz="1100" b="0" dirty="0"/>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May at times be difficult to understand</a:t>
                      </a:r>
                    </a:p>
                  </a:txBody>
                  <a:tcPr marL="51435" marR="51435" marT="25718" marB="25718"/>
                </a:tc>
                <a:extLst>
                  <a:ext uri="{0D108BD9-81ED-4DB2-BD59-A6C34878D82A}">
                    <a16:rowId xmlns:a16="http://schemas.microsoft.com/office/drawing/2014/main" val="10004"/>
                  </a:ext>
                </a:extLst>
              </a:tr>
              <a:tr h="29975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100" dirty="0"/>
                        <a:t>Command of the spoken language</a:t>
                      </a:r>
                      <a:endParaRPr lang="en-GB" sz="1100" b="0" dirty="0"/>
                    </a:p>
                  </a:txBody>
                  <a:tcPr marL="51435" marR="51435" marT="25718" marB="25718"/>
                </a:tc>
                <a:tc>
                  <a:txBody>
                    <a:bodyPr/>
                    <a:lstStyle/>
                    <a:p>
                      <a:r>
                        <a:rPr lang="en-GB" sz="1100" b="0" dirty="0"/>
                        <a:t>Basic</a:t>
                      </a:r>
                      <a:r>
                        <a:rPr lang="en-GB" sz="1100" b="0" baseline="0" dirty="0"/>
                        <a:t> command</a:t>
                      </a:r>
                      <a:endParaRPr lang="en-GB" sz="1100" b="0" dirty="0"/>
                    </a:p>
                  </a:txBody>
                  <a:tcPr marL="51435" marR="51435" marT="25718" marB="25718"/>
                </a:tc>
                <a:extLst>
                  <a:ext uri="{0D108BD9-81ED-4DB2-BD59-A6C34878D82A}">
                    <a16:rowId xmlns:a16="http://schemas.microsoft.com/office/drawing/2014/main" val="10005"/>
                  </a:ext>
                </a:extLst>
              </a:tr>
            </a:tbl>
          </a:graphicData>
        </a:graphic>
      </p:graphicFrame>
      <p:sp>
        <p:nvSpPr>
          <p:cNvPr id="2" name="TextBox 1"/>
          <p:cNvSpPr txBox="1"/>
          <p:nvPr/>
        </p:nvSpPr>
        <p:spPr>
          <a:xfrm>
            <a:off x="7528840" y="474226"/>
            <a:ext cx="434734" cy="369332"/>
          </a:xfrm>
          <a:prstGeom prst="rect">
            <a:avLst/>
          </a:prstGeom>
          <a:noFill/>
        </p:spPr>
        <p:txBody>
          <a:bodyPr wrap="none" rtlCol="0">
            <a:spAutoFit/>
          </a:bodyPr>
          <a:lstStyle/>
          <a:p>
            <a:r>
              <a:rPr lang="ru-RU" dirty="0"/>
              <a:t>А2</a:t>
            </a:r>
          </a:p>
        </p:txBody>
      </p:sp>
    </p:spTree>
    <p:extLst>
      <p:ext uri="{BB962C8B-B14F-4D97-AF65-F5344CB8AC3E}">
        <p14:creationId xmlns:p14="http://schemas.microsoft.com/office/powerpoint/2010/main" val="3862448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43001" y="2147887"/>
            <a:ext cx="6603206" cy="2224088"/>
          </a:xfrm>
        </p:spPr>
        <p:txBody>
          <a:bodyPr/>
          <a:lstStyle/>
          <a:p>
            <a:endParaRPr lang="en-GB" sz="1125" dirty="0"/>
          </a:p>
          <a:p>
            <a:endParaRPr lang="en-GB" dirty="0"/>
          </a:p>
          <a:p>
            <a:pPr marL="160735" indent="-160735"/>
            <a:endParaRPr lang="en-GB" dirty="0"/>
          </a:p>
        </p:txBody>
      </p:sp>
      <p:sp>
        <p:nvSpPr>
          <p:cNvPr id="4" name="Title 3"/>
          <p:cNvSpPr>
            <a:spLocks noGrp="1"/>
          </p:cNvSpPr>
          <p:nvPr>
            <p:ph type="title" idx="4294967295"/>
          </p:nvPr>
        </p:nvSpPr>
        <p:spPr>
          <a:xfrm>
            <a:off x="611560" y="627534"/>
            <a:ext cx="5160169" cy="273844"/>
          </a:xfrm>
        </p:spPr>
        <p:txBody>
          <a:bodyPr>
            <a:noAutofit/>
          </a:bodyPr>
          <a:lstStyle/>
          <a:p>
            <a:pPr algn="l"/>
            <a:r>
              <a:rPr lang="en-GB" sz="1800" dirty="0"/>
              <a:t>What constitutes a B2 level speaker?</a:t>
            </a:r>
          </a:p>
        </p:txBody>
      </p:sp>
      <p:graphicFrame>
        <p:nvGraphicFramePr>
          <p:cNvPr id="7" name="Table 6"/>
          <p:cNvGraphicFramePr>
            <a:graphicFrameLocks noGrp="1"/>
          </p:cNvGraphicFramePr>
          <p:nvPr>
            <p:extLst>
              <p:ext uri="{D42A27DB-BD31-4B8C-83A1-F6EECF244321}">
                <p14:modId xmlns:p14="http://schemas.microsoft.com/office/powerpoint/2010/main" val="20756258"/>
              </p:ext>
            </p:extLst>
          </p:nvPr>
        </p:nvGraphicFramePr>
        <p:xfrm>
          <a:off x="0" y="1127841"/>
          <a:ext cx="5832648" cy="3532139"/>
        </p:xfrm>
        <a:graphic>
          <a:graphicData uri="http://schemas.openxmlformats.org/drawingml/2006/table">
            <a:tbl>
              <a:tblPr firstRow="1" bandRow="1">
                <a:tableStyleId>{0505E3EF-67EA-436B-97B2-0124C06EBD24}</a:tableStyleId>
              </a:tblPr>
              <a:tblGrid>
                <a:gridCol w="2916324">
                  <a:extLst>
                    <a:ext uri="{9D8B030D-6E8A-4147-A177-3AD203B41FA5}">
                      <a16:colId xmlns:a16="http://schemas.microsoft.com/office/drawing/2014/main" val="20000"/>
                    </a:ext>
                  </a:extLst>
                </a:gridCol>
                <a:gridCol w="2916324">
                  <a:extLst>
                    <a:ext uri="{9D8B030D-6E8A-4147-A177-3AD203B41FA5}">
                      <a16:colId xmlns:a16="http://schemas.microsoft.com/office/drawing/2014/main" val="20001"/>
                    </a:ext>
                  </a:extLst>
                </a:gridCol>
              </a:tblGrid>
              <a:tr h="65351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b="0" dirty="0"/>
                        <a:t>The kind of situations the speaker is in (predictable / familiar / unfamiliar / unexpected)</a:t>
                      </a:r>
                    </a:p>
                  </a:txBody>
                  <a:tcPr marL="68580" marR="68580" marT="25718" marB="25718"/>
                </a:tc>
                <a:tc>
                  <a:txBody>
                    <a:bodyPr/>
                    <a:lstStyle/>
                    <a:p>
                      <a:r>
                        <a:rPr lang="en-US" sz="1200" b="0" dirty="0"/>
                        <a:t>Able to handle communication in familiar situations</a:t>
                      </a:r>
                    </a:p>
                  </a:txBody>
                  <a:tcPr marL="68580" marR="68580" marT="25718" marB="25718"/>
                </a:tc>
                <a:extLst>
                  <a:ext uri="{0D108BD9-81ED-4DB2-BD59-A6C34878D82A}">
                    <a16:rowId xmlns:a16="http://schemas.microsoft.com/office/drawing/2014/main" val="10000"/>
                  </a:ext>
                </a:extLst>
              </a:tr>
              <a:tr h="454351">
                <a:tc>
                  <a:txBody>
                    <a:bodyPr/>
                    <a:lstStyle/>
                    <a:p>
                      <a:pPr marL="0" indent="0">
                        <a:buFont typeface="Arial" panose="020B0604020202020204" pitchFamily="34" charset="0"/>
                        <a:buNone/>
                      </a:pPr>
                      <a:r>
                        <a:rPr lang="en-GB" sz="1200" dirty="0"/>
                        <a:t>Grammatical accuracy</a:t>
                      </a:r>
                    </a:p>
                  </a:txBody>
                  <a:tcPr marL="68580" marR="68580" marT="25718" marB="25718"/>
                </a:tc>
                <a:tc>
                  <a:txBody>
                    <a:bodyPr/>
                    <a:lstStyle/>
                    <a:p>
                      <a:r>
                        <a:rPr lang="en-GB" sz="1200" b="0" kern="1200" dirty="0">
                          <a:solidFill>
                            <a:schemeClr val="dk1"/>
                          </a:solidFill>
                          <a:latin typeface="+mn-lt"/>
                          <a:ea typeface="+mn-ea"/>
                          <a:cs typeface="+mn-cs"/>
                        </a:rPr>
                        <a:t>Generally accurate but some inaccuracies and inappropriate usage occur</a:t>
                      </a:r>
                    </a:p>
                  </a:txBody>
                  <a:tcPr marL="68580" marR="68580" marT="25718" marB="25718"/>
                </a:tc>
                <a:extLst>
                  <a:ext uri="{0D108BD9-81ED-4DB2-BD59-A6C34878D82A}">
                    <a16:rowId xmlns:a16="http://schemas.microsoft.com/office/drawing/2014/main" val="10001"/>
                  </a:ext>
                </a:extLst>
              </a:tr>
              <a:tr h="653518">
                <a:tc>
                  <a:txBody>
                    <a:bodyPr/>
                    <a:lstStyle/>
                    <a:p>
                      <a:pPr marL="0" indent="0">
                        <a:buFont typeface="Arial" panose="020B0604020202020204" pitchFamily="34" charset="0"/>
                        <a:buNone/>
                      </a:pPr>
                      <a:r>
                        <a:rPr lang="en-GB" sz="1200" dirty="0"/>
                        <a:t>Ability to organise discourse</a:t>
                      </a:r>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mn-lt"/>
                          <a:ea typeface="+mn-ea"/>
                          <a:cs typeface="+mn-cs"/>
                        </a:rPr>
                        <a:t>Able to organise extended discourse but occasionally produces utterances that lack coherence</a:t>
                      </a:r>
                    </a:p>
                  </a:txBody>
                  <a:tcPr marL="68580" marR="68580" marT="25718" marB="25718"/>
                </a:tc>
                <a:extLst>
                  <a:ext uri="{0D108BD9-81ED-4DB2-BD59-A6C34878D82A}">
                    <a16:rowId xmlns:a16="http://schemas.microsoft.com/office/drawing/2014/main" val="10002"/>
                  </a:ext>
                </a:extLst>
              </a:tr>
              <a:tr h="653518">
                <a:tc>
                  <a:txBody>
                    <a:bodyPr/>
                    <a:lstStyle/>
                    <a:p>
                      <a:r>
                        <a:rPr lang="en-GB" sz="1200" dirty="0"/>
                        <a:t>Hesitation</a:t>
                      </a:r>
                      <a:endParaRPr lang="en-GB" sz="1200" b="0" dirty="0"/>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mn-lt"/>
                          <a:ea typeface="+mn-ea"/>
                          <a:cs typeface="+mn-cs"/>
                        </a:rPr>
                        <a:t>Maintains a flow of language, although hesitation may occur when searching for language</a:t>
                      </a:r>
                    </a:p>
                  </a:txBody>
                  <a:tcPr marL="68580" marR="68580" marT="25718" marB="25718"/>
                </a:tc>
                <a:extLst>
                  <a:ext uri="{0D108BD9-81ED-4DB2-BD59-A6C34878D82A}">
                    <a16:rowId xmlns:a16="http://schemas.microsoft.com/office/drawing/2014/main" val="10003"/>
                  </a:ext>
                </a:extLst>
              </a:tr>
              <a:tr h="45435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a:t>Pronunciation</a:t>
                      </a:r>
                    </a:p>
                    <a:p>
                      <a:endParaRPr lang="en-GB" sz="1200" b="0" dirty="0"/>
                    </a:p>
                  </a:txBody>
                  <a:tcPr marL="68580" marR="68580" marT="25718" marB="2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dk1"/>
                          </a:solidFill>
                          <a:latin typeface="+mn-lt"/>
                          <a:ea typeface="+mn-ea"/>
                          <a:cs typeface="+mn-cs"/>
                        </a:rPr>
                        <a:t>Although pronunciation is easily understood, L1 features may be intrusive</a:t>
                      </a:r>
                    </a:p>
                  </a:txBody>
                  <a:tcPr marL="68580" marR="68580" marT="25718" marB="25718"/>
                </a:tc>
                <a:extLst>
                  <a:ext uri="{0D108BD9-81ED-4DB2-BD59-A6C34878D82A}">
                    <a16:rowId xmlns:a16="http://schemas.microsoft.com/office/drawing/2014/main" val="10004"/>
                  </a:ext>
                </a:extLst>
              </a:tr>
              <a:tr h="66288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200" dirty="0"/>
                        <a:t>Command of the spoken language</a:t>
                      </a:r>
                    </a:p>
                    <a:p>
                      <a:endParaRPr lang="en-GB" sz="1200" b="0" dirty="0"/>
                    </a:p>
                  </a:txBody>
                  <a:tcPr marL="68580" marR="68580" marT="25718" marB="25718"/>
                </a:tc>
                <a:tc>
                  <a:txBody>
                    <a:bodyPr/>
                    <a:lstStyle/>
                    <a:p>
                      <a:r>
                        <a:rPr lang="en-GB" sz="1200" b="0" kern="1200" dirty="0">
                          <a:solidFill>
                            <a:schemeClr val="dk1"/>
                          </a:solidFill>
                          <a:latin typeface="+mn-lt"/>
                          <a:ea typeface="+mn-ea"/>
                          <a:cs typeface="+mn-cs"/>
                        </a:rPr>
                        <a:t>Generally effective command of the spoken language</a:t>
                      </a:r>
                    </a:p>
                  </a:txBody>
                  <a:tcPr marL="68580" marR="68580" marT="25718" marB="25718"/>
                </a:tc>
                <a:extLst>
                  <a:ext uri="{0D108BD9-81ED-4DB2-BD59-A6C34878D82A}">
                    <a16:rowId xmlns:a16="http://schemas.microsoft.com/office/drawing/2014/main" val="10005"/>
                  </a:ext>
                </a:extLst>
              </a:tr>
            </a:tbl>
          </a:graphicData>
        </a:graphic>
      </p:graphicFrame>
      <p:graphicFrame>
        <p:nvGraphicFramePr>
          <p:cNvPr id="5" name="Table 6"/>
          <p:cNvGraphicFramePr>
            <a:graphicFrameLocks noGrp="1"/>
          </p:cNvGraphicFramePr>
          <p:nvPr>
            <p:extLst>
              <p:ext uri="{D42A27DB-BD31-4B8C-83A1-F6EECF244321}">
                <p14:modId xmlns:p14="http://schemas.microsoft.com/office/powerpoint/2010/main" val="4048249463"/>
              </p:ext>
            </p:extLst>
          </p:nvPr>
        </p:nvGraphicFramePr>
        <p:xfrm>
          <a:off x="6084168" y="730779"/>
          <a:ext cx="2977314" cy="2713782"/>
        </p:xfrm>
        <a:graphic>
          <a:graphicData uri="http://schemas.openxmlformats.org/drawingml/2006/table">
            <a:tbl>
              <a:tblPr firstRow="1" bandRow="1">
                <a:tableStyleId>{0505E3EF-67EA-436B-97B2-0124C06EBD24}</a:tableStyleId>
              </a:tblPr>
              <a:tblGrid>
                <a:gridCol w="1488657">
                  <a:extLst>
                    <a:ext uri="{9D8B030D-6E8A-4147-A177-3AD203B41FA5}">
                      <a16:colId xmlns:a16="http://schemas.microsoft.com/office/drawing/2014/main" val="20000"/>
                    </a:ext>
                  </a:extLst>
                </a:gridCol>
                <a:gridCol w="1488657">
                  <a:extLst>
                    <a:ext uri="{9D8B030D-6E8A-4147-A177-3AD203B41FA5}">
                      <a16:colId xmlns:a16="http://schemas.microsoft.com/office/drawing/2014/main" val="20001"/>
                    </a:ext>
                  </a:extLst>
                </a:gridCol>
              </a:tblGrid>
              <a:tr h="48124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00" b="0" dirty="0"/>
                        <a:t>The kind of situations the speaker is in (predictable / familiar / unfamiliar / unexpected)</a:t>
                      </a:r>
                    </a:p>
                    <a:p>
                      <a:endParaRPr lang="en-GB" sz="800" b="0" dirty="0"/>
                    </a:p>
                  </a:txBody>
                  <a:tcPr marL="51435" marR="51435" marT="25718" marB="25718"/>
                </a:tc>
                <a:tc>
                  <a:txBody>
                    <a:bodyPr/>
                    <a:lstStyle/>
                    <a:p>
                      <a:r>
                        <a:rPr lang="en-GB" sz="800" b="0" dirty="0">
                          <a:solidFill>
                            <a:schemeClr val="tx1"/>
                          </a:solidFill>
                        </a:rPr>
                        <a:t>Familiar</a:t>
                      </a:r>
                      <a:r>
                        <a:rPr lang="en-GB" sz="800" b="0" baseline="0" dirty="0">
                          <a:solidFill>
                            <a:schemeClr val="tx1"/>
                          </a:solidFill>
                        </a:rPr>
                        <a:t> </a:t>
                      </a:r>
                      <a:r>
                        <a:rPr lang="en-GB" sz="800" b="0" dirty="0">
                          <a:solidFill>
                            <a:schemeClr val="tx1"/>
                          </a:solidFill>
                        </a:rPr>
                        <a:t>situations</a:t>
                      </a:r>
                    </a:p>
                  </a:txBody>
                  <a:tcPr marL="51435" marR="51435" marT="25718" marB="25718"/>
                </a:tc>
                <a:extLst>
                  <a:ext uri="{0D108BD9-81ED-4DB2-BD59-A6C34878D82A}">
                    <a16:rowId xmlns:a16="http://schemas.microsoft.com/office/drawing/2014/main" val="10000"/>
                  </a:ext>
                </a:extLst>
              </a:tr>
              <a:tr h="36988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00" dirty="0"/>
                        <a:t>Accuracy/range </a:t>
                      </a:r>
                    </a:p>
                  </a:txBody>
                  <a:tcPr marL="51435" marR="51435" marT="25718" marB="2571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00" dirty="0">
                          <a:solidFill>
                            <a:schemeClr val="tx1"/>
                          </a:solidFill>
                        </a:rPr>
                        <a:t>Good degree of control of simple grammatical forms, range of appropriate vocabulary</a:t>
                      </a:r>
                    </a:p>
                  </a:txBody>
                  <a:tcPr marL="51435" marR="51435" marT="25718" marB="25718"/>
                </a:tc>
                <a:extLst>
                  <a:ext uri="{0D108BD9-81ED-4DB2-BD59-A6C34878D82A}">
                    <a16:rowId xmlns:a16="http://schemas.microsoft.com/office/drawing/2014/main" val="10001"/>
                  </a:ext>
                </a:extLst>
              </a:tr>
              <a:tr h="258520">
                <a:tc>
                  <a:txBody>
                    <a:bodyPr/>
                    <a:lstStyle/>
                    <a:p>
                      <a:r>
                        <a:rPr lang="en-GB" sz="800" dirty="0"/>
                        <a:t>Ability</a:t>
                      </a:r>
                      <a:r>
                        <a:rPr lang="en-GB" sz="800" baseline="0" dirty="0"/>
                        <a:t> to organise discourse</a:t>
                      </a:r>
                      <a:endParaRPr lang="en-GB" sz="800" b="0" dirty="0"/>
                    </a:p>
                  </a:txBody>
                  <a:tcPr marL="51435" marR="51435" marT="25718" marB="25718"/>
                </a:tc>
                <a:tc>
                  <a:txBody>
                    <a:bodyPr/>
                    <a:lstStyle/>
                    <a:p>
                      <a:pPr marL="0" indent="0">
                        <a:buFont typeface="Arial" panose="020B0604020202020204" pitchFamily="34" charset="0"/>
                        <a:buNone/>
                      </a:pPr>
                      <a:r>
                        <a:rPr lang="en-GB" sz="800" dirty="0">
                          <a:solidFill>
                            <a:schemeClr val="tx1"/>
                          </a:solidFill>
                        </a:rPr>
                        <a:t>Some extended discourse, mostly relevant, basic cohesive devices</a:t>
                      </a:r>
                    </a:p>
                  </a:txBody>
                  <a:tcPr marL="51435" marR="51435" marT="25718" marB="25718"/>
                </a:tc>
                <a:extLst>
                  <a:ext uri="{0D108BD9-81ED-4DB2-BD59-A6C34878D82A}">
                    <a16:rowId xmlns:a16="http://schemas.microsoft.com/office/drawing/2014/main" val="10002"/>
                  </a:ext>
                </a:extLst>
              </a:tr>
              <a:tr h="258520">
                <a:tc>
                  <a:txBody>
                    <a:bodyPr/>
                    <a:lstStyle/>
                    <a:p>
                      <a:r>
                        <a:rPr lang="en-GB" sz="800" dirty="0"/>
                        <a:t>Hesitation</a:t>
                      </a:r>
                      <a:endParaRPr lang="en-GB" sz="800" b="0" dirty="0"/>
                    </a:p>
                  </a:txBody>
                  <a:tcPr marL="51435" marR="51435" marT="25718" marB="25718"/>
                </a:tc>
                <a:tc>
                  <a:txBody>
                    <a:bodyPr/>
                    <a:lstStyle/>
                    <a:p>
                      <a:pPr marL="0" indent="0">
                        <a:buFont typeface="Arial" panose="020B0604020202020204" pitchFamily="34" charset="0"/>
                        <a:buNone/>
                      </a:pPr>
                      <a:r>
                        <a:rPr lang="en-GB" sz="800" dirty="0">
                          <a:solidFill>
                            <a:schemeClr val="tx1"/>
                          </a:solidFill>
                        </a:rPr>
                        <a:t>Some hesitation and pauses while searching for language to express ideas</a:t>
                      </a:r>
                    </a:p>
                  </a:txBody>
                  <a:tcPr marL="51435" marR="51435" marT="25718" marB="25718"/>
                </a:tc>
                <a:extLst>
                  <a:ext uri="{0D108BD9-81ED-4DB2-BD59-A6C34878D82A}">
                    <a16:rowId xmlns:a16="http://schemas.microsoft.com/office/drawing/2014/main" val="10003"/>
                  </a:ext>
                </a:extLst>
              </a:tr>
              <a:tr h="25852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00" dirty="0"/>
                        <a:t>Pronunciation</a:t>
                      </a:r>
                    </a:p>
                  </a:txBody>
                  <a:tcPr marL="51435" marR="51435" marT="25718" marB="25718"/>
                </a:tc>
                <a:tc>
                  <a:txBody>
                    <a:bodyPr/>
                    <a:lstStyle/>
                    <a:p>
                      <a:pPr marL="0" indent="0">
                        <a:buFont typeface="Arial" panose="020B0604020202020204" pitchFamily="34" charset="0"/>
                        <a:buNone/>
                      </a:pPr>
                      <a:r>
                        <a:rPr lang="en-GB" sz="800" dirty="0">
                          <a:solidFill>
                            <a:schemeClr val="tx1"/>
                          </a:solidFill>
                        </a:rPr>
                        <a:t>Generally intelligible, but may at times put a strain on the listener</a:t>
                      </a:r>
                    </a:p>
                  </a:txBody>
                  <a:tcPr marL="51435" marR="51435" marT="25718" marB="25718"/>
                </a:tc>
                <a:extLst>
                  <a:ext uri="{0D108BD9-81ED-4DB2-BD59-A6C34878D82A}">
                    <a16:rowId xmlns:a16="http://schemas.microsoft.com/office/drawing/2014/main" val="10004"/>
                  </a:ext>
                </a:extLst>
              </a:tr>
              <a:tr h="50588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00" dirty="0"/>
                        <a:t>Command of the spoken language</a:t>
                      </a:r>
                    </a:p>
                  </a:txBody>
                  <a:tcPr marL="51435" marR="51435" marT="25718" marB="25718"/>
                </a:tc>
                <a:tc>
                  <a:txBody>
                    <a:bodyPr/>
                    <a:lstStyle/>
                    <a:p>
                      <a:r>
                        <a:rPr lang="en-GB" sz="800" b="0" baseline="0" dirty="0"/>
                        <a:t>Limited but effective command</a:t>
                      </a:r>
                      <a:endParaRPr lang="en-GB" sz="800" b="0" dirty="0"/>
                    </a:p>
                  </a:txBody>
                  <a:tcPr marL="51435" marR="51435" marT="25718" marB="25718"/>
                </a:tc>
                <a:extLst>
                  <a:ext uri="{0D108BD9-81ED-4DB2-BD59-A6C34878D82A}">
                    <a16:rowId xmlns:a16="http://schemas.microsoft.com/office/drawing/2014/main" val="10005"/>
                  </a:ext>
                </a:extLst>
              </a:tr>
            </a:tbl>
          </a:graphicData>
        </a:graphic>
      </p:graphicFrame>
      <p:sp>
        <p:nvSpPr>
          <p:cNvPr id="2" name="TextBox 1"/>
          <p:cNvSpPr txBox="1"/>
          <p:nvPr/>
        </p:nvSpPr>
        <p:spPr>
          <a:xfrm>
            <a:off x="7359465" y="442868"/>
            <a:ext cx="426720" cy="369332"/>
          </a:xfrm>
          <a:prstGeom prst="rect">
            <a:avLst/>
          </a:prstGeom>
          <a:noFill/>
        </p:spPr>
        <p:txBody>
          <a:bodyPr wrap="none" rtlCol="0">
            <a:spAutoFit/>
          </a:bodyPr>
          <a:lstStyle/>
          <a:p>
            <a:r>
              <a:rPr lang="ru-RU" dirty="0"/>
              <a:t>В1</a:t>
            </a:r>
          </a:p>
        </p:txBody>
      </p:sp>
    </p:spTree>
    <p:extLst>
      <p:ext uri="{BB962C8B-B14F-4D97-AF65-F5344CB8AC3E}">
        <p14:creationId xmlns:p14="http://schemas.microsoft.com/office/powerpoint/2010/main" val="261036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143001" y="1815666"/>
            <a:ext cx="6603206" cy="2224088"/>
          </a:xfrm>
        </p:spPr>
        <p:txBody>
          <a:bodyPr/>
          <a:lstStyle/>
          <a:p>
            <a:pPr marL="256500" indent="-256500">
              <a:defRPr/>
            </a:pPr>
            <a:r>
              <a:rPr lang="en-GB" sz="1350" dirty="0"/>
              <a:t>Grammar and Vocabulary (control, range, </a:t>
            </a:r>
            <a:r>
              <a:rPr lang="en-GB" sz="1350" dirty="0" err="1"/>
              <a:t>appropriacy</a:t>
            </a:r>
            <a:r>
              <a:rPr lang="en-GB" sz="1350" dirty="0"/>
              <a:t>)</a:t>
            </a:r>
          </a:p>
          <a:p>
            <a:pPr marL="192881" indent="-192881"/>
            <a:r>
              <a:rPr lang="en-GB" sz="1350" dirty="0"/>
              <a:t>Pronunciation (intonation, (sentence)stress, individual sounds)</a:t>
            </a:r>
          </a:p>
          <a:p>
            <a:r>
              <a:rPr lang="en-GB" sz="1350" dirty="0"/>
              <a:t>Interactive Communication (initiating, responding, development)</a:t>
            </a:r>
          </a:p>
          <a:p>
            <a:r>
              <a:rPr lang="en-GB" sz="1350" dirty="0"/>
              <a:t>Discourse Management (extent, relevance, coherence, cohesion)</a:t>
            </a:r>
          </a:p>
          <a:p>
            <a:endParaRPr lang="en-GB" sz="1350" dirty="0"/>
          </a:p>
          <a:p>
            <a:pPr marL="192881" indent="-192881"/>
            <a:r>
              <a:rPr lang="en-GB" sz="1350" dirty="0"/>
              <a:t>Global achievement (overall effectiveness)</a:t>
            </a:r>
          </a:p>
          <a:p>
            <a:endParaRPr lang="en-GB" sz="1350" dirty="0"/>
          </a:p>
          <a:p>
            <a:endParaRPr lang="en-GB" sz="1350" dirty="0"/>
          </a:p>
        </p:txBody>
      </p:sp>
      <p:sp>
        <p:nvSpPr>
          <p:cNvPr id="4" name="Title 3"/>
          <p:cNvSpPr>
            <a:spLocks noGrp="1"/>
          </p:cNvSpPr>
          <p:nvPr>
            <p:ph type="title" idx="4294967295"/>
          </p:nvPr>
        </p:nvSpPr>
        <p:spPr>
          <a:xfrm>
            <a:off x="1208929" y="1224153"/>
            <a:ext cx="4920817" cy="273844"/>
          </a:xfrm>
        </p:spPr>
        <p:txBody>
          <a:bodyPr>
            <a:noAutofit/>
          </a:bodyPr>
          <a:lstStyle/>
          <a:p>
            <a:pPr algn="l"/>
            <a:r>
              <a:rPr lang="en-GB" sz="1800" dirty="0"/>
              <a:t>ASSESSING SPEAKING CRITERIA (B1-B2) </a:t>
            </a:r>
          </a:p>
        </p:txBody>
      </p:sp>
      <p:pic>
        <p:nvPicPr>
          <p:cNvPr id="6" name="Picture 2" descr="C:\Users\wrigha\AppData\Local\Microsoft\Windows\Temporary Internet Files\Content.IE5\GVOMHMQQ\Quote - Turquoi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118" y="897565"/>
            <a:ext cx="2106883" cy="210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ASSESSING SPEAKING</a:t>
            </a:r>
            <a:endParaRPr lang="ru-RU" dirty="0"/>
          </a:p>
        </p:txBody>
      </p:sp>
      <p:sp>
        <p:nvSpPr>
          <p:cNvPr id="4" name="Текст 3"/>
          <p:cNvSpPr>
            <a:spLocks noGrp="1"/>
          </p:cNvSpPr>
          <p:nvPr>
            <p:ph type="body" sz="quarter" idx="18"/>
          </p:nvPr>
        </p:nvSpPr>
        <p:spPr/>
        <p:txBody>
          <a:bodyPr>
            <a:normAutofit fontScale="25000" lnSpcReduction="20000"/>
          </a:bodyPr>
          <a:lstStyle/>
          <a:p>
            <a:endParaRPr lang="ru-RU"/>
          </a:p>
        </p:txBody>
      </p:sp>
      <p:sp>
        <p:nvSpPr>
          <p:cNvPr id="5" name="Текст 4"/>
          <p:cNvSpPr>
            <a:spLocks noGrp="1"/>
          </p:cNvSpPr>
          <p:nvPr>
            <p:ph type="body" sz="quarter" idx="19"/>
          </p:nvPr>
        </p:nvSpPr>
        <p:spPr/>
        <p:txBody>
          <a:bodyPr/>
          <a:lstStyle/>
          <a:p>
            <a:pPr marL="257175" indent="-257175">
              <a:buFont typeface="Wingdings" panose="05000000000000000000" pitchFamily="2" charset="2"/>
              <a:buChar char="Ø"/>
            </a:pPr>
            <a:r>
              <a:rPr lang="en-US" sz="1800" dirty="0"/>
              <a:t>Can be done informally or more formally</a:t>
            </a:r>
          </a:p>
          <a:p>
            <a:pPr marL="257175" indent="-257175">
              <a:buFont typeface="Wingdings" panose="05000000000000000000" pitchFamily="2" charset="2"/>
              <a:buChar char="Ø"/>
            </a:pPr>
            <a:r>
              <a:rPr lang="en-US" sz="1800" dirty="0"/>
              <a:t>Use descriptors to asses rather than intuition</a:t>
            </a:r>
          </a:p>
          <a:p>
            <a:pPr marL="257175" indent="-257175">
              <a:buFont typeface="Wingdings" panose="05000000000000000000" pitchFamily="2" charset="2"/>
              <a:buChar char="Ø"/>
            </a:pPr>
            <a:r>
              <a:rPr lang="en-US" sz="1800" dirty="0"/>
              <a:t>For informal assessment, it’s better to focus on one aspect at a time</a:t>
            </a:r>
            <a:endParaRPr lang="ru-RU" sz="1800" dirty="0"/>
          </a:p>
        </p:txBody>
      </p:sp>
    </p:spTree>
    <p:extLst>
      <p:ext uri="{BB962C8B-B14F-4D97-AF65-F5344CB8AC3E}">
        <p14:creationId xmlns:p14="http://schemas.microsoft.com/office/powerpoint/2010/main" val="410004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407" y="852353"/>
            <a:ext cx="6004904" cy="3242853"/>
          </a:xfrm>
          <a:prstGeom prst="rect">
            <a:avLst/>
          </a:prstGeom>
        </p:spPr>
      </p:pic>
      <p:sp>
        <p:nvSpPr>
          <p:cNvPr id="3" name="Овал 2"/>
          <p:cNvSpPr/>
          <p:nvPr/>
        </p:nvSpPr>
        <p:spPr>
          <a:xfrm>
            <a:off x="4699363" y="2130879"/>
            <a:ext cx="2008415"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Tree>
    <p:extLst>
      <p:ext uri="{BB962C8B-B14F-4D97-AF65-F5344CB8AC3E}">
        <p14:creationId xmlns:p14="http://schemas.microsoft.com/office/powerpoint/2010/main" val="4243568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640795"/>
            <a:ext cx="5022056" cy="2764631"/>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429" y="2426221"/>
            <a:ext cx="5079206" cy="2350294"/>
          </a:xfrm>
          <a:prstGeom prst="rect">
            <a:avLst/>
          </a:prstGeom>
        </p:spPr>
      </p:pic>
    </p:spTree>
    <p:extLst>
      <p:ext uri="{BB962C8B-B14F-4D97-AF65-F5344CB8AC3E}">
        <p14:creationId xmlns:p14="http://schemas.microsoft.com/office/powerpoint/2010/main" val="424931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8"/>
          <p:cNvSpPr>
            <a:spLocks noGrp="1"/>
          </p:cNvSpPr>
          <p:nvPr>
            <p:ph type="body" sz="quarter" idx="18"/>
          </p:nvPr>
        </p:nvSpPr>
        <p:spPr/>
        <p:txBody>
          <a:bodyPr>
            <a:normAutofit fontScale="25000" lnSpcReduction="20000"/>
          </a:bodyPr>
          <a:lstStyle/>
          <a:p>
            <a:endParaRPr lang="ru-RU"/>
          </a:p>
        </p:txBody>
      </p:sp>
      <p:sp>
        <p:nvSpPr>
          <p:cNvPr id="10" name="Текст 9"/>
          <p:cNvSpPr>
            <a:spLocks noGrp="1"/>
          </p:cNvSpPr>
          <p:nvPr>
            <p:ph type="body" sz="quarter" idx="19"/>
          </p:nvPr>
        </p:nvSpPr>
        <p:spPr/>
        <p:txBody>
          <a:bodyPr/>
          <a:lstStyle/>
          <a:p>
            <a:pPr marL="0" indent="0">
              <a:buNone/>
            </a:pPr>
            <a:r>
              <a:rPr lang="en-US" sz="1500" dirty="0"/>
              <a:t>The teaching of writing has assumed much greater importance in recent years with the arrival of new forms of rapid written communication. This means  that we need to pay more attention to helping students learn how to write well than previous generations of teachers did.</a:t>
            </a:r>
          </a:p>
          <a:p>
            <a:endParaRPr lang="en-US" sz="1500" dirty="0"/>
          </a:p>
          <a:p>
            <a:pPr marL="0" indent="0">
              <a:buNone/>
            </a:pPr>
            <a:r>
              <a:rPr lang="en-US" sz="1500" dirty="0"/>
              <a:t>… writing cannot normally be ‘picked up’  but has to be systematically taught. This means  that we actually need to devote a lot of attention to teaching it, even though it is actually used by most people far less than the other skills.</a:t>
            </a:r>
          </a:p>
          <a:p>
            <a:pPr marL="0" indent="0">
              <a:buNone/>
            </a:pPr>
            <a:endParaRPr lang="en-US" sz="1500" i="1" dirty="0"/>
          </a:p>
          <a:p>
            <a:pPr marL="0" indent="0">
              <a:buNone/>
            </a:pPr>
            <a:r>
              <a:rPr lang="en-US" sz="1500" i="1" dirty="0"/>
              <a:t>Penny Ur. A  Course in English Language Teaching</a:t>
            </a:r>
            <a:endParaRPr lang="ru-RU" sz="1500" i="1" dirty="0"/>
          </a:p>
        </p:txBody>
      </p:sp>
      <p:sp>
        <p:nvSpPr>
          <p:cNvPr id="7" name="Заголовок 6"/>
          <p:cNvSpPr>
            <a:spLocks noGrp="1"/>
          </p:cNvSpPr>
          <p:nvPr>
            <p:ph type="title"/>
          </p:nvPr>
        </p:nvSpPr>
        <p:spPr/>
        <p:txBody>
          <a:bodyPr>
            <a:normAutofit fontScale="90000"/>
          </a:bodyPr>
          <a:lstStyle/>
          <a:p>
            <a:r>
              <a:rPr lang="en-US" dirty="0"/>
              <a:t>What is writing?</a:t>
            </a:r>
            <a:endParaRPr lang="ru-RU" dirty="0"/>
          </a:p>
        </p:txBody>
      </p:sp>
    </p:spTree>
    <p:extLst>
      <p:ext uri="{BB962C8B-B14F-4D97-AF65-F5344CB8AC3E}">
        <p14:creationId xmlns:p14="http://schemas.microsoft.com/office/powerpoint/2010/main" val="71649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023" y="643651"/>
            <a:ext cx="4979194" cy="262175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121" y="2598182"/>
            <a:ext cx="4864894" cy="2278856"/>
          </a:xfrm>
          <a:prstGeom prst="rect">
            <a:avLst/>
          </a:prstGeom>
        </p:spPr>
      </p:pic>
    </p:spTree>
    <p:extLst>
      <p:ext uri="{BB962C8B-B14F-4D97-AF65-F5344CB8AC3E}">
        <p14:creationId xmlns:p14="http://schemas.microsoft.com/office/powerpoint/2010/main" val="2016005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515598" y="751961"/>
          <a:ext cx="5123600" cy="1937661"/>
        </p:xfrm>
        <a:graphic>
          <a:graphicData uri="http://schemas.openxmlformats.org/drawingml/2006/table">
            <a:tbl>
              <a:tblPr firstRow="1" firstCol="1" bandRow="1">
                <a:tableStyleId>{69012ECD-51FC-41F1-AA8D-1B2483CD663E}</a:tableStyleId>
              </a:tblPr>
              <a:tblGrid>
                <a:gridCol w="541544">
                  <a:extLst>
                    <a:ext uri="{9D8B030D-6E8A-4147-A177-3AD203B41FA5}">
                      <a16:colId xmlns:a16="http://schemas.microsoft.com/office/drawing/2014/main" val="3930391015"/>
                    </a:ext>
                  </a:extLst>
                </a:gridCol>
                <a:gridCol w="4582056">
                  <a:extLst>
                    <a:ext uri="{9D8B030D-6E8A-4147-A177-3AD203B41FA5}">
                      <a16:colId xmlns:a16="http://schemas.microsoft.com/office/drawing/2014/main" val="371533374"/>
                    </a:ext>
                  </a:extLst>
                </a:gridCol>
              </a:tblGrid>
              <a:tr h="171212">
                <a:tc>
                  <a:txBody>
                    <a:bodyPr/>
                    <a:lstStyle/>
                    <a:p>
                      <a:pPr>
                        <a:lnSpc>
                          <a:spcPct val="107000"/>
                        </a:lnSpc>
                        <a:spcAft>
                          <a:spcPts val="0"/>
                        </a:spcAft>
                      </a:pPr>
                      <a:r>
                        <a:rPr lang="en-US" sz="1100">
                          <a:effectLst/>
                        </a:rPr>
                        <a:t>A2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1100">
                          <a:effectLst/>
                        </a:rPr>
                        <a:t>Interactive communication</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567717006"/>
                  </a:ext>
                </a:extLst>
              </a:tr>
              <a:tr h="440341">
                <a:tc>
                  <a:txBody>
                    <a:bodyPr/>
                    <a:lstStyle/>
                    <a:p>
                      <a:pPr>
                        <a:lnSpc>
                          <a:spcPct val="107000"/>
                        </a:lnSpc>
                        <a:spcAft>
                          <a:spcPts val="0"/>
                        </a:spcAft>
                      </a:pPr>
                      <a:r>
                        <a:rPr lang="en-US" sz="900">
                          <a:effectLst/>
                        </a:rPr>
                        <a:t> </a:t>
                      </a:r>
                      <a:endParaRPr lang="ru-RU" sz="800">
                        <a:effectLst/>
                      </a:endParaRPr>
                    </a:p>
                    <a:p>
                      <a:pPr>
                        <a:lnSpc>
                          <a:spcPct val="107000"/>
                        </a:lnSpc>
                        <a:spcAft>
                          <a:spcPts val="0"/>
                        </a:spcAft>
                      </a:pPr>
                      <a:r>
                        <a:rPr lang="en-US" sz="900">
                          <a:effectLst/>
                        </a:rPr>
                        <a:t>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900" dirty="0">
                          <a:effectLst/>
                        </a:rPr>
                        <a:t> </a:t>
                      </a:r>
                      <a:endParaRPr lang="ru-RU" sz="800" dirty="0">
                        <a:effectLst/>
                      </a:endParaRPr>
                    </a:p>
                    <a:p>
                      <a:pPr>
                        <a:lnSpc>
                          <a:spcPct val="107000"/>
                        </a:lnSpc>
                        <a:spcAft>
                          <a:spcPts val="0"/>
                        </a:spcAft>
                      </a:pPr>
                      <a:r>
                        <a:rPr lang="en-US" sz="900" dirty="0">
                          <a:effectLst/>
                        </a:rPr>
                        <a:t>Maintains simple exchanges. Requires very little prompting and support.</a:t>
                      </a:r>
                      <a:endParaRPr lang="ru-RU" sz="800" dirty="0">
                        <a:effectLst/>
                      </a:endParaRPr>
                    </a:p>
                    <a:p>
                      <a:pPr>
                        <a:lnSpc>
                          <a:spcPct val="107000"/>
                        </a:lnSpc>
                        <a:spcAft>
                          <a:spcPts val="0"/>
                        </a:spcAft>
                      </a:pPr>
                      <a:r>
                        <a:rPr lang="en-US" sz="900" dirty="0">
                          <a:effectLst/>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58900338"/>
                  </a:ext>
                </a:extLst>
              </a:tr>
              <a:tr h="151628">
                <a:tc>
                  <a:txBody>
                    <a:bodyPr/>
                    <a:lstStyle/>
                    <a:p>
                      <a:pPr>
                        <a:lnSpc>
                          <a:spcPct val="107000"/>
                        </a:lnSpc>
                        <a:spcAft>
                          <a:spcPts val="0"/>
                        </a:spcAft>
                      </a:pPr>
                      <a:r>
                        <a:rPr lang="en-US" sz="900">
                          <a:effectLst/>
                        </a:rPr>
                        <a:t>4</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900" dirty="0">
                          <a:effectLst/>
                        </a:rPr>
                        <a:t>       </a:t>
                      </a:r>
                      <a:r>
                        <a:rPr lang="en-US" sz="900" i="1" dirty="0">
                          <a:effectLst/>
                        </a:rPr>
                        <a:t>Performance shares features of Bands 3 and 5.</a:t>
                      </a:r>
                      <a:endParaRPr lang="ru-RU"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26604417"/>
                  </a:ext>
                </a:extLst>
              </a:tr>
              <a:tr h="440341">
                <a:tc>
                  <a:txBody>
                    <a:bodyPr/>
                    <a:lstStyle/>
                    <a:p>
                      <a:pPr>
                        <a:lnSpc>
                          <a:spcPct val="107000"/>
                        </a:lnSpc>
                        <a:spcAft>
                          <a:spcPts val="0"/>
                        </a:spcAft>
                      </a:pPr>
                      <a:r>
                        <a:rPr lang="en-US" sz="900">
                          <a:effectLst/>
                        </a:rPr>
                        <a:t> </a:t>
                      </a:r>
                      <a:endParaRPr lang="ru-RU" sz="800">
                        <a:effectLst/>
                      </a:endParaRPr>
                    </a:p>
                    <a:p>
                      <a:pPr>
                        <a:lnSpc>
                          <a:spcPct val="107000"/>
                        </a:lnSpc>
                        <a:spcAft>
                          <a:spcPts val="0"/>
                        </a:spcAft>
                      </a:pPr>
                      <a:r>
                        <a:rPr lang="en-US" sz="900">
                          <a:effectLst/>
                        </a:rPr>
                        <a:t>3</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900">
                          <a:effectLst/>
                        </a:rPr>
                        <a:t> </a:t>
                      </a:r>
                      <a:endParaRPr lang="ru-RU" sz="800">
                        <a:effectLst/>
                      </a:endParaRPr>
                    </a:p>
                    <a:p>
                      <a:pPr>
                        <a:lnSpc>
                          <a:spcPct val="107000"/>
                        </a:lnSpc>
                        <a:spcAft>
                          <a:spcPts val="0"/>
                        </a:spcAft>
                      </a:pPr>
                      <a:r>
                        <a:rPr lang="en-US" sz="900">
                          <a:effectLst/>
                        </a:rPr>
                        <a:t>Maintains simple exchanges, despite some difficulty. Requires prompting and support.</a:t>
                      </a:r>
                      <a:endParaRPr lang="ru-RU" sz="800">
                        <a:effectLst/>
                      </a:endParaRPr>
                    </a:p>
                    <a:p>
                      <a:pPr>
                        <a:lnSpc>
                          <a:spcPct val="107000"/>
                        </a:lnSpc>
                        <a:spcAft>
                          <a:spcPts val="0"/>
                        </a:spcAft>
                      </a:pPr>
                      <a:r>
                        <a:rPr lang="en-US" sz="900">
                          <a:effectLst/>
                        </a:rPr>
                        <a:t>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662911"/>
                  </a:ext>
                </a:extLst>
              </a:tr>
              <a:tr h="146780">
                <a:tc>
                  <a:txBody>
                    <a:bodyPr/>
                    <a:lstStyle/>
                    <a:p>
                      <a:pPr>
                        <a:lnSpc>
                          <a:spcPct val="107000"/>
                        </a:lnSpc>
                        <a:spcAft>
                          <a:spcPts val="0"/>
                        </a:spcAft>
                      </a:pPr>
                      <a:r>
                        <a:rPr lang="en-US" sz="900">
                          <a:effectLst/>
                        </a:rPr>
                        <a:t>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900" dirty="0">
                          <a:effectLst/>
                        </a:rPr>
                        <a:t>       </a:t>
                      </a:r>
                      <a:r>
                        <a:rPr lang="en-US" sz="900" i="1" dirty="0">
                          <a:effectLst/>
                        </a:rPr>
                        <a:t>Performance shares features of Bands 1 and 3.</a:t>
                      </a:r>
                      <a:endParaRPr lang="ru-RU"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00610867"/>
                  </a:ext>
                </a:extLst>
              </a:tr>
              <a:tr h="587121">
                <a:tc>
                  <a:txBody>
                    <a:bodyPr/>
                    <a:lstStyle/>
                    <a:p>
                      <a:pPr>
                        <a:lnSpc>
                          <a:spcPct val="107000"/>
                        </a:lnSpc>
                        <a:spcAft>
                          <a:spcPts val="0"/>
                        </a:spcAft>
                      </a:pPr>
                      <a:r>
                        <a:rPr lang="en-US" sz="900">
                          <a:effectLst/>
                        </a:rPr>
                        <a:t> </a:t>
                      </a:r>
                      <a:endParaRPr lang="ru-RU" sz="800">
                        <a:effectLst/>
                      </a:endParaRPr>
                    </a:p>
                    <a:p>
                      <a:pPr>
                        <a:lnSpc>
                          <a:spcPct val="107000"/>
                        </a:lnSpc>
                        <a:spcAft>
                          <a:spcPts val="0"/>
                        </a:spcAft>
                      </a:pPr>
                      <a:r>
                        <a:rPr lang="en-US" sz="900">
                          <a:effectLst/>
                        </a:rPr>
                        <a:t>1</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900" dirty="0">
                          <a:effectLst/>
                        </a:rPr>
                        <a:t> </a:t>
                      </a:r>
                      <a:endParaRPr lang="ru-RU" sz="800" dirty="0">
                        <a:effectLst/>
                      </a:endParaRPr>
                    </a:p>
                    <a:p>
                      <a:pPr>
                        <a:lnSpc>
                          <a:spcPct val="107000"/>
                        </a:lnSpc>
                        <a:spcAft>
                          <a:spcPts val="0"/>
                        </a:spcAft>
                      </a:pPr>
                      <a:r>
                        <a:rPr lang="en-US" sz="900" dirty="0">
                          <a:effectLst/>
                        </a:rPr>
                        <a:t>Has considerable difficulty maintaining simple exchanges. Requires additional prompting and support.</a:t>
                      </a:r>
                      <a:endParaRPr lang="ru-RU" sz="800" dirty="0">
                        <a:effectLst/>
                      </a:endParaRPr>
                    </a:p>
                    <a:p>
                      <a:pPr>
                        <a:lnSpc>
                          <a:spcPct val="107000"/>
                        </a:lnSpc>
                        <a:spcAft>
                          <a:spcPts val="0"/>
                        </a:spcAft>
                      </a:pPr>
                      <a:r>
                        <a:rPr lang="en-US" sz="900" dirty="0">
                          <a:effectLst/>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93657371"/>
                  </a:ext>
                </a:extLst>
              </a:tr>
            </a:tbl>
          </a:graphicData>
        </a:graphic>
      </p:graphicFrame>
      <p:sp>
        <p:nvSpPr>
          <p:cNvPr id="4" name="Rectangle 1"/>
          <p:cNvSpPr>
            <a:spLocks noChangeArrowheads="1"/>
          </p:cNvSpPr>
          <p:nvPr/>
        </p:nvSpPr>
        <p:spPr bwMode="auto">
          <a:xfrm>
            <a:off x="1515598" y="101987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ru-RU" sz="135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465" y="2479596"/>
            <a:ext cx="4993481" cy="2378869"/>
          </a:xfrm>
          <a:prstGeom prst="rect">
            <a:avLst/>
          </a:prstGeom>
        </p:spPr>
      </p:pic>
    </p:spTree>
    <p:extLst>
      <p:ext uri="{BB962C8B-B14F-4D97-AF65-F5344CB8AC3E}">
        <p14:creationId xmlns:p14="http://schemas.microsoft.com/office/powerpoint/2010/main" val="3486433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93210" y="762250"/>
            <a:ext cx="6607790" cy="868496"/>
          </a:xfrm>
        </p:spPr>
        <p:txBody>
          <a:bodyPr>
            <a:normAutofit fontScale="90000"/>
          </a:bodyPr>
          <a:lstStyle/>
          <a:p>
            <a:r>
              <a:rPr lang="en-US" dirty="0"/>
              <a:t> </a:t>
            </a:r>
            <a:br>
              <a:rPr lang="en-US" dirty="0"/>
            </a:br>
            <a:r>
              <a:rPr lang="en-US" sz="2700" dirty="0"/>
              <a:t>Self/Peer assessment </a:t>
            </a:r>
            <a:r>
              <a:rPr lang="en-US" sz="2700" dirty="0">
                <a:solidFill>
                  <a:srgbClr val="C00000"/>
                </a:solidFill>
              </a:rPr>
              <a:t> </a:t>
            </a:r>
            <a:endParaRPr lang="ru-RU" sz="2700" dirty="0">
              <a:solidFill>
                <a:srgbClr val="C00000"/>
              </a:solidFill>
            </a:endParaRPr>
          </a:p>
        </p:txBody>
      </p:sp>
      <p:sp>
        <p:nvSpPr>
          <p:cNvPr id="6" name="Объект 5"/>
          <p:cNvSpPr>
            <a:spLocks noGrp="1"/>
          </p:cNvSpPr>
          <p:nvPr>
            <p:ph idx="1"/>
          </p:nvPr>
        </p:nvSpPr>
        <p:spPr>
          <a:xfrm>
            <a:off x="1321450" y="1121294"/>
            <a:ext cx="5835253" cy="4187244"/>
          </a:xfrm>
        </p:spPr>
        <p:txBody>
          <a:bodyPr>
            <a:normAutofit fontScale="70000" lnSpcReduction="20000"/>
          </a:bodyPr>
          <a:lstStyle/>
          <a:p>
            <a:pPr marL="0" indent="0">
              <a:buNone/>
            </a:pPr>
            <a:endParaRPr lang="en-US" sz="2100" dirty="0"/>
          </a:p>
          <a:p>
            <a:pPr marL="0" indent="0">
              <a:buNone/>
            </a:pPr>
            <a:endParaRPr lang="en-US" sz="2100" dirty="0"/>
          </a:p>
          <a:p>
            <a:pPr marL="0" indent="0">
              <a:buNone/>
            </a:pPr>
            <a:endParaRPr lang="en-US" sz="2100" dirty="0"/>
          </a:p>
          <a:p>
            <a:pPr marL="0" indent="0">
              <a:buNone/>
            </a:pPr>
            <a:r>
              <a:rPr lang="en-US" sz="2100" dirty="0"/>
              <a:t>B1 Preliminary for Schools, Part 1 (interview)</a:t>
            </a:r>
          </a:p>
          <a:p>
            <a:pPr marL="0" indent="0">
              <a:buNone/>
            </a:pPr>
            <a:endParaRPr lang="en-US" dirty="0"/>
          </a:p>
          <a:p>
            <a:pPr marL="0" indent="0">
              <a:buNone/>
            </a:pPr>
            <a:endParaRPr lang="en-US"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r>
              <a:rPr lang="en-US" sz="2000" dirty="0"/>
              <a:t>Can anything be improved? In what way?</a:t>
            </a:r>
          </a:p>
          <a:p>
            <a:pPr marL="0" indent="0">
              <a:buNone/>
            </a:pPr>
            <a:r>
              <a:rPr lang="en-US" sz="2100" dirty="0"/>
              <a:t> </a:t>
            </a:r>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r>
              <a:rPr lang="en-US" sz="1500" dirty="0"/>
              <a:t> </a:t>
            </a:r>
          </a:p>
          <a:p>
            <a:pPr marL="0" indent="0">
              <a:buNone/>
            </a:pPr>
            <a:endParaRPr lang="en-US" sz="1500" dirty="0"/>
          </a:p>
          <a:p>
            <a:pPr marL="0" indent="0">
              <a:buNone/>
            </a:pPr>
            <a:endParaRPr lang="en-US" sz="1500" dirty="0"/>
          </a:p>
          <a:p>
            <a:pPr marL="0" indent="0">
              <a:buNone/>
            </a:pPr>
            <a:endParaRPr lang="en-US" sz="2100" dirty="0"/>
          </a:p>
          <a:p>
            <a:pPr marL="0" indent="0">
              <a:buNone/>
            </a:pP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4251962042"/>
              </p:ext>
            </p:extLst>
          </p:nvPr>
        </p:nvGraphicFramePr>
        <p:xfrm>
          <a:off x="1393210" y="2369096"/>
          <a:ext cx="5505774" cy="845820"/>
        </p:xfrm>
        <a:graphic>
          <a:graphicData uri="http://schemas.openxmlformats.org/drawingml/2006/table">
            <a:tbl>
              <a:tblPr firstRow="1" bandRow="1">
                <a:tableStyleId>{5C22544A-7EE6-4342-B048-85BDC9FD1C3A}</a:tableStyleId>
              </a:tblPr>
              <a:tblGrid>
                <a:gridCol w="3645977">
                  <a:extLst>
                    <a:ext uri="{9D8B030D-6E8A-4147-A177-3AD203B41FA5}">
                      <a16:colId xmlns:a16="http://schemas.microsoft.com/office/drawing/2014/main" val="20000"/>
                    </a:ext>
                  </a:extLst>
                </a:gridCol>
                <a:gridCol w="860156">
                  <a:extLst>
                    <a:ext uri="{9D8B030D-6E8A-4147-A177-3AD203B41FA5}">
                      <a16:colId xmlns:a16="http://schemas.microsoft.com/office/drawing/2014/main" val="20001"/>
                    </a:ext>
                  </a:extLst>
                </a:gridCol>
                <a:gridCol w="999641">
                  <a:extLst>
                    <a:ext uri="{9D8B030D-6E8A-4147-A177-3AD203B41FA5}">
                      <a16:colId xmlns:a16="http://schemas.microsoft.com/office/drawing/2014/main" val="20002"/>
                    </a:ext>
                  </a:extLst>
                </a:gridCol>
              </a:tblGrid>
              <a:tr h="278130">
                <a:tc>
                  <a:txBody>
                    <a:bodyPr/>
                    <a:lstStyle/>
                    <a:p>
                      <a:endParaRPr lang="ru-RU" sz="1400" dirty="0"/>
                    </a:p>
                  </a:txBody>
                  <a:tcPr marL="68580" marR="68580" marT="34290" marB="34290"/>
                </a:tc>
                <a:tc>
                  <a:txBody>
                    <a:bodyPr/>
                    <a:lstStyle/>
                    <a:p>
                      <a:r>
                        <a:rPr lang="en-US" sz="1400" dirty="0"/>
                        <a:t>    Yes</a:t>
                      </a:r>
                      <a:endParaRPr lang="ru-RU" sz="1400" dirty="0"/>
                    </a:p>
                  </a:txBody>
                  <a:tcPr marL="68580" marR="68580" marT="34290" marB="34290"/>
                </a:tc>
                <a:tc>
                  <a:txBody>
                    <a:bodyPr/>
                    <a:lstStyle/>
                    <a:p>
                      <a:r>
                        <a:rPr lang="en-US" sz="1400" dirty="0"/>
                        <a:t>       No</a:t>
                      </a:r>
                      <a:endParaRPr lang="ru-RU" sz="1400" dirty="0"/>
                    </a:p>
                  </a:txBody>
                  <a:tcPr marL="68580" marR="68580" marT="34290" marB="34290"/>
                </a:tc>
                <a:extLst>
                  <a:ext uri="{0D108BD9-81ED-4DB2-BD59-A6C34878D82A}">
                    <a16:rowId xmlns:a16="http://schemas.microsoft.com/office/drawing/2014/main" val="10000"/>
                  </a:ext>
                </a:extLst>
              </a:tr>
              <a:tr h="278130">
                <a:tc>
                  <a:txBody>
                    <a:bodyPr/>
                    <a:lstStyle/>
                    <a:p>
                      <a:r>
                        <a:rPr lang="en-US" sz="1200" dirty="0"/>
                        <a:t>Did he/she</a:t>
                      </a:r>
                      <a:r>
                        <a:rPr lang="en-US" sz="1200" baseline="0" dirty="0"/>
                        <a:t> give full answers (reasons, examples)?</a:t>
                      </a:r>
                      <a:endParaRPr lang="ru-RU" sz="1200" dirty="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1"/>
                  </a:ext>
                </a:extLst>
              </a:tr>
              <a:tr h="278130">
                <a:tc>
                  <a:txBody>
                    <a:bodyPr/>
                    <a:lstStyle/>
                    <a:p>
                      <a:r>
                        <a:rPr lang="en-US" sz="1200" dirty="0"/>
                        <a:t>Was their pronunciation clear enough?</a:t>
                      </a:r>
                      <a:endParaRPr lang="ru-RU" sz="1200" dirty="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9" name="Таблица 8"/>
          <p:cNvGraphicFramePr>
            <a:graphicFrameLocks noGrp="1"/>
          </p:cNvGraphicFramePr>
          <p:nvPr/>
        </p:nvGraphicFramePr>
        <p:xfrm>
          <a:off x="10678883" y="4976950"/>
          <a:ext cx="487680" cy="2331720"/>
        </p:xfrm>
        <a:graphic>
          <a:graphicData uri="http://schemas.openxmlformats.org/drawingml/2006/table">
            <a:tbl>
              <a:tblPr firstRow="1" bandRow="1">
                <a:tableStyleId>{5C22544A-7EE6-4342-B048-85BDC9FD1C3A}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gridCol w="162560">
                  <a:extLst>
                    <a:ext uri="{9D8B030D-6E8A-4147-A177-3AD203B41FA5}">
                      <a16:colId xmlns:a16="http://schemas.microsoft.com/office/drawing/2014/main" val="20002"/>
                    </a:ext>
                  </a:extLst>
                </a:gridCol>
              </a:tblGrid>
              <a:tr h="891540">
                <a:tc>
                  <a:txBody>
                    <a:bodyPr/>
                    <a:lstStyle/>
                    <a:p>
                      <a:r>
                        <a:rPr lang="en-US" sz="1400" dirty="0"/>
                        <a:t> </a:t>
                      </a:r>
                      <a:endParaRPr lang="ru-RU" sz="1400" dirty="0"/>
                    </a:p>
                  </a:txBody>
                  <a:tcPr marL="68580" marR="68580" marT="34290" marB="34290"/>
                </a:tc>
                <a:tc>
                  <a:txBody>
                    <a:bodyPr/>
                    <a:lstStyle/>
                    <a:p>
                      <a:r>
                        <a:rPr lang="en-US" sz="1400" dirty="0"/>
                        <a:t>     Yes</a:t>
                      </a:r>
                      <a:endParaRPr lang="ru-RU" sz="1400" dirty="0"/>
                    </a:p>
                  </a:txBody>
                  <a:tcPr marL="68580" marR="68580" marT="34290" marB="34290"/>
                </a:tc>
                <a:tc>
                  <a:txBody>
                    <a:bodyPr/>
                    <a:lstStyle/>
                    <a:p>
                      <a:r>
                        <a:rPr lang="en-US" sz="1400" dirty="0"/>
                        <a:t>      No</a:t>
                      </a:r>
                      <a:endParaRPr lang="ru-RU" sz="1400" dirty="0"/>
                    </a:p>
                  </a:txBody>
                  <a:tcPr marL="68580" marR="68580" marT="34290" marB="34290"/>
                </a:tc>
                <a:extLst>
                  <a:ext uri="{0D108BD9-81ED-4DB2-BD59-A6C34878D82A}">
                    <a16:rowId xmlns:a16="http://schemas.microsoft.com/office/drawing/2014/main" val="10000"/>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 </a:t>
                      </a:r>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1"/>
                  </a:ext>
                </a:extLst>
              </a:tr>
              <a:tr h="274320">
                <a:tc>
                  <a:txBody>
                    <a:bodyPr/>
                    <a:lstStyle/>
                    <a:p>
                      <a:r>
                        <a:rPr lang="en-US" sz="1400" dirty="0"/>
                        <a:t> </a:t>
                      </a:r>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2"/>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 </a:t>
                      </a:r>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3"/>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 </a:t>
                      </a:r>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4"/>
                  </a:ext>
                </a:extLst>
              </a:tr>
              <a:tr h="274320">
                <a:tc>
                  <a:txBody>
                    <a:bodyPr/>
                    <a:lstStyle/>
                    <a:p>
                      <a:r>
                        <a:rPr lang="en-US" sz="1400" dirty="0"/>
                        <a:t> </a:t>
                      </a:r>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9286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4623" y="285872"/>
            <a:ext cx="6607790" cy="868496"/>
          </a:xfrm>
        </p:spPr>
        <p:txBody>
          <a:bodyPr>
            <a:normAutofit fontScale="90000"/>
          </a:bodyPr>
          <a:lstStyle/>
          <a:p>
            <a:r>
              <a:rPr lang="en-US" dirty="0"/>
              <a:t> </a:t>
            </a:r>
            <a:br>
              <a:rPr lang="en-US" dirty="0"/>
            </a:br>
            <a:br>
              <a:rPr lang="en-US" dirty="0"/>
            </a:br>
            <a:r>
              <a:rPr lang="en-US" sz="2700" dirty="0">
                <a:solidFill>
                  <a:srgbClr val="C00000"/>
                </a:solidFill>
              </a:rPr>
              <a:t> </a:t>
            </a:r>
            <a:r>
              <a:rPr lang="en-US" sz="2100" dirty="0"/>
              <a:t>B1 Preliminary for Schools, Part 2 (a</a:t>
            </a:r>
            <a:r>
              <a:rPr lang="en-US" sz="2700" dirty="0"/>
              <a:t> </a:t>
            </a:r>
            <a:r>
              <a:rPr lang="en-US" sz="2100" dirty="0"/>
              <a:t>1-minute long turn</a:t>
            </a:r>
            <a:r>
              <a:rPr lang="en-US" sz="2700" dirty="0"/>
              <a:t>)</a:t>
            </a:r>
            <a:br>
              <a:rPr lang="en-US" sz="2700" dirty="0"/>
            </a:br>
            <a:br>
              <a:rPr lang="en-US" sz="2700" dirty="0">
                <a:solidFill>
                  <a:srgbClr val="C00000"/>
                </a:solidFill>
              </a:rPr>
            </a:br>
            <a:endParaRPr lang="ru-RU" dirty="0">
              <a:solidFill>
                <a:srgbClr val="C00000"/>
              </a:solidFill>
            </a:endParaRPr>
          </a:p>
        </p:txBody>
      </p:sp>
      <p:sp>
        <p:nvSpPr>
          <p:cNvPr id="3" name="Объект 2"/>
          <p:cNvSpPr>
            <a:spLocks noGrp="1"/>
          </p:cNvSpPr>
          <p:nvPr>
            <p:ph idx="1"/>
          </p:nvPr>
        </p:nvSpPr>
        <p:spPr>
          <a:xfrm>
            <a:off x="1264623" y="1262136"/>
            <a:ext cx="6607790" cy="3528667"/>
          </a:xfrm>
        </p:spPr>
        <p:txBody>
          <a:bodyPr>
            <a:normAutofit lnSpcReduction="10000"/>
          </a:bodyPr>
          <a:lstStyle/>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1500" dirty="0"/>
          </a:p>
          <a:p>
            <a:pPr marL="0" indent="0">
              <a:buNone/>
            </a:pPr>
            <a:endParaRPr lang="en-US" sz="1500" dirty="0"/>
          </a:p>
          <a:p>
            <a:pPr marL="0" indent="0">
              <a:buNone/>
            </a:pPr>
            <a:r>
              <a:rPr lang="en-US" sz="1500" dirty="0"/>
              <a:t>Can anything be improved? In what way?  </a:t>
            </a:r>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ru-RU" sz="2100" dirty="0"/>
          </a:p>
        </p:txBody>
      </p:sp>
      <p:graphicFrame>
        <p:nvGraphicFramePr>
          <p:cNvPr id="4" name="Таблица 3"/>
          <p:cNvGraphicFramePr>
            <a:graphicFrameLocks noGrp="1"/>
          </p:cNvGraphicFramePr>
          <p:nvPr/>
        </p:nvGraphicFramePr>
        <p:xfrm>
          <a:off x="1522287" y="1587137"/>
          <a:ext cx="5550329" cy="2613660"/>
        </p:xfrm>
        <a:graphic>
          <a:graphicData uri="http://schemas.openxmlformats.org/drawingml/2006/table">
            <a:tbl>
              <a:tblPr firstRow="1" bandRow="1">
                <a:tableStyleId>{5C22544A-7EE6-4342-B048-85BDC9FD1C3A}</a:tableStyleId>
              </a:tblPr>
              <a:tblGrid>
                <a:gridCol w="3719593">
                  <a:extLst>
                    <a:ext uri="{9D8B030D-6E8A-4147-A177-3AD203B41FA5}">
                      <a16:colId xmlns:a16="http://schemas.microsoft.com/office/drawing/2014/main" val="20000"/>
                    </a:ext>
                  </a:extLst>
                </a:gridCol>
                <a:gridCol w="941522">
                  <a:extLst>
                    <a:ext uri="{9D8B030D-6E8A-4147-A177-3AD203B41FA5}">
                      <a16:colId xmlns:a16="http://schemas.microsoft.com/office/drawing/2014/main" val="20001"/>
                    </a:ext>
                  </a:extLst>
                </a:gridCol>
                <a:gridCol w="889214">
                  <a:extLst>
                    <a:ext uri="{9D8B030D-6E8A-4147-A177-3AD203B41FA5}">
                      <a16:colId xmlns:a16="http://schemas.microsoft.com/office/drawing/2014/main" val="20002"/>
                    </a:ext>
                  </a:extLst>
                </a:gridCol>
              </a:tblGrid>
              <a:tr h="617220">
                <a:tc>
                  <a:txBody>
                    <a:bodyPr/>
                    <a:lstStyle/>
                    <a:p>
                      <a:endParaRPr lang="ru-RU" sz="1400" dirty="0"/>
                    </a:p>
                  </a:txBody>
                  <a:tcPr marL="68580" marR="68580" marT="34290" marB="34290"/>
                </a:tc>
                <a:tc>
                  <a:txBody>
                    <a:bodyPr/>
                    <a:lstStyle/>
                    <a:p>
                      <a:r>
                        <a:rPr lang="en-US" sz="1400" dirty="0"/>
                        <a:t>      Yes</a:t>
                      </a:r>
                      <a:endParaRPr lang="ru-RU" sz="1400" dirty="0"/>
                    </a:p>
                  </a:txBody>
                  <a:tcPr marL="68580" marR="68580" marT="34290" marB="34290"/>
                </a:tc>
                <a:tc>
                  <a:txBody>
                    <a:bodyPr/>
                    <a:lstStyle/>
                    <a:p>
                      <a:r>
                        <a:rPr lang="en-US" sz="1400" dirty="0"/>
                        <a:t>       No</a:t>
                      </a:r>
                      <a:endParaRPr lang="ru-RU" sz="1400" dirty="0"/>
                    </a:p>
                  </a:txBody>
                  <a:tcPr marL="68580" marR="68580" marT="34290" marB="34290"/>
                </a:tc>
                <a:extLst>
                  <a:ext uri="{0D108BD9-81ED-4DB2-BD59-A6C34878D82A}">
                    <a16:rowId xmlns:a16="http://schemas.microsoft.com/office/drawing/2014/main" val="10000"/>
                  </a:ext>
                </a:extLst>
              </a:tr>
              <a:tr h="278130">
                <a:tc>
                  <a:txBody>
                    <a:bodyPr/>
                    <a:lstStyle/>
                    <a:p>
                      <a:r>
                        <a:rPr lang="en-US" sz="1200" baseline="0" dirty="0"/>
                        <a:t>Did they manage to talk for a minute?</a:t>
                      </a:r>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1"/>
                  </a:ext>
                </a:extLst>
              </a:tr>
              <a:tr h="4343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Did</a:t>
                      </a:r>
                      <a:r>
                        <a:rPr lang="en-US" sz="1200" baseline="0" dirty="0"/>
                        <a:t> they talk about the people, the activities, the objects and the background?</a:t>
                      </a:r>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2"/>
                  </a:ext>
                </a:extLst>
              </a:tr>
              <a:tr h="434340">
                <a:tc>
                  <a:txBody>
                    <a:bodyPr/>
                    <a:lstStyle/>
                    <a:p>
                      <a:r>
                        <a:rPr lang="en-US" sz="1200" dirty="0"/>
                        <a:t>Did</a:t>
                      </a:r>
                      <a:r>
                        <a:rPr lang="en-US" sz="1200" baseline="0" dirty="0"/>
                        <a:t> they progress in their description (not repeating the same information)?</a:t>
                      </a:r>
                      <a:endParaRPr lang="ru-RU" sz="12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3"/>
                  </a:ext>
                </a:extLst>
              </a:tr>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Did they use the vocabulary that is in the picture?</a:t>
                      </a:r>
                      <a:endParaRPr lang="ru-RU" sz="12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4"/>
                  </a:ext>
                </a:extLst>
              </a:tr>
              <a:tr h="278130">
                <a:tc>
                  <a:txBody>
                    <a:bodyPr/>
                    <a:lstStyle/>
                    <a:p>
                      <a:r>
                        <a:rPr lang="en-US" sz="1200" dirty="0"/>
                        <a:t>Did they give reasons for what they say?</a:t>
                      </a:r>
                      <a:endParaRPr lang="ru-RU" sz="12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5"/>
                  </a:ext>
                </a:extLst>
              </a:tr>
              <a:tr h="278130">
                <a:tc>
                  <a:txBody>
                    <a:bodyPr/>
                    <a:lstStyle/>
                    <a:p>
                      <a:r>
                        <a:rPr lang="en-US" sz="1200" dirty="0"/>
                        <a:t>Was their pronunciation clear enough?</a:t>
                      </a:r>
                      <a:endParaRPr lang="ru-RU" sz="12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2237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100" dirty="0">
                <a:solidFill>
                  <a:srgbClr val="C00000"/>
                </a:solidFill>
              </a:rPr>
              <a:t> </a:t>
            </a:r>
            <a:endParaRPr lang="ru-RU" sz="2100" dirty="0"/>
          </a:p>
        </p:txBody>
      </p:sp>
      <p:graphicFrame>
        <p:nvGraphicFramePr>
          <p:cNvPr id="6" name="Объект 5"/>
          <p:cNvGraphicFramePr>
            <a:graphicFrameLocks noGrp="1"/>
          </p:cNvGraphicFramePr>
          <p:nvPr>
            <p:ph idx="1"/>
          </p:nvPr>
        </p:nvGraphicFramePr>
        <p:xfrm>
          <a:off x="1264533" y="1685621"/>
          <a:ext cx="6607969" cy="1973580"/>
        </p:xfrm>
        <a:graphic>
          <a:graphicData uri="http://schemas.openxmlformats.org/drawingml/2006/table">
            <a:tbl>
              <a:tblPr firstRow="1" bandRow="1">
                <a:tableStyleId>{69012ECD-51FC-41F1-AA8D-1B2483CD663E}</a:tableStyleId>
              </a:tblPr>
              <a:tblGrid>
                <a:gridCol w="5178811">
                  <a:extLst>
                    <a:ext uri="{9D8B030D-6E8A-4147-A177-3AD203B41FA5}">
                      <a16:colId xmlns:a16="http://schemas.microsoft.com/office/drawing/2014/main" val="2047776967"/>
                    </a:ext>
                  </a:extLst>
                </a:gridCol>
                <a:gridCol w="813163">
                  <a:extLst>
                    <a:ext uri="{9D8B030D-6E8A-4147-A177-3AD203B41FA5}">
                      <a16:colId xmlns:a16="http://schemas.microsoft.com/office/drawing/2014/main" val="3268336587"/>
                    </a:ext>
                  </a:extLst>
                </a:gridCol>
                <a:gridCol w="615995">
                  <a:extLst>
                    <a:ext uri="{9D8B030D-6E8A-4147-A177-3AD203B41FA5}">
                      <a16:colId xmlns:a16="http://schemas.microsoft.com/office/drawing/2014/main" val="2577754236"/>
                    </a:ext>
                  </a:extLst>
                </a:gridCol>
              </a:tblGrid>
              <a:tr h="274320">
                <a:tc>
                  <a:txBody>
                    <a:bodyPr/>
                    <a:lstStyle/>
                    <a:p>
                      <a:endParaRPr lang="ru-RU"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400" dirty="0"/>
                        <a:t>Yes</a:t>
                      </a:r>
                      <a:endParaRPr lang="ru-RU"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r>
                        <a:rPr lang="en-US" sz="1400" dirty="0"/>
                        <a:t>No</a:t>
                      </a:r>
                      <a:endParaRPr lang="ru-RU" sz="14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115040"/>
                  </a:ext>
                </a:extLst>
              </a:tr>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Did they talk about all the pictures?</a:t>
                      </a:r>
                      <a:endParaRPr lang="ru-R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224251"/>
                  </a:ext>
                </a:extLst>
              </a:tr>
              <a:tr h="278130">
                <a:tc>
                  <a:txBody>
                    <a:bodyPr/>
                    <a:lstStyle/>
                    <a:p>
                      <a:r>
                        <a:rPr lang="en-US" sz="1200" dirty="0"/>
                        <a:t>Did they talk about the people in the pictures (not themselves)?</a:t>
                      </a:r>
                      <a:endParaRPr lang="ru-R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5507887"/>
                  </a:ext>
                </a:extLst>
              </a:tr>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Did they talk about themselves/their</a:t>
                      </a:r>
                      <a:r>
                        <a:rPr lang="en-US" sz="1200" baseline="0" dirty="0"/>
                        <a:t> own experience?</a:t>
                      </a:r>
                      <a:endParaRPr lang="ru-R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3673865"/>
                  </a:ext>
                </a:extLst>
              </a:tr>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Did they give reasons for what they say?</a:t>
                      </a:r>
                      <a:endParaRPr lang="ru-R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697267"/>
                  </a:ext>
                </a:extLst>
              </a:tr>
              <a:tr h="278130">
                <a:tc>
                  <a:txBody>
                    <a:bodyPr/>
                    <a:lstStyle/>
                    <a:p>
                      <a:r>
                        <a:rPr lang="en-US" sz="1200" dirty="0"/>
                        <a:t>Did they make a decision?</a:t>
                      </a:r>
                      <a:endParaRPr lang="ru-R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365792"/>
                  </a:ext>
                </a:extLst>
              </a:tr>
              <a:tr h="278130">
                <a:tc>
                  <a:txBody>
                    <a:bodyPr/>
                    <a:lstStyle/>
                    <a:p>
                      <a:r>
                        <a:rPr lang="en-US" sz="1200" dirty="0"/>
                        <a:t>Did they talk without letting their partner speak?</a:t>
                      </a:r>
                      <a:endParaRPr lang="ru-R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799878"/>
                  </a:ext>
                </a:extLst>
              </a:tr>
            </a:tbl>
          </a:graphicData>
        </a:graphic>
      </p:graphicFrame>
      <p:sp>
        <p:nvSpPr>
          <p:cNvPr id="4" name="Номер слайда 3"/>
          <p:cNvSpPr>
            <a:spLocks noGrp="1"/>
          </p:cNvSpPr>
          <p:nvPr>
            <p:ph type="sldNum" sz="quarter" idx="4294967295"/>
          </p:nvPr>
        </p:nvSpPr>
        <p:spPr/>
        <p:txBody>
          <a:bodyPr/>
          <a:lstStyle/>
          <a:p>
            <a:r>
              <a:rPr lang="en-US" dirty="0"/>
              <a:t> </a:t>
            </a:r>
          </a:p>
        </p:txBody>
      </p:sp>
      <p:sp>
        <p:nvSpPr>
          <p:cNvPr id="5" name="Прямоугольник 4"/>
          <p:cNvSpPr/>
          <p:nvPr/>
        </p:nvSpPr>
        <p:spPr>
          <a:xfrm>
            <a:off x="1264444" y="817126"/>
            <a:ext cx="5239063" cy="369332"/>
          </a:xfrm>
          <a:prstGeom prst="rect">
            <a:avLst/>
          </a:prstGeom>
        </p:spPr>
        <p:txBody>
          <a:bodyPr wrap="none">
            <a:spAutoFit/>
          </a:bodyPr>
          <a:lstStyle/>
          <a:p>
            <a:r>
              <a:rPr lang="en-US" dirty="0"/>
              <a:t>B1 Preliminary for Schools, Part 3 (collaborative task)  </a:t>
            </a:r>
          </a:p>
        </p:txBody>
      </p:sp>
      <p:sp>
        <p:nvSpPr>
          <p:cNvPr id="7" name="Прямоугольник 6"/>
          <p:cNvSpPr/>
          <p:nvPr/>
        </p:nvSpPr>
        <p:spPr>
          <a:xfrm>
            <a:off x="1358032" y="4206533"/>
            <a:ext cx="3076548" cy="300082"/>
          </a:xfrm>
          <a:prstGeom prst="rect">
            <a:avLst/>
          </a:prstGeom>
        </p:spPr>
        <p:txBody>
          <a:bodyPr wrap="none">
            <a:spAutoFit/>
          </a:bodyPr>
          <a:lstStyle/>
          <a:p>
            <a:r>
              <a:rPr lang="en-US" sz="1350" dirty="0"/>
              <a:t>Can anything be improved? In what way?</a:t>
            </a:r>
          </a:p>
        </p:txBody>
      </p:sp>
    </p:spTree>
    <p:extLst>
      <p:ext uri="{BB962C8B-B14F-4D97-AF65-F5344CB8AC3E}">
        <p14:creationId xmlns:p14="http://schemas.microsoft.com/office/powerpoint/2010/main" val="126380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3210" y="353487"/>
            <a:ext cx="6607790" cy="868496"/>
          </a:xfrm>
        </p:spPr>
        <p:txBody>
          <a:bodyPr>
            <a:normAutofit fontScale="90000"/>
          </a:bodyPr>
          <a:lstStyle/>
          <a:p>
            <a:r>
              <a:rPr lang="en-US" dirty="0"/>
              <a:t> </a:t>
            </a:r>
            <a:br>
              <a:rPr lang="en-US" dirty="0"/>
            </a:br>
            <a:r>
              <a:rPr lang="en-US" sz="2100" dirty="0"/>
              <a:t>B1 Preliminary for Schools, Part 4 (discussion)</a:t>
            </a:r>
            <a:br>
              <a:rPr lang="en-US" sz="2100" dirty="0"/>
            </a:br>
            <a:endParaRPr lang="ru-RU" sz="2100" dirty="0">
              <a:solidFill>
                <a:srgbClr val="C00000"/>
              </a:solidFill>
            </a:endParaRPr>
          </a:p>
        </p:txBody>
      </p:sp>
      <p:sp>
        <p:nvSpPr>
          <p:cNvPr id="3" name="Объект 2"/>
          <p:cNvSpPr>
            <a:spLocks noGrp="1"/>
          </p:cNvSpPr>
          <p:nvPr>
            <p:ph idx="1"/>
          </p:nvPr>
        </p:nvSpPr>
        <p:spPr>
          <a:xfrm>
            <a:off x="1393210" y="1221983"/>
            <a:ext cx="6607790" cy="2850953"/>
          </a:xfrm>
        </p:spPr>
        <p:txBody>
          <a:bodyPr>
            <a:normAutofit/>
          </a:bodyPr>
          <a:lstStyle/>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1500" dirty="0"/>
          </a:p>
          <a:p>
            <a:pPr marL="0" indent="0">
              <a:buNone/>
            </a:pPr>
            <a:endParaRPr lang="en-US" sz="1500" dirty="0"/>
          </a:p>
          <a:p>
            <a:pPr marL="0" indent="0">
              <a:buNone/>
            </a:pPr>
            <a:r>
              <a:rPr lang="en-US" sz="1500" dirty="0"/>
              <a:t>Can anything be improved? In what way?</a:t>
            </a:r>
          </a:p>
          <a:p>
            <a:pPr marL="0" indent="0">
              <a:buNone/>
            </a:pPr>
            <a:endParaRPr lang="ru-RU" sz="2100" dirty="0"/>
          </a:p>
        </p:txBody>
      </p:sp>
      <p:graphicFrame>
        <p:nvGraphicFramePr>
          <p:cNvPr id="4" name="Таблица 3"/>
          <p:cNvGraphicFramePr>
            <a:graphicFrameLocks noGrp="1"/>
          </p:cNvGraphicFramePr>
          <p:nvPr/>
        </p:nvGraphicFramePr>
        <p:xfrm>
          <a:off x="1776547" y="1562847"/>
          <a:ext cx="5372100" cy="2186940"/>
        </p:xfrm>
        <a:graphic>
          <a:graphicData uri="http://schemas.openxmlformats.org/drawingml/2006/table">
            <a:tbl>
              <a:tblPr firstRow="1" bandRow="1">
                <a:tableStyleId>{5C22544A-7EE6-4342-B048-85BDC9FD1C3A}</a:tableStyleId>
              </a:tblPr>
              <a:tblGrid>
                <a:gridCol w="3785462">
                  <a:extLst>
                    <a:ext uri="{9D8B030D-6E8A-4147-A177-3AD203B41FA5}">
                      <a16:colId xmlns:a16="http://schemas.microsoft.com/office/drawing/2014/main" val="20000"/>
                    </a:ext>
                  </a:extLst>
                </a:gridCol>
                <a:gridCol w="813662">
                  <a:extLst>
                    <a:ext uri="{9D8B030D-6E8A-4147-A177-3AD203B41FA5}">
                      <a16:colId xmlns:a16="http://schemas.microsoft.com/office/drawing/2014/main" val="20001"/>
                    </a:ext>
                  </a:extLst>
                </a:gridCol>
                <a:gridCol w="772976">
                  <a:extLst>
                    <a:ext uri="{9D8B030D-6E8A-4147-A177-3AD203B41FA5}">
                      <a16:colId xmlns:a16="http://schemas.microsoft.com/office/drawing/2014/main" val="20002"/>
                    </a:ext>
                  </a:extLst>
                </a:gridCol>
              </a:tblGrid>
              <a:tr h="278130">
                <a:tc>
                  <a:txBody>
                    <a:bodyPr/>
                    <a:lstStyle/>
                    <a:p>
                      <a:endParaRPr lang="ru-RU" sz="1400" dirty="0"/>
                    </a:p>
                  </a:txBody>
                  <a:tcPr marL="68580" marR="68580" marT="34290" marB="34290"/>
                </a:tc>
                <a:tc>
                  <a:txBody>
                    <a:bodyPr/>
                    <a:lstStyle/>
                    <a:p>
                      <a:r>
                        <a:rPr lang="en-US" sz="1400" dirty="0"/>
                        <a:t>    Yes</a:t>
                      </a:r>
                      <a:endParaRPr lang="ru-RU" sz="1400" dirty="0"/>
                    </a:p>
                  </a:txBody>
                  <a:tcPr marL="68580" marR="68580" marT="34290" marB="34290"/>
                </a:tc>
                <a:tc>
                  <a:txBody>
                    <a:bodyPr/>
                    <a:lstStyle/>
                    <a:p>
                      <a:r>
                        <a:rPr lang="en-US" sz="1400" dirty="0"/>
                        <a:t>      No</a:t>
                      </a:r>
                      <a:endParaRPr lang="ru-RU" sz="1400" dirty="0"/>
                    </a:p>
                  </a:txBody>
                  <a:tcPr marL="68580" marR="68580" marT="34290" marB="34290"/>
                </a:tc>
                <a:extLst>
                  <a:ext uri="{0D108BD9-81ED-4DB2-BD59-A6C34878D82A}">
                    <a16:rowId xmlns:a16="http://schemas.microsoft.com/office/drawing/2014/main" val="10000"/>
                  </a:ext>
                </a:extLst>
              </a:tr>
              <a:tr h="278130">
                <a:tc>
                  <a:txBody>
                    <a:bodyPr/>
                    <a:lstStyle/>
                    <a:p>
                      <a:r>
                        <a:rPr lang="en-US" sz="1400" dirty="0"/>
                        <a:t>Did they look at each other?</a:t>
                      </a:r>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1"/>
                  </a:ext>
                </a:extLst>
              </a:tr>
              <a:tr h="278130">
                <a:tc>
                  <a:txBody>
                    <a:bodyPr/>
                    <a:lstStyle/>
                    <a:p>
                      <a:r>
                        <a:rPr lang="en-US" sz="1400" dirty="0"/>
                        <a:t>Did they ask each other questions?</a:t>
                      </a:r>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2"/>
                  </a:ext>
                </a:extLst>
              </a:tr>
              <a:tr h="278130">
                <a:tc>
                  <a:txBody>
                    <a:bodyPr/>
                    <a:lstStyle/>
                    <a:p>
                      <a:r>
                        <a:rPr lang="en-US" sz="1400" dirty="0"/>
                        <a:t>Did they agree/disagree with their partner?</a:t>
                      </a:r>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3"/>
                  </a:ext>
                </a:extLst>
              </a:tr>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Did they show interest in what their partner said?</a:t>
                      </a:r>
                      <a:endParaRPr lang="ru-RU" sz="1400" dirty="0"/>
                    </a:p>
                  </a:txBody>
                  <a:tcPr marL="68580" marR="68580" marT="34290" marB="34290"/>
                </a:tc>
                <a:tc>
                  <a:txBody>
                    <a:bodyPr/>
                    <a:lstStyle/>
                    <a:p>
                      <a:endParaRPr lang="ru-RU" sz="1400"/>
                    </a:p>
                  </a:txBody>
                  <a:tcPr marL="68580" marR="68580" marT="34290" marB="34290"/>
                </a:tc>
                <a:tc>
                  <a:txBody>
                    <a:bodyPr/>
                    <a:lstStyle/>
                    <a:p>
                      <a:endParaRPr lang="ru-RU" sz="1400"/>
                    </a:p>
                  </a:txBody>
                  <a:tcPr marL="68580" marR="68580" marT="34290" marB="34290"/>
                </a:tc>
                <a:extLst>
                  <a:ext uri="{0D108BD9-81ED-4DB2-BD59-A6C34878D82A}">
                    <a16:rowId xmlns:a16="http://schemas.microsoft.com/office/drawing/2014/main" val="10004"/>
                  </a:ext>
                </a:extLst>
              </a:tr>
              <a:tr h="48006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Did they give examples and reasons for what they said?</a:t>
                      </a:r>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5"/>
                  </a:ext>
                </a:extLst>
              </a:tr>
              <a:tr h="2781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Did they give their partner a chance to speak?</a:t>
                      </a:r>
                      <a:endParaRPr lang="ru-RU" sz="1400" dirty="0"/>
                    </a:p>
                  </a:txBody>
                  <a:tcPr marL="68580" marR="68580" marT="34290" marB="34290"/>
                </a:tc>
                <a:tc>
                  <a:txBody>
                    <a:bodyPr/>
                    <a:lstStyle/>
                    <a:p>
                      <a:endParaRPr lang="ru-RU" sz="1400" dirty="0"/>
                    </a:p>
                  </a:txBody>
                  <a:tcPr marL="68580" marR="68580" marT="34290" marB="34290"/>
                </a:tc>
                <a:tc>
                  <a:txBody>
                    <a:bodyPr/>
                    <a:lstStyle/>
                    <a:p>
                      <a:endParaRPr lang="ru-RU" sz="14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84604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FD0C3B2-F685-45E7-AB92-050098C01FC2}"/>
              </a:ext>
            </a:extLst>
          </p:cNvPr>
          <p:cNvSpPr>
            <a:spLocks noGrp="1"/>
          </p:cNvSpPr>
          <p:nvPr>
            <p:ph type="body" sz="quarter" idx="4294967295"/>
          </p:nvPr>
        </p:nvSpPr>
        <p:spPr>
          <a:xfrm>
            <a:off x="1143001" y="2007394"/>
            <a:ext cx="6603206" cy="2964656"/>
          </a:xfrm>
        </p:spPr>
        <p:txBody>
          <a:bodyPr numCol="1"/>
          <a:lstStyle/>
          <a:p>
            <a:r>
              <a:rPr lang="en-US" sz="1800" dirty="0"/>
              <a:t> </a:t>
            </a:r>
            <a:r>
              <a:rPr lang="en-GB" sz="1800" dirty="0"/>
              <a:t> </a:t>
            </a:r>
          </a:p>
        </p:txBody>
      </p:sp>
      <p:sp>
        <p:nvSpPr>
          <p:cNvPr id="9" name="Title 8">
            <a:extLst>
              <a:ext uri="{FF2B5EF4-FFF2-40B4-BE49-F238E27FC236}">
                <a16:creationId xmlns:a16="http://schemas.microsoft.com/office/drawing/2014/main" id="{3D8ED852-3910-43ED-83CC-A81AB4C77E05}"/>
              </a:ext>
            </a:extLst>
          </p:cNvPr>
          <p:cNvSpPr>
            <a:spLocks noGrp="1"/>
          </p:cNvSpPr>
          <p:nvPr>
            <p:ph type="title" idx="4294967295"/>
          </p:nvPr>
        </p:nvSpPr>
        <p:spPr>
          <a:xfrm>
            <a:off x="1926772" y="775097"/>
            <a:ext cx="5734901" cy="498531"/>
          </a:xfrm>
        </p:spPr>
        <p:txBody>
          <a:bodyPr/>
          <a:lstStyle/>
          <a:p>
            <a:r>
              <a:rPr lang="en-US" sz="1800" dirty="0"/>
              <a:t> </a:t>
            </a:r>
            <a:endParaRPr lang="en-GB" sz="1800" dirty="0"/>
          </a:p>
        </p:txBody>
      </p:sp>
      <p:sp>
        <p:nvSpPr>
          <p:cNvPr id="2" name="Прямоугольник 1"/>
          <p:cNvSpPr/>
          <p:nvPr/>
        </p:nvSpPr>
        <p:spPr>
          <a:xfrm>
            <a:off x="2006829" y="1069313"/>
            <a:ext cx="263214" cy="507831"/>
          </a:xfrm>
          <a:prstGeom prst="rect">
            <a:avLst/>
          </a:prstGeom>
        </p:spPr>
        <p:txBody>
          <a:bodyPr wrap="none">
            <a:spAutoFit/>
          </a:bodyPr>
          <a:lstStyle/>
          <a:p>
            <a:r>
              <a:rPr lang="en-US" sz="2700" dirty="0"/>
              <a:t> </a:t>
            </a:r>
            <a:endParaRPr lang="ru-RU" sz="2700" dirty="0"/>
          </a:p>
        </p:txBody>
      </p:sp>
      <p:sp>
        <p:nvSpPr>
          <p:cNvPr id="3" name="TextBox 2"/>
          <p:cNvSpPr txBox="1"/>
          <p:nvPr/>
        </p:nvSpPr>
        <p:spPr>
          <a:xfrm>
            <a:off x="1926772" y="551903"/>
            <a:ext cx="2664823" cy="685800"/>
          </a:xfrm>
          <a:prstGeom prst="rect">
            <a:avLst/>
          </a:prstGeom>
          <a:noFill/>
        </p:spPr>
        <p:txBody>
          <a:bodyPr wrap="none" rtlCol="0">
            <a:noAutofit/>
          </a:bodyPr>
          <a:lstStyle/>
          <a:p>
            <a:pPr>
              <a:lnSpc>
                <a:spcPct val="90000"/>
              </a:lnSpc>
              <a:spcAft>
                <a:spcPts val="450"/>
              </a:spcAft>
            </a:pPr>
            <a:r>
              <a:rPr lang="en-US" sz="2100" b="1" dirty="0"/>
              <a:t>FREE RESOURCES</a:t>
            </a:r>
            <a:endParaRPr lang="ru-RU" sz="2100" b="1" dirty="0" err="1"/>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38815">
            <a:off x="1361850" y="1374809"/>
            <a:ext cx="2172796" cy="287097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397" y="1150826"/>
            <a:ext cx="2198411" cy="287670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4595">
            <a:off x="5208895" y="1430907"/>
            <a:ext cx="2507456" cy="2821781"/>
          </a:xfrm>
          <a:prstGeom prst="rect">
            <a:avLst/>
          </a:prstGeom>
        </p:spPr>
      </p:pic>
      <p:sp>
        <p:nvSpPr>
          <p:cNvPr id="7" name="Прямоугольник 6"/>
          <p:cNvSpPr/>
          <p:nvPr/>
        </p:nvSpPr>
        <p:spPr>
          <a:xfrm rot="21025276">
            <a:off x="1377472" y="1981822"/>
            <a:ext cx="1004681" cy="236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10" name="Прямоугольник 9"/>
          <p:cNvSpPr/>
          <p:nvPr/>
        </p:nvSpPr>
        <p:spPr>
          <a:xfrm>
            <a:off x="3498753" y="1679939"/>
            <a:ext cx="1319303" cy="327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13" name="Прямоугольник 12"/>
          <p:cNvSpPr/>
          <p:nvPr/>
        </p:nvSpPr>
        <p:spPr>
          <a:xfrm rot="545107">
            <a:off x="5532838" y="1476447"/>
            <a:ext cx="1859567" cy="3458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Tree>
    <p:extLst>
      <p:ext uri="{BB962C8B-B14F-4D97-AF65-F5344CB8AC3E}">
        <p14:creationId xmlns:p14="http://schemas.microsoft.com/office/powerpoint/2010/main" val="1607644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801" y="1275606"/>
            <a:ext cx="7260196" cy="3024336"/>
          </a:xfr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94" y="637417"/>
            <a:ext cx="5610843" cy="3014453"/>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634604"/>
            <a:ext cx="6026032" cy="3467360"/>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528" y="2609359"/>
            <a:ext cx="6850787" cy="2085022"/>
          </a:xfrm>
          <a:prstGeom prst="rect">
            <a:avLst/>
          </a:prstGeom>
        </p:spPr>
      </p:pic>
    </p:spTree>
    <p:extLst>
      <p:ext uri="{BB962C8B-B14F-4D97-AF65-F5344CB8AC3E}">
        <p14:creationId xmlns:p14="http://schemas.microsoft.com/office/powerpoint/2010/main" val="66833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318430" y="4972152"/>
            <a:ext cx="34289" cy="46271"/>
          </a:xfrm>
          <a:prstGeom prst="rect">
            <a:avLst/>
          </a:prstGeom>
          <a:ln>
            <a:solidFill>
              <a:schemeClr val="tx1"/>
            </a:solidFill>
          </a:ln>
        </p:spPr>
      </p:pic>
      <p:sp>
        <p:nvSpPr>
          <p:cNvPr id="4" name="TextBox 3"/>
          <p:cNvSpPr txBox="1"/>
          <p:nvPr/>
        </p:nvSpPr>
        <p:spPr>
          <a:xfrm>
            <a:off x="683568" y="429931"/>
            <a:ext cx="8280920" cy="685800"/>
          </a:xfrm>
          <a:prstGeom prst="rect">
            <a:avLst/>
          </a:prstGeom>
          <a:noFill/>
        </p:spPr>
        <p:txBody>
          <a:bodyPr wrap="none" rtlCol="0">
            <a:noAutofit/>
          </a:bodyPr>
          <a:lstStyle/>
          <a:p>
            <a:pPr>
              <a:lnSpc>
                <a:spcPct val="90000"/>
              </a:lnSpc>
              <a:spcAft>
                <a:spcPts val="450"/>
              </a:spcAft>
            </a:pPr>
            <a:r>
              <a:rPr lang="en-US" sz="1500" b="1" dirty="0"/>
              <a:t>LESSON PLANS FOR EACH PART OF THE TEST / INTEGRATED SKILLS</a:t>
            </a:r>
            <a:endParaRPr lang="ru-RU" sz="1500" b="1" dirty="0" err="1"/>
          </a:p>
        </p:txBody>
      </p:sp>
      <p:sp>
        <p:nvSpPr>
          <p:cNvPr id="5" name="Овал 4"/>
          <p:cNvSpPr/>
          <p:nvPr/>
        </p:nvSpPr>
        <p:spPr>
          <a:xfrm flipH="1" flipV="1">
            <a:off x="1432017" y="1361803"/>
            <a:ext cx="34289" cy="34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sp>
        <p:nvSpPr>
          <p:cNvPr id="7" name="Овал 6"/>
          <p:cNvSpPr/>
          <p:nvPr/>
        </p:nvSpPr>
        <p:spPr>
          <a:xfrm>
            <a:off x="4919797" y="1369147"/>
            <a:ext cx="34289" cy="6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0000"/>
              </a:lnSpc>
              <a:spcAft>
                <a:spcPts val="450"/>
              </a:spcAft>
            </a:pPr>
            <a:endParaRPr lang="ru-RU" sz="1200"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703" y="672125"/>
            <a:ext cx="3041497" cy="427639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2" y="672124"/>
            <a:ext cx="2973390" cy="4357423"/>
          </a:xfrm>
          <a:prstGeom prst="rect">
            <a:avLst/>
          </a:prstGeom>
        </p:spPr>
      </p:pic>
      <p:sp>
        <p:nvSpPr>
          <p:cNvPr id="8" name="Скругленный прямоугольник 7"/>
          <p:cNvSpPr/>
          <p:nvPr/>
        </p:nvSpPr>
        <p:spPr>
          <a:xfrm>
            <a:off x="86442" y="3291830"/>
            <a:ext cx="2037286" cy="122413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2099991" y="3291830"/>
            <a:ext cx="864734" cy="105541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779319" y="1164339"/>
            <a:ext cx="704449" cy="2660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4405407" y="1163434"/>
            <a:ext cx="720080" cy="1944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419872" y="3291830"/>
            <a:ext cx="1872207" cy="115212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5292080" y="3184069"/>
            <a:ext cx="936104" cy="97185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4721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8657" y="646611"/>
            <a:ext cx="1851660" cy="685800"/>
          </a:xfrm>
          <a:prstGeom prst="rect">
            <a:avLst/>
          </a:prstGeom>
          <a:noFill/>
        </p:spPr>
        <p:txBody>
          <a:bodyPr wrap="none" rtlCol="0">
            <a:noAutofit/>
          </a:bodyPr>
          <a:lstStyle/>
          <a:p>
            <a:pPr>
              <a:lnSpc>
                <a:spcPct val="90000"/>
              </a:lnSpc>
              <a:spcAft>
                <a:spcPts val="450"/>
              </a:spcAft>
            </a:pPr>
            <a:r>
              <a:rPr lang="en-US" sz="2100" b="1" dirty="0"/>
              <a:t>SELF-STUDY</a:t>
            </a:r>
            <a:endParaRPr lang="ru-RU" sz="2100" b="1" dirty="0" err="1"/>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492" y="1140601"/>
            <a:ext cx="4592717" cy="2757625"/>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164" y="2751586"/>
            <a:ext cx="3326459" cy="2186174"/>
          </a:xfrm>
          <a:prstGeom prst="rect">
            <a:avLst/>
          </a:prstGeom>
        </p:spPr>
      </p:pic>
    </p:spTree>
    <p:extLst>
      <p:ext uri="{BB962C8B-B14F-4D97-AF65-F5344CB8AC3E}">
        <p14:creationId xmlns:p14="http://schemas.microsoft.com/office/powerpoint/2010/main" val="300398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72240"/>
            <a:ext cx="250102" cy="662051"/>
          </a:xfrm>
          <a:prstGeom prst="rect">
            <a:avLst/>
          </a:prstGeom>
          <a:noFill/>
        </p:spPr>
        <p:txBody>
          <a:bodyPr wrap="square" rtlCol="0">
            <a:spAutoFit/>
          </a:bodyPr>
          <a:lstStyle/>
          <a:p>
            <a:r>
              <a:rPr lang="en-GB" sz="3600" dirty="0">
                <a:latin typeface="Arial" pitchFamily="34" charset="0"/>
              </a:rPr>
              <a:t> </a:t>
            </a:r>
            <a:endParaRPr lang="ru-RU" sz="3600" dirty="0"/>
          </a:p>
        </p:txBody>
      </p:sp>
      <p:sp>
        <p:nvSpPr>
          <p:cNvPr id="4" name="TextBox 3"/>
          <p:cNvSpPr txBox="1"/>
          <p:nvPr/>
        </p:nvSpPr>
        <p:spPr>
          <a:xfrm>
            <a:off x="539552" y="987574"/>
            <a:ext cx="122520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t>Pre-writing</a:t>
            </a:r>
            <a:endParaRPr lang="ru-RU" dirty="0"/>
          </a:p>
        </p:txBody>
      </p:sp>
      <p:sp>
        <p:nvSpPr>
          <p:cNvPr id="5" name="TextBox 4"/>
          <p:cNvSpPr txBox="1"/>
          <p:nvPr/>
        </p:nvSpPr>
        <p:spPr>
          <a:xfrm>
            <a:off x="518005" y="1635646"/>
            <a:ext cx="1268296" cy="2092881"/>
          </a:xfrm>
          <a:prstGeom prst="rect">
            <a:avLst/>
          </a:prstGeom>
          <a:noFill/>
          <a:ln w="19050">
            <a:solidFill>
              <a:srgbClr val="00B0F0"/>
            </a:solidFill>
          </a:ln>
        </p:spPr>
        <p:txBody>
          <a:bodyPr wrap="none" rtlCol="0">
            <a:spAutoFit/>
          </a:bodyPr>
          <a:lstStyle/>
          <a:p>
            <a:pPr algn="ctr"/>
            <a:r>
              <a:rPr lang="en-US" sz="1400" dirty="0"/>
              <a:t>Brainstorming </a:t>
            </a:r>
          </a:p>
          <a:p>
            <a:pPr algn="ctr"/>
            <a:r>
              <a:rPr lang="en-US" sz="1400" dirty="0"/>
              <a:t>ideas</a:t>
            </a:r>
          </a:p>
          <a:p>
            <a:pPr algn="ctr"/>
            <a:endParaRPr lang="en-US" sz="1400" dirty="0"/>
          </a:p>
          <a:p>
            <a:pPr algn="ctr"/>
            <a:r>
              <a:rPr lang="en-US" sz="1400" dirty="0"/>
              <a:t>Selecting ideas</a:t>
            </a:r>
          </a:p>
          <a:p>
            <a:pPr algn="ctr"/>
            <a:endParaRPr lang="en-US" sz="1400" dirty="0"/>
          </a:p>
          <a:p>
            <a:pPr algn="ctr"/>
            <a:r>
              <a:rPr lang="en-US" sz="1400" dirty="0"/>
              <a:t>Planning</a:t>
            </a:r>
          </a:p>
          <a:p>
            <a:pPr algn="ctr"/>
            <a:endParaRPr lang="en-US" sz="1400" dirty="0"/>
          </a:p>
          <a:p>
            <a:pPr algn="ctr"/>
            <a:r>
              <a:rPr lang="en-US" sz="1400" dirty="0" err="1"/>
              <a:t>Organising</a:t>
            </a:r>
            <a:endParaRPr lang="en-US" sz="1400" dirty="0"/>
          </a:p>
          <a:p>
            <a:pPr algn="ctr"/>
            <a:endParaRPr lang="ru-RU" dirty="0"/>
          </a:p>
        </p:txBody>
      </p:sp>
      <p:sp>
        <p:nvSpPr>
          <p:cNvPr id="7" name="TextBox 6"/>
          <p:cNvSpPr txBox="1"/>
          <p:nvPr/>
        </p:nvSpPr>
        <p:spPr>
          <a:xfrm>
            <a:off x="2362218" y="1004162"/>
            <a:ext cx="1740669"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Writing/Revising</a:t>
            </a:r>
            <a:endParaRPr lang="ru-RU" dirty="0"/>
          </a:p>
        </p:txBody>
      </p:sp>
      <p:sp>
        <p:nvSpPr>
          <p:cNvPr id="8" name="TextBox 7"/>
          <p:cNvSpPr txBox="1"/>
          <p:nvPr/>
        </p:nvSpPr>
        <p:spPr>
          <a:xfrm>
            <a:off x="2241682" y="1503265"/>
            <a:ext cx="1981743" cy="4216539"/>
          </a:xfrm>
          <a:prstGeom prst="rect">
            <a:avLst/>
          </a:prstGeom>
          <a:noFill/>
          <a:ln w="19050">
            <a:solidFill>
              <a:schemeClr val="accent2">
                <a:lumMod val="60000"/>
                <a:lumOff val="40000"/>
              </a:schemeClr>
            </a:solidFill>
          </a:ln>
        </p:spPr>
        <p:txBody>
          <a:bodyPr wrap="square" rtlCol="0">
            <a:spAutoFit/>
          </a:bodyPr>
          <a:lstStyle/>
          <a:p>
            <a:pPr algn="ctr"/>
            <a:r>
              <a:rPr lang="en-US" sz="1400" dirty="0"/>
              <a:t>Getting feedback</a:t>
            </a:r>
          </a:p>
          <a:p>
            <a:pPr algn="ctr"/>
            <a:r>
              <a:rPr lang="en-US" sz="1400" dirty="0"/>
              <a:t>from the teacher</a:t>
            </a:r>
          </a:p>
          <a:p>
            <a:pPr algn="ctr"/>
            <a:endParaRPr lang="en-US" sz="1400" dirty="0"/>
          </a:p>
          <a:p>
            <a:pPr algn="ctr"/>
            <a:r>
              <a:rPr lang="en-US" sz="1400" dirty="0"/>
              <a:t>Exchanging drafts</a:t>
            </a:r>
          </a:p>
          <a:p>
            <a:pPr algn="ctr"/>
            <a:r>
              <a:rPr lang="en-US" sz="1400" dirty="0"/>
              <a:t>with peers</a:t>
            </a:r>
          </a:p>
          <a:p>
            <a:pPr algn="ctr"/>
            <a:endParaRPr lang="en-US" sz="1400" dirty="0"/>
          </a:p>
          <a:p>
            <a:pPr algn="ctr"/>
            <a:r>
              <a:rPr lang="en-US" sz="1400" dirty="0" err="1"/>
              <a:t>Reorganising</a:t>
            </a:r>
            <a:r>
              <a:rPr lang="en-US" sz="1400" dirty="0"/>
              <a:t> ideas</a:t>
            </a:r>
          </a:p>
          <a:p>
            <a:pPr algn="ctr"/>
            <a:endParaRPr lang="en-US" sz="1400" dirty="0"/>
          </a:p>
          <a:p>
            <a:pPr algn="ctr"/>
            <a:r>
              <a:rPr lang="en-US" sz="1400" dirty="0"/>
              <a:t>Adding, changing or </a:t>
            </a:r>
          </a:p>
          <a:p>
            <a:pPr algn="ctr"/>
            <a:r>
              <a:rPr lang="en-US" sz="1400" dirty="0"/>
              <a:t>removing parts of the </a:t>
            </a:r>
          </a:p>
          <a:p>
            <a:pPr algn="ctr"/>
            <a:r>
              <a:rPr lang="en-US" sz="1400" dirty="0"/>
              <a:t>text</a:t>
            </a:r>
          </a:p>
          <a:p>
            <a:pPr algn="ctr"/>
            <a:endParaRPr lang="en-US" sz="1400" dirty="0"/>
          </a:p>
          <a:p>
            <a:pPr algn="ctr"/>
            <a:r>
              <a:rPr lang="en-US" sz="1400" dirty="0"/>
              <a:t>Changing words and </a:t>
            </a:r>
          </a:p>
          <a:p>
            <a:pPr algn="ctr"/>
            <a:r>
              <a:rPr lang="en-US" sz="1400" dirty="0"/>
              <a:t>expressions  </a:t>
            </a:r>
          </a:p>
          <a:p>
            <a:endParaRPr lang="en-US" dirty="0"/>
          </a:p>
          <a:p>
            <a:endParaRPr lang="en-US" dirty="0"/>
          </a:p>
          <a:p>
            <a:endParaRPr lang="en-US" dirty="0"/>
          </a:p>
          <a:p>
            <a:endParaRPr lang="ru-RU" dirty="0"/>
          </a:p>
        </p:txBody>
      </p:sp>
      <p:sp>
        <p:nvSpPr>
          <p:cNvPr id="9" name="TextBox 8"/>
          <p:cNvSpPr txBox="1"/>
          <p:nvPr/>
        </p:nvSpPr>
        <p:spPr>
          <a:xfrm>
            <a:off x="5097679" y="1035481"/>
            <a:ext cx="1402628"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Proofreading</a:t>
            </a:r>
            <a:endParaRPr lang="ru-RU" dirty="0"/>
          </a:p>
        </p:txBody>
      </p:sp>
      <p:sp>
        <p:nvSpPr>
          <p:cNvPr id="11" name="TextBox 10"/>
          <p:cNvSpPr txBox="1"/>
          <p:nvPr/>
        </p:nvSpPr>
        <p:spPr>
          <a:xfrm>
            <a:off x="4884512" y="1503265"/>
            <a:ext cx="1828962" cy="1446550"/>
          </a:xfrm>
          <a:prstGeom prst="rect">
            <a:avLst/>
          </a:prstGeom>
          <a:noFill/>
          <a:ln w="19050">
            <a:solidFill>
              <a:srgbClr val="92D050"/>
            </a:solidFill>
          </a:ln>
        </p:spPr>
        <p:txBody>
          <a:bodyPr wrap="none" rtlCol="0">
            <a:spAutoFit/>
          </a:bodyPr>
          <a:lstStyle/>
          <a:p>
            <a:pPr algn="ctr"/>
            <a:r>
              <a:rPr lang="en-US" sz="1400" dirty="0"/>
              <a:t>Checking punctuation </a:t>
            </a:r>
          </a:p>
          <a:p>
            <a:pPr algn="ctr"/>
            <a:r>
              <a:rPr lang="en-US" sz="1400" dirty="0"/>
              <a:t>and spelling</a:t>
            </a:r>
          </a:p>
          <a:p>
            <a:pPr algn="ctr"/>
            <a:endParaRPr lang="en-US" sz="1400" dirty="0"/>
          </a:p>
          <a:p>
            <a:pPr algn="ctr"/>
            <a:r>
              <a:rPr lang="en-US" sz="1400" dirty="0"/>
              <a:t>Checking grammatical </a:t>
            </a:r>
          </a:p>
          <a:p>
            <a:pPr algn="ctr"/>
            <a:r>
              <a:rPr lang="en-US" sz="1400" dirty="0"/>
              <a:t>inaccuracies</a:t>
            </a:r>
          </a:p>
          <a:p>
            <a:endParaRPr lang="ru-RU" dirty="0"/>
          </a:p>
        </p:txBody>
      </p:sp>
      <p:sp>
        <p:nvSpPr>
          <p:cNvPr id="13" name="TextBox 12"/>
          <p:cNvSpPr txBox="1"/>
          <p:nvPr/>
        </p:nvSpPr>
        <p:spPr>
          <a:xfrm>
            <a:off x="1547664" y="473748"/>
            <a:ext cx="1969129" cy="369332"/>
          </a:xfrm>
          <a:prstGeom prst="rect">
            <a:avLst/>
          </a:prstGeom>
          <a:noFill/>
        </p:spPr>
        <p:txBody>
          <a:bodyPr wrap="none" rtlCol="0">
            <a:spAutoFit/>
          </a:bodyPr>
          <a:lstStyle/>
          <a:p>
            <a:r>
              <a:rPr lang="en-US" b="1" dirty="0"/>
              <a:t>WRITING PROCESS</a:t>
            </a:r>
            <a:endParaRPr lang="ru-RU" b="1" dirty="0"/>
          </a:p>
        </p:txBody>
      </p:sp>
      <p:sp>
        <p:nvSpPr>
          <p:cNvPr id="14" name="Правая фигурная скобка 13"/>
          <p:cNvSpPr/>
          <p:nvPr/>
        </p:nvSpPr>
        <p:spPr>
          <a:xfrm>
            <a:off x="6948264" y="1373494"/>
            <a:ext cx="144016" cy="1774320"/>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TextBox 14"/>
          <p:cNvSpPr txBox="1"/>
          <p:nvPr/>
        </p:nvSpPr>
        <p:spPr>
          <a:xfrm>
            <a:off x="7374561" y="1727979"/>
            <a:ext cx="1322734" cy="954107"/>
          </a:xfrm>
          <a:prstGeom prst="rect">
            <a:avLst/>
          </a:prstGeom>
          <a:noFill/>
          <a:ln w="57150">
            <a:solidFill>
              <a:srgbClr val="C00000"/>
            </a:solidFill>
          </a:ln>
        </p:spPr>
        <p:txBody>
          <a:bodyPr wrap="none" rtlCol="0">
            <a:spAutoFit/>
          </a:bodyPr>
          <a:lstStyle/>
          <a:p>
            <a:r>
              <a:rPr lang="en-US" sz="2800" dirty="0"/>
              <a:t>Final</a:t>
            </a:r>
          </a:p>
          <a:p>
            <a:r>
              <a:rPr lang="en-US" sz="2800" dirty="0"/>
              <a:t>version </a:t>
            </a:r>
            <a:endParaRPr lang="ru-RU" sz="2800" dirty="0"/>
          </a:p>
        </p:txBody>
      </p:sp>
    </p:spTree>
    <p:extLst>
      <p:ext uri="{BB962C8B-B14F-4D97-AF65-F5344CB8AC3E}">
        <p14:creationId xmlns:p14="http://schemas.microsoft.com/office/powerpoint/2010/main" val="21177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17589"/>
            <a:ext cx="6858000" cy="3908323"/>
          </a:xfrm>
          <a:prstGeom prst="rect">
            <a:avLst/>
          </a:prstGeom>
        </p:spPr>
      </p:pic>
    </p:spTree>
    <p:extLst>
      <p:ext uri="{BB962C8B-B14F-4D97-AF65-F5344CB8AC3E}">
        <p14:creationId xmlns:p14="http://schemas.microsoft.com/office/powerpoint/2010/main" val="1030268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707654"/>
            <a:ext cx="3862917" cy="923330"/>
          </a:xfrm>
          <a:prstGeom prst="rect">
            <a:avLst/>
          </a:prstGeom>
          <a:noFill/>
        </p:spPr>
        <p:txBody>
          <a:bodyPr wrap="none" rtlCol="0">
            <a:spAutoFit/>
          </a:bodyPr>
          <a:lstStyle/>
          <a:p>
            <a:r>
              <a:rPr lang="en-US" sz="5400" b="1" dirty="0"/>
              <a:t>QUESTIONS?</a:t>
            </a:r>
            <a:endParaRPr lang="ru-RU" sz="5400" b="1" dirty="0"/>
          </a:p>
        </p:txBody>
      </p:sp>
    </p:spTree>
    <p:extLst>
      <p:ext uri="{BB962C8B-B14F-4D97-AF65-F5344CB8AC3E}">
        <p14:creationId xmlns:p14="http://schemas.microsoft.com/office/powerpoint/2010/main" val="838556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339752" y="3147814"/>
            <a:ext cx="3960440" cy="360040"/>
          </a:xfrm>
        </p:spPr>
        <p:txBody>
          <a:bodyPr>
            <a:noAutofit/>
          </a:bodyPr>
          <a:lstStyle/>
          <a:p>
            <a:r>
              <a:rPr lang="ru-RU" sz="1800" dirty="0">
                <a:solidFill>
                  <a:srgbClr val="CE4A1F"/>
                </a:solidFill>
                <a:latin typeface="Roboto Black"/>
                <a:cs typeface="Roboto Black"/>
              </a:rPr>
              <a:t>Наши социальные сети</a:t>
            </a:r>
          </a:p>
        </p:txBody>
      </p:sp>
      <p:pic>
        <p:nvPicPr>
          <p:cNvPr id="5" name="Изображение 4">
            <a:hlinkClick r:id="rId2"/>
          </p:cNvPr>
          <p:cNvPicPr>
            <a:picLocks noChangeAspect="1"/>
          </p:cNvPicPr>
          <p:nvPr/>
        </p:nvPicPr>
        <p:blipFill>
          <a:blip r:embed="rId3"/>
          <a:stretch>
            <a:fillRect/>
          </a:stretch>
        </p:blipFill>
        <p:spPr>
          <a:xfrm>
            <a:off x="3347864" y="1290230"/>
            <a:ext cx="1872208" cy="417424"/>
          </a:xfrm>
          <a:prstGeom prst="rect">
            <a:avLst/>
          </a:prstGeom>
        </p:spPr>
      </p:pic>
      <p:pic>
        <p:nvPicPr>
          <p:cNvPr id="6" name="Изображение 5">
            <a:hlinkClick r:id="rId4"/>
          </p:cNvPr>
          <p:cNvPicPr>
            <a:picLocks noChangeAspect="1"/>
          </p:cNvPicPr>
          <p:nvPr/>
        </p:nvPicPr>
        <p:blipFill>
          <a:blip r:embed="rId5"/>
          <a:stretch>
            <a:fillRect/>
          </a:stretch>
        </p:blipFill>
        <p:spPr>
          <a:xfrm>
            <a:off x="5724128" y="1290230"/>
            <a:ext cx="1872208" cy="417424"/>
          </a:xfrm>
          <a:prstGeom prst="rect">
            <a:avLst/>
          </a:prstGeom>
        </p:spPr>
      </p:pic>
      <p:pic>
        <p:nvPicPr>
          <p:cNvPr id="8" name="Изображение 7">
            <a:hlinkClick r:id="rId6"/>
          </p:cNvPr>
          <p:cNvPicPr>
            <a:picLocks noChangeAspect="1"/>
          </p:cNvPicPr>
          <p:nvPr/>
        </p:nvPicPr>
        <p:blipFill>
          <a:blip r:embed="rId7"/>
          <a:stretch>
            <a:fillRect/>
          </a:stretch>
        </p:blipFill>
        <p:spPr>
          <a:xfrm>
            <a:off x="936104" y="1290230"/>
            <a:ext cx="1872208" cy="417424"/>
          </a:xfrm>
          <a:prstGeom prst="rect">
            <a:avLst/>
          </a:prstGeom>
        </p:spPr>
      </p:pic>
      <p:pic>
        <p:nvPicPr>
          <p:cNvPr id="9" name="Изображение 8">
            <a:hlinkClick r:id="rId8"/>
          </p:cNvPr>
          <p:cNvPicPr>
            <a:picLocks noChangeAspect="1"/>
          </p:cNvPicPr>
          <p:nvPr/>
        </p:nvPicPr>
        <p:blipFill>
          <a:blip r:embed="rId9"/>
          <a:stretch>
            <a:fillRect/>
          </a:stretch>
        </p:blipFill>
        <p:spPr>
          <a:xfrm>
            <a:off x="2411760" y="2010310"/>
            <a:ext cx="1872208" cy="417424"/>
          </a:xfrm>
          <a:prstGeom prst="rect">
            <a:avLst/>
          </a:prstGeom>
        </p:spPr>
      </p:pic>
      <p:pic>
        <p:nvPicPr>
          <p:cNvPr id="10" name="Изображение 9">
            <a:hlinkClick r:id="rId10"/>
          </p:cNvPr>
          <p:cNvPicPr>
            <a:picLocks noChangeAspect="1"/>
          </p:cNvPicPr>
          <p:nvPr/>
        </p:nvPicPr>
        <p:blipFill>
          <a:blip r:embed="rId11"/>
          <a:stretch>
            <a:fillRect/>
          </a:stretch>
        </p:blipFill>
        <p:spPr>
          <a:xfrm>
            <a:off x="4788024" y="2010310"/>
            <a:ext cx="1872208" cy="417424"/>
          </a:xfrm>
          <a:prstGeom prst="rect">
            <a:avLst/>
          </a:prstGeom>
        </p:spPr>
      </p:pic>
      <p:pic>
        <p:nvPicPr>
          <p:cNvPr id="11" name="Изображение 10">
            <a:hlinkClick r:id="rId12"/>
          </p:cNvPr>
          <p:cNvPicPr>
            <a:picLocks noChangeAspect="1"/>
          </p:cNvPicPr>
          <p:nvPr/>
        </p:nvPicPr>
        <p:blipFill>
          <a:blip r:embed="rId13"/>
          <a:stretch>
            <a:fillRect/>
          </a:stretch>
        </p:blipFill>
        <p:spPr>
          <a:xfrm>
            <a:off x="2627784" y="3723878"/>
            <a:ext cx="504056" cy="504056"/>
          </a:xfrm>
          <a:prstGeom prst="rect">
            <a:avLst/>
          </a:prstGeom>
        </p:spPr>
      </p:pic>
      <p:pic>
        <p:nvPicPr>
          <p:cNvPr id="12" name="Изображение 11">
            <a:hlinkClick r:id="rId14"/>
          </p:cNvPr>
          <p:cNvPicPr>
            <a:picLocks noChangeAspect="1"/>
          </p:cNvPicPr>
          <p:nvPr/>
        </p:nvPicPr>
        <p:blipFill>
          <a:blip r:embed="rId15"/>
          <a:stretch>
            <a:fillRect/>
          </a:stretch>
        </p:blipFill>
        <p:spPr>
          <a:xfrm>
            <a:off x="4103948" y="3723878"/>
            <a:ext cx="504056" cy="504056"/>
          </a:xfrm>
          <a:prstGeom prst="rect">
            <a:avLst/>
          </a:prstGeom>
        </p:spPr>
      </p:pic>
      <p:pic>
        <p:nvPicPr>
          <p:cNvPr id="13" name="Изображение 12">
            <a:hlinkClick r:id="rId16"/>
          </p:cNvPr>
          <p:cNvPicPr>
            <a:picLocks noChangeAspect="1"/>
          </p:cNvPicPr>
          <p:nvPr/>
        </p:nvPicPr>
        <p:blipFill>
          <a:blip r:embed="rId17"/>
          <a:stretch>
            <a:fillRect/>
          </a:stretch>
        </p:blipFill>
        <p:spPr>
          <a:xfrm>
            <a:off x="3365866" y="3723878"/>
            <a:ext cx="504056" cy="504056"/>
          </a:xfrm>
          <a:prstGeom prst="rect">
            <a:avLst/>
          </a:prstGeom>
        </p:spPr>
      </p:pic>
      <p:pic>
        <p:nvPicPr>
          <p:cNvPr id="14" name="Изображение 13">
            <a:hlinkClick r:id="rId18"/>
          </p:cNvPr>
          <p:cNvPicPr>
            <a:picLocks noChangeAspect="1"/>
          </p:cNvPicPr>
          <p:nvPr/>
        </p:nvPicPr>
        <p:blipFill>
          <a:blip r:embed="rId19"/>
          <a:stretch>
            <a:fillRect/>
          </a:stretch>
        </p:blipFill>
        <p:spPr>
          <a:xfrm>
            <a:off x="4842030" y="3723878"/>
            <a:ext cx="504056" cy="504056"/>
          </a:xfrm>
          <a:prstGeom prst="rect">
            <a:avLst/>
          </a:prstGeom>
        </p:spPr>
      </p:pic>
      <p:pic>
        <p:nvPicPr>
          <p:cNvPr id="15" name="Изображение 14">
            <a:hlinkClick r:id="rId20"/>
          </p:cNvPr>
          <p:cNvPicPr>
            <a:picLocks noChangeAspect="1"/>
          </p:cNvPicPr>
          <p:nvPr/>
        </p:nvPicPr>
        <p:blipFill>
          <a:blip r:embed="rId21"/>
          <a:stretch>
            <a:fillRect/>
          </a:stretch>
        </p:blipFill>
        <p:spPr>
          <a:xfrm>
            <a:off x="5580112" y="3723878"/>
            <a:ext cx="504056" cy="504056"/>
          </a:xfrm>
          <a:prstGeom prst="rect">
            <a:avLst/>
          </a:prstGeom>
        </p:spPr>
      </p:pic>
    </p:spTree>
    <p:extLst>
      <p:ext uri="{BB962C8B-B14F-4D97-AF65-F5344CB8AC3E}">
        <p14:creationId xmlns:p14="http://schemas.microsoft.com/office/powerpoint/2010/main" val="199782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395536" y="1419622"/>
            <a:ext cx="6603206" cy="2952328"/>
          </a:xfrm>
        </p:spPr>
        <p:txBody>
          <a:bodyPr>
            <a:normAutofit fontScale="55000" lnSpcReduction="20000"/>
          </a:bodyPr>
          <a:lstStyle/>
          <a:p>
            <a:r>
              <a:rPr lang="en-GB" sz="3300" dirty="0"/>
              <a:t>Get them interested in the topic before they do a writing task</a:t>
            </a:r>
          </a:p>
          <a:p>
            <a:pPr marL="0" indent="0">
              <a:buNone/>
            </a:pPr>
            <a:endParaRPr lang="en-GB" sz="3300" dirty="0"/>
          </a:p>
          <a:p>
            <a:pPr marL="96441" indent="-96441"/>
            <a:r>
              <a:rPr lang="en-GB" sz="3300" dirty="0"/>
              <a:t>      Discuss the topic</a:t>
            </a:r>
          </a:p>
          <a:p>
            <a:pPr marL="0" indent="0">
              <a:buNone/>
            </a:pPr>
            <a:endParaRPr lang="en-GB" sz="3300" dirty="0"/>
          </a:p>
          <a:p>
            <a:pPr marL="96441" indent="-96441"/>
            <a:r>
              <a:rPr lang="en-GB" sz="3300" dirty="0"/>
              <a:t>      Ask and answer questions about the topic</a:t>
            </a:r>
          </a:p>
          <a:p>
            <a:pPr marL="0" indent="0">
              <a:buNone/>
            </a:pPr>
            <a:endParaRPr lang="en-GB" sz="3300" dirty="0"/>
          </a:p>
          <a:p>
            <a:pPr marL="96441" indent="-96441"/>
            <a:r>
              <a:rPr lang="en-GB" sz="3300" dirty="0"/>
              <a:t>      Brainstorm ideas around the topic</a:t>
            </a:r>
          </a:p>
          <a:p>
            <a:pPr marL="0" indent="0">
              <a:buNone/>
            </a:pPr>
            <a:r>
              <a:rPr lang="en-GB" sz="2900" dirty="0"/>
              <a:t>     </a:t>
            </a:r>
          </a:p>
          <a:p>
            <a:pPr marL="96441" indent="-96441"/>
            <a:r>
              <a:rPr lang="en-GB" sz="2900" dirty="0"/>
              <a:t>      </a:t>
            </a:r>
            <a:r>
              <a:rPr lang="en-GB" sz="3300" dirty="0"/>
              <a:t>Elicit relevant vocabulary</a:t>
            </a:r>
          </a:p>
          <a:p>
            <a:pPr marL="0" indent="0">
              <a:buNone/>
            </a:pPr>
            <a:endParaRPr lang="en-GB" sz="3300" dirty="0"/>
          </a:p>
          <a:p>
            <a:endParaRPr lang="en-GB" dirty="0"/>
          </a:p>
        </p:txBody>
      </p:sp>
      <p:sp>
        <p:nvSpPr>
          <p:cNvPr id="4" name="Title 3"/>
          <p:cNvSpPr>
            <a:spLocks noGrp="1"/>
          </p:cNvSpPr>
          <p:nvPr>
            <p:ph type="title" idx="4294967295"/>
          </p:nvPr>
        </p:nvSpPr>
        <p:spPr>
          <a:xfrm>
            <a:off x="395536" y="776051"/>
            <a:ext cx="7262565" cy="273844"/>
          </a:xfrm>
        </p:spPr>
        <p:txBody>
          <a:bodyPr>
            <a:noAutofit/>
          </a:bodyPr>
          <a:lstStyle/>
          <a:p>
            <a:pPr algn="l"/>
            <a:r>
              <a:rPr lang="en-GB" sz="2800" dirty="0"/>
              <a:t>Motivating students before writing (levels B1-B2) </a:t>
            </a:r>
          </a:p>
        </p:txBody>
      </p:sp>
    </p:spTree>
    <p:extLst>
      <p:ext uri="{BB962C8B-B14F-4D97-AF65-F5344CB8AC3E}">
        <p14:creationId xmlns:p14="http://schemas.microsoft.com/office/powerpoint/2010/main" val="399671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US" dirty="0"/>
              <a:t> </a:t>
            </a:r>
            <a:r>
              <a:rPr lang="en-US" sz="2700" dirty="0">
                <a:solidFill>
                  <a:srgbClr val="C00000"/>
                </a:solidFill>
              </a:rPr>
              <a:t> </a:t>
            </a:r>
            <a:r>
              <a:rPr lang="en-US" sz="2700" dirty="0"/>
              <a:t>Writing problems  </a:t>
            </a:r>
            <a:endParaRPr lang="ru-RU" sz="2700" dirty="0"/>
          </a:p>
        </p:txBody>
      </p:sp>
      <p:sp>
        <p:nvSpPr>
          <p:cNvPr id="3" name="Содержимое 2"/>
          <p:cNvSpPr>
            <a:spLocks noGrp="1"/>
          </p:cNvSpPr>
          <p:nvPr>
            <p:ph idx="1"/>
          </p:nvPr>
        </p:nvSpPr>
        <p:spPr>
          <a:xfrm>
            <a:off x="462091" y="1275606"/>
            <a:ext cx="6607790" cy="3456384"/>
          </a:xfrm>
        </p:spPr>
        <p:txBody>
          <a:bodyPr>
            <a:normAutofit fontScale="40000" lnSpcReduction="20000"/>
          </a:bodyPr>
          <a:lstStyle/>
          <a:p>
            <a:pPr fontAlgn="base"/>
            <a:endParaRPr lang="en-US" sz="2850" dirty="0"/>
          </a:p>
          <a:p>
            <a:pPr marL="557213" indent="-557213" fontAlgn="base">
              <a:buFont typeface="+mj-lt"/>
              <a:buAutoNum type="arabicPeriod"/>
            </a:pPr>
            <a:r>
              <a:rPr lang="en-US" sz="4500" dirty="0"/>
              <a:t>Learners don’t include all of the points in the question when they are writing their answers.</a:t>
            </a:r>
          </a:p>
          <a:p>
            <a:pPr marL="557213" indent="-557213" fontAlgn="base">
              <a:buFont typeface="+mj-lt"/>
              <a:buAutoNum type="arabicPeriod"/>
            </a:pPr>
            <a:endParaRPr lang="en-US" sz="3800" dirty="0"/>
          </a:p>
          <a:p>
            <a:pPr marL="557213" indent="-557213" fontAlgn="base">
              <a:buFont typeface="+mj-lt"/>
              <a:buAutoNum type="arabicPeriod"/>
            </a:pPr>
            <a:r>
              <a:rPr lang="en-US" sz="4500" dirty="0"/>
              <a:t>Learners produce writing that is not well </a:t>
            </a:r>
            <a:r>
              <a:rPr lang="en-US" sz="4500" dirty="0" err="1"/>
              <a:t>organised</a:t>
            </a:r>
            <a:r>
              <a:rPr lang="en-US" sz="4500" dirty="0"/>
              <a:t>. They move from one point to another and then back again.</a:t>
            </a:r>
          </a:p>
          <a:p>
            <a:pPr marL="557213" indent="-557213" fontAlgn="base">
              <a:buFont typeface="+mj-lt"/>
              <a:buAutoNum type="arabicPeriod"/>
            </a:pPr>
            <a:endParaRPr lang="en-US" sz="3800" dirty="0"/>
          </a:p>
          <a:p>
            <a:pPr marL="557213" indent="-557213" fontAlgn="base">
              <a:buFont typeface="+mj-lt"/>
              <a:buAutoNum type="arabicPeriod"/>
            </a:pPr>
            <a:r>
              <a:rPr lang="en-US" sz="4500" dirty="0"/>
              <a:t>Learners give in work that has a lot of mistakes that they could correct themselves.</a:t>
            </a:r>
          </a:p>
          <a:p>
            <a:pPr marL="257175" indent="-257175" fontAlgn="base"/>
            <a:endParaRPr lang="en-US" sz="1800" i="1" dirty="0"/>
          </a:p>
          <a:p>
            <a:pPr marL="257175" indent="-257175" fontAlgn="base"/>
            <a:endParaRPr lang="en-US" sz="1800" dirty="0"/>
          </a:p>
          <a:p>
            <a:pPr fontAlgn="base">
              <a:buNone/>
            </a:pPr>
            <a:r>
              <a:rPr lang="en-US" sz="1800" dirty="0"/>
              <a:t> </a:t>
            </a:r>
          </a:p>
          <a:p>
            <a:pPr fontAlgn="base"/>
            <a:endParaRPr lang="en-US" dirty="0"/>
          </a:p>
          <a:p>
            <a:pPr fontAlgn="base">
              <a:buNone/>
            </a:pPr>
            <a:r>
              <a:rPr lang="en-US" dirty="0"/>
              <a:t>  </a:t>
            </a:r>
          </a:p>
          <a:p>
            <a:pPr fontAlgn="base">
              <a:buNone/>
            </a:pPr>
            <a:endParaRPr lang="en-US" dirty="0"/>
          </a:p>
          <a:p>
            <a:endParaRPr lang="ru-RU" dirty="0"/>
          </a:p>
        </p:txBody>
      </p:sp>
    </p:spTree>
    <p:extLst>
      <p:ext uri="{BB962C8B-B14F-4D97-AF65-F5344CB8AC3E}">
        <p14:creationId xmlns:p14="http://schemas.microsoft.com/office/powerpoint/2010/main" val="22001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294967295"/>
          </p:nvPr>
        </p:nvSpPr>
        <p:spPr/>
        <p:txBody>
          <a:bodyPr/>
          <a:lstStyle/>
          <a:p>
            <a:fld id="{5F1EA535-9A02-4918-88B3-844BD5738FE7}" type="slidenum">
              <a:rPr lang="ru-RU" smtClean="0"/>
              <a:t>7</a:t>
            </a:fld>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14086">
            <a:off x="1504785" y="1473537"/>
            <a:ext cx="2685120" cy="2901579"/>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110" y="1212316"/>
            <a:ext cx="2580774" cy="299892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52556">
            <a:off x="4876645" y="1532679"/>
            <a:ext cx="2577520" cy="2928114"/>
          </a:xfrm>
          <a:prstGeom prst="rect">
            <a:avLst/>
          </a:prstGeom>
        </p:spPr>
      </p:pic>
    </p:spTree>
    <p:extLst>
      <p:ext uri="{BB962C8B-B14F-4D97-AF65-F5344CB8AC3E}">
        <p14:creationId xmlns:p14="http://schemas.microsoft.com/office/powerpoint/2010/main" val="242349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531" y="471181"/>
            <a:ext cx="6289206" cy="353613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5" y="1491630"/>
            <a:ext cx="5133975" cy="118110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062" y="909637"/>
            <a:ext cx="5969866" cy="3894361"/>
          </a:xfrm>
          <a:prstGeom prst="rect">
            <a:avLst/>
          </a:prstGeom>
          <a:ln w="28575">
            <a:solidFill>
              <a:srgbClr val="7030A0"/>
            </a:solidFill>
          </a:ln>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666" y="2455858"/>
            <a:ext cx="5399469" cy="2133449"/>
          </a:xfrm>
          <a:prstGeom prst="rect">
            <a:avLst/>
          </a:prstGeom>
          <a:ln w="38100">
            <a:solidFill>
              <a:srgbClr val="7030A0"/>
            </a:solidFill>
          </a:ln>
        </p:spPr>
      </p:pic>
    </p:spTree>
    <p:extLst>
      <p:ext uri="{BB962C8B-B14F-4D97-AF65-F5344CB8AC3E}">
        <p14:creationId xmlns:p14="http://schemas.microsoft.com/office/powerpoint/2010/main" val="24136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9" y="483518"/>
            <a:ext cx="6456317" cy="4088369"/>
          </a:xfrm>
          <a:prstGeom prst="rect">
            <a:avLst/>
          </a:prstGeom>
        </p:spPr>
      </p:pic>
    </p:spTree>
    <p:extLst>
      <p:ext uri="{BB962C8B-B14F-4D97-AF65-F5344CB8AC3E}">
        <p14:creationId xmlns:p14="http://schemas.microsoft.com/office/powerpoint/2010/main" val="17395212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2438</Words>
  <Application>Microsoft Office PowerPoint</Application>
  <PresentationFormat>Экран (16:9)</PresentationFormat>
  <Paragraphs>356</Paragraphs>
  <Slides>42</Slides>
  <Notes>14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42</vt:i4>
      </vt:variant>
    </vt:vector>
  </HeadingPairs>
  <TitlesOfParts>
    <vt:vector size="47" baseType="lpstr">
      <vt:lpstr>Arial</vt:lpstr>
      <vt:lpstr>Calibri</vt:lpstr>
      <vt:lpstr>Roboto Black</vt:lpstr>
      <vt:lpstr>Wingdings</vt:lpstr>
      <vt:lpstr>Тема Office</vt:lpstr>
      <vt:lpstr>Презентация PowerPoint</vt:lpstr>
      <vt:lpstr>Презентация PowerPoint</vt:lpstr>
      <vt:lpstr>What is writing?</vt:lpstr>
      <vt:lpstr>Презентация PowerPoint</vt:lpstr>
      <vt:lpstr>Motivating students before writing (levels B1-B2) </vt:lpstr>
      <vt:lpstr>  Writing problems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What constitutes an A2 level speaker?</vt:lpstr>
      <vt:lpstr>ASSESSING SPEAKING (A2)</vt:lpstr>
      <vt:lpstr>Assessing Speaking (A2)</vt:lpstr>
      <vt:lpstr>Assessing Speaking (A2) </vt:lpstr>
      <vt:lpstr>What constitutes a B1 level speaker?</vt:lpstr>
      <vt:lpstr>What constitutes a B2 level speaker?</vt:lpstr>
      <vt:lpstr>ASSESSING SPEAKING CRITERIA (B1-B2) </vt:lpstr>
      <vt:lpstr>ASSESSING SPEAKING</vt:lpstr>
      <vt:lpstr>Презентация PowerPoint</vt:lpstr>
      <vt:lpstr>Презентация PowerPoint</vt:lpstr>
      <vt:lpstr>Презентация PowerPoint</vt:lpstr>
      <vt:lpstr>Презентация PowerPoint</vt:lpstr>
      <vt:lpstr>  Self/Peer assessment  </vt:lpstr>
      <vt:lpstr>    B1 Preliminary for Schools, Part 2 (a 1-minute long turn)  </vt:lpstr>
      <vt:lpstr> </vt:lpstr>
      <vt:lpstr>  B1 Preliminary for Schools, Part 4 (discussion)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Черепнева</dc:creator>
  <cp:lastModifiedBy>Юрий Бределев</cp:lastModifiedBy>
  <cp:revision>43</cp:revision>
  <dcterms:created xsi:type="dcterms:W3CDTF">2019-11-08T08:59:02Z</dcterms:created>
  <dcterms:modified xsi:type="dcterms:W3CDTF">2021-11-17T07:18:42Z</dcterms:modified>
</cp:coreProperties>
</file>