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99"/>
  </p:notesMasterIdLst>
  <p:sldIdLst>
    <p:sldId id="256" r:id="rId5"/>
    <p:sldId id="980" r:id="rId6"/>
    <p:sldId id="982" r:id="rId7"/>
    <p:sldId id="983" r:id="rId8"/>
    <p:sldId id="984" r:id="rId9"/>
    <p:sldId id="985" r:id="rId10"/>
    <p:sldId id="986" r:id="rId11"/>
    <p:sldId id="987" r:id="rId12"/>
    <p:sldId id="988" r:id="rId13"/>
    <p:sldId id="981" r:id="rId14"/>
    <p:sldId id="997" r:id="rId15"/>
    <p:sldId id="998" r:id="rId16"/>
    <p:sldId id="1062" r:id="rId17"/>
    <p:sldId id="1063" r:id="rId18"/>
    <p:sldId id="1064" r:id="rId19"/>
    <p:sldId id="1074" r:id="rId20"/>
    <p:sldId id="1075" r:id="rId21"/>
    <p:sldId id="1079" r:id="rId22"/>
    <p:sldId id="1080" r:id="rId23"/>
    <p:sldId id="1081" r:id="rId24"/>
    <p:sldId id="1076" r:id="rId25"/>
    <p:sldId id="1077" r:id="rId26"/>
    <p:sldId id="1073" r:id="rId27"/>
    <p:sldId id="1078" r:id="rId28"/>
    <p:sldId id="1065" r:id="rId29"/>
    <p:sldId id="1066" r:id="rId30"/>
    <p:sldId id="1067" r:id="rId31"/>
    <p:sldId id="1068" r:id="rId32"/>
    <p:sldId id="1069" r:id="rId33"/>
    <p:sldId id="1070" r:id="rId34"/>
    <p:sldId id="1082" r:id="rId35"/>
    <p:sldId id="1083" r:id="rId36"/>
    <p:sldId id="1084" r:id="rId37"/>
    <p:sldId id="1085" r:id="rId38"/>
    <p:sldId id="1086" r:id="rId39"/>
    <p:sldId id="1087" r:id="rId40"/>
    <p:sldId id="1088" r:id="rId41"/>
    <p:sldId id="1089" r:id="rId42"/>
    <p:sldId id="1090" r:id="rId43"/>
    <p:sldId id="1091" r:id="rId44"/>
    <p:sldId id="1071" r:id="rId45"/>
    <p:sldId id="1092" r:id="rId46"/>
    <p:sldId id="1093" r:id="rId47"/>
    <p:sldId id="1094" r:id="rId48"/>
    <p:sldId id="1095" r:id="rId49"/>
    <p:sldId id="1096" r:id="rId50"/>
    <p:sldId id="1097" r:id="rId51"/>
    <p:sldId id="1098" r:id="rId52"/>
    <p:sldId id="1099" r:id="rId53"/>
    <p:sldId id="1072" r:id="rId54"/>
    <p:sldId id="1100" r:id="rId55"/>
    <p:sldId id="1101" r:id="rId56"/>
    <p:sldId id="1102" r:id="rId57"/>
    <p:sldId id="1117" r:id="rId58"/>
    <p:sldId id="1118" r:id="rId59"/>
    <p:sldId id="1119" r:id="rId60"/>
    <p:sldId id="1120" r:id="rId61"/>
    <p:sldId id="1121" r:id="rId62"/>
    <p:sldId id="1122" r:id="rId63"/>
    <p:sldId id="1123" r:id="rId64"/>
    <p:sldId id="1124" r:id="rId65"/>
    <p:sldId id="1125" r:id="rId66"/>
    <p:sldId id="1126" r:id="rId67"/>
    <p:sldId id="1127" r:id="rId68"/>
    <p:sldId id="1128" r:id="rId69"/>
    <p:sldId id="1129" r:id="rId70"/>
    <p:sldId id="1130" r:id="rId71"/>
    <p:sldId id="1131" r:id="rId72"/>
    <p:sldId id="1132" r:id="rId73"/>
    <p:sldId id="1133" r:id="rId74"/>
    <p:sldId id="1134" r:id="rId75"/>
    <p:sldId id="1135" r:id="rId76"/>
    <p:sldId id="1173" r:id="rId77"/>
    <p:sldId id="1175" r:id="rId78"/>
    <p:sldId id="1136" r:id="rId79"/>
    <p:sldId id="1137" r:id="rId80"/>
    <p:sldId id="1138" r:id="rId81"/>
    <p:sldId id="1174" r:id="rId82"/>
    <p:sldId id="1139" r:id="rId83"/>
    <p:sldId id="1140" r:id="rId84"/>
    <p:sldId id="1141" r:id="rId85"/>
    <p:sldId id="1142" r:id="rId86"/>
    <p:sldId id="1143" r:id="rId87"/>
    <p:sldId id="1144" r:id="rId88"/>
    <p:sldId id="1147" r:id="rId89"/>
    <p:sldId id="1149" r:id="rId90"/>
    <p:sldId id="1151" r:id="rId91"/>
    <p:sldId id="1153" r:id="rId92"/>
    <p:sldId id="1272" r:id="rId93"/>
    <p:sldId id="1273" r:id="rId94"/>
    <p:sldId id="1209" r:id="rId95"/>
    <p:sldId id="978" r:id="rId96"/>
    <p:sldId id="1271" r:id="rId97"/>
    <p:sldId id="701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5461" autoAdjust="0"/>
  </p:normalViewPr>
  <p:slideViewPr>
    <p:cSldViewPr snapToGrid="0">
      <p:cViewPr varScale="1">
        <p:scale>
          <a:sx n="88" d="100"/>
          <a:sy n="8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DE97A-1CD3-4468-81C0-62E2C9BFF351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61187-21D4-4D98-A9BE-B0BE72870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69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Среди международных стандартов – образовательных результатов, заданных в международных документах, – следует особо выделить модель «Навыки 21 века» и концептуальную рамку образовательных результатов ОЭСР 2030.</a:t>
            </a:r>
          </a:p>
          <a:p>
            <a:r>
              <a:rPr lang="ru-RU" dirty="0" smtClean="0"/>
              <a:t>	</a:t>
            </a:r>
          </a:p>
          <a:p>
            <a:r>
              <a:rPr lang="ru-RU" dirty="0" smtClean="0"/>
              <a:t>В международном стандарте «Навыки XXI века» выделяются:</a:t>
            </a:r>
          </a:p>
          <a:p>
            <a:r>
              <a:rPr lang="ru-RU" dirty="0" smtClean="0"/>
              <a:t>базовые навыки, или функциональная грамотность (читательская, математическая, естественно-научная, финансовая, культурная и гражданская, ИКТ) учащихся, понимаемая как способность учащихся применять знания и умения для решения повседневных задач в ситуациях, которые отличаются от учебных;</a:t>
            </a:r>
          </a:p>
          <a:p>
            <a:r>
              <a:rPr lang="ru-RU" dirty="0" smtClean="0"/>
              <a:t>компетенции, понимаемые как способность учащихся решать нетипичные задачи в ситуациях, которые отличаются от учебных, среди которые выделяется так называемая группа 4К - коммуникация, креативность, кооперация, критическое мышление;</a:t>
            </a:r>
          </a:p>
          <a:p>
            <a:r>
              <a:rPr lang="ru-RU" dirty="0" smtClean="0"/>
              <a:t>личностные качества, определяющие способность учащихся справляться с изменениями окружающей среды в ситуациях, которые отличаются от учебных, особое значение среди которых придаётся таким качествам как любознательность, инициативность, настойчивость, способность адаптироваться, лидерские качества, а также социальная и культурная грамотность.</a:t>
            </a:r>
          </a:p>
          <a:p>
            <a:endParaRPr lang="ru-RU" dirty="0" smtClean="0"/>
          </a:p>
          <a:p>
            <a:r>
              <a:rPr lang="ru-RU" dirty="0" smtClean="0"/>
              <a:t>В модели образовательных результатов ОЭСР 2030 выделяют</a:t>
            </a:r>
          </a:p>
          <a:p>
            <a:r>
              <a:rPr lang="ru-RU" dirty="0" smtClean="0"/>
              <a:t>систему знаний, умений, отношений и ценностей, создающих основу образовательных результатов;</a:t>
            </a:r>
          </a:p>
          <a:p>
            <a:r>
              <a:rPr lang="ru-RU" dirty="0" smtClean="0"/>
              <a:t>компетенции, как способность</a:t>
            </a:r>
          </a:p>
          <a:p>
            <a:r>
              <a:rPr lang="ru-RU" dirty="0" smtClean="0"/>
              <a:t>актуализировать, мобилизовать знания, умения, отношения и ценности,</a:t>
            </a:r>
          </a:p>
          <a:p>
            <a:r>
              <a:rPr lang="ru-RU" dirty="0" smtClean="0"/>
              <a:t>проявлять рефлексивный подход к процессу обучения и</a:t>
            </a:r>
          </a:p>
          <a:p>
            <a:r>
              <a:rPr lang="ru-RU" dirty="0" smtClean="0"/>
              <a:t>обеспечивать возможность взаимодействовать и действовать в мире;</a:t>
            </a:r>
          </a:p>
          <a:p>
            <a:r>
              <a:rPr lang="ru-RU" dirty="0" smtClean="0"/>
              <a:t>стратегии поведения, демонстрирующие способность действовать в различных </a:t>
            </a:r>
            <a:r>
              <a:rPr lang="ru-RU" dirty="0" err="1" smtClean="0"/>
              <a:t>внеучебных</a:t>
            </a:r>
            <a:r>
              <a:rPr lang="ru-RU" dirty="0" smtClean="0"/>
              <a:t> ситуациях.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Как видно, по меньшей мере на уровне подходов – и даже отчасти в способах описания – наблюдается замечательная общность взглядов.</a:t>
            </a:r>
          </a:p>
          <a:p>
            <a:r>
              <a:rPr lang="ru-RU" dirty="0" smtClean="0"/>
              <a:t>Эта общность становится ещё более заметной – и значительной! –  если дополнительно сравнить целевые установки в адрес системы образования, отраженные в Указе с целевыми установками для педагогов, вытекающих из требований ФГОС.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9716-894A-43E5-9A22-F971168F9A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42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4D62-5068-4526-9821-9F55A18899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34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учебнике для 7-го класса содержится 5 глав: «Введение», «Движение и взаимодействие тел», «Работа и мощность», «Строение вещества», «Давление твердых тел, жидкостей и газов», материал которых вводит учащихся в мир физики.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3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27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3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27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5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76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Учебники 8-го и 9-го классов знакомят учащихся с миром физических явлений. В 8-м классе изучаются механические и тепловые явления, в 9-м – электрические, электромагнитные, оптические, гравитационные явления. Каждый учебник содержит задачи и упражнения, описания лабораторных работ по физике, что позволяет учащимся выполнять необходимый объем самостоятельной работы.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105EF-9BBC-404B-8503-2693AEEDF9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02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Пособия серии обеспечат сопровождение образовательной деятельности учащихся в разных формах: учебное занятие, практическая работа, учебный проект и исследование, экскурсия</a:t>
            </a:r>
          </a:p>
          <a:p>
            <a:r>
              <a:rPr lang="ru-RU" dirty="0" smtClean="0"/>
              <a:t>∙Практико-ориентированным заданиям отводится 60 % содержания пособий, теоретическому материалу — 40 %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3F644-9344-4706-82EB-A790B2E10D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91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9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1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04847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5633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3994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923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9991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0955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6016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3348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29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4121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6820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3219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4943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23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01474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26481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080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55941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052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56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02940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8693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6915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5872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161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333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1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737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15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31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16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40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2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63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327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95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8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83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3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1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B1E9-88C8-4A2D-9541-CC86CE44517E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D446-C5CF-41E7-A9B4-707F0B320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2B515E-B2D3-4460-B4C9-1BFC722D63C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CEAD9C-612A-4400-9AE1-ADE0E6F20C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0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B515E-B2D3-4460-B4C9-1BFC722D63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EAD9C-612A-4400-9AE1-ADE0E6F20C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2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BB8D0-9A1A-42D6-8BC3-D263825C3F34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17.06.2019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53097-63A0-4B32-A5CD-9E59E265139D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34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3" Type="http://schemas.openxmlformats.org/officeDocument/2006/relationships/image" Target="../media/image6.pn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7.jpeg"/><Relationship Id="rId5" Type="http://schemas.openxmlformats.org/officeDocument/2006/relationships/image" Target="../media/image58.png"/><Relationship Id="rId10" Type="http://schemas.openxmlformats.org/officeDocument/2006/relationships/image" Target="../media/image66.jpeg"/><Relationship Id="rId4" Type="http://schemas.openxmlformats.org/officeDocument/2006/relationships/image" Target="../media/image57.png"/><Relationship Id="rId9" Type="http://schemas.openxmlformats.org/officeDocument/2006/relationships/image" Target="../media/image65.jpg"/><Relationship Id="rId1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44.png"/><Relationship Id="rId7" Type="http://schemas.openxmlformats.org/officeDocument/2006/relationships/image" Target="../media/image9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pheres.ru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10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5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0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1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2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1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hop.prosv.ru/" TargetMode="External"/><Relationship Id="rId3" Type="http://schemas.openxmlformats.org/officeDocument/2006/relationships/image" Target="../media/image109.png"/><Relationship Id="rId7" Type="http://schemas.openxmlformats.org/officeDocument/2006/relationships/hyperlink" Target="http://www.prosv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4.jp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4.jp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4.jpg"/><Relationship Id="rId7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3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6.png"/><Relationship Id="rId7" Type="http://schemas.openxmlformats.org/officeDocument/2006/relationships/image" Target="../media/image13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hyperlink" Target="http://www.prosv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sv.ru/" TargetMode="External"/><Relationship Id="rId3" Type="http://schemas.openxmlformats.org/officeDocument/2006/relationships/image" Target="../media/image152.png"/><Relationship Id="rId7" Type="http://schemas.openxmlformats.org/officeDocument/2006/relationships/image" Target="../media/image1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7.png"/><Relationship Id="rId7" Type="http://schemas.openxmlformats.org/officeDocument/2006/relationships/image" Target="../media/image1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67.png"/><Relationship Id="rId7" Type="http://schemas.openxmlformats.org/officeDocument/2006/relationships/image" Target="../media/image1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0.png"/><Relationship Id="rId9" Type="http://schemas.openxmlformats.org/officeDocument/2006/relationships/image" Target="../media/image1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67.png"/><Relationship Id="rId7" Type="http://schemas.openxmlformats.org/officeDocument/2006/relationships/image" Target="../media/image1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webinar.ru/9331/2315863/" TargetMode="External"/><Relationship Id="rId3" Type="http://schemas.openxmlformats.org/officeDocument/2006/relationships/image" Target="../media/image199.png"/><Relationship Id="rId7" Type="http://schemas.openxmlformats.org/officeDocument/2006/relationships/hyperlink" Target="https://www.youtube.com/watch?v=7C5saRwAC1s&amp;feature=youtu.b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6innLmCManA&amp;feature=youtu.be" TargetMode="External"/><Relationship Id="rId5" Type="http://schemas.openxmlformats.org/officeDocument/2006/relationships/hyperlink" Target="https://www.youtube.com/watch?v=Ij1sJJ-tKVw&amp;feature=youtu.be" TargetMode="External"/><Relationship Id="rId4" Type="http://schemas.openxmlformats.org/officeDocument/2006/relationships/hyperlink" Target="https://www.youtube.com/watch?v=Lgusem5xmGs&amp;feature=youtu.be" TargetMode="External"/><Relationship Id="rId9" Type="http://schemas.openxmlformats.org/officeDocument/2006/relationships/hyperlink" Target="http://www.prosv.ru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sv.ru/" TargetMode="External"/><Relationship Id="rId3" Type="http://schemas.openxmlformats.org/officeDocument/2006/relationships/image" Target="../media/image200.png"/><Relationship Id="rId7" Type="http://schemas.openxmlformats.org/officeDocument/2006/relationships/image" Target="../media/image2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1.png"/><Relationship Id="rId9" Type="http://schemas.openxmlformats.org/officeDocument/2006/relationships/hyperlink" Target="http://www.shop.prosv.ru/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10.jpeg"/><Relationship Id="rId7" Type="http://schemas.openxmlformats.org/officeDocument/2006/relationships/image" Target="../media/image213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6.png"/><Relationship Id="rId9" Type="http://schemas.openxmlformats.org/officeDocument/2006/relationships/image" Target="../media/image2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3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5.jpeg"/><Relationship Id="rId4" Type="http://schemas.openxmlformats.org/officeDocument/2006/relationships/image" Target="../media/image2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rosv.ru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prosv.ru/s/WxCxdcRSbCAPFb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image" Target="../media/image242.png"/><Relationship Id="rId2" Type="http://schemas.openxmlformats.org/officeDocument/2006/relationships/hyperlink" Target="mailto:prosv@prosv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jpeg"/><Relationship Id="rId4" Type="http://schemas.openxmlformats.org/officeDocument/2006/relationships/hyperlink" Target="http://www.spheres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74000">
              <a:schemeClr val="accent5">
                <a:lumMod val="50000"/>
              </a:schemeClr>
            </a:gs>
            <a:gs pos="83000">
              <a:schemeClr val="accent5">
                <a:lumMod val="75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281" y="235152"/>
            <a:ext cx="3481878" cy="1163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829" y="2295098"/>
            <a:ext cx="832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Роль физики в профессиональном выборе выпускников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5600" y="5181600"/>
            <a:ext cx="497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методист ЦЕМО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квал.категории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Олег Андреевич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6" y="-1921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87338" y="177801"/>
            <a:ext cx="8302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Конвергентное</a:t>
            </a:r>
            <a:r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 </a:t>
            </a: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обучение</a:t>
            </a:r>
            <a:r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 — формы и методы обучения, направленные на формирование междисциплинарной образовательной среды, как на уроке, так и во внеурочной деятельности, в которой школьники будут воспринимать мир как единое целое, а не как школьное изучение отдельных дисциплин.</a:t>
            </a:r>
          </a:p>
        </p:txBody>
      </p:sp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161926" y="1729317"/>
            <a:ext cx="3478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Погружение в область научных знаний </a:t>
            </a:r>
          </a:p>
        </p:txBody>
      </p:sp>
      <p:sp>
        <p:nvSpPr>
          <p:cNvPr id="7173" name="Прямоугольник 2"/>
          <p:cNvSpPr>
            <a:spLocks noChangeArrowheads="1"/>
          </p:cNvSpPr>
          <p:nvPr/>
        </p:nvSpPr>
        <p:spPr bwMode="auto">
          <a:xfrm>
            <a:off x="2362447" y="3006090"/>
            <a:ext cx="3714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Знакомство со сферами профессиональной деятельности  и технологиями </a:t>
            </a: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5899284" y="4008005"/>
            <a:ext cx="2973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Самореализация через проектную деятельность </a:t>
            </a:r>
          </a:p>
        </p:txBody>
      </p:sp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45" y="4701118"/>
            <a:ext cx="1446212" cy="125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8" descr="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4851234"/>
            <a:ext cx="1830387" cy="16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Рисунок 11" descr="http://indubnacity.ru/upload/resizeproxy/720_/619a6edb53ff64a8f5259084a08c9f83.jpg?15083828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2395013"/>
            <a:ext cx="2020888" cy="201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12" descr="F:\!!!2019\СИНТЕЗ\Фото\циклотрон У-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991707"/>
            <a:ext cx="2235200" cy="211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4701118"/>
            <a:ext cx="2025650" cy="158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052915" y="1772641"/>
            <a:ext cx="3346013" cy="3439772"/>
            <a:chOff x="2139" y="971"/>
            <a:chExt cx="2855" cy="293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39" y="971"/>
              <a:ext cx="2855" cy="2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850" y="2273"/>
              <a:ext cx="165" cy="165"/>
            </a:xfrm>
            <a:prstGeom prst="ellipse">
              <a:avLst/>
            </a:prstGeom>
            <a:solidFill>
              <a:srgbClr val="0468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139" y="2273"/>
              <a:ext cx="165" cy="165"/>
            </a:xfrm>
            <a:prstGeom prst="ellipse">
              <a:avLst/>
            </a:prstGeom>
            <a:solidFill>
              <a:srgbClr val="0468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506" y="1366"/>
              <a:ext cx="453" cy="1016"/>
            </a:xfrm>
            <a:custGeom>
              <a:avLst/>
              <a:gdLst/>
              <a:ahLst/>
              <a:cxnLst>
                <a:cxn ang="0">
                  <a:pos x="1260" y="3112"/>
                </a:cxn>
                <a:cxn ang="0">
                  <a:pos x="1344" y="3196"/>
                </a:cxn>
                <a:cxn ang="0">
                  <a:pos x="1427" y="3112"/>
                </a:cxn>
                <a:cxn ang="0">
                  <a:pos x="1097" y="1447"/>
                </a:cxn>
                <a:cxn ang="0">
                  <a:pos x="152" y="33"/>
                </a:cxn>
                <a:cxn ang="0">
                  <a:pos x="33" y="33"/>
                </a:cxn>
                <a:cxn ang="0">
                  <a:pos x="33" y="151"/>
                </a:cxn>
                <a:cxn ang="0">
                  <a:pos x="943" y="1511"/>
                </a:cxn>
                <a:cxn ang="0">
                  <a:pos x="1260" y="3112"/>
                </a:cxn>
              </a:cxnLst>
              <a:rect l="0" t="0" r="r" b="b"/>
              <a:pathLst>
                <a:path w="1427" h="3196">
                  <a:moveTo>
                    <a:pt x="1260" y="3112"/>
                  </a:moveTo>
                  <a:cubicBezTo>
                    <a:pt x="1260" y="3159"/>
                    <a:pt x="1297" y="3196"/>
                    <a:pt x="1344" y="3196"/>
                  </a:cubicBezTo>
                  <a:cubicBezTo>
                    <a:pt x="1390" y="3196"/>
                    <a:pt x="1427" y="3159"/>
                    <a:pt x="1427" y="3112"/>
                  </a:cubicBezTo>
                  <a:cubicBezTo>
                    <a:pt x="1427" y="2523"/>
                    <a:pt x="1310" y="1961"/>
                    <a:pt x="1097" y="1447"/>
                  </a:cubicBezTo>
                  <a:cubicBezTo>
                    <a:pt x="876" y="914"/>
                    <a:pt x="553" y="434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ubicBezTo>
                    <a:pt x="0" y="65"/>
                    <a:pt x="0" y="119"/>
                    <a:pt x="33" y="151"/>
                  </a:cubicBezTo>
                  <a:cubicBezTo>
                    <a:pt x="420" y="538"/>
                    <a:pt x="731" y="999"/>
                    <a:pt x="943" y="1511"/>
                  </a:cubicBezTo>
                  <a:cubicBezTo>
                    <a:pt x="1147" y="2004"/>
                    <a:pt x="1260" y="2545"/>
                    <a:pt x="1260" y="3112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4850" y="2273"/>
              <a:ext cx="165" cy="165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195" y="1366"/>
              <a:ext cx="453" cy="1016"/>
            </a:xfrm>
            <a:custGeom>
              <a:avLst/>
              <a:gdLst/>
              <a:ahLst/>
              <a:cxnLst>
                <a:cxn ang="0">
                  <a:pos x="167" y="3112"/>
                </a:cxn>
                <a:cxn ang="0">
                  <a:pos x="84" y="3196"/>
                </a:cxn>
                <a:cxn ang="0">
                  <a:pos x="0" y="3112"/>
                </a:cxn>
                <a:cxn ang="0">
                  <a:pos x="330" y="1447"/>
                </a:cxn>
                <a:cxn ang="0">
                  <a:pos x="1276" y="33"/>
                </a:cxn>
                <a:cxn ang="0">
                  <a:pos x="1394" y="33"/>
                </a:cxn>
                <a:cxn ang="0">
                  <a:pos x="1394" y="151"/>
                </a:cxn>
                <a:cxn ang="0">
                  <a:pos x="484" y="1511"/>
                </a:cxn>
                <a:cxn ang="0">
                  <a:pos x="167" y="3112"/>
                </a:cxn>
              </a:cxnLst>
              <a:rect l="0" t="0" r="r" b="b"/>
              <a:pathLst>
                <a:path w="1427" h="3196">
                  <a:moveTo>
                    <a:pt x="167" y="3112"/>
                  </a:moveTo>
                  <a:cubicBezTo>
                    <a:pt x="167" y="3159"/>
                    <a:pt x="130" y="3196"/>
                    <a:pt x="84" y="3196"/>
                  </a:cubicBezTo>
                  <a:cubicBezTo>
                    <a:pt x="37" y="3196"/>
                    <a:pt x="0" y="3159"/>
                    <a:pt x="0" y="3112"/>
                  </a:cubicBezTo>
                  <a:cubicBezTo>
                    <a:pt x="0" y="2523"/>
                    <a:pt x="117" y="1961"/>
                    <a:pt x="330" y="1447"/>
                  </a:cubicBezTo>
                  <a:cubicBezTo>
                    <a:pt x="551" y="914"/>
                    <a:pt x="874" y="434"/>
                    <a:pt x="1276" y="33"/>
                  </a:cubicBezTo>
                  <a:cubicBezTo>
                    <a:pt x="1308" y="0"/>
                    <a:pt x="1361" y="0"/>
                    <a:pt x="1394" y="33"/>
                  </a:cubicBezTo>
                  <a:cubicBezTo>
                    <a:pt x="1427" y="65"/>
                    <a:pt x="1427" y="119"/>
                    <a:pt x="1394" y="151"/>
                  </a:cubicBezTo>
                  <a:cubicBezTo>
                    <a:pt x="1008" y="538"/>
                    <a:pt x="696" y="999"/>
                    <a:pt x="484" y="1511"/>
                  </a:cubicBezTo>
                  <a:cubicBezTo>
                    <a:pt x="280" y="2004"/>
                    <a:pt x="167" y="2545"/>
                    <a:pt x="167" y="3112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139" y="2273"/>
              <a:ext cx="165" cy="165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506" y="2329"/>
              <a:ext cx="453" cy="1016"/>
            </a:xfrm>
            <a:custGeom>
              <a:avLst/>
              <a:gdLst/>
              <a:ahLst/>
              <a:cxnLst>
                <a:cxn ang="0">
                  <a:pos x="1260" y="83"/>
                </a:cxn>
                <a:cxn ang="0">
                  <a:pos x="1344" y="0"/>
                </a:cxn>
                <a:cxn ang="0">
                  <a:pos x="1427" y="83"/>
                </a:cxn>
                <a:cxn ang="0">
                  <a:pos x="1097" y="1748"/>
                </a:cxn>
                <a:cxn ang="0">
                  <a:pos x="152" y="3163"/>
                </a:cxn>
                <a:cxn ang="0">
                  <a:pos x="33" y="3163"/>
                </a:cxn>
                <a:cxn ang="0">
                  <a:pos x="33" y="3044"/>
                </a:cxn>
                <a:cxn ang="0">
                  <a:pos x="943" y="1685"/>
                </a:cxn>
                <a:cxn ang="0">
                  <a:pos x="1260" y="83"/>
                </a:cxn>
              </a:cxnLst>
              <a:rect l="0" t="0" r="r" b="b"/>
              <a:pathLst>
                <a:path w="1427" h="3196">
                  <a:moveTo>
                    <a:pt x="1260" y="83"/>
                  </a:moveTo>
                  <a:cubicBezTo>
                    <a:pt x="1260" y="37"/>
                    <a:pt x="1297" y="0"/>
                    <a:pt x="1344" y="0"/>
                  </a:cubicBezTo>
                  <a:cubicBezTo>
                    <a:pt x="1390" y="0"/>
                    <a:pt x="1427" y="37"/>
                    <a:pt x="1427" y="83"/>
                  </a:cubicBezTo>
                  <a:cubicBezTo>
                    <a:pt x="1427" y="673"/>
                    <a:pt x="1310" y="1235"/>
                    <a:pt x="1097" y="1748"/>
                  </a:cubicBezTo>
                  <a:cubicBezTo>
                    <a:pt x="876" y="2282"/>
                    <a:pt x="553" y="2762"/>
                    <a:pt x="152" y="3163"/>
                  </a:cubicBezTo>
                  <a:cubicBezTo>
                    <a:pt x="119" y="3196"/>
                    <a:pt x="66" y="3196"/>
                    <a:pt x="33" y="3163"/>
                  </a:cubicBezTo>
                  <a:cubicBezTo>
                    <a:pt x="0" y="3130"/>
                    <a:pt x="0" y="3077"/>
                    <a:pt x="33" y="3044"/>
                  </a:cubicBezTo>
                  <a:cubicBezTo>
                    <a:pt x="420" y="2658"/>
                    <a:pt x="731" y="2197"/>
                    <a:pt x="943" y="1685"/>
                  </a:cubicBezTo>
                  <a:cubicBezTo>
                    <a:pt x="1147" y="1192"/>
                    <a:pt x="1260" y="651"/>
                    <a:pt x="1260" y="83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2195" y="2329"/>
              <a:ext cx="453" cy="1016"/>
            </a:xfrm>
            <a:custGeom>
              <a:avLst/>
              <a:gdLst/>
              <a:ahLst/>
              <a:cxnLst>
                <a:cxn ang="0">
                  <a:pos x="167" y="83"/>
                </a:cxn>
                <a:cxn ang="0">
                  <a:pos x="84" y="0"/>
                </a:cxn>
                <a:cxn ang="0">
                  <a:pos x="0" y="83"/>
                </a:cxn>
                <a:cxn ang="0">
                  <a:pos x="330" y="1748"/>
                </a:cxn>
                <a:cxn ang="0">
                  <a:pos x="1276" y="3163"/>
                </a:cxn>
                <a:cxn ang="0">
                  <a:pos x="1394" y="3163"/>
                </a:cxn>
                <a:cxn ang="0">
                  <a:pos x="1394" y="3044"/>
                </a:cxn>
                <a:cxn ang="0">
                  <a:pos x="484" y="1685"/>
                </a:cxn>
                <a:cxn ang="0">
                  <a:pos x="167" y="83"/>
                </a:cxn>
              </a:cxnLst>
              <a:rect l="0" t="0" r="r" b="b"/>
              <a:pathLst>
                <a:path w="1427" h="3196">
                  <a:moveTo>
                    <a:pt x="167" y="83"/>
                  </a:moveTo>
                  <a:cubicBezTo>
                    <a:pt x="167" y="37"/>
                    <a:pt x="130" y="0"/>
                    <a:pt x="84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673"/>
                    <a:pt x="117" y="1235"/>
                    <a:pt x="330" y="1748"/>
                  </a:cubicBezTo>
                  <a:cubicBezTo>
                    <a:pt x="551" y="2282"/>
                    <a:pt x="874" y="2762"/>
                    <a:pt x="1276" y="3163"/>
                  </a:cubicBezTo>
                  <a:cubicBezTo>
                    <a:pt x="1308" y="3196"/>
                    <a:pt x="1361" y="3196"/>
                    <a:pt x="1394" y="3163"/>
                  </a:cubicBezTo>
                  <a:cubicBezTo>
                    <a:pt x="1427" y="3130"/>
                    <a:pt x="1427" y="3077"/>
                    <a:pt x="1394" y="3044"/>
                  </a:cubicBezTo>
                  <a:cubicBezTo>
                    <a:pt x="1008" y="2658"/>
                    <a:pt x="696" y="2197"/>
                    <a:pt x="484" y="1685"/>
                  </a:cubicBezTo>
                  <a:cubicBezTo>
                    <a:pt x="280" y="1192"/>
                    <a:pt x="167" y="651"/>
                    <a:pt x="167" y="83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667" y="2951"/>
              <a:ext cx="166" cy="166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2321" y="2951"/>
              <a:ext cx="166" cy="166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3550" y="3511"/>
              <a:ext cx="715" cy="229"/>
            </a:xfrm>
            <a:custGeom>
              <a:avLst/>
              <a:gdLst/>
              <a:ahLst/>
              <a:cxnLst>
                <a:cxn ang="0">
                  <a:pos x="2252" y="144"/>
                </a:cxn>
                <a:cxn ang="0">
                  <a:pos x="1749" y="392"/>
                </a:cxn>
                <a:cxn ang="0">
                  <a:pos x="84" y="722"/>
                </a:cxn>
                <a:cxn ang="0">
                  <a:pos x="0" y="638"/>
                </a:cxn>
                <a:cxn ang="0">
                  <a:pos x="84" y="554"/>
                </a:cxn>
                <a:cxn ang="0">
                  <a:pos x="1686" y="237"/>
                </a:cxn>
                <a:cxn ang="0">
                  <a:pos x="2168" y="0"/>
                </a:cxn>
                <a:cxn ang="0">
                  <a:pos x="2252" y="144"/>
                </a:cxn>
              </a:cxnLst>
              <a:rect l="0" t="0" r="r" b="b"/>
              <a:pathLst>
                <a:path w="2252" h="722">
                  <a:moveTo>
                    <a:pt x="2252" y="144"/>
                  </a:moveTo>
                  <a:cubicBezTo>
                    <a:pt x="2091" y="237"/>
                    <a:pt x="1923" y="320"/>
                    <a:pt x="1749" y="392"/>
                  </a:cubicBezTo>
                  <a:cubicBezTo>
                    <a:pt x="1236" y="604"/>
                    <a:pt x="673" y="722"/>
                    <a:pt x="84" y="722"/>
                  </a:cubicBezTo>
                  <a:cubicBezTo>
                    <a:pt x="38" y="722"/>
                    <a:pt x="0" y="684"/>
                    <a:pt x="0" y="638"/>
                  </a:cubicBezTo>
                  <a:cubicBezTo>
                    <a:pt x="0" y="592"/>
                    <a:pt x="38" y="554"/>
                    <a:pt x="84" y="554"/>
                  </a:cubicBezTo>
                  <a:cubicBezTo>
                    <a:pt x="652" y="554"/>
                    <a:pt x="1193" y="441"/>
                    <a:pt x="1686" y="237"/>
                  </a:cubicBezTo>
                  <a:cubicBezTo>
                    <a:pt x="1852" y="168"/>
                    <a:pt x="2013" y="89"/>
                    <a:pt x="2168" y="0"/>
                  </a:cubicBezTo>
                  <a:cubicBezTo>
                    <a:pt x="2192" y="50"/>
                    <a:pt x="2220" y="99"/>
                    <a:pt x="2252" y="144"/>
                  </a:cubicBezTo>
                  <a:close/>
                </a:path>
              </a:pathLst>
            </a:custGeom>
            <a:solidFill>
              <a:srgbClr val="3765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2387" y="1163"/>
              <a:ext cx="2380" cy="2385"/>
            </a:xfrm>
            <a:prstGeom prst="ellipse">
              <a:avLst/>
            </a:prstGeom>
            <a:solidFill>
              <a:srgbClr val="DEF1FB"/>
            </a:solidFill>
            <a:ln w="508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4229" y="3505"/>
              <a:ext cx="53" cy="53"/>
            </a:xfrm>
            <a:custGeom>
              <a:avLst/>
              <a:gdLst/>
              <a:ahLst/>
              <a:cxnLst>
                <a:cxn ang="0">
                  <a:pos x="135" y="149"/>
                </a:cxn>
                <a:cxn ang="0">
                  <a:pos x="115" y="161"/>
                </a:cxn>
                <a:cxn ang="0">
                  <a:pos x="83" y="167"/>
                </a:cxn>
                <a:cxn ang="0">
                  <a:pos x="0" y="84"/>
                </a:cxn>
                <a:cxn ang="0">
                  <a:pos x="83" y="0"/>
                </a:cxn>
                <a:cxn ang="0">
                  <a:pos x="167" y="84"/>
                </a:cxn>
                <a:cxn ang="0">
                  <a:pos x="135" y="149"/>
                </a:cxn>
              </a:cxnLst>
              <a:rect l="0" t="0" r="r" b="b"/>
              <a:pathLst>
                <a:path w="167" h="167">
                  <a:moveTo>
                    <a:pt x="135" y="149"/>
                  </a:moveTo>
                  <a:lnTo>
                    <a:pt x="115" y="161"/>
                  </a:lnTo>
                  <a:cubicBezTo>
                    <a:pt x="105" y="165"/>
                    <a:pt x="95" y="167"/>
                    <a:pt x="83" y="167"/>
                  </a:cubicBezTo>
                  <a:cubicBezTo>
                    <a:pt x="37" y="167"/>
                    <a:pt x="0" y="130"/>
                    <a:pt x="0" y="84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130" y="0"/>
                    <a:pt x="167" y="37"/>
                    <a:pt x="167" y="84"/>
                  </a:cubicBezTo>
                  <a:cubicBezTo>
                    <a:pt x="167" y="110"/>
                    <a:pt x="155" y="134"/>
                    <a:pt x="135" y="149"/>
                  </a:cubicBezTo>
                  <a:close/>
                </a:path>
              </a:pathLst>
            </a:custGeom>
            <a:solidFill>
              <a:srgbClr val="3765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2873" y="3505"/>
              <a:ext cx="53" cy="53"/>
            </a:xfrm>
            <a:custGeom>
              <a:avLst/>
              <a:gdLst/>
              <a:ahLst/>
              <a:cxnLst>
                <a:cxn ang="0">
                  <a:pos x="32" y="149"/>
                </a:cxn>
                <a:cxn ang="0">
                  <a:pos x="52" y="161"/>
                </a:cxn>
                <a:cxn ang="0">
                  <a:pos x="84" y="167"/>
                </a:cxn>
                <a:cxn ang="0">
                  <a:pos x="168" y="84"/>
                </a:cxn>
                <a:cxn ang="0">
                  <a:pos x="84" y="0"/>
                </a:cxn>
                <a:cxn ang="0">
                  <a:pos x="0" y="84"/>
                </a:cxn>
                <a:cxn ang="0">
                  <a:pos x="32" y="149"/>
                </a:cxn>
              </a:cxnLst>
              <a:rect l="0" t="0" r="r" b="b"/>
              <a:pathLst>
                <a:path w="168" h="167">
                  <a:moveTo>
                    <a:pt x="32" y="149"/>
                  </a:moveTo>
                  <a:lnTo>
                    <a:pt x="52" y="161"/>
                  </a:lnTo>
                  <a:cubicBezTo>
                    <a:pt x="62" y="165"/>
                    <a:pt x="73" y="167"/>
                    <a:pt x="84" y="167"/>
                  </a:cubicBezTo>
                  <a:cubicBezTo>
                    <a:pt x="130" y="167"/>
                    <a:pt x="168" y="130"/>
                    <a:pt x="168" y="84"/>
                  </a:cubicBezTo>
                  <a:cubicBezTo>
                    <a:pt x="168" y="37"/>
                    <a:pt x="130" y="0"/>
                    <a:pt x="84" y="0"/>
                  </a:cubicBezTo>
                  <a:cubicBezTo>
                    <a:pt x="38" y="0"/>
                    <a:pt x="0" y="37"/>
                    <a:pt x="0" y="84"/>
                  </a:cubicBezTo>
                  <a:cubicBezTo>
                    <a:pt x="0" y="110"/>
                    <a:pt x="13" y="134"/>
                    <a:pt x="32" y="149"/>
                  </a:cubicBezTo>
                  <a:close/>
                </a:path>
              </a:pathLst>
            </a:custGeom>
            <a:solidFill>
              <a:srgbClr val="3765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2377" y="3009"/>
              <a:ext cx="2400" cy="731"/>
            </a:xfrm>
            <a:custGeom>
              <a:avLst/>
              <a:gdLst/>
              <a:ahLst/>
              <a:cxnLst>
                <a:cxn ang="0">
                  <a:pos x="160" y="49"/>
                </a:cxn>
                <a:cxn ang="0">
                  <a:pos x="84" y="0"/>
                </a:cxn>
                <a:cxn ang="0">
                  <a:pos x="0" y="84"/>
                </a:cxn>
                <a:cxn ang="0">
                  <a:pos x="10" y="123"/>
                </a:cxn>
                <a:cxn ang="0">
                  <a:pos x="10" y="123"/>
                </a:cxn>
                <a:cxn ang="0">
                  <a:pos x="14" y="129"/>
                </a:cxn>
                <a:cxn ang="0">
                  <a:pos x="32" y="160"/>
                </a:cxn>
                <a:cxn ang="0">
                  <a:pos x="32" y="160"/>
                </a:cxn>
                <a:cxn ang="0">
                  <a:pos x="32" y="161"/>
                </a:cxn>
                <a:cxn ang="0">
                  <a:pos x="33" y="162"/>
                </a:cxn>
                <a:cxn ang="0">
                  <a:pos x="48" y="187"/>
                </a:cxn>
                <a:cxn ang="0">
                  <a:pos x="55" y="200"/>
                </a:cxn>
                <a:cxn ang="0">
                  <a:pos x="65" y="216"/>
                </a:cxn>
                <a:cxn ang="0">
                  <a:pos x="76" y="233"/>
                </a:cxn>
                <a:cxn ang="0">
                  <a:pos x="81" y="241"/>
                </a:cxn>
                <a:cxn ang="0">
                  <a:pos x="1646" y="1743"/>
                </a:cxn>
                <a:cxn ang="0">
                  <a:pos x="3782" y="2301"/>
                </a:cxn>
                <a:cxn ang="0">
                  <a:pos x="7484" y="241"/>
                </a:cxn>
                <a:cxn ang="0">
                  <a:pos x="7489" y="233"/>
                </a:cxn>
                <a:cxn ang="0">
                  <a:pos x="7564" y="84"/>
                </a:cxn>
                <a:cxn ang="0">
                  <a:pos x="7480" y="0"/>
                </a:cxn>
                <a:cxn ang="0">
                  <a:pos x="7404" y="49"/>
                </a:cxn>
                <a:cxn ang="0">
                  <a:pos x="3782" y="2133"/>
                </a:cxn>
                <a:cxn ang="0">
                  <a:pos x="2181" y="1816"/>
                </a:cxn>
                <a:cxn ang="0">
                  <a:pos x="1698" y="1579"/>
                </a:cxn>
                <a:cxn ang="0">
                  <a:pos x="1698" y="1581"/>
                </a:cxn>
                <a:cxn ang="0">
                  <a:pos x="1479" y="1446"/>
                </a:cxn>
                <a:cxn ang="0">
                  <a:pos x="1480" y="1444"/>
                </a:cxn>
                <a:cxn ang="0">
                  <a:pos x="840" y="925"/>
                </a:cxn>
                <a:cxn ang="0">
                  <a:pos x="840" y="925"/>
                </a:cxn>
                <a:cxn ang="0">
                  <a:pos x="831" y="916"/>
                </a:cxn>
                <a:cxn ang="0">
                  <a:pos x="821" y="906"/>
                </a:cxn>
                <a:cxn ang="0">
                  <a:pos x="160" y="49"/>
                </a:cxn>
              </a:cxnLst>
              <a:rect l="0" t="0" r="r" b="b"/>
              <a:pathLst>
                <a:path w="7564" h="2301">
                  <a:moveTo>
                    <a:pt x="160" y="49"/>
                  </a:moveTo>
                  <a:cubicBezTo>
                    <a:pt x="147" y="20"/>
                    <a:pt x="118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98"/>
                    <a:pt x="4" y="111"/>
                    <a:pt x="10" y="123"/>
                  </a:cubicBezTo>
                  <a:lnTo>
                    <a:pt x="10" y="123"/>
                  </a:lnTo>
                  <a:cubicBezTo>
                    <a:pt x="11" y="125"/>
                    <a:pt x="12" y="127"/>
                    <a:pt x="14" y="129"/>
                  </a:cubicBezTo>
                  <a:cubicBezTo>
                    <a:pt x="20" y="139"/>
                    <a:pt x="26" y="150"/>
                    <a:pt x="32" y="160"/>
                  </a:cubicBezTo>
                  <a:lnTo>
                    <a:pt x="32" y="160"/>
                  </a:lnTo>
                  <a:lnTo>
                    <a:pt x="32" y="161"/>
                  </a:lnTo>
                  <a:lnTo>
                    <a:pt x="33" y="162"/>
                  </a:lnTo>
                  <a:cubicBezTo>
                    <a:pt x="38" y="171"/>
                    <a:pt x="43" y="179"/>
                    <a:pt x="48" y="187"/>
                  </a:cubicBezTo>
                  <a:lnTo>
                    <a:pt x="55" y="200"/>
                  </a:lnTo>
                  <a:lnTo>
                    <a:pt x="65" y="216"/>
                  </a:lnTo>
                  <a:lnTo>
                    <a:pt x="76" y="233"/>
                  </a:lnTo>
                  <a:lnTo>
                    <a:pt x="81" y="241"/>
                  </a:lnTo>
                  <a:cubicBezTo>
                    <a:pt x="467" y="863"/>
                    <a:pt x="1004" y="1383"/>
                    <a:pt x="1646" y="1743"/>
                  </a:cubicBezTo>
                  <a:cubicBezTo>
                    <a:pt x="2297" y="2109"/>
                    <a:pt x="3037" y="2301"/>
                    <a:pt x="3782" y="2301"/>
                  </a:cubicBezTo>
                  <a:cubicBezTo>
                    <a:pt x="5285" y="2301"/>
                    <a:pt x="6691" y="1517"/>
                    <a:pt x="7484" y="241"/>
                  </a:cubicBezTo>
                  <a:lnTo>
                    <a:pt x="7489" y="233"/>
                  </a:lnTo>
                  <a:cubicBezTo>
                    <a:pt x="7509" y="199"/>
                    <a:pt x="7564" y="128"/>
                    <a:pt x="7564" y="84"/>
                  </a:cubicBezTo>
                  <a:cubicBezTo>
                    <a:pt x="7564" y="38"/>
                    <a:pt x="7526" y="0"/>
                    <a:pt x="7480" y="0"/>
                  </a:cubicBezTo>
                  <a:cubicBezTo>
                    <a:pt x="7446" y="0"/>
                    <a:pt x="7417" y="20"/>
                    <a:pt x="7404" y="49"/>
                  </a:cubicBezTo>
                  <a:cubicBezTo>
                    <a:pt x="6656" y="1333"/>
                    <a:pt x="5280" y="2133"/>
                    <a:pt x="3782" y="2133"/>
                  </a:cubicBezTo>
                  <a:cubicBezTo>
                    <a:pt x="3233" y="2133"/>
                    <a:pt x="2688" y="2026"/>
                    <a:pt x="2181" y="1816"/>
                  </a:cubicBezTo>
                  <a:cubicBezTo>
                    <a:pt x="2014" y="1747"/>
                    <a:pt x="1853" y="1668"/>
                    <a:pt x="1698" y="1579"/>
                  </a:cubicBezTo>
                  <a:lnTo>
                    <a:pt x="1698" y="1581"/>
                  </a:lnTo>
                  <a:cubicBezTo>
                    <a:pt x="1623" y="1538"/>
                    <a:pt x="1550" y="1493"/>
                    <a:pt x="1479" y="1446"/>
                  </a:cubicBezTo>
                  <a:lnTo>
                    <a:pt x="1480" y="1444"/>
                  </a:lnTo>
                  <a:cubicBezTo>
                    <a:pt x="1250" y="1292"/>
                    <a:pt x="1036" y="1118"/>
                    <a:pt x="840" y="925"/>
                  </a:cubicBezTo>
                  <a:lnTo>
                    <a:pt x="840" y="925"/>
                  </a:lnTo>
                  <a:lnTo>
                    <a:pt x="831" y="916"/>
                  </a:lnTo>
                  <a:lnTo>
                    <a:pt x="821" y="906"/>
                  </a:lnTo>
                  <a:cubicBezTo>
                    <a:pt x="566" y="651"/>
                    <a:pt x="343" y="363"/>
                    <a:pt x="160" y="49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4172" y="1097"/>
              <a:ext cx="166" cy="165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816" y="1097"/>
              <a:ext cx="166" cy="165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4667" y="1594"/>
              <a:ext cx="166" cy="166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321" y="1594"/>
              <a:ext cx="166" cy="166"/>
            </a:xfrm>
            <a:prstGeom prst="ellipse">
              <a:avLst/>
            </a:prstGeom>
            <a:solidFill>
              <a:srgbClr val="5F97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550" y="971"/>
              <a:ext cx="715" cy="230"/>
            </a:xfrm>
            <a:custGeom>
              <a:avLst/>
              <a:gdLst/>
              <a:ahLst/>
              <a:cxnLst>
                <a:cxn ang="0">
                  <a:pos x="2252" y="578"/>
                </a:cxn>
                <a:cxn ang="0">
                  <a:pos x="1749" y="330"/>
                </a:cxn>
                <a:cxn ang="0">
                  <a:pos x="84" y="0"/>
                </a:cxn>
                <a:cxn ang="0">
                  <a:pos x="0" y="84"/>
                </a:cxn>
                <a:cxn ang="0">
                  <a:pos x="84" y="168"/>
                </a:cxn>
                <a:cxn ang="0">
                  <a:pos x="1686" y="485"/>
                </a:cxn>
                <a:cxn ang="0">
                  <a:pos x="2168" y="722"/>
                </a:cxn>
                <a:cxn ang="0">
                  <a:pos x="2252" y="578"/>
                </a:cxn>
              </a:cxnLst>
              <a:rect l="0" t="0" r="r" b="b"/>
              <a:pathLst>
                <a:path w="2252" h="722">
                  <a:moveTo>
                    <a:pt x="2252" y="578"/>
                  </a:moveTo>
                  <a:cubicBezTo>
                    <a:pt x="2091" y="485"/>
                    <a:pt x="1923" y="402"/>
                    <a:pt x="1749" y="330"/>
                  </a:cubicBezTo>
                  <a:cubicBezTo>
                    <a:pt x="1236" y="117"/>
                    <a:pt x="673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130"/>
                    <a:pt x="38" y="168"/>
                    <a:pt x="84" y="168"/>
                  </a:cubicBezTo>
                  <a:cubicBezTo>
                    <a:pt x="652" y="168"/>
                    <a:pt x="1193" y="280"/>
                    <a:pt x="1686" y="485"/>
                  </a:cubicBezTo>
                  <a:cubicBezTo>
                    <a:pt x="1852" y="553"/>
                    <a:pt x="2013" y="633"/>
                    <a:pt x="2168" y="722"/>
                  </a:cubicBezTo>
                  <a:cubicBezTo>
                    <a:pt x="2192" y="671"/>
                    <a:pt x="2220" y="623"/>
                    <a:pt x="2252" y="57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229" y="1153"/>
              <a:ext cx="53" cy="53"/>
            </a:xfrm>
            <a:custGeom>
              <a:avLst/>
              <a:gdLst/>
              <a:ahLst/>
              <a:cxnLst>
                <a:cxn ang="0">
                  <a:pos x="135" y="18"/>
                </a:cxn>
                <a:cxn ang="0">
                  <a:pos x="115" y="6"/>
                </a:cxn>
                <a:cxn ang="0">
                  <a:pos x="83" y="0"/>
                </a:cxn>
                <a:cxn ang="0">
                  <a:pos x="0" y="84"/>
                </a:cxn>
                <a:cxn ang="0">
                  <a:pos x="83" y="168"/>
                </a:cxn>
                <a:cxn ang="0">
                  <a:pos x="167" y="84"/>
                </a:cxn>
                <a:cxn ang="0">
                  <a:pos x="135" y="18"/>
                </a:cxn>
              </a:cxnLst>
              <a:rect l="0" t="0" r="r" b="b"/>
              <a:pathLst>
                <a:path w="167" h="168">
                  <a:moveTo>
                    <a:pt x="135" y="18"/>
                  </a:moveTo>
                  <a:lnTo>
                    <a:pt x="115" y="6"/>
                  </a:lnTo>
                  <a:cubicBezTo>
                    <a:pt x="105" y="2"/>
                    <a:pt x="95" y="0"/>
                    <a:pt x="83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130"/>
                    <a:pt x="37" y="168"/>
                    <a:pt x="83" y="168"/>
                  </a:cubicBezTo>
                  <a:cubicBezTo>
                    <a:pt x="130" y="168"/>
                    <a:pt x="167" y="130"/>
                    <a:pt x="167" y="84"/>
                  </a:cubicBezTo>
                  <a:cubicBezTo>
                    <a:pt x="167" y="57"/>
                    <a:pt x="155" y="33"/>
                    <a:pt x="135" y="1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873" y="1153"/>
              <a:ext cx="53" cy="53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52" y="6"/>
                </a:cxn>
                <a:cxn ang="0">
                  <a:pos x="84" y="0"/>
                </a:cxn>
                <a:cxn ang="0">
                  <a:pos x="168" y="84"/>
                </a:cxn>
                <a:cxn ang="0">
                  <a:pos x="84" y="168"/>
                </a:cxn>
                <a:cxn ang="0">
                  <a:pos x="0" y="84"/>
                </a:cxn>
                <a:cxn ang="0">
                  <a:pos x="32" y="18"/>
                </a:cxn>
              </a:cxnLst>
              <a:rect l="0" t="0" r="r" b="b"/>
              <a:pathLst>
                <a:path w="168" h="168">
                  <a:moveTo>
                    <a:pt x="32" y="18"/>
                  </a:moveTo>
                  <a:lnTo>
                    <a:pt x="52" y="6"/>
                  </a:lnTo>
                  <a:cubicBezTo>
                    <a:pt x="62" y="2"/>
                    <a:pt x="73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0"/>
                    <a:pt x="130" y="168"/>
                    <a:pt x="84" y="168"/>
                  </a:cubicBezTo>
                  <a:cubicBezTo>
                    <a:pt x="38" y="168"/>
                    <a:pt x="0" y="130"/>
                    <a:pt x="0" y="84"/>
                  </a:cubicBezTo>
                  <a:cubicBezTo>
                    <a:pt x="0" y="57"/>
                    <a:pt x="13" y="33"/>
                    <a:pt x="32" y="1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308" y="1198"/>
              <a:ext cx="469" cy="504"/>
            </a:xfrm>
            <a:custGeom>
              <a:avLst/>
              <a:gdLst/>
              <a:ahLst/>
              <a:cxnLst>
                <a:cxn ang="0">
                  <a:pos x="1320" y="1538"/>
                </a:cxn>
                <a:cxn ang="0">
                  <a:pos x="1396" y="1586"/>
                </a:cxn>
                <a:cxn ang="0">
                  <a:pos x="1480" y="1503"/>
                </a:cxn>
                <a:cxn ang="0">
                  <a:pos x="1470" y="1464"/>
                </a:cxn>
                <a:cxn ang="0">
                  <a:pos x="1470" y="1464"/>
                </a:cxn>
                <a:cxn ang="0">
                  <a:pos x="1467" y="1457"/>
                </a:cxn>
                <a:cxn ang="0">
                  <a:pos x="778" y="562"/>
                </a:cxn>
                <a:cxn ang="0">
                  <a:pos x="88" y="0"/>
                </a:cxn>
                <a:cxn ang="0">
                  <a:pos x="0" y="142"/>
                </a:cxn>
                <a:cxn ang="0">
                  <a:pos x="659" y="680"/>
                </a:cxn>
                <a:cxn ang="0">
                  <a:pos x="1320" y="1538"/>
                </a:cxn>
              </a:cxnLst>
              <a:rect l="0" t="0" r="r" b="b"/>
              <a:pathLst>
                <a:path w="1480" h="1586">
                  <a:moveTo>
                    <a:pt x="1320" y="1538"/>
                  </a:moveTo>
                  <a:cubicBezTo>
                    <a:pt x="1333" y="1566"/>
                    <a:pt x="1362" y="1586"/>
                    <a:pt x="1396" y="1586"/>
                  </a:cubicBezTo>
                  <a:cubicBezTo>
                    <a:pt x="1442" y="1586"/>
                    <a:pt x="1480" y="1549"/>
                    <a:pt x="1480" y="1503"/>
                  </a:cubicBezTo>
                  <a:cubicBezTo>
                    <a:pt x="1480" y="1489"/>
                    <a:pt x="1477" y="1476"/>
                    <a:pt x="1470" y="1464"/>
                  </a:cubicBezTo>
                  <a:lnTo>
                    <a:pt x="1470" y="1464"/>
                  </a:lnTo>
                  <a:cubicBezTo>
                    <a:pt x="1469" y="1462"/>
                    <a:pt x="1468" y="1460"/>
                    <a:pt x="1467" y="1457"/>
                  </a:cubicBezTo>
                  <a:cubicBezTo>
                    <a:pt x="1276" y="1129"/>
                    <a:pt x="1044" y="828"/>
                    <a:pt x="778" y="562"/>
                  </a:cubicBezTo>
                  <a:cubicBezTo>
                    <a:pt x="568" y="352"/>
                    <a:pt x="337" y="164"/>
                    <a:pt x="88" y="0"/>
                  </a:cubicBezTo>
                  <a:cubicBezTo>
                    <a:pt x="75" y="57"/>
                    <a:pt x="43" y="107"/>
                    <a:pt x="0" y="142"/>
                  </a:cubicBezTo>
                  <a:cubicBezTo>
                    <a:pt x="238" y="299"/>
                    <a:pt x="458" y="480"/>
                    <a:pt x="659" y="680"/>
                  </a:cubicBezTo>
                  <a:cubicBezTo>
                    <a:pt x="915" y="936"/>
                    <a:pt x="1137" y="1224"/>
                    <a:pt x="1320" y="153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377" y="1198"/>
              <a:ext cx="470" cy="504"/>
            </a:xfrm>
            <a:custGeom>
              <a:avLst/>
              <a:gdLst/>
              <a:ahLst/>
              <a:cxnLst>
                <a:cxn ang="0">
                  <a:pos x="160" y="1538"/>
                </a:cxn>
                <a:cxn ang="0">
                  <a:pos x="84" y="1586"/>
                </a:cxn>
                <a:cxn ang="0">
                  <a:pos x="0" y="1503"/>
                </a:cxn>
                <a:cxn ang="0">
                  <a:pos x="10" y="1464"/>
                </a:cxn>
                <a:cxn ang="0">
                  <a:pos x="10" y="1464"/>
                </a:cxn>
                <a:cxn ang="0">
                  <a:pos x="14" y="1457"/>
                </a:cxn>
                <a:cxn ang="0">
                  <a:pos x="703" y="562"/>
                </a:cxn>
                <a:cxn ang="0">
                  <a:pos x="1392" y="0"/>
                </a:cxn>
                <a:cxn ang="0">
                  <a:pos x="1480" y="142"/>
                </a:cxn>
                <a:cxn ang="0">
                  <a:pos x="821" y="680"/>
                </a:cxn>
                <a:cxn ang="0">
                  <a:pos x="160" y="1538"/>
                </a:cxn>
              </a:cxnLst>
              <a:rect l="0" t="0" r="r" b="b"/>
              <a:pathLst>
                <a:path w="1480" h="1586">
                  <a:moveTo>
                    <a:pt x="160" y="1538"/>
                  </a:moveTo>
                  <a:cubicBezTo>
                    <a:pt x="147" y="1566"/>
                    <a:pt x="118" y="1586"/>
                    <a:pt x="84" y="1586"/>
                  </a:cubicBezTo>
                  <a:cubicBezTo>
                    <a:pt x="38" y="1586"/>
                    <a:pt x="0" y="1549"/>
                    <a:pt x="0" y="1503"/>
                  </a:cubicBezTo>
                  <a:cubicBezTo>
                    <a:pt x="0" y="1489"/>
                    <a:pt x="4" y="1476"/>
                    <a:pt x="10" y="1464"/>
                  </a:cubicBezTo>
                  <a:lnTo>
                    <a:pt x="10" y="1464"/>
                  </a:lnTo>
                  <a:cubicBezTo>
                    <a:pt x="11" y="1462"/>
                    <a:pt x="12" y="1460"/>
                    <a:pt x="14" y="1457"/>
                  </a:cubicBezTo>
                  <a:cubicBezTo>
                    <a:pt x="204" y="1129"/>
                    <a:pt x="436" y="828"/>
                    <a:pt x="703" y="562"/>
                  </a:cubicBezTo>
                  <a:cubicBezTo>
                    <a:pt x="912" y="352"/>
                    <a:pt x="1143" y="164"/>
                    <a:pt x="1392" y="0"/>
                  </a:cubicBezTo>
                  <a:cubicBezTo>
                    <a:pt x="1405" y="57"/>
                    <a:pt x="1437" y="107"/>
                    <a:pt x="1480" y="142"/>
                  </a:cubicBezTo>
                  <a:cubicBezTo>
                    <a:pt x="1243" y="299"/>
                    <a:pt x="1022" y="480"/>
                    <a:pt x="821" y="680"/>
                  </a:cubicBezTo>
                  <a:cubicBezTo>
                    <a:pt x="566" y="936"/>
                    <a:pt x="343" y="1224"/>
                    <a:pt x="160" y="153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889" y="971"/>
              <a:ext cx="715" cy="230"/>
            </a:xfrm>
            <a:custGeom>
              <a:avLst/>
              <a:gdLst/>
              <a:ahLst/>
              <a:cxnLst>
                <a:cxn ang="0">
                  <a:pos x="0" y="578"/>
                </a:cxn>
                <a:cxn ang="0">
                  <a:pos x="503" y="330"/>
                </a:cxn>
                <a:cxn ang="0">
                  <a:pos x="2168" y="0"/>
                </a:cxn>
                <a:cxn ang="0">
                  <a:pos x="2252" y="84"/>
                </a:cxn>
                <a:cxn ang="0">
                  <a:pos x="2168" y="168"/>
                </a:cxn>
                <a:cxn ang="0">
                  <a:pos x="567" y="485"/>
                </a:cxn>
                <a:cxn ang="0">
                  <a:pos x="84" y="722"/>
                </a:cxn>
                <a:cxn ang="0">
                  <a:pos x="0" y="578"/>
                </a:cxn>
              </a:cxnLst>
              <a:rect l="0" t="0" r="r" b="b"/>
              <a:pathLst>
                <a:path w="2252" h="722">
                  <a:moveTo>
                    <a:pt x="0" y="578"/>
                  </a:moveTo>
                  <a:cubicBezTo>
                    <a:pt x="161" y="485"/>
                    <a:pt x="329" y="402"/>
                    <a:pt x="503" y="330"/>
                  </a:cubicBezTo>
                  <a:cubicBezTo>
                    <a:pt x="1016" y="117"/>
                    <a:pt x="1579" y="0"/>
                    <a:pt x="2168" y="0"/>
                  </a:cubicBezTo>
                  <a:cubicBezTo>
                    <a:pt x="2214" y="0"/>
                    <a:pt x="2252" y="38"/>
                    <a:pt x="2252" y="84"/>
                  </a:cubicBezTo>
                  <a:cubicBezTo>
                    <a:pt x="2252" y="130"/>
                    <a:pt x="2214" y="168"/>
                    <a:pt x="2168" y="168"/>
                  </a:cubicBezTo>
                  <a:cubicBezTo>
                    <a:pt x="1600" y="168"/>
                    <a:pt x="1060" y="280"/>
                    <a:pt x="567" y="485"/>
                  </a:cubicBezTo>
                  <a:cubicBezTo>
                    <a:pt x="400" y="553"/>
                    <a:pt x="239" y="633"/>
                    <a:pt x="84" y="722"/>
                  </a:cubicBezTo>
                  <a:cubicBezTo>
                    <a:pt x="60" y="671"/>
                    <a:pt x="32" y="623"/>
                    <a:pt x="0" y="578"/>
                  </a:cubicBezTo>
                  <a:close/>
                </a:path>
              </a:pathLst>
            </a:custGeom>
            <a:solidFill>
              <a:srgbClr val="BCE3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3104" y="1381"/>
              <a:ext cx="877" cy="2563"/>
            </a:xfrm>
            <a:custGeom>
              <a:avLst/>
              <a:gdLst/>
              <a:ahLst/>
              <a:cxnLst>
                <a:cxn ang="0">
                  <a:pos x="1939" y="1566"/>
                </a:cxn>
                <a:cxn ang="0">
                  <a:pos x="2134" y="1674"/>
                </a:cxn>
                <a:cxn ang="0">
                  <a:pos x="2243" y="1927"/>
                </a:cxn>
                <a:cxn ang="0">
                  <a:pos x="2283" y="2368"/>
                </a:cxn>
                <a:cxn ang="0">
                  <a:pos x="2289" y="3091"/>
                </a:cxn>
                <a:cxn ang="0">
                  <a:pos x="2364" y="3687"/>
                </a:cxn>
                <a:cxn ang="0">
                  <a:pos x="2289" y="4152"/>
                </a:cxn>
                <a:cxn ang="0">
                  <a:pos x="2352" y="4548"/>
                </a:cxn>
                <a:cxn ang="0">
                  <a:pos x="2226" y="4771"/>
                </a:cxn>
                <a:cxn ang="0">
                  <a:pos x="2197" y="5844"/>
                </a:cxn>
                <a:cxn ang="0">
                  <a:pos x="2278" y="6968"/>
                </a:cxn>
                <a:cxn ang="0">
                  <a:pos x="2306" y="7192"/>
                </a:cxn>
                <a:cxn ang="0">
                  <a:pos x="2369" y="7450"/>
                </a:cxn>
                <a:cxn ang="0">
                  <a:pos x="2748" y="7702"/>
                </a:cxn>
                <a:cxn ang="0">
                  <a:pos x="2306" y="7903"/>
                </a:cxn>
                <a:cxn ang="0">
                  <a:pos x="1641" y="7759"/>
                </a:cxn>
                <a:cxn ang="0">
                  <a:pos x="1630" y="7553"/>
                </a:cxn>
                <a:cxn ang="0">
                  <a:pos x="1595" y="7289"/>
                </a:cxn>
                <a:cxn ang="0">
                  <a:pos x="1595" y="6796"/>
                </a:cxn>
                <a:cxn ang="0">
                  <a:pos x="1475" y="5190"/>
                </a:cxn>
                <a:cxn ang="0">
                  <a:pos x="1360" y="5993"/>
                </a:cxn>
                <a:cxn ang="0">
                  <a:pos x="1285" y="6509"/>
                </a:cxn>
                <a:cxn ang="0">
                  <a:pos x="1268" y="7014"/>
                </a:cxn>
                <a:cxn ang="0">
                  <a:pos x="1245" y="7369"/>
                </a:cxn>
                <a:cxn ang="0">
                  <a:pos x="1268" y="7576"/>
                </a:cxn>
                <a:cxn ang="0">
                  <a:pos x="1136" y="7868"/>
                </a:cxn>
                <a:cxn ang="0">
                  <a:pos x="483" y="7954"/>
                </a:cxn>
                <a:cxn ang="0">
                  <a:pos x="603" y="7599"/>
                </a:cxn>
                <a:cxn ang="0">
                  <a:pos x="632" y="7352"/>
                </a:cxn>
                <a:cxn ang="0">
                  <a:pos x="700" y="6509"/>
                </a:cxn>
                <a:cxn ang="0">
                  <a:pos x="764" y="5861"/>
                </a:cxn>
                <a:cxn ang="0">
                  <a:pos x="775" y="5259"/>
                </a:cxn>
                <a:cxn ang="0">
                  <a:pos x="52" y="4932"/>
                </a:cxn>
                <a:cxn ang="0">
                  <a:pos x="6" y="4525"/>
                </a:cxn>
                <a:cxn ang="0">
                  <a:pos x="173" y="3791"/>
                </a:cxn>
                <a:cxn ang="0">
                  <a:pos x="270" y="3619"/>
                </a:cxn>
                <a:cxn ang="0">
                  <a:pos x="288" y="3326"/>
                </a:cxn>
                <a:cxn ang="0">
                  <a:pos x="207" y="2856"/>
                </a:cxn>
                <a:cxn ang="0">
                  <a:pos x="465" y="2242"/>
                </a:cxn>
                <a:cxn ang="0">
                  <a:pos x="850" y="1554"/>
                </a:cxn>
                <a:cxn ang="0">
                  <a:pos x="1199" y="1365"/>
                </a:cxn>
                <a:cxn ang="0">
                  <a:pos x="1199" y="1135"/>
                </a:cxn>
                <a:cxn ang="0">
                  <a:pos x="999" y="281"/>
                </a:cxn>
                <a:cxn ang="0">
                  <a:pos x="1102" y="143"/>
                </a:cxn>
                <a:cxn ang="0">
                  <a:pos x="1962" y="172"/>
                </a:cxn>
                <a:cxn ang="0">
                  <a:pos x="2077" y="591"/>
                </a:cxn>
                <a:cxn ang="0">
                  <a:pos x="2060" y="780"/>
                </a:cxn>
                <a:cxn ang="0">
                  <a:pos x="2065" y="1015"/>
                </a:cxn>
                <a:cxn ang="0">
                  <a:pos x="1911" y="1365"/>
                </a:cxn>
                <a:cxn ang="0">
                  <a:pos x="792" y="3114"/>
                </a:cxn>
                <a:cxn ang="0">
                  <a:pos x="913" y="3378"/>
                </a:cxn>
                <a:cxn ang="0">
                  <a:pos x="861" y="2982"/>
                </a:cxn>
                <a:cxn ang="0">
                  <a:pos x="414" y="3785"/>
                </a:cxn>
                <a:cxn ang="0">
                  <a:pos x="477" y="3791"/>
                </a:cxn>
                <a:cxn ang="0">
                  <a:pos x="442" y="3705"/>
                </a:cxn>
              </a:cxnLst>
              <a:rect l="0" t="0" r="r" b="b"/>
              <a:pathLst>
                <a:path w="2764" h="8063">
                  <a:moveTo>
                    <a:pt x="1756" y="1399"/>
                  </a:moveTo>
                  <a:cubicBezTo>
                    <a:pt x="1757" y="1492"/>
                    <a:pt x="1879" y="1513"/>
                    <a:pt x="1939" y="1566"/>
                  </a:cubicBezTo>
                  <a:cubicBezTo>
                    <a:pt x="1975" y="1581"/>
                    <a:pt x="2037" y="1588"/>
                    <a:pt x="2077" y="1617"/>
                  </a:cubicBezTo>
                  <a:cubicBezTo>
                    <a:pt x="2095" y="1631"/>
                    <a:pt x="2109" y="1655"/>
                    <a:pt x="2134" y="1674"/>
                  </a:cubicBezTo>
                  <a:cubicBezTo>
                    <a:pt x="2198" y="1724"/>
                    <a:pt x="2184" y="1716"/>
                    <a:pt x="2203" y="1812"/>
                  </a:cubicBezTo>
                  <a:cubicBezTo>
                    <a:pt x="2210" y="1849"/>
                    <a:pt x="2234" y="1884"/>
                    <a:pt x="2243" y="1927"/>
                  </a:cubicBezTo>
                  <a:cubicBezTo>
                    <a:pt x="2262" y="2022"/>
                    <a:pt x="2259" y="2148"/>
                    <a:pt x="2266" y="2259"/>
                  </a:cubicBezTo>
                  <a:cubicBezTo>
                    <a:pt x="2269" y="2298"/>
                    <a:pt x="2282" y="2334"/>
                    <a:pt x="2283" y="2368"/>
                  </a:cubicBezTo>
                  <a:cubicBezTo>
                    <a:pt x="2286" y="2425"/>
                    <a:pt x="2272" y="2483"/>
                    <a:pt x="2272" y="2540"/>
                  </a:cubicBezTo>
                  <a:cubicBezTo>
                    <a:pt x="2272" y="2729"/>
                    <a:pt x="2333" y="2906"/>
                    <a:pt x="2289" y="3091"/>
                  </a:cubicBezTo>
                  <a:cubicBezTo>
                    <a:pt x="2330" y="3171"/>
                    <a:pt x="2308" y="3281"/>
                    <a:pt x="2318" y="3406"/>
                  </a:cubicBezTo>
                  <a:cubicBezTo>
                    <a:pt x="2325" y="3498"/>
                    <a:pt x="2348" y="3597"/>
                    <a:pt x="2364" y="3687"/>
                  </a:cubicBezTo>
                  <a:cubicBezTo>
                    <a:pt x="2381" y="3785"/>
                    <a:pt x="2416" y="3880"/>
                    <a:pt x="2421" y="3951"/>
                  </a:cubicBezTo>
                  <a:cubicBezTo>
                    <a:pt x="2427" y="4042"/>
                    <a:pt x="2354" y="4113"/>
                    <a:pt x="2289" y="4152"/>
                  </a:cubicBezTo>
                  <a:cubicBezTo>
                    <a:pt x="2278" y="4261"/>
                    <a:pt x="2365" y="4347"/>
                    <a:pt x="2369" y="4456"/>
                  </a:cubicBezTo>
                  <a:cubicBezTo>
                    <a:pt x="2371" y="4486"/>
                    <a:pt x="2355" y="4517"/>
                    <a:pt x="2352" y="4548"/>
                  </a:cubicBezTo>
                  <a:cubicBezTo>
                    <a:pt x="2341" y="4679"/>
                    <a:pt x="2325" y="4821"/>
                    <a:pt x="2255" y="4915"/>
                  </a:cubicBezTo>
                  <a:cubicBezTo>
                    <a:pt x="2207" y="4907"/>
                    <a:pt x="2218" y="4816"/>
                    <a:pt x="2226" y="4771"/>
                  </a:cubicBezTo>
                  <a:cubicBezTo>
                    <a:pt x="2177" y="4782"/>
                    <a:pt x="2185" y="4899"/>
                    <a:pt x="2111" y="4903"/>
                  </a:cubicBezTo>
                  <a:cubicBezTo>
                    <a:pt x="2154" y="5203"/>
                    <a:pt x="2165" y="5534"/>
                    <a:pt x="2197" y="5844"/>
                  </a:cubicBezTo>
                  <a:cubicBezTo>
                    <a:pt x="2146" y="6155"/>
                    <a:pt x="2168" y="6478"/>
                    <a:pt x="2226" y="6756"/>
                  </a:cubicBezTo>
                  <a:cubicBezTo>
                    <a:pt x="2241" y="6827"/>
                    <a:pt x="2276" y="6903"/>
                    <a:pt x="2278" y="6968"/>
                  </a:cubicBezTo>
                  <a:cubicBezTo>
                    <a:pt x="2278" y="6998"/>
                    <a:pt x="2264" y="7029"/>
                    <a:pt x="2266" y="7060"/>
                  </a:cubicBezTo>
                  <a:cubicBezTo>
                    <a:pt x="2269" y="7097"/>
                    <a:pt x="2295" y="7142"/>
                    <a:pt x="2306" y="7192"/>
                  </a:cubicBezTo>
                  <a:cubicBezTo>
                    <a:pt x="2325" y="7272"/>
                    <a:pt x="2326" y="7336"/>
                    <a:pt x="2375" y="7381"/>
                  </a:cubicBezTo>
                  <a:cubicBezTo>
                    <a:pt x="2380" y="7410"/>
                    <a:pt x="2367" y="7423"/>
                    <a:pt x="2369" y="7450"/>
                  </a:cubicBezTo>
                  <a:cubicBezTo>
                    <a:pt x="2426" y="7517"/>
                    <a:pt x="2480" y="7570"/>
                    <a:pt x="2570" y="7610"/>
                  </a:cubicBezTo>
                  <a:cubicBezTo>
                    <a:pt x="2641" y="7642"/>
                    <a:pt x="2717" y="7638"/>
                    <a:pt x="2748" y="7702"/>
                  </a:cubicBezTo>
                  <a:cubicBezTo>
                    <a:pt x="2744" y="7751"/>
                    <a:pt x="2764" y="7797"/>
                    <a:pt x="2748" y="7840"/>
                  </a:cubicBezTo>
                  <a:cubicBezTo>
                    <a:pt x="2603" y="7878"/>
                    <a:pt x="2461" y="7917"/>
                    <a:pt x="2306" y="7903"/>
                  </a:cubicBezTo>
                  <a:cubicBezTo>
                    <a:pt x="2179" y="7891"/>
                    <a:pt x="2075" y="7813"/>
                    <a:pt x="1968" y="7800"/>
                  </a:cubicBezTo>
                  <a:cubicBezTo>
                    <a:pt x="1846" y="7784"/>
                    <a:pt x="1736" y="7816"/>
                    <a:pt x="1641" y="7759"/>
                  </a:cubicBezTo>
                  <a:cubicBezTo>
                    <a:pt x="1628" y="7710"/>
                    <a:pt x="1655" y="7662"/>
                    <a:pt x="1652" y="7616"/>
                  </a:cubicBezTo>
                  <a:cubicBezTo>
                    <a:pt x="1651" y="7595"/>
                    <a:pt x="1634" y="7575"/>
                    <a:pt x="1630" y="7553"/>
                  </a:cubicBezTo>
                  <a:cubicBezTo>
                    <a:pt x="1620" y="7506"/>
                    <a:pt x="1629" y="7451"/>
                    <a:pt x="1624" y="7404"/>
                  </a:cubicBezTo>
                  <a:cubicBezTo>
                    <a:pt x="1619" y="7363"/>
                    <a:pt x="1599" y="7328"/>
                    <a:pt x="1595" y="7289"/>
                  </a:cubicBezTo>
                  <a:cubicBezTo>
                    <a:pt x="1583" y="7178"/>
                    <a:pt x="1643" y="7074"/>
                    <a:pt x="1630" y="6951"/>
                  </a:cubicBezTo>
                  <a:cubicBezTo>
                    <a:pt x="1624" y="6902"/>
                    <a:pt x="1606" y="6847"/>
                    <a:pt x="1595" y="6796"/>
                  </a:cubicBezTo>
                  <a:cubicBezTo>
                    <a:pt x="1546" y="6557"/>
                    <a:pt x="1504" y="6313"/>
                    <a:pt x="1515" y="6022"/>
                  </a:cubicBezTo>
                  <a:cubicBezTo>
                    <a:pt x="1525" y="5741"/>
                    <a:pt x="1535" y="5463"/>
                    <a:pt x="1475" y="5190"/>
                  </a:cubicBezTo>
                  <a:cubicBezTo>
                    <a:pt x="1437" y="5367"/>
                    <a:pt x="1435" y="5556"/>
                    <a:pt x="1394" y="5735"/>
                  </a:cubicBezTo>
                  <a:cubicBezTo>
                    <a:pt x="1375" y="5819"/>
                    <a:pt x="1369" y="5903"/>
                    <a:pt x="1360" y="5993"/>
                  </a:cubicBezTo>
                  <a:cubicBezTo>
                    <a:pt x="1351" y="6077"/>
                    <a:pt x="1325" y="6160"/>
                    <a:pt x="1314" y="6245"/>
                  </a:cubicBezTo>
                  <a:cubicBezTo>
                    <a:pt x="1302" y="6334"/>
                    <a:pt x="1297" y="6425"/>
                    <a:pt x="1285" y="6509"/>
                  </a:cubicBezTo>
                  <a:cubicBezTo>
                    <a:pt x="1271" y="6611"/>
                    <a:pt x="1245" y="6737"/>
                    <a:pt x="1257" y="6876"/>
                  </a:cubicBezTo>
                  <a:cubicBezTo>
                    <a:pt x="1261" y="6926"/>
                    <a:pt x="1276" y="6968"/>
                    <a:pt x="1268" y="7014"/>
                  </a:cubicBezTo>
                  <a:cubicBezTo>
                    <a:pt x="1257" y="7082"/>
                    <a:pt x="1200" y="7182"/>
                    <a:pt x="1211" y="7283"/>
                  </a:cubicBezTo>
                  <a:cubicBezTo>
                    <a:pt x="1214" y="7314"/>
                    <a:pt x="1240" y="7337"/>
                    <a:pt x="1245" y="7369"/>
                  </a:cubicBezTo>
                  <a:cubicBezTo>
                    <a:pt x="1252" y="7409"/>
                    <a:pt x="1229" y="7457"/>
                    <a:pt x="1234" y="7496"/>
                  </a:cubicBezTo>
                  <a:cubicBezTo>
                    <a:pt x="1238" y="7523"/>
                    <a:pt x="1265" y="7547"/>
                    <a:pt x="1268" y="7576"/>
                  </a:cubicBezTo>
                  <a:cubicBezTo>
                    <a:pt x="1270" y="7598"/>
                    <a:pt x="1259" y="7753"/>
                    <a:pt x="1251" y="7777"/>
                  </a:cubicBezTo>
                  <a:cubicBezTo>
                    <a:pt x="1234" y="7823"/>
                    <a:pt x="1182" y="7829"/>
                    <a:pt x="1136" y="7868"/>
                  </a:cubicBezTo>
                  <a:cubicBezTo>
                    <a:pt x="1095" y="7904"/>
                    <a:pt x="1083" y="7949"/>
                    <a:pt x="1045" y="7972"/>
                  </a:cubicBezTo>
                  <a:cubicBezTo>
                    <a:pt x="887" y="8063"/>
                    <a:pt x="646" y="7995"/>
                    <a:pt x="483" y="7954"/>
                  </a:cubicBezTo>
                  <a:cubicBezTo>
                    <a:pt x="473" y="7924"/>
                    <a:pt x="439" y="7917"/>
                    <a:pt x="425" y="7891"/>
                  </a:cubicBezTo>
                  <a:cubicBezTo>
                    <a:pt x="382" y="7720"/>
                    <a:pt x="568" y="7706"/>
                    <a:pt x="603" y="7599"/>
                  </a:cubicBezTo>
                  <a:cubicBezTo>
                    <a:pt x="613" y="7568"/>
                    <a:pt x="579" y="7518"/>
                    <a:pt x="591" y="7455"/>
                  </a:cubicBezTo>
                  <a:cubicBezTo>
                    <a:pt x="599" y="7417"/>
                    <a:pt x="629" y="7382"/>
                    <a:pt x="632" y="7352"/>
                  </a:cubicBezTo>
                  <a:cubicBezTo>
                    <a:pt x="639" y="7267"/>
                    <a:pt x="605" y="7210"/>
                    <a:pt x="666" y="7151"/>
                  </a:cubicBezTo>
                  <a:cubicBezTo>
                    <a:pt x="604" y="6949"/>
                    <a:pt x="685" y="6732"/>
                    <a:pt x="700" y="6509"/>
                  </a:cubicBezTo>
                  <a:cubicBezTo>
                    <a:pt x="707" y="6415"/>
                    <a:pt x="698" y="6316"/>
                    <a:pt x="706" y="6217"/>
                  </a:cubicBezTo>
                  <a:cubicBezTo>
                    <a:pt x="716" y="6098"/>
                    <a:pt x="763" y="5984"/>
                    <a:pt x="764" y="5861"/>
                  </a:cubicBezTo>
                  <a:cubicBezTo>
                    <a:pt x="764" y="5819"/>
                    <a:pt x="752" y="5776"/>
                    <a:pt x="752" y="5735"/>
                  </a:cubicBezTo>
                  <a:cubicBezTo>
                    <a:pt x="752" y="5574"/>
                    <a:pt x="784" y="5419"/>
                    <a:pt x="775" y="5259"/>
                  </a:cubicBezTo>
                  <a:cubicBezTo>
                    <a:pt x="634" y="5199"/>
                    <a:pt x="510" y="5172"/>
                    <a:pt x="385" y="5121"/>
                  </a:cubicBezTo>
                  <a:cubicBezTo>
                    <a:pt x="287" y="5082"/>
                    <a:pt x="113" y="5021"/>
                    <a:pt x="52" y="4932"/>
                  </a:cubicBezTo>
                  <a:cubicBezTo>
                    <a:pt x="0" y="4856"/>
                    <a:pt x="42" y="4718"/>
                    <a:pt x="29" y="4628"/>
                  </a:cubicBezTo>
                  <a:cubicBezTo>
                    <a:pt x="25" y="4593"/>
                    <a:pt x="5" y="4570"/>
                    <a:pt x="6" y="4525"/>
                  </a:cubicBezTo>
                  <a:cubicBezTo>
                    <a:pt x="7" y="4495"/>
                    <a:pt x="23" y="4473"/>
                    <a:pt x="29" y="4445"/>
                  </a:cubicBezTo>
                  <a:cubicBezTo>
                    <a:pt x="75" y="4257"/>
                    <a:pt x="75" y="3961"/>
                    <a:pt x="173" y="3791"/>
                  </a:cubicBezTo>
                  <a:cubicBezTo>
                    <a:pt x="188" y="3765"/>
                    <a:pt x="213" y="3744"/>
                    <a:pt x="230" y="3710"/>
                  </a:cubicBezTo>
                  <a:cubicBezTo>
                    <a:pt x="244" y="3683"/>
                    <a:pt x="257" y="3652"/>
                    <a:pt x="270" y="3619"/>
                  </a:cubicBezTo>
                  <a:cubicBezTo>
                    <a:pt x="296" y="3556"/>
                    <a:pt x="341" y="3464"/>
                    <a:pt x="339" y="3424"/>
                  </a:cubicBezTo>
                  <a:cubicBezTo>
                    <a:pt x="338" y="3396"/>
                    <a:pt x="306" y="3363"/>
                    <a:pt x="288" y="3326"/>
                  </a:cubicBezTo>
                  <a:cubicBezTo>
                    <a:pt x="271" y="3293"/>
                    <a:pt x="253" y="3253"/>
                    <a:pt x="242" y="3223"/>
                  </a:cubicBezTo>
                  <a:cubicBezTo>
                    <a:pt x="196" y="3100"/>
                    <a:pt x="161" y="2998"/>
                    <a:pt x="207" y="2856"/>
                  </a:cubicBezTo>
                  <a:cubicBezTo>
                    <a:pt x="243" y="2747"/>
                    <a:pt x="293" y="2650"/>
                    <a:pt x="339" y="2552"/>
                  </a:cubicBezTo>
                  <a:cubicBezTo>
                    <a:pt x="383" y="2459"/>
                    <a:pt x="421" y="2362"/>
                    <a:pt x="465" y="2242"/>
                  </a:cubicBezTo>
                  <a:cubicBezTo>
                    <a:pt x="503" y="2139"/>
                    <a:pt x="534" y="2023"/>
                    <a:pt x="569" y="1910"/>
                  </a:cubicBezTo>
                  <a:cubicBezTo>
                    <a:pt x="617" y="1750"/>
                    <a:pt x="718" y="1627"/>
                    <a:pt x="850" y="1554"/>
                  </a:cubicBezTo>
                  <a:cubicBezTo>
                    <a:pt x="927" y="1511"/>
                    <a:pt x="1009" y="1471"/>
                    <a:pt x="1085" y="1428"/>
                  </a:cubicBezTo>
                  <a:cubicBezTo>
                    <a:pt x="1122" y="1407"/>
                    <a:pt x="1169" y="1391"/>
                    <a:pt x="1199" y="1365"/>
                  </a:cubicBezTo>
                  <a:cubicBezTo>
                    <a:pt x="1229" y="1339"/>
                    <a:pt x="1309" y="1235"/>
                    <a:pt x="1297" y="1198"/>
                  </a:cubicBezTo>
                  <a:cubicBezTo>
                    <a:pt x="1291" y="1182"/>
                    <a:pt x="1216" y="1145"/>
                    <a:pt x="1199" y="1135"/>
                  </a:cubicBezTo>
                  <a:cubicBezTo>
                    <a:pt x="1124" y="1090"/>
                    <a:pt x="1055" y="1068"/>
                    <a:pt x="1062" y="940"/>
                  </a:cubicBezTo>
                  <a:cubicBezTo>
                    <a:pt x="900" y="788"/>
                    <a:pt x="899" y="446"/>
                    <a:pt x="999" y="281"/>
                  </a:cubicBezTo>
                  <a:cubicBezTo>
                    <a:pt x="1011" y="260"/>
                    <a:pt x="1044" y="249"/>
                    <a:pt x="1067" y="218"/>
                  </a:cubicBezTo>
                  <a:cubicBezTo>
                    <a:pt x="1083" y="197"/>
                    <a:pt x="1085" y="163"/>
                    <a:pt x="1102" y="143"/>
                  </a:cubicBezTo>
                  <a:cubicBezTo>
                    <a:pt x="1225" y="0"/>
                    <a:pt x="1630" y="7"/>
                    <a:pt x="1830" y="92"/>
                  </a:cubicBezTo>
                  <a:cubicBezTo>
                    <a:pt x="1868" y="108"/>
                    <a:pt x="1913" y="146"/>
                    <a:pt x="1962" y="172"/>
                  </a:cubicBezTo>
                  <a:cubicBezTo>
                    <a:pt x="2060" y="224"/>
                    <a:pt x="2178" y="283"/>
                    <a:pt x="2163" y="447"/>
                  </a:cubicBezTo>
                  <a:cubicBezTo>
                    <a:pt x="2156" y="520"/>
                    <a:pt x="2102" y="535"/>
                    <a:pt x="2077" y="591"/>
                  </a:cubicBezTo>
                  <a:cubicBezTo>
                    <a:pt x="2069" y="608"/>
                    <a:pt x="2044" y="698"/>
                    <a:pt x="2042" y="717"/>
                  </a:cubicBezTo>
                  <a:cubicBezTo>
                    <a:pt x="2041" y="737"/>
                    <a:pt x="2036" y="765"/>
                    <a:pt x="2060" y="780"/>
                  </a:cubicBezTo>
                  <a:cubicBezTo>
                    <a:pt x="2052" y="792"/>
                    <a:pt x="2027" y="786"/>
                    <a:pt x="2025" y="803"/>
                  </a:cubicBezTo>
                  <a:cubicBezTo>
                    <a:pt x="2042" y="863"/>
                    <a:pt x="2075" y="918"/>
                    <a:pt x="2065" y="1015"/>
                  </a:cubicBezTo>
                  <a:cubicBezTo>
                    <a:pt x="2056" y="1105"/>
                    <a:pt x="1998" y="1165"/>
                    <a:pt x="1962" y="1244"/>
                  </a:cubicBezTo>
                  <a:cubicBezTo>
                    <a:pt x="1942" y="1289"/>
                    <a:pt x="1943" y="1340"/>
                    <a:pt x="1911" y="1365"/>
                  </a:cubicBezTo>
                  <a:cubicBezTo>
                    <a:pt x="1867" y="1399"/>
                    <a:pt x="1795" y="1372"/>
                    <a:pt x="1756" y="1399"/>
                  </a:cubicBezTo>
                  <a:close/>
                  <a:moveTo>
                    <a:pt x="792" y="3114"/>
                  </a:moveTo>
                  <a:lnTo>
                    <a:pt x="792" y="3114"/>
                  </a:lnTo>
                  <a:cubicBezTo>
                    <a:pt x="809" y="3225"/>
                    <a:pt x="825" y="3337"/>
                    <a:pt x="913" y="3378"/>
                  </a:cubicBezTo>
                  <a:cubicBezTo>
                    <a:pt x="937" y="3237"/>
                    <a:pt x="930" y="3088"/>
                    <a:pt x="878" y="2982"/>
                  </a:cubicBezTo>
                  <a:cubicBezTo>
                    <a:pt x="872" y="2982"/>
                    <a:pt x="867" y="2982"/>
                    <a:pt x="861" y="2982"/>
                  </a:cubicBezTo>
                  <a:cubicBezTo>
                    <a:pt x="841" y="3029"/>
                    <a:pt x="812" y="3067"/>
                    <a:pt x="792" y="3114"/>
                  </a:cubicBezTo>
                  <a:close/>
                  <a:moveTo>
                    <a:pt x="414" y="3785"/>
                  </a:moveTo>
                  <a:lnTo>
                    <a:pt x="414" y="3785"/>
                  </a:lnTo>
                  <a:cubicBezTo>
                    <a:pt x="441" y="3781"/>
                    <a:pt x="451" y="3794"/>
                    <a:pt x="477" y="3791"/>
                  </a:cubicBezTo>
                  <a:cubicBezTo>
                    <a:pt x="476" y="3757"/>
                    <a:pt x="458" y="3741"/>
                    <a:pt x="460" y="3705"/>
                  </a:cubicBezTo>
                  <a:cubicBezTo>
                    <a:pt x="454" y="3705"/>
                    <a:pt x="448" y="3705"/>
                    <a:pt x="442" y="3705"/>
                  </a:cubicBezTo>
                  <a:cubicBezTo>
                    <a:pt x="437" y="3736"/>
                    <a:pt x="414" y="3749"/>
                    <a:pt x="414" y="3785"/>
                  </a:cubicBezTo>
                  <a:close/>
                </a:path>
              </a:pathLst>
            </a:custGeom>
            <a:solidFill>
              <a:srgbClr val="0468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53076" y="2012525"/>
            <a:ext cx="303930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Любят свой народ,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свой край и свою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Родину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22483" y="2660586"/>
            <a:ext cx="3540027" cy="15758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Уважают, осознают и принимают ценности семьи, близкого окружения, человеческой жизни, гражданского общества, многонационального народа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89900" y="4463937"/>
            <a:ext cx="285639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Любознательны, исследователи, активно и заинтересованно познают мир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496202" y="3056262"/>
            <a:ext cx="282587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Умеют учиться: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мотивированы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знающие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,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умелые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мыслящие.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14"/>
          <p:cNvSpPr>
            <a:spLocks noChangeArrowheads="1"/>
          </p:cNvSpPr>
          <p:nvPr/>
        </p:nvSpPr>
        <p:spPr bwMode="auto">
          <a:xfrm>
            <a:off x="150261" y="1081382"/>
            <a:ext cx="38728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Принципиальны, ответственны, социально активны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211973" y="1082750"/>
            <a:ext cx="2981486" cy="5909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Доброжелательны, умеют сотрудничать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144607" y="4467010"/>
            <a:ext cx="3472165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Гармонично развиты, выполняют правила здорового и безопасного поведения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459877" y="2017415"/>
            <a:ext cx="2444093" cy="5909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Профессионально –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ориентированы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972076" y="71814"/>
            <a:ext cx="3507692" cy="5909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ПОРТРЕТ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292464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8695" y="151856"/>
            <a:ext cx="6309741" cy="5909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ОБРАЗОВАТЕЛЬНЫЕ СТАНДАРТЫ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3" y="1162351"/>
            <a:ext cx="8781797" cy="23283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2183" y="752514"/>
            <a:ext cx="873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Международный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стандарт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«Навыки ХХI века»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0907" y="3541043"/>
            <a:ext cx="7735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Модель образовательных достижений ОЭСР 2030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21" y="4250655"/>
            <a:ext cx="7238382" cy="11205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44105" y="4355571"/>
            <a:ext cx="2323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ЧТО ДЕТИ ДОЛЖНЫ ИЗУЧАТЬ?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3B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06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1543" y="76201"/>
            <a:ext cx="327525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ОСНОВНАЯ ШКОЛА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58948" y="914398"/>
            <a:ext cx="2474107" cy="4249741"/>
            <a:chOff x="301750" y="914398"/>
            <a:chExt cx="2474107" cy="424974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01750" y="914398"/>
              <a:ext cx="2474107" cy="2002973"/>
              <a:chOff x="377950" y="936169"/>
              <a:chExt cx="3083708" cy="2503717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50" y="936169"/>
                <a:ext cx="1473492" cy="19594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696" y="1208312"/>
                <a:ext cx="1514641" cy="19594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1396" y="1484162"/>
                <a:ext cx="1490262" cy="1955724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01750" y="2917370"/>
              <a:ext cx="2474107" cy="92333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УМК «Сферы»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Авт. </a:t>
              </a:r>
              <a:r>
                <a:rPr kumimoji="0" lang="ru-RU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Ю.А.Панебратцев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В.В.Белага</a:t>
              </a: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и др.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1750" y="3840700"/>
              <a:ext cx="2474107" cy="132343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 ФПУ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1.2.5.1.1.1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1.2.5.1.1.2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1.2.5.1.1.3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48741" y="914398"/>
            <a:ext cx="2374065" cy="4249741"/>
            <a:chOff x="3091543" y="914398"/>
            <a:chExt cx="2374065" cy="424974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091543" y="914398"/>
              <a:ext cx="2374064" cy="1997835"/>
              <a:chOff x="3091543" y="914398"/>
              <a:chExt cx="2374064" cy="1997835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1543" y="914398"/>
                <a:ext cx="1142489" cy="15675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7258" y="1126975"/>
                <a:ext cx="1162634" cy="157268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084" y="1352792"/>
                <a:ext cx="1156523" cy="155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091543" y="2912233"/>
              <a:ext cx="2374064" cy="92333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УМК «Классический»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Авт. </a:t>
              </a:r>
              <a:r>
                <a:rPr kumimoji="0" lang="ru-RU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С.В.Громов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Н.А.Родина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91544" y="3840700"/>
              <a:ext cx="2374064" cy="132343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 ФПУ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1.2.5.1.4.3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150196" y="914398"/>
            <a:ext cx="2381611" cy="4269971"/>
            <a:chOff x="5692998" y="914398"/>
            <a:chExt cx="2381611" cy="426997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695591" y="914398"/>
              <a:ext cx="2379018" cy="1997834"/>
              <a:chOff x="5695591" y="914398"/>
              <a:chExt cx="2379018" cy="1997834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5591" y="914398"/>
                <a:ext cx="1161784" cy="155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2798" y="1127531"/>
                <a:ext cx="1149224" cy="15721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9434" y="1352791"/>
                <a:ext cx="1185175" cy="155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5692999" y="2924916"/>
              <a:ext cx="2381609" cy="9233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УМК «Архимед»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Авт. </a:t>
              </a:r>
              <a:r>
                <a:rPr kumimoji="0" lang="ru-RU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О.Ф.Кабардин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92998" y="3860930"/>
              <a:ext cx="2381610" cy="132343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 ФПУ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1.2.5.1.4.3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81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777" y="170316"/>
            <a:ext cx="2934505" cy="2464901"/>
            <a:chOff x="258206" y="573087"/>
            <a:chExt cx="2934505" cy="2464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3410" y="2116008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УМК: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77" y="2804387"/>
            <a:ext cx="3989960" cy="2655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18457" y="2635217"/>
            <a:ext cx="463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Яркость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 преподносится в яркой, понятной ученику форме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8457" y="3558547"/>
            <a:ext cx="4638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Разворот учебника – рабочий стол ученика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развороте параграфа помимо основного текста находится весь сопутствующий материал (изображения, комментарии, блок-схемы)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8" y="3735796"/>
            <a:ext cx="1371600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418457" y="5312873"/>
            <a:ext cx="4638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Функциональность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приложении к учебнику находится задачник (для каждого класса свой) и практикум (как программные работы, так и авторские)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7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777" y="170316"/>
            <a:ext cx="2934505" cy="2464901"/>
            <a:chOff x="258206" y="573087"/>
            <a:chExt cx="2934505" cy="2464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3410" y="2116008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УМК: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8457" y="2635217"/>
            <a:ext cx="463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Контекстное содержание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Раскрыто применение физического явления или величины с точки зрения практики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8457" y="3558547"/>
            <a:ext cx="463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науками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8456" y="4758876"/>
            <a:ext cx="4638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Преемственность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Учебная линия не заканчивается в курсе основной школы, а продолжается в курсе средней школы.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 УМК можно легко переходить на классические УМК для базового уровня изучения в 10-11 классе.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77" y="2774310"/>
            <a:ext cx="4067876" cy="275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6509"/>
            <a:ext cx="2713864" cy="1976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8249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971" y="103847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РАЗВОРОТ УЧЕБНИКА – РАБОЧИЙ СТОЛ УЧЕНИКА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1258426"/>
            <a:ext cx="8284029" cy="5212254"/>
          </a:xfrm>
          <a:prstGeom prst="rect">
            <a:avLst/>
          </a:prstGeom>
        </p:spPr>
      </p:pic>
      <p:sp>
        <p:nvSpPr>
          <p:cNvPr id="4" name="Выноска 1 3"/>
          <p:cNvSpPr/>
          <p:nvPr/>
        </p:nvSpPr>
        <p:spPr>
          <a:xfrm>
            <a:off x="5606143" y="688622"/>
            <a:ext cx="2913812" cy="533400"/>
          </a:xfrm>
          <a:prstGeom prst="borderCallout1">
            <a:avLst>
              <a:gd name="adj1" fmla="val 18750"/>
              <a:gd name="adj2" fmla="val -8333"/>
              <a:gd name="adj3" fmla="val 324744"/>
              <a:gd name="adj4" fmla="val -56629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ОСНОВНОЕ СОДЕРЖАНИЕ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Выноска 1 4"/>
          <p:cNvSpPr/>
          <p:nvPr/>
        </p:nvSpPr>
        <p:spPr>
          <a:xfrm>
            <a:off x="2313214" y="673651"/>
            <a:ext cx="2307771" cy="533400"/>
          </a:xfrm>
          <a:prstGeom prst="borderCallout1">
            <a:avLst>
              <a:gd name="adj1" fmla="val 18750"/>
              <a:gd name="adj2" fmla="val -8333"/>
              <a:gd name="adj3" fmla="val 234949"/>
              <a:gd name="adj4" fmla="val -33144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АКТУАЛИЗАЦИЯ ЗНАНИЙ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2313214" y="6259286"/>
            <a:ext cx="3575957" cy="598714"/>
          </a:xfrm>
          <a:prstGeom prst="borderCallout1">
            <a:avLst>
              <a:gd name="adj1" fmla="val 47841"/>
              <a:gd name="adj2" fmla="val -418"/>
              <a:gd name="adj3" fmla="val -17183"/>
              <a:gd name="adj4" fmla="val -13344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ИЛЛЮСТРАЦИИ И ДОПОЛНИТЕЛЬНАЯ ИНФОРМАЦИЯ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6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410" y="49867"/>
            <a:ext cx="834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МЕЖПРЕДМЕТНЫЕ СВЯЗИ И ПРАКТИЧЕСКАЯ ОРИЕНТАЦИЯ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0" y="573087"/>
            <a:ext cx="2136476" cy="2071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713" y="573087"/>
            <a:ext cx="1945457" cy="20713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52" y="653142"/>
            <a:ext cx="1666875" cy="2133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1352" y="3435324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РЕФЛЕКСИЯ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826" y="2786742"/>
            <a:ext cx="862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практической ориентации и более глубокого понимания используются рубрики «Мои физические исследования»  и «Обратите внимание»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77" y="3958544"/>
            <a:ext cx="2962275" cy="2266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789" y="3892202"/>
            <a:ext cx="3162300" cy="17716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94981" y="5797564"/>
            <a:ext cx="5549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 прохождения темы удобно проводить обобщающее повторение с помощью рубрики «Подведём итоги»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3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777" y="170316"/>
            <a:ext cx="2934505" cy="2464901"/>
            <a:chOff x="258206" y="573087"/>
            <a:chExt cx="2934505" cy="2464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4475" y="2128589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СТРУКТУРА КУРСА: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615" y="2619325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 КЛАСС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7066" y="2619325"/>
            <a:ext cx="160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КЛАСС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3410" y="2619325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КЛАСС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23" y="3206758"/>
            <a:ext cx="3278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вещества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Движение. Масса. Взаимодействие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Силы вокруг нас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твёрдых тел, жидкостей и газов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Атмосферное давление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Архимеда. Плавание тел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Работа. Мощность. Энергия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механизмы</a:t>
            </a:r>
            <a:endParaRPr lang="ru-RU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5572" y="3204100"/>
            <a:ext cx="32783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энергия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агрегатных состояний вещества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двигатели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заряд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ток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характеристик электрических цепей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кинематики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динамики</a:t>
            </a:r>
            <a:endParaRPr lang="ru-RU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3201" y="3082417"/>
            <a:ext cx="30307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вблизи поверхности Земли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колебания и волны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колебания и волны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оптика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Электромагнитная теория света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Квантовые явления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эволюция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152174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778" y="170316"/>
            <a:ext cx="2593852" cy="2148341"/>
            <a:chOff x="258206" y="573087"/>
            <a:chExt cx="2934505" cy="2464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1657" y="2050442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ПРОБЛЕМНЫЕ АСПЕКТЫ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46" y="2635217"/>
            <a:ext cx="5936796" cy="405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851" y="2839649"/>
            <a:ext cx="5989686" cy="392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94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3817939" y="5247218"/>
            <a:ext cx="2078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Чему учить?</a:t>
            </a: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239713" y="2279651"/>
            <a:ext cx="2684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Какую профессию выбрать, чтобы быть в будущем успешным?</a:t>
            </a:r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3540126" y="2338918"/>
            <a:ext cx="29575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Что будет с текущими профессиями?</a:t>
            </a:r>
          </a:p>
        </p:txBody>
      </p:sp>
      <p:sp>
        <p:nvSpPr>
          <p:cNvPr id="6150" name="Прямоугольник 1"/>
          <p:cNvSpPr>
            <a:spLocks noChangeArrowheads="1"/>
          </p:cNvSpPr>
          <p:nvPr/>
        </p:nvSpPr>
        <p:spPr bwMode="auto">
          <a:xfrm>
            <a:off x="6119813" y="2338918"/>
            <a:ext cx="280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Какие знания необходимы в будущем?</a:t>
            </a:r>
          </a:p>
        </p:txBody>
      </p:sp>
      <p:sp>
        <p:nvSpPr>
          <p:cNvPr id="6151" name="Прямоугольник 1"/>
          <p:cNvSpPr>
            <a:spLocks noChangeArrowheads="1"/>
          </p:cNvSpPr>
          <p:nvPr/>
        </p:nvSpPr>
        <p:spPr bwMode="auto">
          <a:xfrm>
            <a:off x="2422526" y="3738033"/>
            <a:ext cx="4689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ГЛОБАЛЬНЫЕ ТРЕНДЫ В ОБРАЗОВАНИИ</a:t>
            </a:r>
          </a:p>
        </p:txBody>
      </p:sp>
      <p:sp>
        <p:nvSpPr>
          <p:cNvPr id="6152" name="Прямоугольник 1"/>
          <p:cNvSpPr>
            <a:spLocks noChangeArrowheads="1"/>
          </p:cNvSpPr>
          <p:nvPr/>
        </p:nvSpPr>
        <p:spPr bwMode="auto">
          <a:xfrm>
            <a:off x="1830388" y="4866218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Навыки и компетенции будущего – новые профессии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9475" y="139701"/>
            <a:ext cx="7727950" cy="86793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      Новые образовательные подходы.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		                   Зачем?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92264" y="1579034"/>
            <a:ext cx="5959475" cy="480131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           Вопросы, волнующие человека</a:t>
            </a:r>
          </a:p>
        </p:txBody>
      </p:sp>
      <p:sp>
        <p:nvSpPr>
          <p:cNvPr id="4" name="Стрелка углом 3"/>
          <p:cNvSpPr/>
          <p:nvPr/>
        </p:nvSpPr>
        <p:spPr>
          <a:xfrm flipV="1">
            <a:off x="1458913" y="3314701"/>
            <a:ext cx="900112" cy="10033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 углом 4"/>
          <p:cNvSpPr/>
          <p:nvPr/>
        </p:nvSpPr>
        <p:spPr>
          <a:xfrm flipH="1" flipV="1">
            <a:off x="7112001" y="3117851"/>
            <a:ext cx="942975" cy="115358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403726" y="3117851"/>
            <a:ext cx="258763" cy="698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403726" y="4229101"/>
            <a:ext cx="257175" cy="698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9" name="Прямоугольник 1"/>
          <p:cNvSpPr>
            <a:spLocks noChangeArrowheads="1"/>
          </p:cNvSpPr>
          <p:nvPr/>
        </p:nvSpPr>
        <p:spPr bwMode="auto">
          <a:xfrm>
            <a:off x="6699250" y="5209118"/>
            <a:ext cx="2078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Как учить?</a:t>
            </a:r>
          </a:p>
        </p:txBody>
      </p:sp>
      <p:sp>
        <p:nvSpPr>
          <p:cNvPr id="6160" name="Прямоугольник 1"/>
          <p:cNvSpPr>
            <a:spLocks noChangeArrowheads="1"/>
          </p:cNvSpPr>
          <p:nvPr/>
        </p:nvSpPr>
        <p:spPr bwMode="auto">
          <a:xfrm>
            <a:off x="171450" y="5181601"/>
            <a:ext cx="2078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Для чего учить?</a:t>
            </a:r>
          </a:p>
        </p:txBody>
      </p:sp>
      <p:pic>
        <p:nvPicPr>
          <p:cNvPr id="61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520155"/>
            <a:ext cx="786784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1" y="5520155"/>
            <a:ext cx="86201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98" y="5547672"/>
            <a:ext cx="740569" cy="100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20" y="3846758"/>
            <a:ext cx="1620128" cy="210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3778" y="170316"/>
            <a:ext cx="2593852" cy="2148341"/>
            <a:chOff x="258206" y="573087"/>
            <a:chExt cx="2934505" cy="2464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1657" y="2050442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ПРОБЛЕМНЫЕ АСПЕКТЫ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470" y="2542003"/>
            <a:ext cx="8811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кинематики, основы динамики, импульс изучаются в 8 классе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12" y="3846010"/>
            <a:ext cx="1631739" cy="210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9" y="3637930"/>
            <a:ext cx="1621280" cy="210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" y="3373000"/>
            <a:ext cx="1627359" cy="21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83029" y="5995796"/>
            <a:ext cx="2600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Пурышева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Н.С.;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Важеевская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учебник»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01" y="3584649"/>
            <a:ext cx="1673385" cy="215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39" y="3373000"/>
            <a:ext cx="1616928" cy="21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208974" y="5948764"/>
            <a:ext cx="260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А.В. Грачёв и др.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учебник»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37" y="3373001"/>
            <a:ext cx="1623171" cy="21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21" y="3596346"/>
            <a:ext cx="1642192" cy="21020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22" y="3846010"/>
            <a:ext cx="1616929" cy="210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173356" y="5948764"/>
            <a:ext cx="260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Л.С.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Хижнякова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учебник»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28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6187" y="0"/>
            <a:ext cx="8122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РАЗНООБРАЗИЕ МЕТОДИЧЕСКИХ ИНСТРУМЕНТОВ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7" y="765398"/>
            <a:ext cx="1661152" cy="221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24" y="3578579"/>
            <a:ext cx="1807796" cy="257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4516" y="2980267"/>
            <a:ext cx="2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Тетрадь-тренажёр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8771" y="6158089"/>
            <a:ext cx="240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Тетрадь-экзаменатор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2927" y="570840"/>
            <a:ext cx="623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Разнообразие типов заданий для отработки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09" y="979939"/>
            <a:ext cx="5512901" cy="20857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6043" y="3247374"/>
            <a:ext cx="577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Контрольно-измерительные материалы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3" y="3709039"/>
            <a:ext cx="5619750" cy="638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43" y="4430429"/>
            <a:ext cx="5534025" cy="552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16" y="5066094"/>
            <a:ext cx="55340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0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6187" y="0"/>
            <a:ext cx="8122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РАЗНООБРАЗИЕ МЕТОДИЧЕСКИХ ИНСТРУМЕНТОВ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6" y="584775"/>
            <a:ext cx="4789034" cy="184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660105" y="2428373"/>
            <a:ext cx="19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Выполняем тест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95" y="2613039"/>
            <a:ext cx="4981576" cy="159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422153" y="4208347"/>
            <a:ext cx="220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Работаем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 текстом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82" y="635287"/>
            <a:ext cx="1306930" cy="174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36" y="4271971"/>
            <a:ext cx="4439331" cy="209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317864" y="6368507"/>
            <a:ext cx="258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Считаем и сравниваем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663" y="2949028"/>
            <a:ext cx="366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тренажёре содержатся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задания, форму которых применяют на ОГЭ и ВПР.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4896" y="4720074"/>
            <a:ext cx="366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одном издании собраны все темы по всем разделам курса. Ответы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присутствуют в конце пособия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30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69959" y="0"/>
            <a:ext cx="6736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ЗАДАЧНИК В ПРИЛОЖЕНИИ К УЧЕБНИКУ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21" y="682746"/>
            <a:ext cx="5035377" cy="260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" y="682746"/>
            <a:ext cx="1863339" cy="260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16452" y="3289417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89" y="3441817"/>
            <a:ext cx="2132554" cy="2994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696014" y="6404298"/>
            <a:ext cx="1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69" y="4690676"/>
            <a:ext cx="5901703" cy="20829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84" y="3693337"/>
            <a:ext cx="904875" cy="3619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08976" y="3693337"/>
            <a:ext cx="47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 оценки уровня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сложности задания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75" y="4202281"/>
            <a:ext cx="257175" cy="2381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2750" y="4136677"/>
            <a:ext cx="10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базовый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448" y="4202281"/>
            <a:ext cx="257175" cy="2381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785" y="4202281"/>
            <a:ext cx="257175" cy="2381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05959" y="4136677"/>
            <a:ext cx="162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975" y="4202281"/>
            <a:ext cx="257175" cy="23812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426" y="4202281"/>
            <a:ext cx="257175" cy="23812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839" y="4202281"/>
            <a:ext cx="257175" cy="2381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609502" y="4136677"/>
            <a:ext cx="132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высокий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74220" y="0"/>
            <a:ext cx="7475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ПОСТАНОВКА ЛАБОРАТОРНОГО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ПРАКТИКУМА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" y="682746"/>
            <a:ext cx="1569425" cy="219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69495" y="291405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6014" y="6240345"/>
            <a:ext cx="226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Тетрадь-практикум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50" y="584775"/>
            <a:ext cx="5062284" cy="238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2987488" y="2967026"/>
            <a:ext cx="529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Программные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лабораторные ВНУТРИ учебника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5174" y="3345053"/>
            <a:ext cx="644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Дополнительные лабораторные работы для использования как на уроках (элемент урока), так и на </a:t>
            </a:r>
            <a:r>
              <a:rPr kumimoji="0" lang="ru-RU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элективах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тетради-практикуме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18" y="3334019"/>
            <a:ext cx="2062254" cy="294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168149" y="6316772"/>
            <a:ext cx="644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в практикуме содержится до 30 лабораторных работ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75" y="4277078"/>
            <a:ext cx="5228546" cy="175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015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03777" y="170316"/>
            <a:ext cx="2934505" cy="2464901"/>
            <a:chOff x="258206" y="573087"/>
            <a:chExt cx="2934505" cy="24649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6" y="573087"/>
              <a:ext cx="1472622" cy="1958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29" y="829343"/>
              <a:ext cx="1509197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990" y="1085599"/>
              <a:ext cx="1487721" cy="1952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61657" y="682828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7125" y="2111997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4687" y="2726319"/>
            <a:ext cx="55299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(ядро курса)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Дидактические материалы (тренажёр + экзаменатор)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рекомендации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Электронное приложение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Конструкторы уроков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902" y="5231475"/>
            <a:ext cx="8743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РЕКОМЕНДАЦИИ, ЭЛЕКТРОННОЕ ПРИЛОЖЕНИЕ И КОНСТРУКТОРЫ УРОКОВ НАХОДЯТСЯ В БЕСПЛАТНОМ ДОСТУПЕ НА САЙТЕ ЦЕНТРА «СФЕРЫ»: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http://www.spheres.ru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" y="2726319"/>
            <a:ext cx="1888324" cy="187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81" y="3008528"/>
            <a:ext cx="2065089" cy="206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64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7485" y="49867"/>
            <a:ext cx="25026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«Архимед»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7651" y="166800"/>
            <a:ext cx="2721561" cy="2951896"/>
            <a:chOff x="201194" y="286543"/>
            <a:chExt cx="2721561" cy="2951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4" y="286543"/>
              <a:ext cx="1453436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9" y="700201"/>
              <a:ext cx="1486304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7" y="1205192"/>
              <a:ext cx="1545268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115279" y="783313"/>
            <a:ext cx="398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2040" y="1335471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1" y="3270744"/>
            <a:ext cx="4218641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30749"/>
            <a:ext cx="2622823" cy="2037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823" y="4488103"/>
            <a:ext cx="1690096" cy="212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983069" y="1723680"/>
            <a:ext cx="616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Построение курса физика на проблемном обучении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3069" y="2275359"/>
            <a:ext cx="5986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Каждый параграф начинается с постановки проблемного вопроса, что активизирует познавательную деятельность учащихся.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8172" y="3270744"/>
            <a:ext cx="452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Широкая экспериментальная деятельность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59058" y="3978630"/>
            <a:ext cx="4510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решения проблемных вопросов задействуется эксперимент. В учебнике собрано большое количество разноплановых экспериментальных работ.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59058" y="5609846"/>
            <a:ext cx="468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Гарантия смена видов деятельности в ходе урока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70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7485" y="49867"/>
            <a:ext cx="25026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«Архимед»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7651" y="166800"/>
            <a:ext cx="2721561" cy="2951896"/>
            <a:chOff x="201194" y="286543"/>
            <a:chExt cx="2721561" cy="2951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4" y="286543"/>
              <a:ext cx="1453436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9" y="700201"/>
              <a:ext cx="1486304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7" y="1205192"/>
              <a:ext cx="1545268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115279" y="783313"/>
            <a:ext cx="398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2040" y="1335471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3070" y="1723680"/>
            <a:ext cx="544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Наличие домашнего эксперимента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3070" y="2050334"/>
            <a:ext cx="5667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конце параграфа ученикам предлагается провести домашний эксперимент, не требующий задействования физического оборудования.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4" y="3270744"/>
            <a:ext cx="2967165" cy="221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38" y="4619863"/>
            <a:ext cx="3295226" cy="158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трелка вниз 20"/>
          <p:cNvSpPr/>
          <p:nvPr/>
        </p:nvSpPr>
        <p:spPr>
          <a:xfrm>
            <a:off x="5289487" y="2980521"/>
            <a:ext cx="1001209" cy="3695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2288" y="3281052"/>
            <a:ext cx="503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Выход на проектную деятельность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3069" y="3646184"/>
            <a:ext cx="5440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Оценивающие материалы внутри учебника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7364" y="4257537"/>
            <a:ext cx="56674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 каждой главы содержатся оценивающие материалы в формате ОГЭ.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Примечание: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учебников, которые будут реализовываться с сентября 2019 г, оценочные материалы подобраны под стандарт ОГЭ 2020.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25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7485" y="49867"/>
            <a:ext cx="25026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«Архимед»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7651" y="166800"/>
            <a:ext cx="2721561" cy="2951896"/>
            <a:chOff x="201194" y="286543"/>
            <a:chExt cx="2721561" cy="295189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4" y="286543"/>
              <a:ext cx="1453436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9" y="700201"/>
              <a:ext cx="1486304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7" y="1205192"/>
              <a:ext cx="1545268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115279" y="783313"/>
            <a:ext cx="398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5194" y="1183423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757" y="1597081"/>
            <a:ext cx="39986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(ядро курса)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тетради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для учителя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3496430"/>
            <a:ext cx="2227266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06" y="3496429"/>
            <a:ext cx="2251023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80" y="3496429"/>
            <a:ext cx="1971872" cy="296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217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086" y="49867"/>
            <a:ext cx="343235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6565" y="49867"/>
            <a:ext cx="2949664" cy="2900162"/>
            <a:chOff x="76565" y="49867"/>
            <a:chExt cx="2397434" cy="24046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189514" y="680914"/>
            <a:ext cx="5407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Сергей Васильевич Громов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Надежда Александровна Родина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(под ред.) Виктория Владимировна Белага и др.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213" y="1815471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5" y="3255318"/>
            <a:ext cx="3963980" cy="262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16" y="5322906"/>
            <a:ext cx="2544309" cy="1106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TextBox 12"/>
          <p:cNvSpPr txBox="1"/>
          <p:nvPr/>
        </p:nvSpPr>
        <p:spPr>
          <a:xfrm>
            <a:off x="3073192" y="2257530"/>
            <a:ext cx="5799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Хорошо знакомый классический курс физики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0996" y="2602484"/>
            <a:ext cx="556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Известный классический курс физики, содержащий современные тенденции к физическому образованию.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8349" y="3218593"/>
            <a:ext cx="488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Большое количество материала для отработки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8349" y="3926479"/>
            <a:ext cx="46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качестве приложения к учебнику сборник задач и лабораторные работы.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8349" y="4487432"/>
            <a:ext cx="314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Яркость и красочность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8349" y="4817659"/>
            <a:ext cx="4586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 излагается в простой, понятной для ребёнка форме. С точки зрения психологии задействована цветовая кодификация (рубрики «Запомните», «От теории к практике») для более успешного изучения курса физики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7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808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ВЫПУСКНИКИ С КАКИМИ НАВЫКАМИ ВОСТРЕБОВАННЫ НА РЫНКЕ ТРУДА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636645" y="1143000"/>
            <a:ext cx="0" cy="3600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7" name="Прямая соединительная линия 86"/>
          <p:cNvCxnSpPr/>
          <p:nvPr/>
        </p:nvCxnSpPr>
        <p:spPr>
          <a:xfrm>
            <a:off x="492629" y="4599384"/>
            <a:ext cx="6192688" cy="7200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8" name="Прямая соединительная линия 87"/>
          <p:cNvCxnSpPr/>
          <p:nvPr/>
        </p:nvCxnSpPr>
        <p:spPr>
          <a:xfrm>
            <a:off x="1428733" y="4563380"/>
            <a:ext cx="0" cy="360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2292829" y="4581382"/>
            <a:ext cx="0" cy="5400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0" name="Прямая соединительная линия 89"/>
          <p:cNvCxnSpPr/>
          <p:nvPr/>
        </p:nvCxnSpPr>
        <p:spPr>
          <a:xfrm flipV="1">
            <a:off x="3084917" y="4563380"/>
            <a:ext cx="0" cy="7200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3949013" y="4581382"/>
            <a:ext cx="0" cy="9001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2" name="Прямая соединительная линия 91"/>
          <p:cNvCxnSpPr/>
          <p:nvPr/>
        </p:nvCxnSpPr>
        <p:spPr>
          <a:xfrm flipV="1">
            <a:off x="4741101" y="4599384"/>
            <a:ext cx="0" cy="7200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5533189" y="4599384"/>
            <a:ext cx="0" cy="7200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6397285" y="4599384"/>
            <a:ext cx="0" cy="360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6397285" y="4635388"/>
            <a:ext cx="0" cy="360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6" name="Стрелка вправо 95"/>
          <p:cNvSpPr/>
          <p:nvPr/>
        </p:nvSpPr>
        <p:spPr>
          <a:xfrm>
            <a:off x="6685317" y="4671392"/>
            <a:ext cx="216024" cy="457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Стрелка вверх 96"/>
          <p:cNvSpPr/>
          <p:nvPr/>
        </p:nvSpPr>
        <p:spPr>
          <a:xfrm>
            <a:off x="636645" y="1143000"/>
            <a:ext cx="45719" cy="360040"/>
          </a:xfrm>
          <a:prstGeom prst="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12710" y="4617386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004797" y="4671392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796885" y="4717111"/>
            <a:ext cx="4727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69819" y="476708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17166" y="4767087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597084" y="4732802"/>
            <a:ext cx="5040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877005" y="476708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1990</a:t>
            </a:r>
          </a:p>
        </p:txBody>
      </p:sp>
      <p:sp>
        <p:nvSpPr>
          <p:cNvPr id="105" name="Плюс 104"/>
          <p:cNvSpPr/>
          <p:nvPr/>
        </p:nvSpPr>
        <p:spPr>
          <a:xfrm>
            <a:off x="564637" y="1558477"/>
            <a:ext cx="144016" cy="216024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0" y="4167336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0" y="3735288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0" y="3303240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0" y="2901708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2540644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8" y="2223120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5" y="1863080"/>
            <a:ext cx="13335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Box 112"/>
          <p:cNvSpPr txBox="1"/>
          <p:nvPr/>
        </p:nvSpPr>
        <p:spPr>
          <a:xfrm rot="10800000" flipV="1">
            <a:off x="204598" y="3390702"/>
            <a:ext cx="357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114" name="Прямая соединительная линия 113"/>
          <p:cNvCxnSpPr>
            <a:stCxn id="105" idx="0"/>
          </p:cNvCxnSpPr>
          <p:nvPr/>
        </p:nvCxnSpPr>
        <p:spPr>
          <a:xfrm>
            <a:off x="689564" y="1666489"/>
            <a:ext cx="5923745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5" name="Прямая соединительная линия 114"/>
          <p:cNvCxnSpPr/>
          <p:nvPr/>
        </p:nvCxnSpPr>
        <p:spPr>
          <a:xfrm>
            <a:off x="613663" y="2051993"/>
            <a:ext cx="598493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6" name="Прямая соединительная линия 115"/>
          <p:cNvCxnSpPr>
            <a:stCxn id="111" idx="2"/>
          </p:cNvCxnSpPr>
          <p:nvPr/>
        </p:nvCxnSpPr>
        <p:spPr>
          <a:xfrm>
            <a:off x="646843" y="2412033"/>
            <a:ext cx="5966466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7" name="Прямая соединительная линия 116"/>
          <p:cNvCxnSpPr>
            <a:stCxn id="110" idx="2"/>
          </p:cNvCxnSpPr>
          <p:nvPr/>
        </p:nvCxnSpPr>
        <p:spPr>
          <a:xfrm>
            <a:off x="642939" y="2729557"/>
            <a:ext cx="6042378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8" name="Прямая соединительная линия 117"/>
          <p:cNvCxnSpPr>
            <a:stCxn id="109" idx="2"/>
          </p:cNvCxnSpPr>
          <p:nvPr/>
        </p:nvCxnSpPr>
        <p:spPr>
          <a:xfrm>
            <a:off x="636645" y="3090621"/>
            <a:ext cx="604867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9" name="Прямая соединительная линия 118"/>
          <p:cNvCxnSpPr/>
          <p:nvPr/>
        </p:nvCxnSpPr>
        <p:spPr>
          <a:xfrm>
            <a:off x="1428734" y="3419163"/>
            <a:ext cx="604867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0" name="Прямая соединительная линия 119"/>
          <p:cNvCxnSpPr>
            <a:stCxn id="107" idx="2"/>
          </p:cNvCxnSpPr>
          <p:nvPr/>
        </p:nvCxnSpPr>
        <p:spPr>
          <a:xfrm>
            <a:off x="636645" y="3924201"/>
            <a:ext cx="604867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1" name="Прямая соединительная линия 120"/>
          <p:cNvCxnSpPr>
            <a:stCxn id="106" idx="2"/>
          </p:cNvCxnSpPr>
          <p:nvPr/>
        </p:nvCxnSpPr>
        <p:spPr>
          <a:xfrm>
            <a:off x="636645" y="4356249"/>
            <a:ext cx="6048672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2" name="Полилиния 121"/>
          <p:cNvSpPr/>
          <p:nvPr/>
        </p:nvSpPr>
        <p:spPr>
          <a:xfrm>
            <a:off x="667773" y="3418495"/>
            <a:ext cx="5458691" cy="835472"/>
          </a:xfrm>
          <a:custGeom>
            <a:avLst/>
            <a:gdLst>
              <a:gd name="connsiteX0" fmla="*/ 0 w 5458691"/>
              <a:gd name="connsiteY0" fmla="*/ 63754 h 835472"/>
              <a:gd name="connsiteX1" fmla="*/ 1376218 w 5458691"/>
              <a:gd name="connsiteY1" fmla="*/ 54517 h 835472"/>
              <a:gd name="connsiteX2" fmla="*/ 1487055 w 5458691"/>
              <a:gd name="connsiteY2" fmla="*/ 100699 h 835472"/>
              <a:gd name="connsiteX3" fmla="*/ 1533236 w 5458691"/>
              <a:gd name="connsiteY3" fmla="*/ 119172 h 835472"/>
              <a:gd name="connsiteX4" fmla="*/ 1625600 w 5458691"/>
              <a:gd name="connsiteY4" fmla="*/ 165354 h 835472"/>
              <a:gd name="connsiteX5" fmla="*/ 1717964 w 5458691"/>
              <a:gd name="connsiteY5" fmla="*/ 183826 h 835472"/>
              <a:gd name="connsiteX6" fmla="*/ 1764145 w 5458691"/>
              <a:gd name="connsiteY6" fmla="*/ 211536 h 835472"/>
              <a:gd name="connsiteX7" fmla="*/ 1856509 w 5458691"/>
              <a:gd name="connsiteY7" fmla="*/ 230008 h 835472"/>
              <a:gd name="connsiteX8" fmla="*/ 1967345 w 5458691"/>
              <a:gd name="connsiteY8" fmla="*/ 285426 h 835472"/>
              <a:gd name="connsiteX9" fmla="*/ 1995055 w 5458691"/>
              <a:gd name="connsiteY9" fmla="*/ 303899 h 835472"/>
              <a:gd name="connsiteX10" fmla="*/ 2032000 w 5458691"/>
              <a:gd name="connsiteY10" fmla="*/ 331608 h 835472"/>
              <a:gd name="connsiteX11" fmla="*/ 2078182 w 5458691"/>
              <a:gd name="connsiteY11" fmla="*/ 350081 h 835472"/>
              <a:gd name="connsiteX12" fmla="*/ 2115127 w 5458691"/>
              <a:gd name="connsiteY12" fmla="*/ 377790 h 835472"/>
              <a:gd name="connsiteX13" fmla="*/ 2170545 w 5458691"/>
              <a:gd name="connsiteY13" fmla="*/ 405499 h 835472"/>
              <a:gd name="connsiteX14" fmla="*/ 2216727 w 5458691"/>
              <a:gd name="connsiteY14" fmla="*/ 433208 h 835472"/>
              <a:gd name="connsiteX15" fmla="*/ 2281382 w 5458691"/>
              <a:gd name="connsiteY15" fmla="*/ 451681 h 835472"/>
              <a:gd name="connsiteX16" fmla="*/ 2364509 w 5458691"/>
              <a:gd name="connsiteY16" fmla="*/ 479390 h 835472"/>
              <a:gd name="connsiteX17" fmla="*/ 2475345 w 5458691"/>
              <a:gd name="connsiteY17" fmla="*/ 516336 h 835472"/>
              <a:gd name="connsiteX18" fmla="*/ 2540000 w 5458691"/>
              <a:gd name="connsiteY18" fmla="*/ 544045 h 835472"/>
              <a:gd name="connsiteX19" fmla="*/ 2632364 w 5458691"/>
              <a:gd name="connsiteY19" fmla="*/ 580990 h 835472"/>
              <a:gd name="connsiteX20" fmla="*/ 2807855 w 5458691"/>
              <a:gd name="connsiteY20" fmla="*/ 599463 h 835472"/>
              <a:gd name="connsiteX21" fmla="*/ 2890982 w 5458691"/>
              <a:gd name="connsiteY21" fmla="*/ 617936 h 835472"/>
              <a:gd name="connsiteX22" fmla="*/ 2937164 w 5458691"/>
              <a:gd name="connsiteY22" fmla="*/ 627172 h 835472"/>
              <a:gd name="connsiteX23" fmla="*/ 2964873 w 5458691"/>
              <a:gd name="connsiteY23" fmla="*/ 636408 h 835472"/>
              <a:gd name="connsiteX24" fmla="*/ 3038764 w 5458691"/>
              <a:gd name="connsiteY24" fmla="*/ 654881 h 835472"/>
              <a:gd name="connsiteX25" fmla="*/ 3121891 w 5458691"/>
              <a:gd name="connsiteY25" fmla="*/ 673354 h 835472"/>
              <a:gd name="connsiteX26" fmla="*/ 3177309 w 5458691"/>
              <a:gd name="connsiteY26" fmla="*/ 691826 h 835472"/>
              <a:gd name="connsiteX27" fmla="*/ 3278909 w 5458691"/>
              <a:gd name="connsiteY27" fmla="*/ 738008 h 835472"/>
              <a:gd name="connsiteX28" fmla="*/ 3426691 w 5458691"/>
              <a:gd name="connsiteY28" fmla="*/ 756481 h 835472"/>
              <a:gd name="connsiteX29" fmla="*/ 3500582 w 5458691"/>
              <a:gd name="connsiteY29" fmla="*/ 784190 h 835472"/>
              <a:gd name="connsiteX30" fmla="*/ 3565236 w 5458691"/>
              <a:gd name="connsiteY30" fmla="*/ 793426 h 835472"/>
              <a:gd name="connsiteX31" fmla="*/ 3629891 w 5458691"/>
              <a:gd name="connsiteY31" fmla="*/ 811899 h 835472"/>
              <a:gd name="connsiteX32" fmla="*/ 4147127 w 5458691"/>
              <a:gd name="connsiteY32" fmla="*/ 830372 h 835472"/>
              <a:gd name="connsiteX33" fmla="*/ 5301673 w 5458691"/>
              <a:gd name="connsiteY33" fmla="*/ 811899 h 835472"/>
              <a:gd name="connsiteX34" fmla="*/ 5384800 w 5458691"/>
              <a:gd name="connsiteY34" fmla="*/ 802663 h 835472"/>
              <a:gd name="connsiteX35" fmla="*/ 5458691 w 5458691"/>
              <a:gd name="connsiteY35" fmla="*/ 793426 h 83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58691" h="835472">
                <a:moveTo>
                  <a:pt x="0" y="63754"/>
                </a:moveTo>
                <a:cubicBezTo>
                  <a:pt x="491225" y="-59054"/>
                  <a:pt x="113885" y="28755"/>
                  <a:pt x="1376218" y="54517"/>
                </a:cubicBezTo>
                <a:cubicBezTo>
                  <a:pt x="1404349" y="55091"/>
                  <a:pt x="1463945" y="90194"/>
                  <a:pt x="1487055" y="100699"/>
                </a:cubicBezTo>
                <a:cubicBezTo>
                  <a:pt x="1502148" y="107560"/>
                  <a:pt x="1518212" y="112161"/>
                  <a:pt x="1533236" y="119172"/>
                </a:cubicBezTo>
                <a:cubicBezTo>
                  <a:pt x="1564429" y="133729"/>
                  <a:pt x="1591846" y="158604"/>
                  <a:pt x="1625600" y="165354"/>
                </a:cubicBezTo>
                <a:lnTo>
                  <a:pt x="1717964" y="183826"/>
                </a:lnTo>
                <a:cubicBezTo>
                  <a:pt x="1733358" y="193063"/>
                  <a:pt x="1747740" y="204245"/>
                  <a:pt x="1764145" y="211536"/>
                </a:cubicBezTo>
                <a:cubicBezTo>
                  <a:pt x="1780677" y="218884"/>
                  <a:pt x="1845489" y="228171"/>
                  <a:pt x="1856509" y="230008"/>
                </a:cubicBezTo>
                <a:cubicBezTo>
                  <a:pt x="1893454" y="248481"/>
                  <a:pt x="1932976" y="262514"/>
                  <a:pt x="1967345" y="285426"/>
                </a:cubicBezTo>
                <a:cubicBezTo>
                  <a:pt x="1976582" y="291584"/>
                  <a:pt x="1986022" y="297447"/>
                  <a:pt x="1995055" y="303899"/>
                </a:cubicBezTo>
                <a:cubicBezTo>
                  <a:pt x="2007581" y="312846"/>
                  <a:pt x="2018543" y="324132"/>
                  <a:pt x="2032000" y="331608"/>
                </a:cubicBezTo>
                <a:cubicBezTo>
                  <a:pt x="2046493" y="339660"/>
                  <a:pt x="2063689" y="342029"/>
                  <a:pt x="2078182" y="350081"/>
                </a:cubicBezTo>
                <a:cubicBezTo>
                  <a:pt x="2091639" y="357557"/>
                  <a:pt x="2101927" y="369870"/>
                  <a:pt x="2115127" y="377790"/>
                </a:cubicBezTo>
                <a:cubicBezTo>
                  <a:pt x="2132837" y="388416"/>
                  <a:pt x="2152414" y="395609"/>
                  <a:pt x="2170545" y="405499"/>
                </a:cubicBezTo>
                <a:cubicBezTo>
                  <a:pt x="2186305" y="414095"/>
                  <a:pt x="2200670" y="425179"/>
                  <a:pt x="2216727" y="433208"/>
                </a:cubicBezTo>
                <a:cubicBezTo>
                  <a:pt x="2229983" y="439836"/>
                  <a:pt x="2269538" y="448720"/>
                  <a:pt x="2281382" y="451681"/>
                </a:cubicBezTo>
                <a:cubicBezTo>
                  <a:pt x="2350243" y="497589"/>
                  <a:pt x="2255004" y="439571"/>
                  <a:pt x="2364509" y="479390"/>
                </a:cubicBezTo>
                <a:cubicBezTo>
                  <a:pt x="2498791" y="528219"/>
                  <a:pt x="2308721" y="492531"/>
                  <a:pt x="2475345" y="516336"/>
                </a:cubicBezTo>
                <a:cubicBezTo>
                  <a:pt x="2528061" y="551477"/>
                  <a:pt x="2475769" y="521105"/>
                  <a:pt x="2540000" y="544045"/>
                </a:cubicBezTo>
                <a:cubicBezTo>
                  <a:pt x="2571228" y="555198"/>
                  <a:pt x="2599369" y="577691"/>
                  <a:pt x="2632364" y="580990"/>
                </a:cubicBezTo>
                <a:lnTo>
                  <a:pt x="2807855" y="599463"/>
                </a:lnTo>
                <a:cubicBezTo>
                  <a:pt x="2835854" y="604130"/>
                  <a:pt x="2863227" y="611989"/>
                  <a:pt x="2890982" y="617936"/>
                </a:cubicBezTo>
                <a:cubicBezTo>
                  <a:pt x="2906332" y="621225"/>
                  <a:pt x="2921934" y="623365"/>
                  <a:pt x="2937164" y="627172"/>
                </a:cubicBezTo>
                <a:cubicBezTo>
                  <a:pt x="2946609" y="629533"/>
                  <a:pt x="2955480" y="633846"/>
                  <a:pt x="2964873" y="636408"/>
                </a:cubicBezTo>
                <a:cubicBezTo>
                  <a:pt x="2989367" y="643088"/>
                  <a:pt x="3014026" y="649172"/>
                  <a:pt x="3038764" y="654881"/>
                </a:cubicBezTo>
                <a:cubicBezTo>
                  <a:pt x="3076868" y="663674"/>
                  <a:pt x="3086312" y="662680"/>
                  <a:pt x="3121891" y="673354"/>
                </a:cubicBezTo>
                <a:cubicBezTo>
                  <a:pt x="3140542" y="678949"/>
                  <a:pt x="3159893" y="683118"/>
                  <a:pt x="3177309" y="691826"/>
                </a:cubicBezTo>
                <a:cubicBezTo>
                  <a:pt x="3206859" y="706601"/>
                  <a:pt x="3246222" y="728202"/>
                  <a:pt x="3278909" y="738008"/>
                </a:cubicBezTo>
                <a:cubicBezTo>
                  <a:pt x="3320408" y="750458"/>
                  <a:pt x="3391834" y="753312"/>
                  <a:pt x="3426691" y="756481"/>
                </a:cubicBezTo>
                <a:cubicBezTo>
                  <a:pt x="3432602" y="758845"/>
                  <a:pt x="3486100" y="781294"/>
                  <a:pt x="3500582" y="784190"/>
                </a:cubicBezTo>
                <a:cubicBezTo>
                  <a:pt x="3521929" y="788459"/>
                  <a:pt x="3543685" y="790347"/>
                  <a:pt x="3565236" y="793426"/>
                </a:cubicBezTo>
                <a:cubicBezTo>
                  <a:pt x="3586788" y="799584"/>
                  <a:pt x="3608146" y="806463"/>
                  <a:pt x="3629891" y="811899"/>
                </a:cubicBezTo>
                <a:cubicBezTo>
                  <a:pt x="3786635" y="851086"/>
                  <a:pt x="4094906" y="829348"/>
                  <a:pt x="4147127" y="830372"/>
                </a:cubicBezTo>
                <a:lnTo>
                  <a:pt x="5301673" y="811899"/>
                </a:lnTo>
                <a:cubicBezTo>
                  <a:pt x="5329546" y="811275"/>
                  <a:pt x="5357111" y="805921"/>
                  <a:pt x="5384800" y="802663"/>
                </a:cubicBezTo>
                <a:lnTo>
                  <a:pt x="5458691" y="793426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Полилиния 122"/>
          <p:cNvSpPr/>
          <p:nvPr/>
        </p:nvSpPr>
        <p:spPr>
          <a:xfrm>
            <a:off x="647865" y="3001958"/>
            <a:ext cx="6123709" cy="1514763"/>
          </a:xfrm>
          <a:custGeom>
            <a:avLst/>
            <a:gdLst>
              <a:gd name="connsiteX0" fmla="*/ 0 w 6123709"/>
              <a:gd name="connsiteY0" fmla="*/ 424873 h 1514763"/>
              <a:gd name="connsiteX1" fmla="*/ 27709 w 6123709"/>
              <a:gd name="connsiteY1" fmla="*/ 378691 h 1514763"/>
              <a:gd name="connsiteX2" fmla="*/ 120073 w 6123709"/>
              <a:gd name="connsiteY2" fmla="*/ 314036 h 1514763"/>
              <a:gd name="connsiteX3" fmla="*/ 166255 w 6123709"/>
              <a:gd name="connsiteY3" fmla="*/ 304800 h 1514763"/>
              <a:gd name="connsiteX4" fmla="*/ 203200 w 6123709"/>
              <a:gd name="connsiteY4" fmla="*/ 277091 h 1514763"/>
              <a:gd name="connsiteX5" fmla="*/ 258619 w 6123709"/>
              <a:gd name="connsiteY5" fmla="*/ 240145 h 1514763"/>
              <a:gd name="connsiteX6" fmla="*/ 314037 w 6123709"/>
              <a:gd name="connsiteY6" fmla="*/ 193963 h 1514763"/>
              <a:gd name="connsiteX7" fmla="*/ 350982 w 6123709"/>
              <a:gd name="connsiteY7" fmla="*/ 166254 h 1514763"/>
              <a:gd name="connsiteX8" fmla="*/ 378691 w 6123709"/>
              <a:gd name="connsiteY8" fmla="*/ 157018 h 1514763"/>
              <a:gd name="connsiteX9" fmla="*/ 406400 w 6123709"/>
              <a:gd name="connsiteY9" fmla="*/ 138545 h 1514763"/>
              <a:gd name="connsiteX10" fmla="*/ 443346 w 6123709"/>
              <a:gd name="connsiteY10" fmla="*/ 120073 h 1514763"/>
              <a:gd name="connsiteX11" fmla="*/ 480291 w 6123709"/>
              <a:gd name="connsiteY11" fmla="*/ 92363 h 1514763"/>
              <a:gd name="connsiteX12" fmla="*/ 544946 w 6123709"/>
              <a:gd name="connsiteY12" fmla="*/ 73891 h 1514763"/>
              <a:gd name="connsiteX13" fmla="*/ 572655 w 6123709"/>
              <a:gd name="connsiteY13" fmla="*/ 55418 h 1514763"/>
              <a:gd name="connsiteX14" fmla="*/ 646546 w 6123709"/>
              <a:gd name="connsiteY14" fmla="*/ 36945 h 1514763"/>
              <a:gd name="connsiteX15" fmla="*/ 701964 w 6123709"/>
              <a:gd name="connsiteY15" fmla="*/ 18473 h 1514763"/>
              <a:gd name="connsiteX16" fmla="*/ 729673 w 6123709"/>
              <a:gd name="connsiteY16" fmla="*/ 9236 h 1514763"/>
              <a:gd name="connsiteX17" fmla="*/ 757382 w 6123709"/>
              <a:gd name="connsiteY17" fmla="*/ 0 h 1514763"/>
              <a:gd name="connsiteX18" fmla="*/ 794328 w 6123709"/>
              <a:gd name="connsiteY18" fmla="*/ 9236 h 1514763"/>
              <a:gd name="connsiteX19" fmla="*/ 858982 w 6123709"/>
              <a:gd name="connsiteY19" fmla="*/ 55418 h 1514763"/>
              <a:gd name="connsiteX20" fmla="*/ 886691 w 6123709"/>
              <a:gd name="connsiteY20" fmla="*/ 73891 h 1514763"/>
              <a:gd name="connsiteX21" fmla="*/ 960582 w 6123709"/>
              <a:gd name="connsiteY21" fmla="*/ 129309 h 1514763"/>
              <a:gd name="connsiteX22" fmla="*/ 1025237 w 6123709"/>
              <a:gd name="connsiteY22" fmla="*/ 157018 h 1514763"/>
              <a:gd name="connsiteX23" fmla="*/ 1089891 w 6123709"/>
              <a:gd name="connsiteY23" fmla="*/ 221673 h 1514763"/>
              <a:gd name="connsiteX24" fmla="*/ 1126837 w 6123709"/>
              <a:gd name="connsiteY24" fmla="*/ 258618 h 1514763"/>
              <a:gd name="connsiteX25" fmla="*/ 1154546 w 6123709"/>
              <a:gd name="connsiteY25" fmla="*/ 286327 h 1514763"/>
              <a:gd name="connsiteX26" fmla="*/ 1182255 w 6123709"/>
              <a:gd name="connsiteY26" fmla="*/ 295563 h 1514763"/>
              <a:gd name="connsiteX27" fmla="*/ 1228437 w 6123709"/>
              <a:gd name="connsiteY27" fmla="*/ 332509 h 1514763"/>
              <a:gd name="connsiteX28" fmla="*/ 1293091 w 6123709"/>
              <a:gd name="connsiteY28" fmla="*/ 397163 h 1514763"/>
              <a:gd name="connsiteX29" fmla="*/ 1440873 w 6123709"/>
              <a:gd name="connsiteY29" fmla="*/ 489527 h 1514763"/>
              <a:gd name="connsiteX30" fmla="*/ 1477819 w 6123709"/>
              <a:gd name="connsiteY30" fmla="*/ 498763 h 1514763"/>
              <a:gd name="connsiteX31" fmla="*/ 1524000 w 6123709"/>
              <a:gd name="connsiteY31" fmla="*/ 544945 h 1514763"/>
              <a:gd name="connsiteX32" fmla="*/ 1542473 w 6123709"/>
              <a:gd name="connsiteY32" fmla="*/ 572654 h 1514763"/>
              <a:gd name="connsiteX33" fmla="*/ 1570182 w 6123709"/>
              <a:gd name="connsiteY33" fmla="*/ 600363 h 1514763"/>
              <a:gd name="connsiteX34" fmla="*/ 1597891 w 6123709"/>
              <a:gd name="connsiteY34" fmla="*/ 665018 h 1514763"/>
              <a:gd name="connsiteX35" fmla="*/ 1662546 w 6123709"/>
              <a:gd name="connsiteY35" fmla="*/ 720436 h 1514763"/>
              <a:gd name="connsiteX36" fmla="*/ 1801091 w 6123709"/>
              <a:gd name="connsiteY36" fmla="*/ 738909 h 1514763"/>
              <a:gd name="connsiteX37" fmla="*/ 1856509 w 6123709"/>
              <a:gd name="connsiteY37" fmla="*/ 794327 h 1514763"/>
              <a:gd name="connsiteX38" fmla="*/ 1884219 w 6123709"/>
              <a:gd name="connsiteY38" fmla="*/ 822036 h 1514763"/>
              <a:gd name="connsiteX39" fmla="*/ 1911928 w 6123709"/>
              <a:gd name="connsiteY39" fmla="*/ 858982 h 1514763"/>
              <a:gd name="connsiteX40" fmla="*/ 1939637 w 6123709"/>
              <a:gd name="connsiteY40" fmla="*/ 877454 h 1514763"/>
              <a:gd name="connsiteX41" fmla="*/ 2050473 w 6123709"/>
              <a:gd name="connsiteY41" fmla="*/ 932873 h 1514763"/>
              <a:gd name="connsiteX42" fmla="*/ 2096655 w 6123709"/>
              <a:gd name="connsiteY42" fmla="*/ 960582 h 1514763"/>
              <a:gd name="connsiteX43" fmla="*/ 2189019 w 6123709"/>
              <a:gd name="connsiteY43" fmla="*/ 997527 h 1514763"/>
              <a:gd name="connsiteX44" fmla="*/ 2216728 w 6123709"/>
              <a:gd name="connsiteY44" fmla="*/ 1025236 h 1514763"/>
              <a:gd name="connsiteX45" fmla="*/ 2309091 w 6123709"/>
              <a:gd name="connsiteY45" fmla="*/ 1043709 h 1514763"/>
              <a:gd name="connsiteX46" fmla="*/ 2447637 w 6123709"/>
              <a:gd name="connsiteY46" fmla="*/ 1117600 h 1514763"/>
              <a:gd name="connsiteX47" fmla="*/ 2558473 w 6123709"/>
              <a:gd name="connsiteY47" fmla="*/ 1145309 h 1514763"/>
              <a:gd name="connsiteX48" fmla="*/ 2632364 w 6123709"/>
              <a:gd name="connsiteY48" fmla="*/ 1182254 h 1514763"/>
              <a:gd name="connsiteX49" fmla="*/ 2817091 w 6123709"/>
              <a:gd name="connsiteY49" fmla="*/ 1228436 h 1514763"/>
              <a:gd name="connsiteX50" fmla="*/ 2890982 w 6123709"/>
              <a:gd name="connsiteY50" fmla="*/ 1246909 h 1514763"/>
              <a:gd name="connsiteX51" fmla="*/ 2992582 w 6123709"/>
              <a:gd name="connsiteY51" fmla="*/ 1256145 h 1514763"/>
              <a:gd name="connsiteX52" fmla="*/ 3066473 w 6123709"/>
              <a:gd name="connsiteY52" fmla="*/ 1265382 h 1514763"/>
              <a:gd name="connsiteX53" fmla="*/ 3168073 w 6123709"/>
              <a:gd name="connsiteY53" fmla="*/ 1302327 h 1514763"/>
              <a:gd name="connsiteX54" fmla="*/ 3214255 w 6123709"/>
              <a:gd name="connsiteY54" fmla="*/ 1320800 h 1514763"/>
              <a:gd name="connsiteX55" fmla="*/ 3260437 w 6123709"/>
              <a:gd name="connsiteY55" fmla="*/ 1330036 h 1514763"/>
              <a:gd name="connsiteX56" fmla="*/ 3962400 w 6123709"/>
              <a:gd name="connsiteY56" fmla="*/ 1339273 h 1514763"/>
              <a:gd name="connsiteX57" fmla="*/ 4008582 w 6123709"/>
              <a:gd name="connsiteY57" fmla="*/ 1348509 h 1514763"/>
              <a:gd name="connsiteX58" fmla="*/ 4110182 w 6123709"/>
              <a:gd name="connsiteY58" fmla="*/ 1385454 h 1514763"/>
              <a:gd name="connsiteX59" fmla="*/ 4239491 w 6123709"/>
              <a:gd name="connsiteY59" fmla="*/ 1394691 h 1514763"/>
              <a:gd name="connsiteX60" fmla="*/ 4322619 w 6123709"/>
              <a:gd name="connsiteY60" fmla="*/ 1413163 h 1514763"/>
              <a:gd name="connsiteX61" fmla="*/ 4535055 w 6123709"/>
              <a:gd name="connsiteY61" fmla="*/ 1422400 h 1514763"/>
              <a:gd name="connsiteX62" fmla="*/ 4627419 w 6123709"/>
              <a:gd name="connsiteY62" fmla="*/ 1431636 h 1514763"/>
              <a:gd name="connsiteX63" fmla="*/ 4692073 w 6123709"/>
              <a:gd name="connsiteY63" fmla="*/ 1450109 h 1514763"/>
              <a:gd name="connsiteX64" fmla="*/ 4747491 w 6123709"/>
              <a:gd name="connsiteY64" fmla="*/ 1468582 h 1514763"/>
              <a:gd name="connsiteX65" fmla="*/ 4812146 w 6123709"/>
              <a:gd name="connsiteY65" fmla="*/ 1477818 h 1514763"/>
              <a:gd name="connsiteX66" fmla="*/ 4867564 w 6123709"/>
              <a:gd name="connsiteY66" fmla="*/ 1487054 h 1514763"/>
              <a:gd name="connsiteX67" fmla="*/ 4978400 w 6123709"/>
              <a:gd name="connsiteY67" fmla="*/ 1514763 h 1514763"/>
              <a:gd name="connsiteX68" fmla="*/ 6123709 w 6123709"/>
              <a:gd name="connsiteY68" fmla="*/ 1514763 h 151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23709" h="1514763">
                <a:moveTo>
                  <a:pt x="0" y="424873"/>
                </a:moveTo>
                <a:cubicBezTo>
                  <a:pt x="9236" y="409479"/>
                  <a:pt x="15782" y="392109"/>
                  <a:pt x="27709" y="378691"/>
                </a:cubicBezTo>
                <a:cubicBezTo>
                  <a:pt x="41813" y="362824"/>
                  <a:pt x="98964" y="322480"/>
                  <a:pt x="120073" y="314036"/>
                </a:cubicBezTo>
                <a:cubicBezTo>
                  <a:pt x="134649" y="308206"/>
                  <a:pt x="150861" y="307879"/>
                  <a:pt x="166255" y="304800"/>
                </a:cubicBezTo>
                <a:cubicBezTo>
                  <a:pt x="178570" y="295564"/>
                  <a:pt x="190589" y="285919"/>
                  <a:pt x="203200" y="277091"/>
                </a:cubicBezTo>
                <a:cubicBezTo>
                  <a:pt x="221388" y="264359"/>
                  <a:pt x="242920" y="255844"/>
                  <a:pt x="258619" y="240145"/>
                </a:cubicBezTo>
                <a:cubicBezTo>
                  <a:pt x="301743" y="197021"/>
                  <a:pt x="269030" y="226111"/>
                  <a:pt x="314037" y="193963"/>
                </a:cubicBezTo>
                <a:cubicBezTo>
                  <a:pt x="326563" y="185015"/>
                  <a:pt x="337616" y="173891"/>
                  <a:pt x="350982" y="166254"/>
                </a:cubicBezTo>
                <a:cubicBezTo>
                  <a:pt x="359435" y="161424"/>
                  <a:pt x="369455" y="160097"/>
                  <a:pt x="378691" y="157018"/>
                </a:cubicBezTo>
                <a:cubicBezTo>
                  <a:pt x="387927" y="150860"/>
                  <a:pt x="396762" y="144052"/>
                  <a:pt x="406400" y="138545"/>
                </a:cubicBezTo>
                <a:cubicBezTo>
                  <a:pt x="418355" y="131714"/>
                  <a:pt x="431670" y="127370"/>
                  <a:pt x="443346" y="120073"/>
                </a:cubicBezTo>
                <a:cubicBezTo>
                  <a:pt x="456400" y="111914"/>
                  <a:pt x="466277" y="98733"/>
                  <a:pt x="480291" y="92363"/>
                </a:cubicBezTo>
                <a:cubicBezTo>
                  <a:pt x="500696" y="83088"/>
                  <a:pt x="523394" y="80048"/>
                  <a:pt x="544946" y="73891"/>
                </a:cubicBezTo>
                <a:cubicBezTo>
                  <a:pt x="554182" y="67733"/>
                  <a:pt x="562726" y="60382"/>
                  <a:pt x="572655" y="55418"/>
                </a:cubicBezTo>
                <a:cubicBezTo>
                  <a:pt x="595071" y="44210"/>
                  <a:pt x="623367" y="43266"/>
                  <a:pt x="646546" y="36945"/>
                </a:cubicBezTo>
                <a:cubicBezTo>
                  <a:pt x="665332" y="31822"/>
                  <a:pt x="683491" y="24631"/>
                  <a:pt x="701964" y="18473"/>
                </a:cubicBezTo>
                <a:lnTo>
                  <a:pt x="729673" y="9236"/>
                </a:lnTo>
                <a:lnTo>
                  <a:pt x="757382" y="0"/>
                </a:lnTo>
                <a:cubicBezTo>
                  <a:pt x="769697" y="3079"/>
                  <a:pt x="783563" y="2508"/>
                  <a:pt x="794328" y="9236"/>
                </a:cubicBezTo>
                <a:cubicBezTo>
                  <a:pt x="894510" y="71850"/>
                  <a:pt x="783248" y="30174"/>
                  <a:pt x="858982" y="55418"/>
                </a:cubicBezTo>
                <a:cubicBezTo>
                  <a:pt x="868218" y="61576"/>
                  <a:pt x="877713" y="67362"/>
                  <a:pt x="886691" y="73891"/>
                </a:cubicBezTo>
                <a:cubicBezTo>
                  <a:pt x="911590" y="92000"/>
                  <a:pt x="933044" y="115540"/>
                  <a:pt x="960582" y="129309"/>
                </a:cubicBezTo>
                <a:cubicBezTo>
                  <a:pt x="1006236" y="152136"/>
                  <a:pt x="984466" y="143428"/>
                  <a:pt x="1025237" y="157018"/>
                </a:cubicBezTo>
                <a:lnTo>
                  <a:pt x="1089891" y="221673"/>
                </a:lnTo>
                <a:lnTo>
                  <a:pt x="1126837" y="258618"/>
                </a:lnTo>
                <a:cubicBezTo>
                  <a:pt x="1136073" y="267854"/>
                  <a:pt x="1142154" y="282197"/>
                  <a:pt x="1154546" y="286327"/>
                </a:cubicBezTo>
                <a:lnTo>
                  <a:pt x="1182255" y="295563"/>
                </a:lnTo>
                <a:cubicBezTo>
                  <a:pt x="1197649" y="307878"/>
                  <a:pt x="1213905" y="319188"/>
                  <a:pt x="1228437" y="332509"/>
                </a:cubicBezTo>
                <a:cubicBezTo>
                  <a:pt x="1250904" y="353104"/>
                  <a:pt x="1268709" y="378876"/>
                  <a:pt x="1293091" y="397163"/>
                </a:cubicBezTo>
                <a:cubicBezTo>
                  <a:pt x="1332312" y="426579"/>
                  <a:pt x="1390158" y="476849"/>
                  <a:pt x="1440873" y="489527"/>
                </a:cubicBezTo>
                <a:lnTo>
                  <a:pt x="1477819" y="498763"/>
                </a:lnTo>
                <a:cubicBezTo>
                  <a:pt x="1527073" y="572649"/>
                  <a:pt x="1462430" y="483377"/>
                  <a:pt x="1524000" y="544945"/>
                </a:cubicBezTo>
                <a:cubicBezTo>
                  <a:pt x="1531850" y="552794"/>
                  <a:pt x="1535366" y="564126"/>
                  <a:pt x="1542473" y="572654"/>
                </a:cubicBezTo>
                <a:cubicBezTo>
                  <a:pt x="1550835" y="582689"/>
                  <a:pt x="1560946" y="591127"/>
                  <a:pt x="1570182" y="600363"/>
                </a:cubicBezTo>
                <a:cubicBezTo>
                  <a:pt x="1577316" y="621763"/>
                  <a:pt x="1584197" y="646759"/>
                  <a:pt x="1597891" y="665018"/>
                </a:cubicBezTo>
                <a:cubicBezTo>
                  <a:pt x="1606953" y="677101"/>
                  <a:pt x="1643121" y="713152"/>
                  <a:pt x="1662546" y="720436"/>
                </a:cubicBezTo>
                <a:cubicBezTo>
                  <a:pt x="1690375" y="730872"/>
                  <a:pt x="1789077" y="737708"/>
                  <a:pt x="1801091" y="738909"/>
                </a:cubicBezTo>
                <a:cubicBezTo>
                  <a:pt x="1849871" y="771430"/>
                  <a:pt x="1810681" y="740862"/>
                  <a:pt x="1856509" y="794327"/>
                </a:cubicBezTo>
                <a:cubicBezTo>
                  <a:pt x="1865010" y="804245"/>
                  <a:pt x="1875718" y="812118"/>
                  <a:pt x="1884219" y="822036"/>
                </a:cubicBezTo>
                <a:cubicBezTo>
                  <a:pt x="1894237" y="833724"/>
                  <a:pt x="1901043" y="848097"/>
                  <a:pt x="1911928" y="858982"/>
                </a:cubicBezTo>
                <a:cubicBezTo>
                  <a:pt x="1919777" y="866831"/>
                  <a:pt x="1929842" y="872230"/>
                  <a:pt x="1939637" y="877454"/>
                </a:cubicBezTo>
                <a:cubicBezTo>
                  <a:pt x="1976084" y="896892"/>
                  <a:pt x="2015053" y="911621"/>
                  <a:pt x="2050473" y="932873"/>
                </a:cubicBezTo>
                <a:cubicBezTo>
                  <a:pt x="2065867" y="942109"/>
                  <a:pt x="2080387" y="952990"/>
                  <a:pt x="2096655" y="960582"/>
                </a:cubicBezTo>
                <a:cubicBezTo>
                  <a:pt x="2126704" y="974605"/>
                  <a:pt x="2189019" y="997527"/>
                  <a:pt x="2189019" y="997527"/>
                </a:cubicBezTo>
                <a:cubicBezTo>
                  <a:pt x="2198255" y="1006763"/>
                  <a:pt x="2205860" y="1017990"/>
                  <a:pt x="2216728" y="1025236"/>
                </a:cubicBezTo>
                <a:cubicBezTo>
                  <a:pt x="2234316" y="1036962"/>
                  <a:pt x="2303610" y="1042926"/>
                  <a:pt x="2309091" y="1043709"/>
                </a:cubicBezTo>
                <a:cubicBezTo>
                  <a:pt x="2338975" y="1060785"/>
                  <a:pt x="2416645" y="1106753"/>
                  <a:pt x="2447637" y="1117600"/>
                </a:cubicBezTo>
                <a:cubicBezTo>
                  <a:pt x="2483581" y="1130181"/>
                  <a:pt x="2522529" y="1132729"/>
                  <a:pt x="2558473" y="1145309"/>
                </a:cubicBezTo>
                <a:cubicBezTo>
                  <a:pt x="2584464" y="1154406"/>
                  <a:pt x="2606524" y="1172734"/>
                  <a:pt x="2632364" y="1182254"/>
                </a:cubicBezTo>
                <a:cubicBezTo>
                  <a:pt x="2682886" y="1200867"/>
                  <a:pt x="2763142" y="1215742"/>
                  <a:pt x="2817091" y="1228436"/>
                </a:cubicBezTo>
                <a:cubicBezTo>
                  <a:pt x="2841804" y="1234251"/>
                  <a:pt x="2865904" y="1242949"/>
                  <a:pt x="2890982" y="1246909"/>
                </a:cubicBezTo>
                <a:cubicBezTo>
                  <a:pt x="2924572" y="1252213"/>
                  <a:pt x="2958763" y="1252585"/>
                  <a:pt x="2992582" y="1256145"/>
                </a:cubicBezTo>
                <a:cubicBezTo>
                  <a:pt x="3017268" y="1258744"/>
                  <a:pt x="3041843" y="1262303"/>
                  <a:pt x="3066473" y="1265382"/>
                </a:cubicBezTo>
                <a:cubicBezTo>
                  <a:pt x="3239285" y="1339444"/>
                  <a:pt x="3056143" y="1265017"/>
                  <a:pt x="3168073" y="1302327"/>
                </a:cubicBezTo>
                <a:cubicBezTo>
                  <a:pt x="3183802" y="1307570"/>
                  <a:pt x="3198374" y="1316036"/>
                  <a:pt x="3214255" y="1320800"/>
                </a:cubicBezTo>
                <a:cubicBezTo>
                  <a:pt x="3229292" y="1325311"/>
                  <a:pt x="3244743" y="1329648"/>
                  <a:pt x="3260437" y="1330036"/>
                </a:cubicBezTo>
                <a:cubicBezTo>
                  <a:pt x="3494374" y="1335812"/>
                  <a:pt x="3728412" y="1336194"/>
                  <a:pt x="3962400" y="1339273"/>
                </a:cubicBezTo>
                <a:cubicBezTo>
                  <a:pt x="3977794" y="1342352"/>
                  <a:pt x="3993689" y="1343545"/>
                  <a:pt x="4008582" y="1348509"/>
                </a:cubicBezTo>
                <a:cubicBezTo>
                  <a:pt x="4079560" y="1372168"/>
                  <a:pt x="4009524" y="1371074"/>
                  <a:pt x="4110182" y="1385454"/>
                </a:cubicBezTo>
                <a:cubicBezTo>
                  <a:pt x="4152961" y="1391565"/>
                  <a:pt x="4196388" y="1391612"/>
                  <a:pt x="4239491" y="1394691"/>
                </a:cubicBezTo>
                <a:cubicBezTo>
                  <a:pt x="4267200" y="1400848"/>
                  <a:pt x="4294358" y="1410514"/>
                  <a:pt x="4322619" y="1413163"/>
                </a:cubicBezTo>
                <a:cubicBezTo>
                  <a:pt x="4393188" y="1419779"/>
                  <a:pt x="4464306" y="1418112"/>
                  <a:pt x="4535055" y="1422400"/>
                </a:cubicBezTo>
                <a:cubicBezTo>
                  <a:pt x="4565940" y="1424272"/>
                  <a:pt x="4596631" y="1428557"/>
                  <a:pt x="4627419" y="1431636"/>
                </a:cubicBezTo>
                <a:cubicBezTo>
                  <a:pt x="4648970" y="1437794"/>
                  <a:pt x="4670650" y="1443517"/>
                  <a:pt x="4692073" y="1450109"/>
                </a:cubicBezTo>
                <a:cubicBezTo>
                  <a:pt x="4710684" y="1455836"/>
                  <a:pt x="4728518" y="1464204"/>
                  <a:pt x="4747491" y="1468582"/>
                </a:cubicBezTo>
                <a:cubicBezTo>
                  <a:pt x="4768704" y="1473477"/>
                  <a:pt x="4790629" y="1474508"/>
                  <a:pt x="4812146" y="1477818"/>
                </a:cubicBezTo>
                <a:cubicBezTo>
                  <a:pt x="4830656" y="1480666"/>
                  <a:pt x="4849316" y="1482843"/>
                  <a:pt x="4867564" y="1487054"/>
                </a:cubicBezTo>
                <a:cubicBezTo>
                  <a:pt x="4883073" y="1490633"/>
                  <a:pt x="4955233" y="1514583"/>
                  <a:pt x="4978400" y="1514763"/>
                </a:cubicBezTo>
                <a:lnTo>
                  <a:pt x="6123709" y="1514763"/>
                </a:ln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Полилиния 123"/>
          <p:cNvSpPr/>
          <p:nvPr/>
        </p:nvSpPr>
        <p:spPr>
          <a:xfrm>
            <a:off x="638629" y="1625669"/>
            <a:ext cx="4165600" cy="1736507"/>
          </a:xfrm>
          <a:custGeom>
            <a:avLst/>
            <a:gdLst>
              <a:gd name="connsiteX0" fmla="*/ 0 w 4165600"/>
              <a:gd name="connsiteY0" fmla="*/ 1736507 h 1736507"/>
              <a:gd name="connsiteX1" fmla="*/ 9236 w 4165600"/>
              <a:gd name="connsiteY1" fmla="*/ 1671852 h 1736507"/>
              <a:gd name="connsiteX2" fmla="*/ 36945 w 4165600"/>
              <a:gd name="connsiteY2" fmla="*/ 1625671 h 1736507"/>
              <a:gd name="connsiteX3" fmla="*/ 120073 w 4165600"/>
              <a:gd name="connsiteY3" fmla="*/ 1561016 h 1736507"/>
              <a:gd name="connsiteX4" fmla="*/ 166255 w 4165600"/>
              <a:gd name="connsiteY4" fmla="*/ 1542543 h 1736507"/>
              <a:gd name="connsiteX5" fmla="*/ 175491 w 4165600"/>
              <a:gd name="connsiteY5" fmla="*/ 1514834 h 1736507"/>
              <a:gd name="connsiteX6" fmla="*/ 240145 w 4165600"/>
              <a:gd name="connsiteY6" fmla="*/ 1468652 h 1736507"/>
              <a:gd name="connsiteX7" fmla="*/ 286327 w 4165600"/>
              <a:gd name="connsiteY7" fmla="*/ 1394762 h 1736507"/>
              <a:gd name="connsiteX8" fmla="*/ 378691 w 4165600"/>
              <a:gd name="connsiteY8" fmla="*/ 1367052 h 1736507"/>
              <a:gd name="connsiteX9" fmla="*/ 452582 w 4165600"/>
              <a:gd name="connsiteY9" fmla="*/ 1311634 h 1736507"/>
              <a:gd name="connsiteX10" fmla="*/ 526473 w 4165600"/>
              <a:gd name="connsiteY10" fmla="*/ 1283925 h 1736507"/>
              <a:gd name="connsiteX11" fmla="*/ 600364 w 4165600"/>
              <a:gd name="connsiteY11" fmla="*/ 1274689 h 1736507"/>
              <a:gd name="connsiteX12" fmla="*/ 655782 w 4165600"/>
              <a:gd name="connsiteY12" fmla="*/ 1265452 h 1736507"/>
              <a:gd name="connsiteX13" fmla="*/ 748145 w 4165600"/>
              <a:gd name="connsiteY13" fmla="*/ 1228507 h 1736507"/>
              <a:gd name="connsiteX14" fmla="*/ 794327 w 4165600"/>
              <a:gd name="connsiteY14" fmla="*/ 1219271 h 1736507"/>
              <a:gd name="connsiteX15" fmla="*/ 831273 w 4165600"/>
              <a:gd name="connsiteY15" fmla="*/ 1200798 h 1736507"/>
              <a:gd name="connsiteX16" fmla="*/ 923636 w 4165600"/>
              <a:gd name="connsiteY16" fmla="*/ 1191562 h 1736507"/>
              <a:gd name="connsiteX17" fmla="*/ 979055 w 4165600"/>
              <a:gd name="connsiteY17" fmla="*/ 1182325 h 1736507"/>
              <a:gd name="connsiteX18" fmla="*/ 1117600 w 4165600"/>
              <a:gd name="connsiteY18" fmla="*/ 1154616 h 1736507"/>
              <a:gd name="connsiteX19" fmla="*/ 1200727 w 4165600"/>
              <a:gd name="connsiteY19" fmla="*/ 1136143 h 1736507"/>
              <a:gd name="connsiteX20" fmla="*/ 1293091 w 4165600"/>
              <a:gd name="connsiteY20" fmla="*/ 1126907 h 1736507"/>
              <a:gd name="connsiteX21" fmla="*/ 1376218 w 4165600"/>
              <a:gd name="connsiteY21" fmla="*/ 1117671 h 1736507"/>
              <a:gd name="connsiteX22" fmla="*/ 1902691 w 4165600"/>
              <a:gd name="connsiteY22" fmla="*/ 1126907 h 1736507"/>
              <a:gd name="connsiteX23" fmla="*/ 1930400 w 4165600"/>
              <a:gd name="connsiteY23" fmla="*/ 1136143 h 1736507"/>
              <a:gd name="connsiteX24" fmla="*/ 1995055 w 4165600"/>
              <a:gd name="connsiteY24" fmla="*/ 1145380 h 1736507"/>
              <a:gd name="connsiteX25" fmla="*/ 2087418 w 4165600"/>
              <a:gd name="connsiteY25" fmla="*/ 1173089 h 1736507"/>
              <a:gd name="connsiteX26" fmla="*/ 2152073 w 4165600"/>
              <a:gd name="connsiteY26" fmla="*/ 1200798 h 1736507"/>
              <a:gd name="connsiteX27" fmla="*/ 2272145 w 4165600"/>
              <a:gd name="connsiteY27" fmla="*/ 1219271 h 1736507"/>
              <a:gd name="connsiteX28" fmla="*/ 2410691 w 4165600"/>
              <a:gd name="connsiteY28" fmla="*/ 1246980 h 1736507"/>
              <a:gd name="connsiteX29" fmla="*/ 2456873 w 4165600"/>
              <a:gd name="connsiteY29" fmla="*/ 1256216 h 1736507"/>
              <a:gd name="connsiteX30" fmla="*/ 2576945 w 4165600"/>
              <a:gd name="connsiteY30" fmla="*/ 1265452 h 1736507"/>
              <a:gd name="connsiteX31" fmla="*/ 2964873 w 4165600"/>
              <a:gd name="connsiteY31" fmla="*/ 1256216 h 1736507"/>
              <a:gd name="connsiteX32" fmla="*/ 3001818 w 4165600"/>
              <a:gd name="connsiteY32" fmla="*/ 1200798 h 1736507"/>
              <a:gd name="connsiteX33" fmla="*/ 3084945 w 4165600"/>
              <a:gd name="connsiteY33" fmla="*/ 1117671 h 1736507"/>
              <a:gd name="connsiteX34" fmla="*/ 3121891 w 4165600"/>
              <a:gd name="connsiteY34" fmla="*/ 1080725 h 1736507"/>
              <a:gd name="connsiteX35" fmla="*/ 3149600 w 4165600"/>
              <a:gd name="connsiteY35" fmla="*/ 1053016 h 1736507"/>
              <a:gd name="connsiteX36" fmla="*/ 3195782 w 4165600"/>
              <a:gd name="connsiteY36" fmla="*/ 1016071 h 1736507"/>
              <a:gd name="connsiteX37" fmla="*/ 3251200 w 4165600"/>
              <a:gd name="connsiteY37" fmla="*/ 969889 h 1736507"/>
              <a:gd name="connsiteX38" fmla="*/ 3260436 w 4165600"/>
              <a:gd name="connsiteY38" fmla="*/ 923707 h 1736507"/>
              <a:gd name="connsiteX39" fmla="*/ 3334327 w 4165600"/>
              <a:gd name="connsiteY39" fmla="*/ 849816 h 1736507"/>
              <a:gd name="connsiteX40" fmla="*/ 3380509 w 4165600"/>
              <a:gd name="connsiteY40" fmla="*/ 775925 h 1736507"/>
              <a:gd name="connsiteX41" fmla="*/ 3408218 w 4165600"/>
              <a:gd name="connsiteY41" fmla="*/ 720507 h 1736507"/>
              <a:gd name="connsiteX42" fmla="*/ 3426691 w 4165600"/>
              <a:gd name="connsiteY42" fmla="*/ 674325 h 1736507"/>
              <a:gd name="connsiteX43" fmla="*/ 3472873 w 4165600"/>
              <a:gd name="connsiteY43" fmla="*/ 646616 h 1736507"/>
              <a:gd name="connsiteX44" fmla="*/ 3491345 w 4165600"/>
              <a:gd name="connsiteY44" fmla="*/ 618907 h 1736507"/>
              <a:gd name="connsiteX45" fmla="*/ 3519055 w 4165600"/>
              <a:gd name="connsiteY45" fmla="*/ 591198 h 1736507"/>
              <a:gd name="connsiteX46" fmla="*/ 3537527 w 4165600"/>
              <a:gd name="connsiteY46" fmla="*/ 554252 h 1736507"/>
              <a:gd name="connsiteX47" fmla="*/ 3556000 w 4165600"/>
              <a:gd name="connsiteY47" fmla="*/ 498834 h 1736507"/>
              <a:gd name="connsiteX48" fmla="*/ 3602182 w 4165600"/>
              <a:gd name="connsiteY48" fmla="*/ 461889 h 1736507"/>
              <a:gd name="connsiteX49" fmla="*/ 3620655 w 4165600"/>
              <a:gd name="connsiteY49" fmla="*/ 397234 h 1736507"/>
              <a:gd name="connsiteX50" fmla="*/ 3666836 w 4165600"/>
              <a:gd name="connsiteY50" fmla="*/ 360289 h 1736507"/>
              <a:gd name="connsiteX51" fmla="*/ 3731491 w 4165600"/>
              <a:gd name="connsiteY51" fmla="*/ 314107 h 1736507"/>
              <a:gd name="connsiteX52" fmla="*/ 3768436 w 4165600"/>
              <a:gd name="connsiteY52" fmla="*/ 267925 h 1736507"/>
              <a:gd name="connsiteX53" fmla="*/ 3814618 w 4165600"/>
              <a:gd name="connsiteY53" fmla="*/ 212507 h 1736507"/>
              <a:gd name="connsiteX54" fmla="*/ 3860800 w 4165600"/>
              <a:gd name="connsiteY54" fmla="*/ 175562 h 1736507"/>
              <a:gd name="connsiteX55" fmla="*/ 3888509 w 4165600"/>
              <a:gd name="connsiteY55" fmla="*/ 147852 h 1736507"/>
              <a:gd name="connsiteX56" fmla="*/ 3925455 w 4165600"/>
              <a:gd name="connsiteY56" fmla="*/ 129380 h 1736507"/>
              <a:gd name="connsiteX57" fmla="*/ 3953164 w 4165600"/>
              <a:gd name="connsiteY57" fmla="*/ 110907 h 1736507"/>
              <a:gd name="connsiteX58" fmla="*/ 3999345 w 4165600"/>
              <a:gd name="connsiteY58" fmla="*/ 73962 h 1736507"/>
              <a:gd name="connsiteX59" fmla="*/ 4027055 w 4165600"/>
              <a:gd name="connsiteY59" fmla="*/ 46252 h 1736507"/>
              <a:gd name="connsiteX60" fmla="*/ 4091709 w 4165600"/>
              <a:gd name="connsiteY60" fmla="*/ 37016 h 1736507"/>
              <a:gd name="connsiteX61" fmla="*/ 4165600 w 4165600"/>
              <a:gd name="connsiteY61" fmla="*/ 71 h 173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165600" h="1736507">
                <a:moveTo>
                  <a:pt x="0" y="1736507"/>
                </a:moveTo>
                <a:cubicBezTo>
                  <a:pt x="3079" y="1714955"/>
                  <a:pt x="2352" y="1692505"/>
                  <a:pt x="9236" y="1671852"/>
                </a:cubicBezTo>
                <a:cubicBezTo>
                  <a:pt x="14913" y="1654821"/>
                  <a:pt x="25923" y="1639841"/>
                  <a:pt x="36945" y="1625671"/>
                </a:cubicBezTo>
                <a:cubicBezTo>
                  <a:pt x="60989" y="1594758"/>
                  <a:pt x="85340" y="1578382"/>
                  <a:pt x="120073" y="1561016"/>
                </a:cubicBezTo>
                <a:cubicBezTo>
                  <a:pt x="134902" y="1553601"/>
                  <a:pt x="150861" y="1548701"/>
                  <a:pt x="166255" y="1542543"/>
                </a:cubicBezTo>
                <a:cubicBezTo>
                  <a:pt x="169334" y="1533307"/>
                  <a:pt x="168607" y="1521718"/>
                  <a:pt x="175491" y="1514834"/>
                </a:cubicBezTo>
                <a:cubicBezTo>
                  <a:pt x="249494" y="1440831"/>
                  <a:pt x="178627" y="1553239"/>
                  <a:pt x="240145" y="1468652"/>
                </a:cubicBezTo>
                <a:cubicBezTo>
                  <a:pt x="257228" y="1445162"/>
                  <a:pt x="262905" y="1411938"/>
                  <a:pt x="286327" y="1394762"/>
                </a:cubicBezTo>
                <a:cubicBezTo>
                  <a:pt x="312248" y="1375753"/>
                  <a:pt x="348846" y="1378990"/>
                  <a:pt x="378691" y="1367052"/>
                </a:cubicBezTo>
                <a:cubicBezTo>
                  <a:pt x="530709" y="1306244"/>
                  <a:pt x="343322" y="1371230"/>
                  <a:pt x="452582" y="1311634"/>
                </a:cubicBezTo>
                <a:cubicBezTo>
                  <a:pt x="475675" y="1299038"/>
                  <a:pt x="500953" y="1290305"/>
                  <a:pt x="526473" y="1283925"/>
                </a:cubicBezTo>
                <a:cubicBezTo>
                  <a:pt x="550554" y="1277905"/>
                  <a:pt x="575791" y="1278199"/>
                  <a:pt x="600364" y="1274689"/>
                </a:cubicBezTo>
                <a:cubicBezTo>
                  <a:pt x="618903" y="1272040"/>
                  <a:pt x="637614" y="1269994"/>
                  <a:pt x="655782" y="1265452"/>
                </a:cubicBezTo>
                <a:cubicBezTo>
                  <a:pt x="809561" y="1227007"/>
                  <a:pt x="633469" y="1266732"/>
                  <a:pt x="748145" y="1228507"/>
                </a:cubicBezTo>
                <a:cubicBezTo>
                  <a:pt x="763038" y="1223543"/>
                  <a:pt x="778933" y="1222350"/>
                  <a:pt x="794327" y="1219271"/>
                </a:cubicBezTo>
                <a:cubicBezTo>
                  <a:pt x="806642" y="1213113"/>
                  <a:pt x="817810" y="1203683"/>
                  <a:pt x="831273" y="1200798"/>
                </a:cubicBezTo>
                <a:cubicBezTo>
                  <a:pt x="861527" y="1194315"/>
                  <a:pt x="892934" y="1195400"/>
                  <a:pt x="923636" y="1191562"/>
                </a:cubicBezTo>
                <a:cubicBezTo>
                  <a:pt x="942219" y="1189239"/>
                  <a:pt x="960658" y="1185829"/>
                  <a:pt x="979055" y="1182325"/>
                </a:cubicBezTo>
                <a:lnTo>
                  <a:pt x="1117600" y="1154616"/>
                </a:lnTo>
                <a:cubicBezTo>
                  <a:pt x="1145388" y="1148827"/>
                  <a:pt x="1172689" y="1140570"/>
                  <a:pt x="1200727" y="1136143"/>
                </a:cubicBezTo>
                <a:cubicBezTo>
                  <a:pt x="1231290" y="1131317"/>
                  <a:pt x="1262319" y="1130146"/>
                  <a:pt x="1293091" y="1126907"/>
                </a:cubicBezTo>
                <a:lnTo>
                  <a:pt x="1376218" y="1117671"/>
                </a:lnTo>
                <a:lnTo>
                  <a:pt x="1902691" y="1126907"/>
                </a:lnTo>
                <a:cubicBezTo>
                  <a:pt x="1912422" y="1127231"/>
                  <a:pt x="1920853" y="1134234"/>
                  <a:pt x="1930400" y="1136143"/>
                </a:cubicBezTo>
                <a:cubicBezTo>
                  <a:pt x="1951748" y="1140413"/>
                  <a:pt x="1973503" y="1142301"/>
                  <a:pt x="1995055" y="1145380"/>
                </a:cubicBezTo>
                <a:cubicBezTo>
                  <a:pt x="2045601" y="1179076"/>
                  <a:pt x="2002513" y="1156108"/>
                  <a:pt x="2087418" y="1173089"/>
                </a:cubicBezTo>
                <a:cubicBezTo>
                  <a:pt x="2127776" y="1181161"/>
                  <a:pt x="2107004" y="1185775"/>
                  <a:pt x="2152073" y="1200798"/>
                </a:cubicBezTo>
                <a:cubicBezTo>
                  <a:pt x="2177456" y="1209259"/>
                  <a:pt x="2254047" y="1217009"/>
                  <a:pt x="2272145" y="1219271"/>
                </a:cubicBezTo>
                <a:cubicBezTo>
                  <a:pt x="2332984" y="1259827"/>
                  <a:pt x="2281174" y="1231742"/>
                  <a:pt x="2410691" y="1246980"/>
                </a:cubicBezTo>
                <a:cubicBezTo>
                  <a:pt x="2426282" y="1248814"/>
                  <a:pt x="2441270" y="1254482"/>
                  <a:pt x="2456873" y="1256216"/>
                </a:cubicBezTo>
                <a:cubicBezTo>
                  <a:pt x="2496770" y="1260649"/>
                  <a:pt x="2536921" y="1262373"/>
                  <a:pt x="2576945" y="1265452"/>
                </a:cubicBezTo>
                <a:cubicBezTo>
                  <a:pt x="2706254" y="1262373"/>
                  <a:pt x="2836035" y="1267668"/>
                  <a:pt x="2964873" y="1256216"/>
                </a:cubicBezTo>
                <a:cubicBezTo>
                  <a:pt x="3000153" y="1253080"/>
                  <a:pt x="2987940" y="1217452"/>
                  <a:pt x="3001818" y="1200798"/>
                </a:cubicBezTo>
                <a:cubicBezTo>
                  <a:pt x="3026904" y="1170694"/>
                  <a:pt x="3057236" y="1145380"/>
                  <a:pt x="3084945" y="1117671"/>
                </a:cubicBezTo>
                <a:lnTo>
                  <a:pt x="3121891" y="1080725"/>
                </a:lnTo>
                <a:cubicBezTo>
                  <a:pt x="3131127" y="1071489"/>
                  <a:pt x="3139400" y="1061176"/>
                  <a:pt x="3149600" y="1053016"/>
                </a:cubicBezTo>
                <a:cubicBezTo>
                  <a:pt x="3164994" y="1040701"/>
                  <a:pt x="3180946" y="1029053"/>
                  <a:pt x="3195782" y="1016071"/>
                </a:cubicBezTo>
                <a:cubicBezTo>
                  <a:pt x="3252679" y="966287"/>
                  <a:pt x="3194488" y="1007697"/>
                  <a:pt x="3251200" y="969889"/>
                </a:cubicBezTo>
                <a:cubicBezTo>
                  <a:pt x="3254279" y="954495"/>
                  <a:pt x="3251500" y="936614"/>
                  <a:pt x="3260436" y="923707"/>
                </a:cubicBezTo>
                <a:cubicBezTo>
                  <a:pt x="3280263" y="895068"/>
                  <a:pt x="3334327" y="849816"/>
                  <a:pt x="3334327" y="849816"/>
                </a:cubicBezTo>
                <a:cubicBezTo>
                  <a:pt x="3354580" y="789060"/>
                  <a:pt x="3327800" y="858755"/>
                  <a:pt x="3380509" y="775925"/>
                </a:cubicBezTo>
                <a:cubicBezTo>
                  <a:pt x="3391597" y="758501"/>
                  <a:pt x="3399672" y="739309"/>
                  <a:pt x="3408218" y="720507"/>
                </a:cubicBezTo>
                <a:cubicBezTo>
                  <a:pt x="3415079" y="705413"/>
                  <a:pt x="3415773" y="686803"/>
                  <a:pt x="3426691" y="674325"/>
                </a:cubicBezTo>
                <a:cubicBezTo>
                  <a:pt x="3438513" y="660815"/>
                  <a:pt x="3457479" y="655852"/>
                  <a:pt x="3472873" y="646616"/>
                </a:cubicBezTo>
                <a:cubicBezTo>
                  <a:pt x="3479030" y="637380"/>
                  <a:pt x="3484239" y="627435"/>
                  <a:pt x="3491345" y="618907"/>
                </a:cubicBezTo>
                <a:cubicBezTo>
                  <a:pt x="3499707" y="608872"/>
                  <a:pt x="3511463" y="601827"/>
                  <a:pt x="3519055" y="591198"/>
                </a:cubicBezTo>
                <a:cubicBezTo>
                  <a:pt x="3527058" y="579994"/>
                  <a:pt x="3532413" y="567036"/>
                  <a:pt x="3537527" y="554252"/>
                </a:cubicBezTo>
                <a:cubicBezTo>
                  <a:pt x="3544759" y="536173"/>
                  <a:pt x="3544833" y="514786"/>
                  <a:pt x="3556000" y="498834"/>
                </a:cubicBezTo>
                <a:cubicBezTo>
                  <a:pt x="3567305" y="482684"/>
                  <a:pt x="3586788" y="474204"/>
                  <a:pt x="3602182" y="461889"/>
                </a:cubicBezTo>
                <a:cubicBezTo>
                  <a:pt x="3608340" y="440337"/>
                  <a:pt x="3608621" y="416144"/>
                  <a:pt x="3620655" y="397234"/>
                </a:cubicBezTo>
                <a:cubicBezTo>
                  <a:pt x="3631239" y="380602"/>
                  <a:pt x="3651065" y="372117"/>
                  <a:pt x="3666836" y="360289"/>
                </a:cubicBezTo>
                <a:cubicBezTo>
                  <a:pt x="3688024" y="344398"/>
                  <a:pt x="3709939" y="329501"/>
                  <a:pt x="3731491" y="314107"/>
                </a:cubicBezTo>
                <a:cubicBezTo>
                  <a:pt x="3749471" y="260164"/>
                  <a:pt x="3726659" y="309702"/>
                  <a:pt x="3768436" y="267925"/>
                </a:cubicBezTo>
                <a:cubicBezTo>
                  <a:pt x="3785439" y="250922"/>
                  <a:pt x="3797615" y="229510"/>
                  <a:pt x="3814618" y="212507"/>
                </a:cubicBezTo>
                <a:cubicBezTo>
                  <a:pt x="3828558" y="198567"/>
                  <a:pt x="3845964" y="188544"/>
                  <a:pt x="3860800" y="175562"/>
                </a:cubicBezTo>
                <a:cubicBezTo>
                  <a:pt x="3870630" y="166960"/>
                  <a:pt x="3877880" y="155444"/>
                  <a:pt x="3888509" y="147852"/>
                </a:cubicBezTo>
                <a:cubicBezTo>
                  <a:pt x="3899713" y="139849"/>
                  <a:pt x="3913500" y="136211"/>
                  <a:pt x="3925455" y="129380"/>
                </a:cubicBezTo>
                <a:cubicBezTo>
                  <a:pt x="3935093" y="123873"/>
                  <a:pt x="3944283" y="117567"/>
                  <a:pt x="3953164" y="110907"/>
                </a:cubicBezTo>
                <a:cubicBezTo>
                  <a:pt x="3968935" y="99079"/>
                  <a:pt x="3984509" y="86944"/>
                  <a:pt x="3999345" y="73962"/>
                </a:cubicBezTo>
                <a:cubicBezTo>
                  <a:pt x="4009176" y="65360"/>
                  <a:pt x="4014927" y="51103"/>
                  <a:pt x="4027055" y="46252"/>
                </a:cubicBezTo>
                <a:cubicBezTo>
                  <a:pt x="4047268" y="38167"/>
                  <a:pt x="4070158" y="40095"/>
                  <a:pt x="4091709" y="37016"/>
                </a:cubicBezTo>
                <a:cubicBezTo>
                  <a:pt x="4152251" y="-3345"/>
                  <a:pt x="4124926" y="71"/>
                  <a:pt x="4165600" y="71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Полилиния 124"/>
          <p:cNvSpPr/>
          <p:nvPr/>
        </p:nvSpPr>
        <p:spPr>
          <a:xfrm>
            <a:off x="675574" y="1570268"/>
            <a:ext cx="4562764" cy="1764199"/>
          </a:xfrm>
          <a:custGeom>
            <a:avLst/>
            <a:gdLst>
              <a:gd name="connsiteX0" fmla="*/ 0 w 4562764"/>
              <a:gd name="connsiteY0" fmla="*/ 1764199 h 1764199"/>
              <a:gd name="connsiteX1" fmla="*/ 36946 w 4562764"/>
              <a:gd name="connsiteY1" fmla="*/ 1718017 h 1764199"/>
              <a:gd name="connsiteX2" fmla="*/ 92364 w 4562764"/>
              <a:gd name="connsiteY2" fmla="*/ 1597944 h 1764199"/>
              <a:gd name="connsiteX3" fmla="*/ 166255 w 4562764"/>
              <a:gd name="connsiteY3" fmla="*/ 1514817 h 1764199"/>
              <a:gd name="connsiteX4" fmla="*/ 184728 w 4562764"/>
              <a:gd name="connsiteY4" fmla="*/ 1459399 h 1764199"/>
              <a:gd name="connsiteX5" fmla="*/ 212437 w 4562764"/>
              <a:gd name="connsiteY5" fmla="*/ 1431690 h 1764199"/>
              <a:gd name="connsiteX6" fmla="*/ 258619 w 4562764"/>
              <a:gd name="connsiteY6" fmla="*/ 1367035 h 1764199"/>
              <a:gd name="connsiteX7" fmla="*/ 286328 w 4562764"/>
              <a:gd name="connsiteY7" fmla="*/ 1357799 h 1764199"/>
              <a:gd name="connsiteX8" fmla="*/ 323273 w 4562764"/>
              <a:gd name="connsiteY8" fmla="*/ 1339326 h 1764199"/>
              <a:gd name="connsiteX9" fmla="*/ 360219 w 4562764"/>
              <a:gd name="connsiteY9" fmla="*/ 1311617 h 1764199"/>
              <a:gd name="connsiteX10" fmla="*/ 424873 w 4562764"/>
              <a:gd name="connsiteY10" fmla="*/ 1256199 h 1764199"/>
              <a:gd name="connsiteX11" fmla="*/ 461819 w 4562764"/>
              <a:gd name="connsiteY11" fmla="*/ 1246963 h 1764199"/>
              <a:gd name="connsiteX12" fmla="*/ 517237 w 4562764"/>
              <a:gd name="connsiteY12" fmla="*/ 1210017 h 1764199"/>
              <a:gd name="connsiteX13" fmla="*/ 591128 w 4562764"/>
              <a:gd name="connsiteY13" fmla="*/ 1191544 h 1764199"/>
              <a:gd name="connsiteX14" fmla="*/ 646546 w 4562764"/>
              <a:gd name="connsiteY14" fmla="*/ 1182308 h 1764199"/>
              <a:gd name="connsiteX15" fmla="*/ 720437 w 4562764"/>
              <a:gd name="connsiteY15" fmla="*/ 1163835 h 1764199"/>
              <a:gd name="connsiteX16" fmla="*/ 932873 w 4562764"/>
              <a:gd name="connsiteY16" fmla="*/ 1145363 h 1764199"/>
              <a:gd name="connsiteX17" fmla="*/ 1302328 w 4562764"/>
              <a:gd name="connsiteY17" fmla="*/ 1108417 h 1764199"/>
              <a:gd name="connsiteX18" fmla="*/ 1394691 w 4562764"/>
              <a:gd name="connsiteY18" fmla="*/ 1080708 h 1764199"/>
              <a:gd name="connsiteX19" fmla="*/ 1459346 w 4562764"/>
              <a:gd name="connsiteY19" fmla="*/ 1071472 h 1764199"/>
              <a:gd name="connsiteX20" fmla="*/ 1699491 w 4562764"/>
              <a:gd name="connsiteY20" fmla="*/ 1062235 h 1764199"/>
              <a:gd name="connsiteX21" fmla="*/ 3408219 w 4562764"/>
              <a:gd name="connsiteY21" fmla="*/ 1043763 h 1764199"/>
              <a:gd name="connsiteX22" fmla="*/ 3509819 w 4562764"/>
              <a:gd name="connsiteY22" fmla="*/ 1006817 h 1764199"/>
              <a:gd name="connsiteX23" fmla="*/ 3685310 w 4562764"/>
              <a:gd name="connsiteY23" fmla="*/ 979108 h 1764199"/>
              <a:gd name="connsiteX24" fmla="*/ 3749964 w 4562764"/>
              <a:gd name="connsiteY24" fmla="*/ 960635 h 1764199"/>
              <a:gd name="connsiteX25" fmla="*/ 3805382 w 4562764"/>
              <a:gd name="connsiteY25" fmla="*/ 923690 h 1764199"/>
              <a:gd name="connsiteX26" fmla="*/ 3879273 w 4562764"/>
              <a:gd name="connsiteY26" fmla="*/ 859035 h 1764199"/>
              <a:gd name="connsiteX27" fmla="*/ 3934691 w 4562764"/>
              <a:gd name="connsiteY27" fmla="*/ 812853 h 1764199"/>
              <a:gd name="connsiteX28" fmla="*/ 3980873 w 4562764"/>
              <a:gd name="connsiteY28" fmla="*/ 757435 h 1764199"/>
              <a:gd name="connsiteX29" fmla="*/ 4045528 w 4562764"/>
              <a:gd name="connsiteY29" fmla="*/ 692781 h 1764199"/>
              <a:gd name="connsiteX30" fmla="*/ 4073237 w 4562764"/>
              <a:gd name="connsiteY30" fmla="*/ 665072 h 1764199"/>
              <a:gd name="connsiteX31" fmla="*/ 4100946 w 4562764"/>
              <a:gd name="connsiteY31" fmla="*/ 609653 h 1764199"/>
              <a:gd name="connsiteX32" fmla="*/ 4128655 w 4562764"/>
              <a:gd name="connsiteY32" fmla="*/ 535763 h 1764199"/>
              <a:gd name="connsiteX33" fmla="*/ 4156364 w 4562764"/>
              <a:gd name="connsiteY33" fmla="*/ 508053 h 1764199"/>
              <a:gd name="connsiteX34" fmla="*/ 4184073 w 4562764"/>
              <a:gd name="connsiteY34" fmla="*/ 461872 h 1764199"/>
              <a:gd name="connsiteX35" fmla="*/ 4221019 w 4562764"/>
              <a:gd name="connsiteY35" fmla="*/ 406453 h 1764199"/>
              <a:gd name="connsiteX36" fmla="*/ 4248728 w 4562764"/>
              <a:gd name="connsiteY36" fmla="*/ 369508 h 1764199"/>
              <a:gd name="connsiteX37" fmla="*/ 4276437 w 4562764"/>
              <a:gd name="connsiteY37" fmla="*/ 323326 h 1764199"/>
              <a:gd name="connsiteX38" fmla="*/ 4322619 w 4562764"/>
              <a:gd name="connsiteY38" fmla="*/ 240199 h 1764199"/>
              <a:gd name="connsiteX39" fmla="*/ 4350328 w 4562764"/>
              <a:gd name="connsiteY39" fmla="*/ 221726 h 1764199"/>
              <a:gd name="connsiteX40" fmla="*/ 4359564 w 4562764"/>
              <a:gd name="connsiteY40" fmla="*/ 184781 h 1764199"/>
              <a:gd name="connsiteX41" fmla="*/ 4451928 w 4562764"/>
              <a:gd name="connsiteY41" fmla="*/ 92417 h 1764199"/>
              <a:gd name="connsiteX42" fmla="*/ 4479637 w 4562764"/>
              <a:gd name="connsiteY42" fmla="*/ 64708 h 1764199"/>
              <a:gd name="connsiteX43" fmla="*/ 4535055 w 4562764"/>
              <a:gd name="connsiteY43" fmla="*/ 27763 h 1764199"/>
              <a:gd name="connsiteX44" fmla="*/ 4562764 w 4562764"/>
              <a:gd name="connsiteY44" fmla="*/ 53 h 176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562764" h="1764199">
                <a:moveTo>
                  <a:pt x="0" y="1764199"/>
                </a:moveTo>
                <a:cubicBezTo>
                  <a:pt x="12315" y="1748805"/>
                  <a:pt x="26803" y="1734922"/>
                  <a:pt x="36946" y="1718017"/>
                </a:cubicBezTo>
                <a:cubicBezTo>
                  <a:pt x="61458" y="1677165"/>
                  <a:pt x="54961" y="1635347"/>
                  <a:pt x="92364" y="1597944"/>
                </a:cubicBezTo>
                <a:cubicBezTo>
                  <a:pt x="109084" y="1581224"/>
                  <a:pt x="153070" y="1544484"/>
                  <a:pt x="166255" y="1514817"/>
                </a:cubicBezTo>
                <a:cubicBezTo>
                  <a:pt x="174163" y="1497023"/>
                  <a:pt x="175272" y="1476421"/>
                  <a:pt x="184728" y="1459399"/>
                </a:cubicBezTo>
                <a:cubicBezTo>
                  <a:pt x="191072" y="1447981"/>
                  <a:pt x="204075" y="1441725"/>
                  <a:pt x="212437" y="1431690"/>
                </a:cubicBezTo>
                <a:cubicBezTo>
                  <a:pt x="227751" y="1413314"/>
                  <a:pt x="240473" y="1382157"/>
                  <a:pt x="258619" y="1367035"/>
                </a:cubicBezTo>
                <a:cubicBezTo>
                  <a:pt x="266098" y="1360802"/>
                  <a:pt x="277379" y="1361634"/>
                  <a:pt x="286328" y="1357799"/>
                </a:cubicBezTo>
                <a:cubicBezTo>
                  <a:pt x="298983" y="1352375"/>
                  <a:pt x="311597" y="1346623"/>
                  <a:pt x="323273" y="1339326"/>
                </a:cubicBezTo>
                <a:cubicBezTo>
                  <a:pt x="336327" y="1331167"/>
                  <a:pt x="348634" y="1321754"/>
                  <a:pt x="360219" y="1311617"/>
                </a:cubicBezTo>
                <a:cubicBezTo>
                  <a:pt x="382243" y="1292346"/>
                  <a:pt x="397186" y="1268065"/>
                  <a:pt x="424873" y="1256199"/>
                </a:cubicBezTo>
                <a:cubicBezTo>
                  <a:pt x="436541" y="1251199"/>
                  <a:pt x="449504" y="1250042"/>
                  <a:pt x="461819" y="1246963"/>
                </a:cubicBezTo>
                <a:cubicBezTo>
                  <a:pt x="480292" y="1234648"/>
                  <a:pt x="495698" y="1215402"/>
                  <a:pt x="517237" y="1210017"/>
                </a:cubicBezTo>
                <a:cubicBezTo>
                  <a:pt x="541867" y="1203859"/>
                  <a:pt x="566085" y="1195718"/>
                  <a:pt x="591128" y="1191544"/>
                </a:cubicBezTo>
                <a:cubicBezTo>
                  <a:pt x="609601" y="1188465"/>
                  <a:pt x="628264" y="1186370"/>
                  <a:pt x="646546" y="1182308"/>
                </a:cubicBezTo>
                <a:cubicBezTo>
                  <a:pt x="735047" y="1162642"/>
                  <a:pt x="590698" y="1183795"/>
                  <a:pt x="720437" y="1163835"/>
                </a:cubicBezTo>
                <a:cubicBezTo>
                  <a:pt x="800602" y="1151502"/>
                  <a:pt x="843500" y="1151321"/>
                  <a:pt x="932873" y="1145363"/>
                </a:cubicBezTo>
                <a:cubicBezTo>
                  <a:pt x="1073442" y="1098503"/>
                  <a:pt x="898803" y="1154272"/>
                  <a:pt x="1302328" y="1108417"/>
                </a:cubicBezTo>
                <a:cubicBezTo>
                  <a:pt x="1402922" y="1096986"/>
                  <a:pt x="1334173" y="1092811"/>
                  <a:pt x="1394691" y="1080708"/>
                </a:cubicBezTo>
                <a:cubicBezTo>
                  <a:pt x="1416039" y="1076439"/>
                  <a:pt x="1437615" y="1072789"/>
                  <a:pt x="1459346" y="1071472"/>
                </a:cubicBezTo>
                <a:cubicBezTo>
                  <a:pt x="1539307" y="1066626"/>
                  <a:pt x="1619392" y="1063374"/>
                  <a:pt x="1699491" y="1062235"/>
                </a:cubicBezTo>
                <a:lnTo>
                  <a:pt x="3408219" y="1043763"/>
                </a:lnTo>
                <a:cubicBezTo>
                  <a:pt x="3432096" y="1034212"/>
                  <a:pt x="3486100" y="1011561"/>
                  <a:pt x="3509819" y="1006817"/>
                </a:cubicBezTo>
                <a:cubicBezTo>
                  <a:pt x="3567891" y="995203"/>
                  <a:pt x="3627856" y="993471"/>
                  <a:pt x="3685310" y="979108"/>
                </a:cubicBezTo>
                <a:cubicBezTo>
                  <a:pt x="3694011" y="976933"/>
                  <a:pt x="3739119" y="966660"/>
                  <a:pt x="3749964" y="960635"/>
                </a:cubicBezTo>
                <a:cubicBezTo>
                  <a:pt x="3769371" y="949853"/>
                  <a:pt x="3805382" y="923690"/>
                  <a:pt x="3805382" y="923690"/>
                </a:cubicBezTo>
                <a:cubicBezTo>
                  <a:pt x="3857722" y="845181"/>
                  <a:pt x="3771515" y="966793"/>
                  <a:pt x="3879273" y="859035"/>
                </a:cubicBezTo>
                <a:cubicBezTo>
                  <a:pt x="3960225" y="778083"/>
                  <a:pt x="3857536" y="877149"/>
                  <a:pt x="3934691" y="812853"/>
                </a:cubicBezTo>
                <a:cubicBezTo>
                  <a:pt x="3991284" y="765692"/>
                  <a:pt x="3937278" y="805873"/>
                  <a:pt x="3980873" y="757435"/>
                </a:cubicBezTo>
                <a:cubicBezTo>
                  <a:pt x="4001262" y="734781"/>
                  <a:pt x="4023976" y="714332"/>
                  <a:pt x="4045528" y="692781"/>
                </a:cubicBezTo>
                <a:lnTo>
                  <a:pt x="4073237" y="665072"/>
                </a:lnTo>
                <a:cubicBezTo>
                  <a:pt x="4096452" y="595426"/>
                  <a:pt x="4065136" y="681273"/>
                  <a:pt x="4100946" y="609653"/>
                </a:cubicBezTo>
                <a:cubicBezTo>
                  <a:pt x="4122441" y="566662"/>
                  <a:pt x="4094618" y="590222"/>
                  <a:pt x="4128655" y="535763"/>
                </a:cubicBezTo>
                <a:cubicBezTo>
                  <a:pt x="4135578" y="524686"/>
                  <a:pt x="4148527" y="518503"/>
                  <a:pt x="4156364" y="508053"/>
                </a:cubicBezTo>
                <a:cubicBezTo>
                  <a:pt x="4167135" y="493691"/>
                  <a:pt x="4174435" y="477017"/>
                  <a:pt x="4184073" y="461872"/>
                </a:cubicBezTo>
                <a:cubicBezTo>
                  <a:pt x="4195993" y="443141"/>
                  <a:pt x="4207698" y="424214"/>
                  <a:pt x="4221019" y="406453"/>
                </a:cubicBezTo>
                <a:cubicBezTo>
                  <a:pt x="4230255" y="394138"/>
                  <a:pt x="4240189" y="382316"/>
                  <a:pt x="4248728" y="369508"/>
                </a:cubicBezTo>
                <a:cubicBezTo>
                  <a:pt x="4258686" y="354571"/>
                  <a:pt x="4268408" y="339383"/>
                  <a:pt x="4276437" y="323326"/>
                </a:cubicBezTo>
                <a:cubicBezTo>
                  <a:pt x="4299203" y="277795"/>
                  <a:pt x="4286285" y="276533"/>
                  <a:pt x="4322619" y="240199"/>
                </a:cubicBezTo>
                <a:cubicBezTo>
                  <a:pt x="4330468" y="232350"/>
                  <a:pt x="4341092" y="227884"/>
                  <a:pt x="4350328" y="221726"/>
                </a:cubicBezTo>
                <a:cubicBezTo>
                  <a:pt x="4353407" y="209411"/>
                  <a:pt x="4352284" y="195180"/>
                  <a:pt x="4359564" y="184781"/>
                </a:cubicBezTo>
                <a:lnTo>
                  <a:pt x="4451928" y="92417"/>
                </a:lnTo>
                <a:cubicBezTo>
                  <a:pt x="4461164" y="83181"/>
                  <a:pt x="4468769" y="71954"/>
                  <a:pt x="4479637" y="64708"/>
                </a:cubicBezTo>
                <a:lnTo>
                  <a:pt x="4535055" y="27763"/>
                </a:lnTo>
                <a:cubicBezTo>
                  <a:pt x="4555236" y="-2509"/>
                  <a:pt x="4542427" y="53"/>
                  <a:pt x="4562764" y="53"/>
                </a:cubicBezTo>
              </a:path>
            </a:pathLst>
          </a:custGeom>
          <a:noFill/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Полилиния 125"/>
          <p:cNvSpPr/>
          <p:nvPr/>
        </p:nvSpPr>
        <p:spPr>
          <a:xfrm>
            <a:off x="795647" y="2967690"/>
            <a:ext cx="6446982" cy="516977"/>
          </a:xfrm>
          <a:custGeom>
            <a:avLst/>
            <a:gdLst>
              <a:gd name="connsiteX0" fmla="*/ 0 w 6446982"/>
              <a:gd name="connsiteY0" fmla="*/ 255941 h 516977"/>
              <a:gd name="connsiteX1" fmla="*/ 9237 w 6446982"/>
              <a:gd name="connsiteY1" fmla="*/ 209759 h 516977"/>
              <a:gd name="connsiteX2" fmla="*/ 36946 w 6446982"/>
              <a:gd name="connsiteY2" fmla="*/ 191286 h 516977"/>
              <a:gd name="connsiteX3" fmla="*/ 120073 w 6446982"/>
              <a:gd name="connsiteY3" fmla="*/ 154341 h 516977"/>
              <a:gd name="connsiteX4" fmla="*/ 212437 w 6446982"/>
              <a:gd name="connsiteY4" fmla="*/ 117395 h 516977"/>
              <a:gd name="connsiteX5" fmla="*/ 360218 w 6446982"/>
              <a:gd name="connsiteY5" fmla="*/ 98922 h 516977"/>
              <a:gd name="connsiteX6" fmla="*/ 397164 w 6446982"/>
              <a:gd name="connsiteY6" fmla="*/ 89686 h 516977"/>
              <a:gd name="connsiteX7" fmla="*/ 424873 w 6446982"/>
              <a:gd name="connsiteY7" fmla="*/ 80450 h 516977"/>
              <a:gd name="connsiteX8" fmla="*/ 563418 w 6446982"/>
              <a:gd name="connsiteY8" fmla="*/ 71213 h 516977"/>
              <a:gd name="connsiteX9" fmla="*/ 683491 w 6446982"/>
              <a:gd name="connsiteY9" fmla="*/ 52741 h 516977"/>
              <a:gd name="connsiteX10" fmla="*/ 988291 w 6446982"/>
              <a:gd name="connsiteY10" fmla="*/ 43504 h 516977"/>
              <a:gd name="connsiteX11" fmla="*/ 1967346 w 6446982"/>
              <a:gd name="connsiteY11" fmla="*/ 25031 h 516977"/>
              <a:gd name="connsiteX12" fmla="*/ 2004291 w 6446982"/>
              <a:gd name="connsiteY12" fmla="*/ 43504 h 516977"/>
              <a:gd name="connsiteX13" fmla="*/ 2032000 w 6446982"/>
              <a:gd name="connsiteY13" fmla="*/ 52741 h 516977"/>
              <a:gd name="connsiteX14" fmla="*/ 2179782 w 6446982"/>
              <a:gd name="connsiteY14" fmla="*/ 61977 h 516977"/>
              <a:gd name="connsiteX15" fmla="*/ 2216727 w 6446982"/>
              <a:gd name="connsiteY15" fmla="*/ 80450 h 516977"/>
              <a:gd name="connsiteX16" fmla="*/ 2262909 w 6446982"/>
              <a:gd name="connsiteY16" fmla="*/ 89686 h 516977"/>
              <a:gd name="connsiteX17" fmla="*/ 2299855 w 6446982"/>
              <a:gd name="connsiteY17" fmla="*/ 117395 h 516977"/>
              <a:gd name="connsiteX18" fmla="*/ 2355273 w 6446982"/>
              <a:gd name="connsiteY18" fmla="*/ 135868 h 516977"/>
              <a:gd name="connsiteX19" fmla="*/ 2382982 w 6446982"/>
              <a:gd name="connsiteY19" fmla="*/ 145104 h 516977"/>
              <a:gd name="connsiteX20" fmla="*/ 2419927 w 6446982"/>
              <a:gd name="connsiteY20" fmla="*/ 163577 h 516977"/>
              <a:gd name="connsiteX21" fmla="*/ 2466109 w 6446982"/>
              <a:gd name="connsiteY21" fmla="*/ 172813 h 516977"/>
              <a:gd name="connsiteX22" fmla="*/ 2530764 w 6446982"/>
              <a:gd name="connsiteY22" fmla="*/ 200522 h 516977"/>
              <a:gd name="connsiteX23" fmla="*/ 2586182 w 6446982"/>
              <a:gd name="connsiteY23" fmla="*/ 209759 h 516977"/>
              <a:gd name="connsiteX24" fmla="*/ 2613891 w 6446982"/>
              <a:gd name="connsiteY24" fmla="*/ 218995 h 516977"/>
              <a:gd name="connsiteX25" fmla="*/ 2687782 w 6446982"/>
              <a:gd name="connsiteY25" fmla="*/ 228231 h 516977"/>
              <a:gd name="connsiteX26" fmla="*/ 2770909 w 6446982"/>
              <a:gd name="connsiteY26" fmla="*/ 246704 h 516977"/>
              <a:gd name="connsiteX27" fmla="*/ 2798618 w 6446982"/>
              <a:gd name="connsiteY27" fmla="*/ 255941 h 516977"/>
              <a:gd name="connsiteX28" fmla="*/ 2872509 w 6446982"/>
              <a:gd name="connsiteY28" fmla="*/ 274413 h 516977"/>
              <a:gd name="connsiteX29" fmla="*/ 2927927 w 6446982"/>
              <a:gd name="connsiteY29" fmla="*/ 302122 h 516977"/>
              <a:gd name="connsiteX30" fmla="*/ 3057237 w 6446982"/>
              <a:gd name="connsiteY30" fmla="*/ 348304 h 516977"/>
              <a:gd name="connsiteX31" fmla="*/ 3121891 w 6446982"/>
              <a:gd name="connsiteY31" fmla="*/ 376013 h 516977"/>
              <a:gd name="connsiteX32" fmla="*/ 3168073 w 6446982"/>
              <a:gd name="connsiteY32" fmla="*/ 394486 h 516977"/>
              <a:gd name="connsiteX33" fmla="*/ 3288146 w 6446982"/>
              <a:gd name="connsiteY33" fmla="*/ 412959 h 516977"/>
              <a:gd name="connsiteX34" fmla="*/ 3334327 w 6446982"/>
              <a:gd name="connsiteY34" fmla="*/ 422195 h 516977"/>
              <a:gd name="connsiteX35" fmla="*/ 3398982 w 6446982"/>
              <a:gd name="connsiteY35" fmla="*/ 431431 h 516977"/>
              <a:gd name="connsiteX36" fmla="*/ 3472873 w 6446982"/>
              <a:gd name="connsiteY36" fmla="*/ 449904 h 516977"/>
              <a:gd name="connsiteX37" fmla="*/ 3546764 w 6446982"/>
              <a:gd name="connsiteY37" fmla="*/ 459141 h 516977"/>
              <a:gd name="connsiteX38" fmla="*/ 3648364 w 6446982"/>
              <a:gd name="connsiteY38" fmla="*/ 486850 h 516977"/>
              <a:gd name="connsiteX39" fmla="*/ 3685309 w 6446982"/>
              <a:gd name="connsiteY39" fmla="*/ 496086 h 516977"/>
              <a:gd name="connsiteX40" fmla="*/ 3879273 w 6446982"/>
              <a:gd name="connsiteY40" fmla="*/ 505322 h 516977"/>
              <a:gd name="connsiteX41" fmla="*/ 4100946 w 6446982"/>
              <a:gd name="connsiteY41" fmla="*/ 505322 h 516977"/>
              <a:gd name="connsiteX42" fmla="*/ 5384800 w 6446982"/>
              <a:gd name="connsiteY42" fmla="*/ 514559 h 516977"/>
              <a:gd name="connsiteX43" fmla="*/ 6446982 w 6446982"/>
              <a:gd name="connsiteY43" fmla="*/ 514559 h 5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46982" h="516977">
                <a:moveTo>
                  <a:pt x="0" y="255941"/>
                </a:moveTo>
                <a:cubicBezTo>
                  <a:pt x="3079" y="240547"/>
                  <a:pt x="1448" y="223389"/>
                  <a:pt x="9237" y="209759"/>
                </a:cubicBezTo>
                <a:cubicBezTo>
                  <a:pt x="14745" y="200121"/>
                  <a:pt x="27913" y="197738"/>
                  <a:pt x="36946" y="191286"/>
                </a:cubicBezTo>
                <a:cubicBezTo>
                  <a:pt x="96730" y="148583"/>
                  <a:pt x="48312" y="172281"/>
                  <a:pt x="120073" y="154341"/>
                </a:cubicBezTo>
                <a:cubicBezTo>
                  <a:pt x="150848" y="146647"/>
                  <a:pt x="185021" y="127364"/>
                  <a:pt x="212437" y="117395"/>
                </a:cubicBezTo>
                <a:cubicBezTo>
                  <a:pt x="255788" y="101631"/>
                  <a:pt x="323065" y="102018"/>
                  <a:pt x="360218" y="98922"/>
                </a:cubicBezTo>
                <a:cubicBezTo>
                  <a:pt x="372533" y="95843"/>
                  <a:pt x="384958" y="93173"/>
                  <a:pt x="397164" y="89686"/>
                </a:cubicBezTo>
                <a:cubicBezTo>
                  <a:pt x="406525" y="87011"/>
                  <a:pt x="415197" y="81525"/>
                  <a:pt x="424873" y="80450"/>
                </a:cubicBezTo>
                <a:cubicBezTo>
                  <a:pt x="470874" y="75339"/>
                  <a:pt x="517236" y="74292"/>
                  <a:pt x="563418" y="71213"/>
                </a:cubicBezTo>
                <a:cubicBezTo>
                  <a:pt x="605420" y="62813"/>
                  <a:pt x="639117" y="54906"/>
                  <a:pt x="683491" y="52741"/>
                </a:cubicBezTo>
                <a:cubicBezTo>
                  <a:pt x="785017" y="47788"/>
                  <a:pt x="886691" y="46583"/>
                  <a:pt x="988291" y="43504"/>
                </a:cubicBezTo>
                <a:cubicBezTo>
                  <a:pt x="1406916" y="-22594"/>
                  <a:pt x="1201633" y="-212"/>
                  <a:pt x="1967346" y="25031"/>
                </a:cubicBezTo>
                <a:cubicBezTo>
                  <a:pt x="1981107" y="25485"/>
                  <a:pt x="1991636" y="38080"/>
                  <a:pt x="2004291" y="43504"/>
                </a:cubicBezTo>
                <a:cubicBezTo>
                  <a:pt x="2013240" y="47339"/>
                  <a:pt x="2022317" y="51722"/>
                  <a:pt x="2032000" y="52741"/>
                </a:cubicBezTo>
                <a:cubicBezTo>
                  <a:pt x="2081086" y="57908"/>
                  <a:pt x="2130521" y="58898"/>
                  <a:pt x="2179782" y="61977"/>
                </a:cubicBezTo>
                <a:cubicBezTo>
                  <a:pt x="2192097" y="68135"/>
                  <a:pt x="2203665" y="76096"/>
                  <a:pt x="2216727" y="80450"/>
                </a:cubicBezTo>
                <a:cubicBezTo>
                  <a:pt x="2231620" y="85414"/>
                  <a:pt x="2248563" y="83310"/>
                  <a:pt x="2262909" y="89686"/>
                </a:cubicBezTo>
                <a:cubicBezTo>
                  <a:pt x="2276976" y="95938"/>
                  <a:pt x="2286086" y="110511"/>
                  <a:pt x="2299855" y="117395"/>
                </a:cubicBezTo>
                <a:cubicBezTo>
                  <a:pt x="2317271" y="126103"/>
                  <a:pt x="2336800" y="129710"/>
                  <a:pt x="2355273" y="135868"/>
                </a:cubicBezTo>
                <a:cubicBezTo>
                  <a:pt x="2364509" y="138947"/>
                  <a:pt x="2374274" y="140750"/>
                  <a:pt x="2382982" y="145104"/>
                </a:cubicBezTo>
                <a:cubicBezTo>
                  <a:pt x="2395297" y="151262"/>
                  <a:pt x="2406865" y="159223"/>
                  <a:pt x="2419927" y="163577"/>
                </a:cubicBezTo>
                <a:cubicBezTo>
                  <a:pt x="2434820" y="168541"/>
                  <a:pt x="2450879" y="169005"/>
                  <a:pt x="2466109" y="172813"/>
                </a:cubicBezTo>
                <a:cubicBezTo>
                  <a:pt x="2568032" y="198294"/>
                  <a:pt x="2398628" y="160882"/>
                  <a:pt x="2530764" y="200522"/>
                </a:cubicBezTo>
                <a:cubicBezTo>
                  <a:pt x="2548702" y="205903"/>
                  <a:pt x="2567900" y="205696"/>
                  <a:pt x="2586182" y="209759"/>
                </a:cubicBezTo>
                <a:cubicBezTo>
                  <a:pt x="2595686" y="211871"/>
                  <a:pt x="2604312" y="217253"/>
                  <a:pt x="2613891" y="218995"/>
                </a:cubicBezTo>
                <a:cubicBezTo>
                  <a:pt x="2638313" y="223435"/>
                  <a:pt x="2663249" y="224457"/>
                  <a:pt x="2687782" y="228231"/>
                </a:cubicBezTo>
                <a:cubicBezTo>
                  <a:pt x="2708405" y="231404"/>
                  <a:pt x="2749465" y="240577"/>
                  <a:pt x="2770909" y="246704"/>
                </a:cubicBezTo>
                <a:cubicBezTo>
                  <a:pt x="2780270" y="249379"/>
                  <a:pt x="2789225" y="253379"/>
                  <a:pt x="2798618" y="255941"/>
                </a:cubicBezTo>
                <a:cubicBezTo>
                  <a:pt x="2823112" y="262621"/>
                  <a:pt x="2848424" y="266384"/>
                  <a:pt x="2872509" y="274413"/>
                </a:cubicBezTo>
                <a:cubicBezTo>
                  <a:pt x="2989286" y="313341"/>
                  <a:pt x="2802573" y="248399"/>
                  <a:pt x="2927927" y="302122"/>
                </a:cubicBezTo>
                <a:cubicBezTo>
                  <a:pt x="3004214" y="334816"/>
                  <a:pt x="2934353" y="266380"/>
                  <a:pt x="3057237" y="348304"/>
                </a:cubicBezTo>
                <a:cubicBezTo>
                  <a:pt x="3105940" y="380773"/>
                  <a:pt x="3062248" y="356132"/>
                  <a:pt x="3121891" y="376013"/>
                </a:cubicBezTo>
                <a:cubicBezTo>
                  <a:pt x="3137620" y="381256"/>
                  <a:pt x="3152192" y="389722"/>
                  <a:pt x="3168073" y="394486"/>
                </a:cubicBezTo>
                <a:cubicBezTo>
                  <a:pt x="3201505" y="404515"/>
                  <a:pt x="3257322" y="408217"/>
                  <a:pt x="3288146" y="412959"/>
                </a:cubicBezTo>
                <a:cubicBezTo>
                  <a:pt x="3303662" y="415346"/>
                  <a:pt x="3318842" y="419614"/>
                  <a:pt x="3334327" y="422195"/>
                </a:cubicBezTo>
                <a:cubicBezTo>
                  <a:pt x="3355801" y="425774"/>
                  <a:pt x="3377634" y="427161"/>
                  <a:pt x="3398982" y="431431"/>
                </a:cubicBezTo>
                <a:cubicBezTo>
                  <a:pt x="3423877" y="436410"/>
                  <a:pt x="3447919" y="445225"/>
                  <a:pt x="3472873" y="449904"/>
                </a:cubicBezTo>
                <a:cubicBezTo>
                  <a:pt x="3497270" y="454479"/>
                  <a:pt x="3522134" y="456062"/>
                  <a:pt x="3546764" y="459141"/>
                </a:cubicBezTo>
                <a:cubicBezTo>
                  <a:pt x="3609243" y="490380"/>
                  <a:pt x="3560494" y="470873"/>
                  <a:pt x="3648364" y="486850"/>
                </a:cubicBezTo>
                <a:cubicBezTo>
                  <a:pt x="3660853" y="489121"/>
                  <a:pt x="3672655" y="495074"/>
                  <a:pt x="3685309" y="496086"/>
                </a:cubicBezTo>
                <a:cubicBezTo>
                  <a:pt x="3749831" y="501248"/>
                  <a:pt x="3814618" y="502243"/>
                  <a:pt x="3879273" y="505322"/>
                </a:cubicBezTo>
                <a:cubicBezTo>
                  <a:pt x="3984159" y="531546"/>
                  <a:pt x="3864059" y="505322"/>
                  <a:pt x="4100946" y="505322"/>
                </a:cubicBezTo>
                <a:lnTo>
                  <a:pt x="5384800" y="514559"/>
                </a:lnTo>
                <a:lnTo>
                  <a:pt x="6446982" y="514559"/>
                </a:lnTo>
              </a:path>
            </a:pathLst>
          </a:custGeom>
          <a:noFill/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Объект 2"/>
          <p:cNvSpPr txBox="1">
            <a:spLocks/>
          </p:cNvSpPr>
          <p:nvPr/>
        </p:nvSpPr>
        <p:spPr>
          <a:xfrm>
            <a:off x="2572435" y="4993430"/>
            <a:ext cx="6065526" cy="1710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рутинная  межличностная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менагеры,продвиженцы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т.д.)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рутинная аналитическая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(аналитики)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Рутинная мыслительная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(исполнители)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рутинная ручная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(швея, парикмахер, сфера услуг)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Рутинная ручная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(землекоп ,  токарь, слесарь)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8" name="Блок-схема: процесс 127"/>
          <p:cNvSpPr/>
          <p:nvPr/>
        </p:nvSpPr>
        <p:spPr>
          <a:xfrm flipV="1">
            <a:off x="852669" y="5121643"/>
            <a:ext cx="1656184" cy="55313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 flipV="1">
            <a:off x="852669" y="5456432"/>
            <a:ext cx="1656184" cy="851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Блок-схема: процесс 129"/>
          <p:cNvSpPr/>
          <p:nvPr/>
        </p:nvSpPr>
        <p:spPr>
          <a:xfrm flipV="1">
            <a:off x="852669" y="5814448"/>
            <a:ext cx="1656184" cy="6741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Блок-схема: процесс 130"/>
          <p:cNvSpPr/>
          <p:nvPr/>
        </p:nvSpPr>
        <p:spPr>
          <a:xfrm flipV="1">
            <a:off x="852669" y="6165418"/>
            <a:ext cx="1656184" cy="45719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Блок-схема: процесс 131"/>
          <p:cNvSpPr/>
          <p:nvPr/>
        </p:nvSpPr>
        <p:spPr>
          <a:xfrm flipV="1">
            <a:off x="852669" y="6518358"/>
            <a:ext cx="1656184" cy="45719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086" y="49867"/>
            <a:ext cx="343235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6565" y="49867"/>
            <a:ext cx="2938778" cy="2856619"/>
            <a:chOff x="76565" y="49867"/>
            <a:chExt cx="2397434" cy="24046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189514" y="680914"/>
            <a:ext cx="5407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Сергей Васильевич Громов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Надежда Александровна Родина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(под ред.) Виктория Владимировна Белага и др.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213" y="1815471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5" y="3014313"/>
            <a:ext cx="4300677" cy="285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70260" y="2807098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науками.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514" y="2205671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Систематическая работа с понятийным аппаратом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0260" y="5299243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Преемственность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был переработан под соответствие УМК «Классический» Б.Б. </a:t>
            </a: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Буховцева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Г.Я. Мякишева.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5" y="4841996"/>
            <a:ext cx="3443226" cy="1751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4470260" y="4037359"/>
            <a:ext cx="42818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Разбор задач на страницах параграфа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Разбор задач производится непосредственно в тексте параграфа.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28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7" y="103492"/>
            <a:ext cx="1985365" cy="305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8276" y="3162606"/>
            <a:ext cx="1985365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Версия 2008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570" y="111422"/>
            <a:ext cx="2470548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4934" y="1232939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4934" y="1620052"/>
            <a:ext cx="52048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и взаимодействие тел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и мощность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Строение вещества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Давление твёрдых тел, жидкостей и газов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4934" y="3269049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276" y="3747906"/>
            <a:ext cx="7185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объема жидкости 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помощью мерного цилиндра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массы тела на рычажных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весах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плотности твердого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силы с помощью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динамометра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Выяснение условия равновесия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рычага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КПД наклонной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плоскости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размеров малых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выталкивающей (архимедовой)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275" y="6337433"/>
            <a:ext cx="1214948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223" y="6350074"/>
            <a:ext cx="409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 задач в приложении к учебнику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5" y="128172"/>
            <a:ext cx="2072165" cy="324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85876" y="111422"/>
            <a:ext cx="2569935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555" y="3370997"/>
            <a:ext cx="2072165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Версия 2008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4934" y="755260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4934" y="1142373"/>
            <a:ext cx="54014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Механические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Кинематика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Колебания и волны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Тепловые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Внутренняя энергия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агрегатных состояний вещества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4934" y="3484677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554" y="3854009"/>
            <a:ext cx="8933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Исследование зависимости пути от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времени при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равномерном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ускорения тела при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равноускоренном движении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движения конического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силы трения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скольжения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колебаний нитяного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движения пружинного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Сравнение количеств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теплоты при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смешивании воды разной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температуры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Наблюдение за охлаждением воды при ее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испарении 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влажности воздуха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89" y="6394703"/>
            <a:ext cx="1214948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637" y="6394703"/>
            <a:ext cx="409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190 задач в приложении к учебнику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" y="141820"/>
            <a:ext cx="2083663" cy="321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83471" y="111422"/>
            <a:ext cx="2574744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934" y="755260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4934" y="1142373"/>
            <a:ext cx="3673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Электрические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Электромагнитные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Оптические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Гравитационные явления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4934" y="3213462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555" y="3703518"/>
            <a:ext cx="7513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Сборка электрической цепи и измерение силы тока на её участках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напряжения на различных участках цепи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Регулирование силы тока реостатом и измерение сопротивления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Наблюдение действия магнитного поля на ток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электромагнита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модели электродвигателя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Проверка закона отражения света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Исследование явления преломления света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фокусного расстояния и оптической силы линзы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Получение изображения с помощью линзы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Нахождение центра тяжести плоской пластины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4934" y="2635089"/>
            <a:ext cx="1214948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8879" y="2630768"/>
            <a:ext cx="409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185 задач в приложении к учебнику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82" y="3357349"/>
            <a:ext cx="2072165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Версия 2008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5" y="1195528"/>
            <a:ext cx="3025671" cy="406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15" y="1195528"/>
            <a:ext cx="3081463" cy="407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9657" y="188366"/>
            <a:ext cx="3140603" cy="7694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ВЕРСИЯ 2019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6" y="2191814"/>
            <a:ext cx="2988897" cy="396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9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6" y="131002"/>
            <a:ext cx="2063935" cy="277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35570" y="111422"/>
            <a:ext cx="2470548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1412" y="1034752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230" y="1404664"/>
            <a:ext cx="52048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Строение вещества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и взаимодействие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Работа, мощность, энергия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Давление твёрдых тел, жидкостей и газов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746" y="3035880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ПОМЕНЯЛОСЬ?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" y="3559100"/>
            <a:ext cx="3714750" cy="146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Скругленная соединительная линия 19"/>
          <p:cNvCxnSpPr/>
          <p:nvPr/>
        </p:nvCxnSpPr>
        <p:spPr>
          <a:xfrm rot="10800000">
            <a:off x="1337482" y="4082321"/>
            <a:ext cx="723331" cy="571567"/>
          </a:xfrm>
          <a:prstGeom prst="curvedConnector3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00496" y="3035880"/>
            <a:ext cx="50945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Глава «Строение вещества» перенесена в начало изучения курса;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В главу «Работа, мощность, энергия» входит изучение простых механизмов. Подробно рассмотрены блоки и рычаги.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Добавлены рубрики для удобной ориентации в учебном материале +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и практическое применение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7" y="5190316"/>
            <a:ext cx="3762375" cy="11525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820" y="6342841"/>
            <a:ext cx="488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Пример: параграф «Плавание животных и человека»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6" y="131002"/>
            <a:ext cx="2063935" cy="277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35570" y="111422"/>
            <a:ext cx="2470548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8391" y="1149655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708" y="1518987"/>
            <a:ext cx="63143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объема жидкости 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помощью мерного цилиндра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размеров малых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массы тела на рычажных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весах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объёма тела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плотности твердого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Градуировка динамометра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силы трения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помощью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динамометра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Выяснение условия равновесия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рычага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КПД наклонной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плоскости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выталкивающей (архимедовой)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47" y="2713578"/>
            <a:ext cx="407230" cy="3867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8" y="3330897"/>
            <a:ext cx="407230" cy="386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033" y="3100368"/>
            <a:ext cx="667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157" y="3361978"/>
            <a:ext cx="106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 л/р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4602" y="5095487"/>
            <a:ext cx="1214948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0028" y="5095487"/>
            <a:ext cx="409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126 задач в приложении к учебнику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46" y="5653152"/>
            <a:ext cx="869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+ 6 задач. Задачи, предлагаемые в учебнике предполагают наличие контекста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5876" y="111422"/>
            <a:ext cx="2569935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212888"/>
            <a:ext cx="2097562" cy="27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41412" y="1034752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2230" y="1404664"/>
            <a:ext cx="54014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Тепловые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агрегатных состояний вещества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Электрические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Магнитные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Оптические явления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746" y="3035880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ПОМЕНЯЛОСЬ?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7" y="3559100"/>
            <a:ext cx="4772025" cy="194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8242" y="3559100"/>
            <a:ext cx="4238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 «Механические явления» перешёл в 9 класс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 «Тепловые явления» поставлен в начало изучения курса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Добавлены главы «Электрические явления» и «Магнитное поле»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5876" y="111422"/>
            <a:ext cx="2569935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212888"/>
            <a:ext cx="2097562" cy="27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78391" y="1081415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7844" y="1409803"/>
            <a:ext cx="60452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Сравнение количеств теплоты при смешивании воды разной температуры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удельной теплоёмкости вещества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Наблюдение за охлаждением воды при её испарении и определение влажности воздуха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Сборка электрической цепи и измерение силы тока на различных участках цепи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напряжения на различных участках цепи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Регулирование силы тока реостатом и измерение сопротивления с помощью амперметра и вольтметра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работы и мощности электрического тока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Наблюдение действия магнитного поля на ток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электромагнита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модели электродвигателя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Проверка закона отражения света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Исследование явления преломления света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фокусного расстояния и оптической силы линзы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Получение изображений с помощью линзы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136269"/>
            <a:ext cx="22928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связи с перестановкой глав, произошёл переход лабораторных работ из 9 класса в 8 класс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новая л/р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5214" y="145074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214" y="229918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5214" y="293621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5214" y="333632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5214" y="368734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0351" y="411644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5214" y="441583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5214" y="469651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5214" y="497582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1847" y="522495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55214" y="547035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5214" y="57849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55525" y="627451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33" y="1726096"/>
            <a:ext cx="630896" cy="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471" y="111422"/>
            <a:ext cx="2574744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0" y="111422"/>
            <a:ext cx="2104633" cy="278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41412" y="1034752"/>
            <a:ext cx="1109343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230" y="1404664"/>
            <a:ext cx="42836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Кинематика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Гравитационные волны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Электромагнитные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Электромагнитная природа света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Квантовые явления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Строение и эволюция Вселенной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68158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ПОМЕНЯЛОСЬ?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40" y="4208998"/>
            <a:ext cx="3352800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67637" y="3691268"/>
            <a:ext cx="5413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«Электрические явления» перенесена в 8 класс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«Оптические явления» частично перенесена в 8 класс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Добавлены главы «Кинематика» и «Динамика»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главы «Оптические явления» осталась часть «Электромагнитная природа света»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Добавлены главы «Квантовые явления» и «Строение и эволюция Вселенной»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3515" y="0"/>
            <a:ext cx="746229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КАКИЕ ПРОФЕССИИ БУДУТ ВОСТРЕБОВАНЫ?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2" y="726622"/>
            <a:ext cx="8428264" cy="355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2" y="1275712"/>
            <a:ext cx="8414040" cy="474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53" y="726622"/>
            <a:ext cx="5904818" cy="590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4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471" y="111422"/>
            <a:ext cx="2574744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0" y="111422"/>
            <a:ext cx="2104633" cy="278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78391" y="1149655"/>
            <a:ext cx="31880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РАБОТЫ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7696" y="1502373"/>
            <a:ext cx="65348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равномерного прямолинейного движения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ускорения тела при равноускоренном движении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движения конического 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силы трения скольжения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Нахождение центра тяжести плоской пластины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колебаний нитяного 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движения пружинного 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Измерение ускорения свободного падения с помощью нитяного маятника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явления электромагнитной индукции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законов сохранения зарядового и массового чисел в ядерных реакциях по фотографиям событий ядерных взаимодействий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59" y="2994755"/>
            <a:ext cx="22928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связи с перестановкой глав, произошёл переход лабораторных работ из 8 класса в 9 класс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новых л/р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3854" y="1469571"/>
            <a:ext cx="26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4059" y="182228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9386" y="2335343"/>
            <a:ext cx="307579" cy="41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4059" y="264257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14059" y="29694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4059" y="326279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4059" y="358873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04" y="4208061"/>
            <a:ext cx="630896" cy="5730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09" y="5362026"/>
            <a:ext cx="630896" cy="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4086" y="49867"/>
            <a:ext cx="3432350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6565" y="49867"/>
            <a:ext cx="2938778" cy="2856619"/>
            <a:chOff x="76565" y="49867"/>
            <a:chExt cx="2397434" cy="24046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189514" y="680914"/>
            <a:ext cx="5407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Сергей Васильевич Громов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Надежда Александровна Родина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(под ред.) Виктория Владимировна Белага и др.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8272" y="1788962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0018" y="2312182"/>
            <a:ext cx="5344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(ядро курса)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Дидактические материалы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(июль 2019)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рекомендации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6" y="3357420"/>
            <a:ext cx="2171953" cy="314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94168" y="4158841"/>
            <a:ext cx="6198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РАБОЧИЕ ПРОГРАММЫ РАЗМЕЩЕНЫ НА САЙТЕ ИЗДАТЕЛЬСТВА «ПРОСВЕЩЕНИЕ»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http://www.prosv.ru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 САЙТЕ ИНТЕРНЕТ-МАГАЗИНА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http://www.shop.prosv.ru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14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0"/>
            <a:ext cx="5560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ВАРИАНТЫ ПЕРЕХОДА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57" y="1438487"/>
            <a:ext cx="2028341" cy="263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8" y="1119496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3" y="796331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3053" y="4128822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«Российский учебник»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198" y="771749"/>
            <a:ext cx="4216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Проблемные вопросы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организации перехода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0989" y="1725856"/>
            <a:ext cx="5613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Какие УМК включены в перечень?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организовать переход на новый УМК? (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Метод.поддержка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пособия, ЭФУ)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Существует ли УМК с классической формой подачи материала?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Нужно ли менять, одновременно с учебной линией, пособия?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58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5586" y="0"/>
            <a:ext cx="618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 ПЕРЕХОДА № 1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163" y="573087"/>
            <a:ext cx="848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Переход с УМК А.В.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Пёрышкина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УМК «Классический»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7" y="2249995"/>
            <a:ext cx="2028341" cy="263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8" y="1931004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3" y="1607839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7163" y="4940330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«Российский учебник»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258478" y="1607839"/>
            <a:ext cx="3614059" cy="3278999"/>
            <a:chOff x="3091543" y="914398"/>
            <a:chExt cx="2374064" cy="199783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543" y="914398"/>
              <a:ext cx="1142489" cy="1567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258" y="1126975"/>
              <a:ext cx="1162634" cy="1572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084" y="1352792"/>
              <a:ext cx="1156523" cy="1559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5533195" y="4841967"/>
            <a:ext cx="2929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«Классический»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«Просвещение»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897086" y="2732314"/>
            <a:ext cx="1121228" cy="836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1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3744" y="0"/>
            <a:ext cx="5992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РАЗВЕНЧИВАЕМ МИФЫ ОБ УМК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646331"/>
            <a:ext cx="8866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МИФ № 1: Учебник С.В. Громова и Н.А. Родиной имеет неудобную систему работы. Порядок изложения тем имеет существенное отличие от привычного изложения классического курса физики в 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А.В.Пёрышкина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9980" y="2277547"/>
            <a:ext cx="244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Реальность: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629" y="2862322"/>
            <a:ext cx="8866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С.В.Громова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Н.А.Родиной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известен с 1999 года. Действительно курс имел достаточно интересную структуру и язык изложения кажется незнакомым.  НО…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конце 2000-х УМК выпал из ФПУ. Поэтому возникла необходимость полной переработки УМК с учётом замечаний экспертов и учителей физики РФ.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Язык изложения материала в УМК хорошо известен широкой аудитории. С середины 80-х по середину 90-х годов С.В. Громов и Н.А. Родина занимались редактурой учебника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А.В.Пёрышкина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761" y="0"/>
            <a:ext cx="8217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ПЕРЕХОДА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 УМК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на УМК «Классический»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41" y="1077218"/>
            <a:ext cx="868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Не меняется структура курса. Незначительно меняется порядок изложения материала.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702757" y="1908215"/>
            <a:ext cx="846666" cy="406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041" y="2314222"/>
            <a:ext cx="817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рабочей программы незначительно!!!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040" y="2773274"/>
            <a:ext cx="868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Все сопутствующие учебные пособия остаются актуальными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является универсальным инструментом для организации процесса обучения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036" y="3481160"/>
            <a:ext cx="868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Осуществлять переход можно с любого класса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структура материала по классам подведена под классическую линию.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032" y="4312157"/>
            <a:ext cx="868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УМК имеет мощную методическую поддержку, полностью разработана рабочая программа для преподавания физики при 3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9 классе.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031" y="5143154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УМК «Классический» подведён под преемственность с классическим курсом физики для 10-11 класса Г.Я. Мякишева и Б.Б.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Буховцева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1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2530" y="0"/>
            <a:ext cx="6032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 ПЕРЕХОДА № 2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069" y="573087"/>
            <a:ext cx="7397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Переход с УМК А.В.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Пёрышкина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УМК «Сферы»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7" y="2249995"/>
            <a:ext cx="2028341" cy="263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8" y="1931004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3" y="1607839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7163" y="4940330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«Российский учебник»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897086" y="2732314"/>
            <a:ext cx="1121228" cy="836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178548" y="1612072"/>
            <a:ext cx="3584452" cy="3274766"/>
            <a:chOff x="377950" y="936169"/>
            <a:chExt cx="3083708" cy="250371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50" y="936169"/>
              <a:ext cx="1473492" cy="19594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696" y="1208312"/>
              <a:ext cx="1514641" cy="19594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396" y="1484162"/>
              <a:ext cx="1490262" cy="195572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5702725" y="4892194"/>
            <a:ext cx="2618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20469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2978" y="0"/>
            <a:ext cx="69188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ПЕРЕХОДА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 УМК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на УМК «Сферы»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041" y="1077218"/>
            <a:ext cx="868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Переход на более современный УМК, изменения в рабочей программе незначительно.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041" y="2314222"/>
            <a:ext cx="817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рабочей программы незначительно!!!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040" y="2773274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Все сопутствующие учебные пособия остаются актуальными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является универсальным инструментом для организации процесса обучения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037" y="6310093"/>
            <a:ext cx="868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УМК имеет продолжение в 10-11 классах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039" y="5109764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УМК имеет мощную методическую поддержку, полностью разработана рабочая программа для преподавания физики при 3 ч/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9 классе.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046100" y="1867285"/>
            <a:ext cx="892628" cy="4060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037" y="3949704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УМК «Сферы» имеют огромное количество материалов для свободного скачивания, которые можно добавить в методическую копилку.</a:t>
            </a:r>
          </a:p>
        </p:txBody>
      </p:sp>
    </p:spTree>
    <p:extLst>
      <p:ext uri="{BB962C8B-B14F-4D97-AF65-F5344CB8AC3E}">
        <p14:creationId xmlns:p14="http://schemas.microsoft.com/office/powerpoint/2010/main" val="1965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2530" y="0"/>
            <a:ext cx="6032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ВАРИАНТ ПЕРЕХОДА № 3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262" y="573087"/>
            <a:ext cx="763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Переход с УМК А.В.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Пёрышкина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УМК «Архимед»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7" y="2249995"/>
            <a:ext cx="2028341" cy="263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88" y="1931004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3" y="1607839"/>
            <a:ext cx="2038195" cy="263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7163" y="4940330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«Российский учебник»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897086" y="2732314"/>
            <a:ext cx="1121228" cy="836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2725" y="4892194"/>
            <a:ext cx="2618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«Архимед»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ГК «Просвещение»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295709" y="1607838"/>
            <a:ext cx="3129834" cy="3278999"/>
            <a:chOff x="201194" y="286543"/>
            <a:chExt cx="2721561" cy="295189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4" y="286543"/>
              <a:ext cx="1453436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59" y="700201"/>
              <a:ext cx="1486304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7" y="1205192"/>
              <a:ext cx="1545268" cy="2033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004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2978" y="0"/>
            <a:ext cx="69188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ПЕРЕХОДА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 УМК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А.В.Пёрышкина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на УМК «Сферы»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438" y="2464009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Все сопутствующие учебные пособия остаются актуальными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является универсальным инструментом для организации процесса обучения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436" y="4867257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УМК удобно использовать в классах с углублением. После УМК «Архимед» достаточно легко переходить на УМК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под.ред.Пинского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10-11 классов.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436" y="3664338"/>
            <a:ext cx="868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УМК имеет мощную методическую поддержку, полностью разработана рабочая программа для преподавания физики при 3 ч/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9 классе.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439" y="1338943"/>
            <a:ext cx="8447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УМК построенный на эксперименте – выход на практическую деятельность и проектно-исследовательскую деятельность.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3515" y="0"/>
            <a:ext cx="746229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КАКИЕ ПРОФЕССИИ БУДУТ ВОСТРЕБОВАНЫ?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221" y="732082"/>
            <a:ext cx="83928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 мы осваиваем профессии юристов, экономистов, слесарей и поваров Илон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грезит о полете на марс, 3D-принтеры начинают печатать человеческие органы, а Великобритания инвестирует миллионы фунтов стерлингов в подготовку ассистентов и помощников для роботов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New York Times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209410"/>
            <a:ext cx="3601811" cy="21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32" y="2209410"/>
            <a:ext cx="4701566" cy="21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80" y="3373892"/>
            <a:ext cx="4618051" cy="327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8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Ð Ð¾Ð±Ð¾ÑÐ¾ÑÐµÑÐ½Ð¸ÐºÐ°. Ð£ÑÐ¾Ð²ÐµÐ½Ñ 1. Ð§Ð°ÑÑÑ 1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327" y="3334576"/>
            <a:ext cx="1888895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1" y="108857"/>
            <a:ext cx="553869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ДОПОЛНИТЕЛЬНЫЕ МАТЕРИАЛЫ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5" y="730943"/>
            <a:ext cx="1424510" cy="2260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1" y="693632"/>
            <a:ext cx="500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Универсальный задачник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В.И.Лукашика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Е.В.Ивановой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4288" y="1524629"/>
            <a:ext cx="4942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подходит к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ЛЮБОМУ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УМК. Содержит как классический материал для отработки, так и контекстные задачи и задания.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92" y="3334576"/>
            <a:ext cx="1782783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96" y="4121702"/>
            <a:ext cx="1724526" cy="240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21" y="4124930"/>
            <a:ext cx="1737604" cy="240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\\arkansas.msk.prosv.ru\From red\презентации\Обложки_ПрофШк_ВнеурД_новые\0501_cover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097" y="4126877"/>
            <a:ext cx="1803535" cy="24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69894" y="3062021"/>
            <a:ext cx="4088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Серия пособий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«Внеурочная деятельность»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886" y="3964027"/>
            <a:ext cx="2935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Проектная мастерская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Исследовательские и проектные работы по физике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в астрономию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Робототехника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Экологическая культура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6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5177" y="97972"/>
            <a:ext cx="4325223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ПРОЕКТНАЯ МАСТЕРСКАЯ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0543" y="892629"/>
            <a:ext cx="5378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А.В. Леонтович; И.А. Смирнов; А.С.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Саввичев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5177" y="179254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«Внеурочная деятельность»: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371" y="3899185"/>
            <a:ext cx="7660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направление: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проектно-исследовательская деятельность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371" y="5133977"/>
            <a:ext cx="8371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Грамотно формулировать проблематику работы;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Выполнять подготовку к работе и прогнозировать результат;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Поэтапно выполнять свою работу и др.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371" y="4735907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" y="97971"/>
            <a:ext cx="2362330" cy="3298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41371" y="4309637"/>
            <a:ext cx="6512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умение: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проектов и исследований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31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704" y="28693"/>
            <a:ext cx="8457765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ИССЛЕДОВАТЕЛЬСКИЕ И ПРОЕКТНЫЕ РАБОТЫ ПО ФИЗИКЕ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0543" y="892629"/>
            <a:ext cx="3145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А.А. Марко; И.А. Смирнов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5177" y="179254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«Внеурочная деятельность»: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371" y="3899185"/>
            <a:ext cx="7660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направление: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проектно-исследовательская деятельность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371" y="5133977"/>
            <a:ext cx="8371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Грамотно формулировать проблематику работы;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Выполнять подготовку к работе и прогнозировать результат;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Поэтапно выполнять свою работу и др.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371" y="4735907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371" y="4309637"/>
            <a:ext cx="6512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умение: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проектов и исследований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4" y="745557"/>
            <a:ext cx="2320582" cy="312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505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1" y="152400"/>
            <a:ext cx="2057103" cy="290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99657" y="0"/>
            <a:ext cx="459452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ВВЕДЕНИЕ В АСТРОНОМИЮ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029" y="685801"/>
            <a:ext cx="3237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Н.Н.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Гомулина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В.Г. Сурдин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9029" y="13936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«Внеурочная деятельность»: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081" y="3667743"/>
            <a:ext cx="676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направление: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естественно-научное направление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81" y="4902535"/>
            <a:ext cx="8371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ориентация по небесной сфере;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астрономических задач;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понимание устройства Вселенной.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081" y="4504465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81" y="4078195"/>
            <a:ext cx="5657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умение: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астрономическая грамотность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657" y="21770"/>
            <a:ext cx="3113353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СРЕДНЯЯ ШКОЛА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09404" y="682747"/>
            <a:ext cx="2470548" cy="2865181"/>
            <a:chOff x="505094" y="1152359"/>
            <a:chExt cx="2194563" cy="256974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94" y="1152359"/>
              <a:ext cx="1644437" cy="2222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59" y="1468045"/>
              <a:ext cx="1638698" cy="2254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3209404" y="3498063"/>
            <a:ext cx="2470548" cy="4001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421" y="3898173"/>
            <a:ext cx="2470548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ФПУ: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1.3.5.1.7.1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1.3.5.1.7.2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9404" y="5098502"/>
            <a:ext cx="260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Базовый и углубленный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уровни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444758" y="682747"/>
            <a:ext cx="2507813" cy="2865181"/>
            <a:chOff x="3560044" y="682747"/>
            <a:chExt cx="2507813" cy="286518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044" y="682747"/>
              <a:ext cx="1821549" cy="247769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333" y="1070230"/>
              <a:ext cx="1811524" cy="247769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444757" y="3535301"/>
            <a:ext cx="2507813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«Профильный»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756" y="3935411"/>
            <a:ext cx="2507814" cy="120032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ФПУ: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1.3.5.2.1.1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1.3.5.2.1.2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046" y="3522044"/>
            <a:ext cx="2306537" cy="40011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УМК «Сферы»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03046" y="685934"/>
            <a:ext cx="2306537" cy="2849367"/>
            <a:chOff x="3593521" y="687350"/>
            <a:chExt cx="2306537" cy="284936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521" y="687350"/>
              <a:ext cx="1891918" cy="247309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726" y="1070230"/>
              <a:ext cx="1852332" cy="246648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08063" y="3922455"/>
            <a:ext cx="2306538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ФПУ: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1.3.5.1.1.1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1.3.5.1.1.2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064" y="5138598"/>
            <a:ext cx="230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Базовый уровень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755" y="5138598"/>
            <a:ext cx="250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Профильный уровень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094" y="5622973"/>
            <a:ext cx="4915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Подходит для общеобразовательных классов,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классов гуманитарной направленности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 которых сохранилась физика как предмет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60643" y="5622973"/>
            <a:ext cx="3891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Подходит для профильных классов и классов с расширением часов (физико-технологический профиль)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5737" y="188572"/>
            <a:ext cx="2320549" cy="2634343"/>
            <a:chOff x="205737" y="188572"/>
            <a:chExt cx="2320549" cy="263434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7" y="188572"/>
              <a:ext cx="1721119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5" y="573087"/>
              <a:ext cx="1689621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882051" y="573087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6582" y="1976735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УМК: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629" y="2495944"/>
            <a:ext cx="463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Яркость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 преподносится в яркой, понятной ученику форме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629" y="3419274"/>
            <a:ext cx="4638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Разворот учебника – рабочий стол ученика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развороте параграфа помимо основного текста находится весь сопутствующий материал (изображения, комментарии, блок-схемы)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" y="2956814"/>
            <a:ext cx="4026169" cy="267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4" y="4702592"/>
            <a:ext cx="1628775" cy="164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089" y="5342131"/>
            <a:ext cx="2847975" cy="89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360064" y="5056417"/>
            <a:ext cx="457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задач на страницах учебника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0064" y="5639322"/>
            <a:ext cx="457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учебнике приводится пример решения задач по выбранным темам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18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5737" y="188572"/>
            <a:ext cx="2320549" cy="2634343"/>
            <a:chOff x="205737" y="188572"/>
            <a:chExt cx="2320549" cy="263434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7" y="188572"/>
              <a:ext cx="1721119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5" y="573087"/>
              <a:ext cx="1689621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882051" y="573087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40" y="2961620"/>
            <a:ext cx="4020175" cy="266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1305"/>
            <a:ext cx="2144486" cy="899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7170" y="5312846"/>
            <a:ext cx="1957745" cy="71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18457" y="2635217"/>
            <a:ext cx="463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Контекстное содержание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Раскрыто применение физического явления или величины с точки зрения практики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8457" y="3558547"/>
            <a:ext cx="463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науками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8456" y="4758876"/>
            <a:ext cx="463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Преемственность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Учебная линия продолжает курс физики основной школы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8456" y="1976735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УМК: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99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1657" y="49867"/>
            <a:ext cx="2250937" cy="5232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«Сферы»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05737" y="188572"/>
            <a:ext cx="2320549" cy="2634343"/>
            <a:chOff x="205737" y="188572"/>
            <a:chExt cx="2320549" cy="263434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7" y="188572"/>
              <a:ext cx="1721119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5" y="573087"/>
              <a:ext cx="1689621" cy="22498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882051" y="573087"/>
            <a:ext cx="3866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Белага Виктория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Юрий Анатольевич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Ломаченков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Иван Алексеевич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7125" y="1973124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0023" y="2496344"/>
            <a:ext cx="4626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+ ЭФУ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(август 2019)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89" y="3995056"/>
            <a:ext cx="1837225" cy="272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3" y="3080656"/>
            <a:ext cx="2260923" cy="297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87125" y="3973671"/>
            <a:ext cx="4410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ПОУРОЧНОЕ ТЕМАТИЧЕСКОЕ ПЛАНИРОВАНИЕ ДОСТУПНО ДЛЯ СКАЧИВАНИЯ НА САЙТЕ ИЗДАТЕЛЬСТВА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http://www.prosv.ru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69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8256" y="56897"/>
            <a:ext cx="338746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24094" y="155222"/>
            <a:ext cx="2395847" cy="2990751"/>
            <a:chOff x="124094" y="155222"/>
            <a:chExt cx="2395847" cy="29907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94" y="155222"/>
              <a:ext cx="1713719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28" y="830137"/>
              <a:ext cx="1683613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2550047" y="580117"/>
            <a:ext cx="54462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Борис Борисович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Буховцев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Григорий Яковлевич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Мякишев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Николай Николаевич Сотский (10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Виктор Максимович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Чаругин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(11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Наталия Андреевна Парфентьева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8526" y="2101486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6505" y="2543545"/>
            <a:ext cx="5799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Хорошо знакомый классический курс физики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4309" y="2888499"/>
            <a:ext cx="556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Известный классический курс физики, содержащий современные тенденции к физическому образованию.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1662" y="3504608"/>
            <a:ext cx="488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Большое количество материала для отработки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1662" y="4212494"/>
            <a:ext cx="469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содержатся в конце каждой главы. В приложении программные лабораторные работы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1662" y="5075307"/>
            <a:ext cx="3426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Многофункциональность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1662" y="5410691"/>
            <a:ext cx="469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может применяться не только в общеобразовательных классах, но и в классах с углубленным изучением физики.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5" y="3534830"/>
            <a:ext cx="3834343" cy="25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3209" y="5700689"/>
            <a:ext cx="2928256" cy="843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57081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8256" y="56897"/>
            <a:ext cx="338746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24094" y="155222"/>
            <a:ext cx="2395847" cy="2990751"/>
            <a:chOff x="124094" y="155222"/>
            <a:chExt cx="2395847" cy="29907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94" y="155222"/>
              <a:ext cx="1713719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28" y="830137"/>
              <a:ext cx="1683613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2550047" y="580117"/>
            <a:ext cx="54462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Борис Борисович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Буховцев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Григорий Яковлевич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Мякишев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Николай Николаевич Сотский (10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Виктор Максимович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Чаругин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(11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Наталия Андреевна Парфентьева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8526" y="2101486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8488" y="3072485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науками.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7742" y="2471058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Систематическая работа с понятийным аппаратом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8488" y="5564630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Преемственность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 изложения учащимся известен из курса физики по УМК С.В Громова и Н.А Родиной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8488" y="4302746"/>
            <a:ext cx="42818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Разбор задач на страницах параграфа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Разбор задач производится непосредственно в тексте параграфа.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5" y="3315106"/>
            <a:ext cx="4183716" cy="275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30" y="5620653"/>
            <a:ext cx="3029407" cy="8910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0342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6515" y="0"/>
            <a:ext cx="5158785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КАКИЕ ПРОФЕССИИ НЕ УЙДУТ?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4" y="682398"/>
            <a:ext cx="3883479" cy="2182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5740" y="2865384"/>
            <a:ext cx="1381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Медицина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6" y="682398"/>
            <a:ext cx="3271157" cy="2180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9101" y="2863170"/>
            <a:ext cx="1680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4" y="3501799"/>
            <a:ext cx="3883479" cy="19417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57" y="5443539"/>
            <a:ext cx="4411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Гостиничный и ресторанный бизнес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00" y="3501799"/>
            <a:ext cx="4142379" cy="19417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8412" y="5391772"/>
            <a:ext cx="1621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Сфера услуг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8256" y="56897"/>
            <a:ext cx="338746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«Классический»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24094" y="155222"/>
            <a:ext cx="2395847" cy="2990751"/>
            <a:chOff x="124094" y="155222"/>
            <a:chExt cx="2395847" cy="29907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94" y="155222"/>
              <a:ext cx="1713719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28" y="830137"/>
              <a:ext cx="1683613" cy="2315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2550047" y="580117"/>
            <a:ext cx="54462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Авторы: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Борис Борисович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Буховцев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Григорий Яковлевич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Мякишев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Николай Николаевич Сотский (10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Виктор Максимович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Чаругин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(11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Наталия Андреевна Парфентьева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8532" y="2108320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8768" y="2460071"/>
            <a:ext cx="5489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Тетрадь для практических работ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рекомендации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Электронное приложение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Самостоятельные и контрольные работы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3" y="3267938"/>
            <a:ext cx="1713719" cy="275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4" y="4282326"/>
            <a:ext cx="1713719" cy="234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41" y="4484813"/>
            <a:ext cx="1559387" cy="224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962599" y="4503787"/>
            <a:ext cx="5011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ЭЛЕКТРОННОЕ ПРИЛОЖЕНИЕ И ПОУРОЧНЫЕ РАЗРАБОТКИ НАХОДЯТСЯ В БЕСПЛАТНОМ ДОСТУПЕ НА САЙТЕ ИЗДАТЕЛЬСТВА «ПРОСВЕЩЕНИЕ»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http://www.prosv.ru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55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02229" y="573087"/>
            <a:ext cx="57615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«КЛАССИЧЕСКИЙ»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ИЗМЕНИЛОСЬ?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52" y="2264228"/>
            <a:ext cx="2355828" cy="31803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2" y="2264228"/>
            <a:ext cx="2242621" cy="30588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3217092"/>
            <a:ext cx="2361966" cy="31961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70" y="3349459"/>
            <a:ext cx="2327267" cy="3201192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3548743" y="3349459"/>
            <a:ext cx="2198914" cy="167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44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2629" y="87085"/>
            <a:ext cx="7356501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ПОМЕНЯЛСЯ УРОВЕНЬ ИЗУЧЕНИЯ ПРЕДМЕТА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" y="776287"/>
            <a:ext cx="4132120" cy="5994627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892629" y="4452257"/>
            <a:ext cx="1197428" cy="1088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703" y="1058634"/>
            <a:ext cx="3755372" cy="559624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5961389" y="4463143"/>
            <a:ext cx="1691268" cy="1088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3828484" y="3617268"/>
            <a:ext cx="1469571" cy="13248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94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314" y="76201"/>
            <a:ext cx="446147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ИЗМЕНЕНИЕ СОДЕРЖАНИЯ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7" y="155914"/>
            <a:ext cx="1927175" cy="260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53" y="2757600"/>
            <a:ext cx="441960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65" y="4540703"/>
            <a:ext cx="4391025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92417" y="764260"/>
            <a:ext cx="6951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Изменился раздел «Законы сохранения в механике».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Главы «Закон сохранения импульса» и «закон сохранения энергии» объединены в одну главу.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82053" y="3967805"/>
            <a:ext cx="1468791" cy="5884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16977" y="3933938"/>
            <a:ext cx="0" cy="60676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846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314" y="76201"/>
            <a:ext cx="446147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ИЗМЕНЕНИЕ СОДЕРЖАНИЯ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7" y="155914"/>
            <a:ext cx="1927175" cy="260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35199" y="824089"/>
            <a:ext cx="4955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Добавлен новый раздел «Гидромеханика».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99" y="1224199"/>
            <a:ext cx="5463823" cy="916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679" y="2140867"/>
            <a:ext cx="671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параграфе 53 (он обязателен для всех уровней изучения) вводятся понятия: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33" y="2814647"/>
            <a:ext cx="5857875" cy="48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33" y="3421855"/>
            <a:ext cx="5810250" cy="50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33" y="4048113"/>
            <a:ext cx="5819775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33" y="4979171"/>
            <a:ext cx="6057900" cy="49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433" y="5605429"/>
            <a:ext cx="5819775" cy="52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33" y="6260262"/>
            <a:ext cx="5991225" cy="50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635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314" y="76201"/>
            <a:ext cx="446147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ИЗМЕНЕНИЕ СОДЕРЖАНИЯ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7" y="155914"/>
            <a:ext cx="1927175" cy="260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35199" y="824089"/>
            <a:ext cx="4955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Добавлен новый раздел «Гидромеханика».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99" y="1224199"/>
            <a:ext cx="5463823" cy="916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679" y="2140867"/>
            <a:ext cx="671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параграфе 53 (он обязателен для всех уровней изучения) вводятся понятия: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115" y="2881485"/>
            <a:ext cx="5857875" cy="55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115" y="3607918"/>
            <a:ext cx="5886450" cy="5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64" y="4377418"/>
            <a:ext cx="1028700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7914" y="4377418"/>
            <a:ext cx="47244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914" y="5061825"/>
            <a:ext cx="5819775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7914" y="5781178"/>
            <a:ext cx="5819775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240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0" y="836159"/>
            <a:ext cx="8920851" cy="5368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950" y="32760"/>
            <a:ext cx="70615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 ДЛЯ УГЛУБЛЕННОГО ИЗУЧЕНИЯ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49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950" y="32760"/>
            <a:ext cx="70615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 ДЛЯ УГЛУБЛЕННОГО ИЗУЧЕНИЯ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4" y="778328"/>
            <a:ext cx="8648020" cy="522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613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950" y="32760"/>
            <a:ext cx="70615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 ДЛЯ УГЛУБЛЕННОГО ИЗУЧЕНИЯ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2" y="870857"/>
            <a:ext cx="8578624" cy="530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039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1314" y="76201"/>
            <a:ext cx="446147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ИЗМЕНЕНИЕ СОДЕРЖАНИЯ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7" y="155914"/>
            <a:ext cx="1927175" cy="260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4" y="1565644"/>
            <a:ext cx="5952054" cy="93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314" y="797377"/>
            <a:ext cx="5769358" cy="45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60497" y="1227090"/>
            <a:ext cx="175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Версия 2018 года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0497" y="2481131"/>
            <a:ext cx="175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Версия 2019 года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593" y="2904175"/>
            <a:ext cx="8413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изучением главы «Основы термодинамики» ранее изучались только аморфные и кристаллические тела.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новой версии вводятся свойства жидкостей. На углубленном уровне изучения предмета вводятся явления смачивания 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несмачивания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рассматриваются капилляры.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93" y="4619881"/>
            <a:ext cx="2125385" cy="171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213" y="4535391"/>
            <a:ext cx="5625862" cy="8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13" y="5793048"/>
            <a:ext cx="5625862" cy="50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9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066" y="0"/>
            <a:ext cx="7534435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НОВЫЕ ПРОФЕССИИ И НОВЫЕ КОМПЕТЕНЦИИ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2" y="680683"/>
            <a:ext cx="3517195" cy="23996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366" y="3080318"/>
            <a:ext cx="38879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Дизайнер виртуальной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реальности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Требуемые предметы: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математика (профиль);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нформатика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деятельность: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виртуальных офисов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дистанционных переговоров,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музеев, муниципальных учреждений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80" y="680683"/>
            <a:ext cx="3596643" cy="23996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44079" y="3090901"/>
            <a:ext cx="35966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Сити-фермер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Требуемые предметы: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биология, география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деятельность: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Сити-фермеры занимаются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полезным озеленением мегаполисов.</a:t>
            </a:r>
          </a:p>
        </p:txBody>
      </p:sp>
    </p:spTree>
    <p:extLst>
      <p:ext uri="{BB962C8B-B14F-4D97-AF65-F5344CB8AC3E}">
        <p14:creationId xmlns:p14="http://schemas.microsoft.com/office/powerpoint/2010/main" val="10666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950" y="32760"/>
            <a:ext cx="70615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 ДЛЯ УГЛУБЛЕННОГО ИЗУЧЕНИЯ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1" y="816428"/>
            <a:ext cx="8951745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317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950" y="32760"/>
            <a:ext cx="70615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 ДЛЯ УГЛУБЛЕННОГО ИЗУЧЕНИЯ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769484"/>
            <a:ext cx="8878373" cy="527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9776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9904" y="36170"/>
            <a:ext cx="65277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РАСШИРЕНИЕ ЗАДАНИЙ РУБРИКИ «ЕГЭ»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" y="36170"/>
            <a:ext cx="1927175" cy="260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990" y="710972"/>
            <a:ext cx="4524375" cy="408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97" y="3178629"/>
            <a:ext cx="44767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2896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238" y="0"/>
            <a:ext cx="773801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ВНИМАНИЕ!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АВТОР ОДИН – УЧЕБНИКИ РАЗНЫЕ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8490" y="758948"/>
            <a:ext cx="1972196" cy="2234624"/>
            <a:chOff x="505094" y="1152359"/>
            <a:chExt cx="2194563" cy="25697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94" y="1152359"/>
              <a:ext cx="1644437" cy="2222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59" y="1468045"/>
              <a:ext cx="1638698" cy="2254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 flipV="1">
            <a:off x="0" y="3755571"/>
            <a:ext cx="9144000" cy="7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2661" y="2993572"/>
            <a:ext cx="167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Б.Б.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Буховцев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Г.Я.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Мякишев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7556" y="700443"/>
            <a:ext cx="340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«Просвещение»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7557" y="1000777"/>
            <a:ext cx="6386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знакомый классический курс физики;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Универсален для адаптации учащихся после любого курса основной школы;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Разная степень задействования материала;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методического материала, в том числе бесплатного.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" y="4148907"/>
            <a:ext cx="1472655" cy="19144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8" y="3942110"/>
            <a:ext cx="1482304" cy="192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22661" y="6048419"/>
            <a:ext cx="1678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Г.Я.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Мякишев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М.А. Петрова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7556" y="3942110"/>
            <a:ext cx="260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«Дрофа»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7557" y="4245942"/>
            <a:ext cx="6386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«Новый» УМК для базового уровня 10-11 класс;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как преемник УМК А.В.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Пёрышкина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электронной версией.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97937" y="4443943"/>
            <a:ext cx="70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??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40862" y="4714274"/>
            <a:ext cx="70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??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7556" y="5324872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4717" y="5644271"/>
            <a:ext cx="6261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Написан на основе классического ПРОФИЛЬНОГО УМК Г.Я. Мякишева;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Как может быть преемником учебник, в разработке которого автор не участвовал?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845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552" y="0"/>
            <a:ext cx="5161991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ПОМОЩЬ В ПОДГОТОВКЕ К ЕГЭ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" y="584775"/>
            <a:ext cx="2185853" cy="2185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51" y="2816774"/>
            <a:ext cx="1926874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Парфентьева Н.А.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9032" y="2189483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Решение задач высокого уровня сложности ЕГЭ, 2-я часть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662" y="3488809"/>
            <a:ext cx="896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1: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www.youtube.com/watch?v=Lgusem5xmGs&amp;feature=youtu.be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2: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www.youtube.com/watch?v=Ij1sJJ-tKVw&amp;feature=youtu.be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3: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www.youtube.com/watch?v=6innLmCManA&amp;feature=youtu.be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4: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www.youtube.com/watch?v=7C5saRwAC1s&amp;feature=youtu.be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5: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https://events.webinar.ru/9331/2315863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9032" y="687423"/>
            <a:ext cx="62630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семинары по методике решения сложных задач из второй части ЕГЭ и учебника.</a:t>
            </a: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находятся на сайте издательства: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www.prosv.ru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416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485" y="49867"/>
            <a:ext cx="3231975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«Профильный»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" y="169609"/>
            <a:ext cx="2249960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0" y="485295"/>
            <a:ext cx="2237578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7485" y="674915"/>
            <a:ext cx="5725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Орлов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Владимир 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Эвенчик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Эсфирь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Ефимовна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Пинский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Анатолий Аркадьевич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3669" y="2184556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1408" y="2572765"/>
            <a:ext cx="616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Построение курса физика на проблемном обучении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408" y="3124444"/>
            <a:ext cx="5986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Каждый параграф начинается с постановки проблемного вопроса, что активизирует познавательную деятельность учащихся.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1" y="4119829"/>
            <a:ext cx="550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Широкая экспериментальная деятельность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248" y="4519939"/>
            <a:ext cx="5378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решения проблемных вопросов задействуется эксперимент. В учебнике собрано большое количество разноплановых экспериментальных работ.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248" y="5843378"/>
            <a:ext cx="5507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Гарантия смена видов деятельности в ходе урока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8" y="3762492"/>
            <a:ext cx="3174445" cy="208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0" y="5271663"/>
            <a:ext cx="2449967" cy="1279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72734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485" y="49867"/>
            <a:ext cx="3231975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«Профильный»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" y="169609"/>
            <a:ext cx="2249960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0" y="485295"/>
            <a:ext cx="2237578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7485" y="674915"/>
            <a:ext cx="5725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Орлов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Владимир 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Эвенчик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Эсфирь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Ефимовна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Пинский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Анатолий Аркадьевич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3669" y="2184556"/>
            <a:ext cx="496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ОСНОВНЫЕ ПРЕИМУЩЕСТВА УМК: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4522" y="3133904"/>
            <a:ext cx="4608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 связи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изложении материала активизируются и формируются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межпредметные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связи физики с остальными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науками.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7228" y="2533322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Систематическая работа с понятийным аппаратом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5243" y="5596534"/>
            <a:ext cx="4608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Преемственность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 изложения учащимся известен из курса физики по УМК «Архимед»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4522" y="4334650"/>
            <a:ext cx="42818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Разбор задач на страницах параграфа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Разбор задач производится непосредственно в тексте параграфа.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51" y="3633616"/>
            <a:ext cx="4292619" cy="274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8" y="5878565"/>
            <a:ext cx="3512703" cy="84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516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485" y="49867"/>
            <a:ext cx="3231975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УМК «Профильный»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" y="169609"/>
            <a:ext cx="2249960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0" y="485295"/>
            <a:ext cx="2237578" cy="306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7485" y="674915"/>
            <a:ext cx="57258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Кабардин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Олег Фёдорович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Орлов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Владимир Алексеевич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Эвенчик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Эсфирь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Ефимовна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 ред.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Пинский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Анатолий Аркадьевич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4262" y="2306131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СОСТАВ УМК: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7774" y="2890906"/>
            <a:ext cx="4735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 + ЭФУ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разработки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программы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Профильный сборник практических работ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(август 2019)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6" y="3579000"/>
            <a:ext cx="1996727" cy="271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2" y="4256931"/>
            <a:ext cx="1627199" cy="219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54" y="4669971"/>
            <a:ext cx="1580707" cy="211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47377" y="4847053"/>
            <a:ext cx="5565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РАБОЧИЕ ПРОГРАММЫ РАЗМЕЩЕНЫ НА САЙТЕ ИЗДАТЕЛЬСТВА «ПРОСВЕЩЕНИЕ»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http://www.prosv.ru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 САЙТЕ ИНТЕРНЕТ-МАГАЗИНА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/>
              </a:rPr>
              <a:t>http://www.shop.prosv.ru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429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06" y="1003108"/>
            <a:ext cx="1259977" cy="186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73" y="999019"/>
            <a:ext cx="1262743" cy="186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485" y="49867"/>
            <a:ext cx="3113353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ВОПРОС ОТ УЧИТЕЛЯ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19" y="573087"/>
            <a:ext cx="906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из учебников выбрать для реализации профиля по физике?»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12759" y="1253067"/>
            <a:ext cx="0" cy="56049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53" y="1034752"/>
            <a:ext cx="1366169" cy="185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93" y="1350438"/>
            <a:ext cx="1358650" cy="185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90069" y="3208721"/>
            <a:ext cx="263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ред. А.А.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Пинского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63" y="979064"/>
            <a:ext cx="1281073" cy="190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9" y="979064"/>
            <a:ext cx="1281073" cy="190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16" y="992368"/>
            <a:ext cx="1299624" cy="192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5599292" y="3208721"/>
            <a:ext cx="313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Г.Я.Мякишев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А.З. Синяков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33" y="3737101"/>
            <a:ext cx="449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ведущими профильными лицеями при МИФИ, МАИ, МГТУ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им.Баумана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Задействует профильный математический аппарат;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приложение в виде задачника;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«Вычищен» от лишних тем, которые не пригодятся учащимся на ЕГЭ;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 подготовленную базу для поступления в технические ВУЗы.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3520" y="3737101"/>
            <a:ext cx="449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знакомый, но изменённый профильный курс по физике;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массу материала, который не задействуется ни на ЕГЭ, ни на внутренних вступительных испытаниях в ВУЗах;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Последняя версия отличается от хорошо знакомого «старого» пятитомника.</a:t>
            </a:r>
          </a:p>
        </p:txBody>
      </p:sp>
    </p:spTree>
    <p:extLst>
      <p:ext uri="{BB962C8B-B14F-4D97-AF65-F5344CB8AC3E}">
        <p14:creationId xmlns:p14="http://schemas.microsoft.com/office/powerpoint/2010/main" val="22233048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1" y="108857"/>
            <a:ext cx="553869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ДОПОЛНИТЕЛЬНЫЕ МАТЕРИАЛЫ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5" y="805540"/>
            <a:ext cx="1493239" cy="232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59" y="3679368"/>
            <a:ext cx="2180390" cy="289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89365" y="803454"/>
            <a:ext cx="6283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по физике для 10-11 класса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содержит материалы для отработки навыков решения задач за курс 10-11 класса.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Является универсальным к любому УМК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Внимание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 августа 2019 в задачник будут добавлены задачи для углубленного курса физики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285" y="3364122"/>
            <a:ext cx="6237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Сборник задач и упражнений по физике для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10-11 класса (углубленный уровень)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подходит для использования в классах с углубленным изучением физики и профильным изучением предмета. Является универсальным к любому УМК для углубленного и профильного изучения.</a:t>
            </a:r>
          </a:p>
        </p:txBody>
      </p:sp>
    </p:spTree>
    <p:extLst>
      <p:ext uri="{BB962C8B-B14F-4D97-AF65-F5344CB8AC3E}">
        <p14:creationId xmlns:p14="http://schemas.microsoft.com/office/powerpoint/2010/main" val="249402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066" y="0"/>
            <a:ext cx="7534435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НОВЫЕ ПРОФЕССИИ И НОВЫЕ КОМПЕТЕНЦИИ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826634"/>
            <a:ext cx="4037239" cy="216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6679" y="2987493"/>
            <a:ext cx="4037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Проектировщик 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D-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печати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Требуемые предметы: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(профиль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информатика, химия.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деятельность: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Проектирование и работа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3D-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принтерами. Повышение качества печати.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826634"/>
            <a:ext cx="3246664" cy="2160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881562" y="2987493"/>
            <a:ext cx="40372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Кибер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A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-безопасность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Требуемые предметы: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(профиль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информатика.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деятельность: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Защита и сохранность персональных данных пользователей различного уровня; отражение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кибер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-атак на базы данных пользователей.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1" y="108857"/>
            <a:ext cx="5538696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ДОПОЛНИТЕЛЬНЫЕ МАТЕРИАЛЫ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" y="900461"/>
            <a:ext cx="2017161" cy="280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54703" y="900461"/>
            <a:ext cx="6346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Сборник текстовых задач и упражнений для 10-11 класса по естественно-научным предметам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2638" y="1608347"/>
            <a:ext cx="621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Задачник содержит большое количество упражнений и задач на отработку навыков смыслового чтения и работы с текстом.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Может использоваться в 9 классе для подготовки к ОГЭ.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1477" y="3446608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СЕРИЯ «ПРОФИЛЬНАЯ ШКОЛА»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7" y="4151189"/>
            <a:ext cx="1808721" cy="251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77" y="4151189"/>
            <a:ext cx="1814327" cy="251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43" y="4149544"/>
            <a:ext cx="1815513" cy="251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09" y="4149544"/>
            <a:ext cx="1899528" cy="251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0794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2" y="945586"/>
            <a:ext cx="1911021" cy="265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13" y="1027560"/>
            <a:ext cx="1891235" cy="265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58" y="1006987"/>
            <a:ext cx="2053167" cy="265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0086" y="-2340"/>
            <a:ext cx="6508513" cy="707886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43000">
                <a:schemeClr val="accent5">
                  <a:lumMod val="50000"/>
                </a:schemeClr>
              </a:gs>
              <a:gs pos="73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74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21" y="5004104"/>
            <a:ext cx="895529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Серия обеспечивает поддержку успешного профильного обучения и профессионального самоопределения старшеклассников. Пособия серии могут использоваться как при реализации учебного плана естественнонаучного профиля на уровне среднего общего образования, так и в рамках внеурочной деятельности.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02" y="1973388"/>
            <a:ext cx="1898670" cy="265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33" y="1979729"/>
            <a:ext cx="1963432" cy="265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7520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83"/>
          <p:cNvPicPr>
            <a:picLocks noChangeAspect="1"/>
          </p:cNvPicPr>
          <p:nvPr/>
        </p:nvPicPr>
        <p:blipFill rotWithShape="1">
          <a:blip r:embed="rId2" cstate="print"/>
          <a:srcRect l="19375" t="16667" r="35625" b="18889"/>
          <a:stretch/>
        </p:blipFill>
        <p:spPr>
          <a:xfrm>
            <a:off x="3138676" y="1765848"/>
            <a:ext cx="5846734" cy="4709869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0086" y="-2340"/>
            <a:ext cx="6508513" cy="707886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43000">
                <a:schemeClr val="accent5">
                  <a:lumMod val="50000"/>
                </a:schemeClr>
              </a:gs>
              <a:gs pos="73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74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1293900" y="948394"/>
            <a:ext cx="4855229" cy="574606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3B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ПРОФИЛЬНЫЕ И УГЛУБЛЁННЫЕ КУРСЫ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143" y="1410313"/>
            <a:ext cx="553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Пособия «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Профильная школа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- это серия проб в выборе будущей  профессии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6221" y="913897"/>
            <a:ext cx="862855" cy="481927"/>
            <a:chOff x="7092280" y="4198347"/>
            <a:chExt cx="1368152" cy="668024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828264" y="4261135"/>
              <a:ext cx="126610" cy="375699"/>
            </a:xfrm>
            <a:custGeom>
              <a:avLst/>
              <a:gdLst/>
              <a:ahLst/>
              <a:cxnLst>
                <a:cxn ang="0">
                  <a:pos x="533" y="37"/>
                </a:cxn>
                <a:cxn ang="0">
                  <a:pos x="533" y="1583"/>
                </a:cxn>
                <a:cxn ang="0">
                  <a:pos x="463" y="1576"/>
                </a:cxn>
                <a:cxn ang="0">
                  <a:pos x="463" y="1576"/>
                </a:cxn>
                <a:cxn ang="0">
                  <a:pos x="190" y="1576"/>
                </a:cxn>
                <a:cxn ang="0">
                  <a:pos x="0" y="1576"/>
                </a:cxn>
                <a:cxn ang="0">
                  <a:pos x="0" y="37"/>
                </a:cxn>
                <a:cxn ang="0">
                  <a:pos x="37" y="0"/>
                </a:cxn>
                <a:cxn ang="0">
                  <a:pos x="497" y="0"/>
                </a:cxn>
                <a:cxn ang="0">
                  <a:pos x="533" y="37"/>
                </a:cxn>
              </a:cxnLst>
              <a:rect l="0" t="0" r="r" b="b"/>
              <a:pathLst>
                <a:path w="533" h="1583">
                  <a:moveTo>
                    <a:pt x="533" y="37"/>
                  </a:moveTo>
                  <a:lnTo>
                    <a:pt x="533" y="1583"/>
                  </a:lnTo>
                  <a:cubicBezTo>
                    <a:pt x="511" y="1579"/>
                    <a:pt x="487" y="1576"/>
                    <a:pt x="463" y="1576"/>
                  </a:cubicBezTo>
                  <a:lnTo>
                    <a:pt x="463" y="1576"/>
                  </a:lnTo>
                  <a:lnTo>
                    <a:pt x="190" y="1576"/>
                  </a:lnTo>
                  <a:lnTo>
                    <a:pt x="0" y="1576"/>
                  </a:lnTo>
                  <a:lnTo>
                    <a:pt x="0" y="37"/>
                  </a:lnTo>
                  <a:cubicBezTo>
                    <a:pt x="0" y="16"/>
                    <a:pt x="17" y="0"/>
                    <a:pt x="37" y="0"/>
                  </a:cubicBezTo>
                  <a:lnTo>
                    <a:pt x="497" y="0"/>
                  </a:lnTo>
                  <a:cubicBezTo>
                    <a:pt x="517" y="0"/>
                    <a:pt x="533" y="16"/>
                    <a:pt x="533" y="37"/>
                  </a:cubicBezTo>
                  <a:close/>
                </a:path>
              </a:pathLst>
            </a:custGeom>
            <a:solidFill>
              <a:srgbClr val="3765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7954874" y="4261135"/>
              <a:ext cx="126610" cy="433341"/>
            </a:xfrm>
            <a:custGeom>
              <a:avLst/>
              <a:gdLst/>
              <a:ahLst/>
              <a:cxnLst>
                <a:cxn ang="0">
                  <a:pos x="533" y="37"/>
                </a:cxn>
                <a:cxn ang="0">
                  <a:pos x="533" y="1584"/>
                </a:cxn>
                <a:cxn ang="0">
                  <a:pos x="368" y="1675"/>
                </a:cxn>
                <a:cxn ang="0">
                  <a:pos x="368" y="1675"/>
                </a:cxn>
                <a:cxn ang="0">
                  <a:pos x="280" y="1828"/>
                </a:cxn>
                <a:cxn ang="0">
                  <a:pos x="257" y="1828"/>
                </a:cxn>
                <a:cxn ang="0">
                  <a:pos x="169" y="1675"/>
                </a:cxn>
                <a:cxn ang="0">
                  <a:pos x="169" y="1675"/>
                </a:cxn>
                <a:cxn ang="0">
                  <a:pos x="0" y="1583"/>
                </a:cxn>
                <a:cxn ang="0">
                  <a:pos x="0" y="37"/>
                </a:cxn>
                <a:cxn ang="0">
                  <a:pos x="37" y="0"/>
                </a:cxn>
                <a:cxn ang="0">
                  <a:pos x="497" y="0"/>
                </a:cxn>
                <a:cxn ang="0">
                  <a:pos x="533" y="37"/>
                </a:cxn>
              </a:cxnLst>
              <a:rect l="0" t="0" r="r" b="b"/>
              <a:pathLst>
                <a:path w="533" h="1828">
                  <a:moveTo>
                    <a:pt x="533" y="37"/>
                  </a:moveTo>
                  <a:lnTo>
                    <a:pt x="533" y="1584"/>
                  </a:lnTo>
                  <a:cubicBezTo>
                    <a:pt x="469" y="1598"/>
                    <a:pt x="412" y="1631"/>
                    <a:pt x="368" y="1675"/>
                  </a:cubicBezTo>
                  <a:lnTo>
                    <a:pt x="368" y="1675"/>
                  </a:lnTo>
                  <a:cubicBezTo>
                    <a:pt x="326" y="1717"/>
                    <a:pt x="295" y="1770"/>
                    <a:pt x="280" y="1828"/>
                  </a:cubicBezTo>
                  <a:lnTo>
                    <a:pt x="257" y="1828"/>
                  </a:lnTo>
                  <a:cubicBezTo>
                    <a:pt x="242" y="1770"/>
                    <a:pt x="211" y="1717"/>
                    <a:pt x="169" y="1675"/>
                  </a:cubicBezTo>
                  <a:lnTo>
                    <a:pt x="169" y="1675"/>
                  </a:lnTo>
                  <a:cubicBezTo>
                    <a:pt x="124" y="1630"/>
                    <a:pt x="66" y="1597"/>
                    <a:pt x="0" y="1583"/>
                  </a:cubicBezTo>
                  <a:lnTo>
                    <a:pt x="0" y="37"/>
                  </a:lnTo>
                  <a:cubicBezTo>
                    <a:pt x="0" y="16"/>
                    <a:pt x="17" y="0"/>
                    <a:pt x="37" y="0"/>
                  </a:cubicBezTo>
                  <a:lnTo>
                    <a:pt x="497" y="0"/>
                  </a:lnTo>
                  <a:cubicBezTo>
                    <a:pt x="517" y="0"/>
                    <a:pt x="533" y="16"/>
                    <a:pt x="533" y="37"/>
                  </a:cubicBezTo>
                  <a:close/>
                </a:path>
              </a:pathLst>
            </a:custGeom>
            <a:solidFill>
              <a:srgbClr val="37658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8081484" y="4261135"/>
              <a:ext cx="125581" cy="375699"/>
            </a:xfrm>
            <a:custGeom>
              <a:avLst/>
              <a:gdLst/>
              <a:ahLst/>
              <a:cxnLst>
                <a:cxn ang="0">
                  <a:pos x="533" y="37"/>
                </a:cxn>
                <a:cxn ang="0">
                  <a:pos x="533" y="1576"/>
                </a:cxn>
                <a:cxn ang="0">
                  <a:pos x="74" y="1576"/>
                </a:cxn>
                <a:cxn ang="0">
                  <a:pos x="74" y="1576"/>
                </a:cxn>
                <a:cxn ang="0">
                  <a:pos x="0" y="1584"/>
                </a:cxn>
                <a:cxn ang="0">
                  <a:pos x="0" y="37"/>
                </a:cxn>
                <a:cxn ang="0">
                  <a:pos x="37" y="0"/>
                </a:cxn>
                <a:cxn ang="0">
                  <a:pos x="497" y="0"/>
                </a:cxn>
                <a:cxn ang="0">
                  <a:pos x="533" y="37"/>
                </a:cxn>
              </a:cxnLst>
              <a:rect l="0" t="0" r="r" b="b"/>
              <a:pathLst>
                <a:path w="533" h="1584">
                  <a:moveTo>
                    <a:pt x="533" y="37"/>
                  </a:moveTo>
                  <a:lnTo>
                    <a:pt x="533" y="1576"/>
                  </a:lnTo>
                  <a:lnTo>
                    <a:pt x="74" y="1576"/>
                  </a:lnTo>
                  <a:lnTo>
                    <a:pt x="74" y="1576"/>
                  </a:lnTo>
                  <a:cubicBezTo>
                    <a:pt x="49" y="1576"/>
                    <a:pt x="24" y="1579"/>
                    <a:pt x="0" y="1584"/>
                  </a:cubicBezTo>
                  <a:lnTo>
                    <a:pt x="0" y="37"/>
                  </a:lnTo>
                  <a:cubicBezTo>
                    <a:pt x="0" y="16"/>
                    <a:pt x="17" y="0"/>
                    <a:pt x="37" y="0"/>
                  </a:cubicBezTo>
                  <a:lnTo>
                    <a:pt x="497" y="0"/>
                  </a:lnTo>
                  <a:cubicBezTo>
                    <a:pt x="517" y="0"/>
                    <a:pt x="533" y="16"/>
                    <a:pt x="533" y="37"/>
                  </a:cubicBezTo>
                  <a:close/>
                </a:path>
              </a:pathLst>
            </a:cu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7892084" y="4261135"/>
              <a:ext cx="62790" cy="375699"/>
            </a:xfrm>
            <a:custGeom>
              <a:avLst/>
              <a:gdLst/>
              <a:ahLst/>
              <a:cxnLst>
                <a:cxn ang="0">
                  <a:pos x="266" y="37"/>
                </a:cxn>
                <a:cxn ang="0">
                  <a:pos x="266" y="1583"/>
                </a:cxn>
                <a:cxn ang="0">
                  <a:pos x="196" y="1576"/>
                </a:cxn>
                <a:cxn ang="0">
                  <a:pos x="196" y="1576"/>
                </a:cxn>
                <a:cxn ang="0">
                  <a:pos x="0" y="1576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66" y="37"/>
                </a:cxn>
              </a:cxnLst>
              <a:rect l="0" t="0" r="r" b="b"/>
              <a:pathLst>
                <a:path w="266" h="1583">
                  <a:moveTo>
                    <a:pt x="266" y="37"/>
                  </a:moveTo>
                  <a:lnTo>
                    <a:pt x="266" y="1583"/>
                  </a:lnTo>
                  <a:cubicBezTo>
                    <a:pt x="244" y="1579"/>
                    <a:pt x="220" y="1576"/>
                    <a:pt x="196" y="1576"/>
                  </a:cubicBezTo>
                  <a:lnTo>
                    <a:pt x="196" y="1576"/>
                  </a:lnTo>
                  <a:lnTo>
                    <a:pt x="0" y="1576"/>
                  </a:lnTo>
                  <a:lnTo>
                    <a:pt x="0" y="0"/>
                  </a:lnTo>
                  <a:lnTo>
                    <a:pt x="230" y="0"/>
                  </a:lnTo>
                  <a:cubicBezTo>
                    <a:pt x="250" y="0"/>
                    <a:pt x="266" y="16"/>
                    <a:pt x="266" y="37"/>
                  </a:cubicBezTo>
                  <a:close/>
                </a:path>
              </a:pathLst>
            </a:custGeom>
            <a:solidFill>
              <a:srgbClr val="2C526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8017665" y="4261135"/>
              <a:ext cx="63820" cy="433341"/>
            </a:xfrm>
            <a:custGeom>
              <a:avLst/>
              <a:gdLst/>
              <a:ahLst/>
              <a:cxnLst>
                <a:cxn ang="0">
                  <a:pos x="266" y="37"/>
                </a:cxn>
                <a:cxn ang="0">
                  <a:pos x="266" y="1584"/>
                </a:cxn>
                <a:cxn ang="0">
                  <a:pos x="101" y="1675"/>
                </a:cxn>
                <a:cxn ang="0">
                  <a:pos x="101" y="1675"/>
                </a:cxn>
                <a:cxn ang="0">
                  <a:pos x="13" y="1828"/>
                </a:cxn>
                <a:cxn ang="0">
                  <a:pos x="0" y="1828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66" y="37"/>
                </a:cxn>
              </a:cxnLst>
              <a:rect l="0" t="0" r="r" b="b"/>
              <a:pathLst>
                <a:path w="266" h="1828">
                  <a:moveTo>
                    <a:pt x="266" y="37"/>
                  </a:moveTo>
                  <a:lnTo>
                    <a:pt x="266" y="1584"/>
                  </a:lnTo>
                  <a:cubicBezTo>
                    <a:pt x="202" y="1598"/>
                    <a:pt x="145" y="1631"/>
                    <a:pt x="101" y="1675"/>
                  </a:cubicBezTo>
                  <a:lnTo>
                    <a:pt x="101" y="1675"/>
                  </a:lnTo>
                  <a:cubicBezTo>
                    <a:pt x="59" y="1717"/>
                    <a:pt x="28" y="1770"/>
                    <a:pt x="13" y="1828"/>
                  </a:cubicBezTo>
                  <a:lnTo>
                    <a:pt x="0" y="1828"/>
                  </a:lnTo>
                  <a:lnTo>
                    <a:pt x="0" y="0"/>
                  </a:lnTo>
                  <a:lnTo>
                    <a:pt x="230" y="0"/>
                  </a:lnTo>
                  <a:cubicBezTo>
                    <a:pt x="250" y="0"/>
                    <a:pt x="266" y="16"/>
                    <a:pt x="266" y="37"/>
                  </a:cubicBezTo>
                  <a:close/>
                </a:path>
              </a:pathLst>
            </a:custGeom>
            <a:solidFill>
              <a:srgbClr val="2C526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8144274" y="4261135"/>
              <a:ext cx="62790" cy="373640"/>
            </a:xfrm>
            <a:custGeom>
              <a:avLst/>
              <a:gdLst/>
              <a:ahLst/>
              <a:cxnLst>
                <a:cxn ang="0">
                  <a:pos x="266" y="37"/>
                </a:cxn>
                <a:cxn ang="0">
                  <a:pos x="266" y="1576"/>
                </a:cxn>
                <a:cxn ang="0">
                  <a:pos x="0" y="1576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66" y="37"/>
                </a:cxn>
              </a:cxnLst>
              <a:rect l="0" t="0" r="r" b="b"/>
              <a:pathLst>
                <a:path w="266" h="1576">
                  <a:moveTo>
                    <a:pt x="266" y="37"/>
                  </a:moveTo>
                  <a:lnTo>
                    <a:pt x="266" y="1576"/>
                  </a:lnTo>
                  <a:lnTo>
                    <a:pt x="0" y="1576"/>
                  </a:lnTo>
                  <a:lnTo>
                    <a:pt x="0" y="0"/>
                  </a:lnTo>
                  <a:lnTo>
                    <a:pt x="230" y="0"/>
                  </a:lnTo>
                  <a:cubicBezTo>
                    <a:pt x="250" y="0"/>
                    <a:pt x="266" y="16"/>
                    <a:pt x="266" y="37"/>
                  </a:cubicBezTo>
                  <a:close/>
                </a:path>
              </a:pathLst>
            </a:custGeom>
            <a:solidFill>
              <a:srgbClr val="739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836499" y="4320835"/>
              <a:ext cx="111170" cy="5043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836499" y="4302308"/>
              <a:ext cx="111170" cy="12352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7963109" y="4320835"/>
              <a:ext cx="110140" cy="5043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7963109" y="4302308"/>
              <a:ext cx="110140" cy="12352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8088690" y="4320835"/>
              <a:ext cx="111170" cy="5043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8088690" y="4302308"/>
              <a:ext cx="111170" cy="12352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7892084" y="4320835"/>
              <a:ext cx="55585" cy="50436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7892084" y="4302308"/>
              <a:ext cx="55585" cy="12352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8017665" y="4320835"/>
              <a:ext cx="55585" cy="50436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8017665" y="4302308"/>
              <a:ext cx="55585" cy="12352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8144274" y="4320835"/>
              <a:ext cx="55585" cy="50436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8144274" y="4302308"/>
              <a:ext cx="55585" cy="12352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8206035" y="4255989"/>
              <a:ext cx="217193" cy="610382"/>
            </a:xfrm>
            <a:custGeom>
              <a:avLst/>
              <a:gdLst/>
              <a:ahLst/>
              <a:cxnLst>
                <a:cxn ang="0">
                  <a:pos x="530" y="33"/>
                </a:cxn>
                <a:cxn ang="0">
                  <a:pos x="777" y="1599"/>
                </a:cxn>
                <a:cxn ang="0">
                  <a:pos x="237" y="1599"/>
                </a:cxn>
                <a:cxn ang="0">
                  <a:pos x="4" y="116"/>
                </a:cxn>
                <a:cxn ang="0">
                  <a:pos x="34" y="74"/>
                </a:cxn>
                <a:cxn ang="0">
                  <a:pos x="488" y="3"/>
                </a:cxn>
                <a:cxn ang="0">
                  <a:pos x="530" y="33"/>
                </a:cxn>
                <a:cxn ang="0">
                  <a:pos x="842" y="2012"/>
                </a:cxn>
                <a:cxn ang="0">
                  <a:pos x="912" y="2460"/>
                </a:cxn>
                <a:cxn ang="0">
                  <a:pos x="882" y="2502"/>
                </a:cxn>
                <a:cxn ang="0">
                  <a:pos x="428" y="2573"/>
                </a:cxn>
                <a:cxn ang="0">
                  <a:pos x="386" y="2543"/>
                </a:cxn>
                <a:cxn ang="0">
                  <a:pos x="302" y="2012"/>
                </a:cxn>
                <a:cxn ang="0">
                  <a:pos x="842" y="2012"/>
                </a:cxn>
              </a:cxnLst>
              <a:rect l="0" t="0" r="r" b="b"/>
              <a:pathLst>
                <a:path w="915" h="2576">
                  <a:moveTo>
                    <a:pt x="530" y="33"/>
                  </a:moveTo>
                  <a:lnTo>
                    <a:pt x="777" y="1599"/>
                  </a:lnTo>
                  <a:lnTo>
                    <a:pt x="237" y="1599"/>
                  </a:lnTo>
                  <a:lnTo>
                    <a:pt x="4" y="116"/>
                  </a:lnTo>
                  <a:cubicBezTo>
                    <a:pt x="0" y="96"/>
                    <a:pt x="14" y="77"/>
                    <a:pt x="34" y="74"/>
                  </a:cubicBezTo>
                  <a:lnTo>
                    <a:pt x="488" y="3"/>
                  </a:lnTo>
                  <a:cubicBezTo>
                    <a:pt x="508" y="0"/>
                    <a:pt x="527" y="13"/>
                    <a:pt x="530" y="33"/>
                  </a:cubicBezTo>
                  <a:close/>
                  <a:moveTo>
                    <a:pt x="842" y="2012"/>
                  </a:moveTo>
                  <a:lnTo>
                    <a:pt x="912" y="2460"/>
                  </a:lnTo>
                  <a:cubicBezTo>
                    <a:pt x="915" y="2480"/>
                    <a:pt x="902" y="2498"/>
                    <a:pt x="882" y="2502"/>
                  </a:cubicBezTo>
                  <a:lnTo>
                    <a:pt x="428" y="2573"/>
                  </a:lnTo>
                  <a:cubicBezTo>
                    <a:pt x="408" y="2576"/>
                    <a:pt x="389" y="2563"/>
                    <a:pt x="386" y="2543"/>
                  </a:cubicBezTo>
                  <a:lnTo>
                    <a:pt x="302" y="2012"/>
                  </a:lnTo>
                  <a:lnTo>
                    <a:pt x="842" y="2012"/>
                  </a:lnTo>
                  <a:close/>
                </a:path>
              </a:pathLst>
            </a:cu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/>
          </p:nvSpPr>
          <p:spPr bwMode="auto">
            <a:xfrm>
              <a:off x="8267796" y="4255989"/>
              <a:ext cx="155432" cy="601119"/>
            </a:xfrm>
            <a:custGeom>
              <a:avLst/>
              <a:gdLst/>
              <a:ahLst/>
              <a:cxnLst>
                <a:cxn ang="0">
                  <a:pos x="269" y="33"/>
                </a:cxn>
                <a:cxn ang="0">
                  <a:pos x="516" y="1599"/>
                </a:cxn>
                <a:cxn ang="0">
                  <a:pos x="246" y="1599"/>
                </a:cxn>
                <a:cxn ang="0">
                  <a:pos x="0" y="38"/>
                </a:cxn>
                <a:cxn ang="0">
                  <a:pos x="227" y="3"/>
                </a:cxn>
                <a:cxn ang="0">
                  <a:pos x="269" y="33"/>
                </a:cxn>
                <a:cxn ang="0">
                  <a:pos x="581" y="2012"/>
                </a:cxn>
                <a:cxn ang="0">
                  <a:pos x="651" y="2460"/>
                </a:cxn>
                <a:cxn ang="0">
                  <a:pos x="621" y="2502"/>
                </a:cxn>
                <a:cxn ang="0">
                  <a:pos x="394" y="2537"/>
                </a:cxn>
                <a:cxn ang="0">
                  <a:pos x="311" y="2012"/>
                </a:cxn>
                <a:cxn ang="0">
                  <a:pos x="581" y="2012"/>
                </a:cxn>
              </a:cxnLst>
              <a:rect l="0" t="0" r="r" b="b"/>
              <a:pathLst>
                <a:path w="654" h="2537">
                  <a:moveTo>
                    <a:pt x="269" y="33"/>
                  </a:moveTo>
                  <a:lnTo>
                    <a:pt x="516" y="1599"/>
                  </a:lnTo>
                  <a:lnTo>
                    <a:pt x="246" y="1599"/>
                  </a:lnTo>
                  <a:lnTo>
                    <a:pt x="0" y="38"/>
                  </a:lnTo>
                  <a:lnTo>
                    <a:pt x="227" y="3"/>
                  </a:lnTo>
                  <a:cubicBezTo>
                    <a:pt x="247" y="0"/>
                    <a:pt x="266" y="13"/>
                    <a:pt x="269" y="33"/>
                  </a:cubicBezTo>
                  <a:close/>
                  <a:moveTo>
                    <a:pt x="581" y="2012"/>
                  </a:moveTo>
                  <a:lnTo>
                    <a:pt x="651" y="2460"/>
                  </a:lnTo>
                  <a:cubicBezTo>
                    <a:pt x="654" y="2480"/>
                    <a:pt x="641" y="2498"/>
                    <a:pt x="621" y="2502"/>
                  </a:cubicBezTo>
                  <a:lnTo>
                    <a:pt x="394" y="2537"/>
                  </a:lnTo>
                  <a:lnTo>
                    <a:pt x="311" y="2012"/>
                  </a:lnTo>
                  <a:lnTo>
                    <a:pt x="581" y="2012"/>
                  </a:lnTo>
                  <a:close/>
                </a:path>
              </a:pathLst>
            </a:custGeom>
            <a:solidFill>
              <a:srgbClr val="739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8291471" y="4749029"/>
              <a:ext cx="117346" cy="66905"/>
            </a:xfrm>
            <a:custGeom>
              <a:avLst/>
              <a:gdLst/>
              <a:ahLst/>
              <a:cxnLst>
                <a:cxn ang="0">
                  <a:pos x="463" y="0"/>
                </a:cxn>
                <a:cxn ang="0">
                  <a:pos x="496" y="210"/>
                </a:cxn>
                <a:cxn ang="0">
                  <a:pos x="33" y="283"/>
                </a:cxn>
                <a:cxn ang="0">
                  <a:pos x="0" y="73"/>
                </a:cxn>
                <a:cxn ang="0">
                  <a:pos x="463" y="0"/>
                </a:cxn>
              </a:cxnLst>
              <a:rect l="0" t="0" r="r" b="b"/>
              <a:pathLst>
                <a:path w="496" h="283">
                  <a:moveTo>
                    <a:pt x="463" y="0"/>
                  </a:moveTo>
                  <a:lnTo>
                    <a:pt x="496" y="210"/>
                  </a:lnTo>
                  <a:lnTo>
                    <a:pt x="33" y="283"/>
                  </a:lnTo>
                  <a:lnTo>
                    <a:pt x="0" y="73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FD0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8222505" y="4314660"/>
              <a:ext cx="117346" cy="67935"/>
            </a:xfrm>
            <a:custGeom>
              <a:avLst/>
              <a:gdLst/>
              <a:ahLst/>
              <a:cxnLst>
                <a:cxn ang="0">
                  <a:pos x="462" y="0"/>
                </a:cxn>
                <a:cxn ang="0">
                  <a:pos x="495" y="210"/>
                </a:cxn>
                <a:cxn ang="0">
                  <a:pos x="33" y="283"/>
                </a:cxn>
                <a:cxn ang="0">
                  <a:pos x="0" y="73"/>
                </a:cxn>
                <a:cxn ang="0">
                  <a:pos x="462" y="0"/>
                </a:cxn>
              </a:cxnLst>
              <a:rect l="0" t="0" r="r" b="b"/>
              <a:pathLst>
                <a:path w="495" h="283">
                  <a:moveTo>
                    <a:pt x="462" y="0"/>
                  </a:moveTo>
                  <a:lnTo>
                    <a:pt x="495" y="210"/>
                  </a:lnTo>
                  <a:lnTo>
                    <a:pt x="33" y="283"/>
                  </a:lnTo>
                  <a:lnTo>
                    <a:pt x="0" y="73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FFD0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8288383" y="4732560"/>
              <a:ext cx="111170" cy="27791"/>
            </a:xfrm>
            <a:custGeom>
              <a:avLst/>
              <a:gdLst/>
              <a:ahLst/>
              <a:cxnLst>
                <a:cxn ang="0">
                  <a:pos x="464" y="0"/>
                </a:cxn>
                <a:cxn ang="0">
                  <a:pos x="471" y="42"/>
                </a:cxn>
                <a:cxn ang="0">
                  <a:pos x="8" y="115"/>
                </a:cxn>
                <a:cxn ang="0">
                  <a:pos x="0" y="64"/>
                </a:cxn>
                <a:cxn ang="0">
                  <a:pos x="407" y="0"/>
                </a:cxn>
                <a:cxn ang="0">
                  <a:pos x="464" y="0"/>
                </a:cxn>
              </a:cxnLst>
              <a:rect l="0" t="0" r="r" b="b"/>
              <a:pathLst>
                <a:path w="471" h="115">
                  <a:moveTo>
                    <a:pt x="464" y="0"/>
                  </a:moveTo>
                  <a:lnTo>
                    <a:pt x="471" y="42"/>
                  </a:lnTo>
                  <a:lnTo>
                    <a:pt x="8" y="115"/>
                  </a:lnTo>
                  <a:lnTo>
                    <a:pt x="0" y="64"/>
                  </a:lnTo>
                  <a:lnTo>
                    <a:pt x="40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EA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219417" y="4296132"/>
              <a:ext cx="112199" cy="29850"/>
            </a:xfrm>
            <a:custGeom>
              <a:avLst/>
              <a:gdLst/>
              <a:ahLst/>
              <a:cxnLst>
                <a:cxn ang="0">
                  <a:pos x="463" y="0"/>
                </a:cxn>
                <a:cxn ang="0">
                  <a:pos x="471" y="51"/>
                </a:cxn>
                <a:cxn ang="0">
                  <a:pos x="8" y="123"/>
                </a:cxn>
                <a:cxn ang="0">
                  <a:pos x="0" y="73"/>
                </a:cxn>
                <a:cxn ang="0">
                  <a:pos x="463" y="0"/>
                </a:cxn>
              </a:cxnLst>
              <a:rect l="0" t="0" r="r" b="b"/>
              <a:pathLst>
                <a:path w="471" h="123">
                  <a:moveTo>
                    <a:pt x="463" y="0"/>
                  </a:moveTo>
                  <a:lnTo>
                    <a:pt x="471" y="51"/>
                  </a:lnTo>
                  <a:lnTo>
                    <a:pt x="8" y="123"/>
                  </a:lnTo>
                  <a:lnTo>
                    <a:pt x="0" y="73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FEA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8346027" y="4749029"/>
              <a:ext cx="62790" cy="58671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264" y="210"/>
                </a:cxn>
                <a:cxn ang="0">
                  <a:pos x="33" y="246"/>
                </a:cxn>
                <a:cxn ang="0">
                  <a:pos x="0" y="37"/>
                </a:cxn>
                <a:cxn ang="0">
                  <a:pos x="231" y="0"/>
                </a:cxn>
              </a:cxnLst>
              <a:rect l="0" t="0" r="r" b="b"/>
              <a:pathLst>
                <a:path w="264" h="246">
                  <a:moveTo>
                    <a:pt x="231" y="0"/>
                  </a:moveTo>
                  <a:lnTo>
                    <a:pt x="264" y="210"/>
                  </a:lnTo>
                  <a:lnTo>
                    <a:pt x="33" y="246"/>
                  </a:lnTo>
                  <a:lnTo>
                    <a:pt x="0" y="3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2AE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8277060" y="4314660"/>
              <a:ext cx="62790" cy="58671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264" y="210"/>
                </a:cxn>
                <a:cxn ang="0">
                  <a:pos x="33" y="246"/>
                </a:cxn>
                <a:cxn ang="0">
                  <a:pos x="0" y="36"/>
                </a:cxn>
                <a:cxn ang="0">
                  <a:pos x="231" y="0"/>
                </a:cxn>
              </a:cxnLst>
              <a:rect l="0" t="0" r="r" b="b"/>
              <a:pathLst>
                <a:path w="264" h="246">
                  <a:moveTo>
                    <a:pt x="231" y="0"/>
                  </a:moveTo>
                  <a:lnTo>
                    <a:pt x="264" y="210"/>
                  </a:lnTo>
                  <a:lnTo>
                    <a:pt x="33" y="246"/>
                  </a:lnTo>
                  <a:lnTo>
                    <a:pt x="0" y="3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2AE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8342939" y="4732560"/>
              <a:ext cx="56614" cy="18528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240" y="42"/>
                </a:cxn>
                <a:cxn ang="0">
                  <a:pos x="8" y="78"/>
                </a:cxn>
                <a:cxn ang="0">
                  <a:pos x="0" y="28"/>
                </a:cxn>
                <a:cxn ang="0">
                  <a:pos x="176" y="0"/>
                </a:cxn>
                <a:cxn ang="0">
                  <a:pos x="233" y="0"/>
                </a:cxn>
              </a:cxnLst>
              <a:rect l="0" t="0" r="r" b="b"/>
              <a:pathLst>
                <a:path w="240" h="78">
                  <a:moveTo>
                    <a:pt x="233" y="0"/>
                  </a:moveTo>
                  <a:lnTo>
                    <a:pt x="240" y="42"/>
                  </a:lnTo>
                  <a:lnTo>
                    <a:pt x="8" y="78"/>
                  </a:lnTo>
                  <a:lnTo>
                    <a:pt x="0" y="28"/>
                  </a:lnTo>
                  <a:lnTo>
                    <a:pt x="176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FD0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8275002" y="4296132"/>
              <a:ext cx="56614" cy="21616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239" y="51"/>
                </a:cxn>
                <a:cxn ang="0">
                  <a:pos x="8" y="87"/>
                </a:cxn>
                <a:cxn ang="0">
                  <a:pos x="0" y="36"/>
                </a:cxn>
                <a:cxn ang="0">
                  <a:pos x="231" y="0"/>
                </a:cxn>
              </a:cxnLst>
              <a:rect l="0" t="0" r="r" b="b"/>
              <a:pathLst>
                <a:path w="239" h="87">
                  <a:moveTo>
                    <a:pt x="231" y="0"/>
                  </a:moveTo>
                  <a:lnTo>
                    <a:pt x="239" y="51"/>
                  </a:lnTo>
                  <a:lnTo>
                    <a:pt x="8" y="87"/>
                  </a:lnTo>
                  <a:lnTo>
                    <a:pt x="0" y="3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D0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8144274" y="4437148"/>
              <a:ext cx="30880" cy="19762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8113394" y="4437148"/>
              <a:ext cx="30880" cy="19762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89"/>
            <p:cNvSpPr>
              <a:spLocks noChangeArrowheads="1"/>
            </p:cNvSpPr>
            <p:nvPr/>
          </p:nvSpPr>
          <p:spPr bwMode="auto">
            <a:xfrm>
              <a:off x="7154041" y="4220992"/>
              <a:ext cx="33350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90"/>
            <p:cNvSpPr>
              <a:spLocks noChangeArrowheads="1"/>
            </p:cNvSpPr>
            <p:nvPr/>
          </p:nvSpPr>
          <p:spPr bwMode="auto">
            <a:xfrm>
              <a:off x="7154041" y="4235402"/>
              <a:ext cx="33350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91"/>
            <p:cNvSpPr>
              <a:spLocks noChangeArrowheads="1"/>
            </p:cNvSpPr>
            <p:nvPr/>
          </p:nvSpPr>
          <p:spPr bwMode="auto">
            <a:xfrm>
              <a:off x="7154041" y="4249813"/>
              <a:ext cx="333509" cy="823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92"/>
            <p:cNvSpPr>
              <a:spLocks noChangeArrowheads="1"/>
            </p:cNvSpPr>
            <p:nvPr/>
          </p:nvSpPr>
          <p:spPr bwMode="auto">
            <a:xfrm>
              <a:off x="7154041" y="4265253"/>
              <a:ext cx="33350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93"/>
            <p:cNvSpPr>
              <a:spLocks noChangeArrowheads="1"/>
            </p:cNvSpPr>
            <p:nvPr/>
          </p:nvSpPr>
          <p:spPr bwMode="auto">
            <a:xfrm>
              <a:off x="7154041" y="4279663"/>
              <a:ext cx="33350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94"/>
            <p:cNvSpPr>
              <a:spLocks noChangeArrowheads="1"/>
            </p:cNvSpPr>
            <p:nvPr/>
          </p:nvSpPr>
          <p:spPr bwMode="auto">
            <a:xfrm>
              <a:off x="7154041" y="4294073"/>
              <a:ext cx="333509" cy="823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95"/>
            <p:cNvSpPr>
              <a:spLocks noChangeArrowheads="1"/>
            </p:cNvSpPr>
            <p:nvPr/>
          </p:nvSpPr>
          <p:spPr bwMode="auto">
            <a:xfrm>
              <a:off x="7154041" y="4228197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96"/>
            <p:cNvSpPr>
              <a:spLocks noChangeArrowheads="1"/>
            </p:cNvSpPr>
            <p:nvPr/>
          </p:nvSpPr>
          <p:spPr bwMode="auto">
            <a:xfrm>
              <a:off x="7154041" y="4242608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97"/>
            <p:cNvSpPr>
              <a:spLocks noChangeArrowheads="1"/>
            </p:cNvSpPr>
            <p:nvPr/>
          </p:nvSpPr>
          <p:spPr bwMode="auto">
            <a:xfrm>
              <a:off x="7154041" y="4258047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98"/>
            <p:cNvSpPr>
              <a:spLocks noChangeArrowheads="1"/>
            </p:cNvSpPr>
            <p:nvPr/>
          </p:nvSpPr>
          <p:spPr bwMode="auto">
            <a:xfrm>
              <a:off x="7154041" y="4272458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99"/>
            <p:cNvSpPr>
              <a:spLocks noChangeArrowheads="1"/>
            </p:cNvSpPr>
            <p:nvPr/>
          </p:nvSpPr>
          <p:spPr bwMode="auto">
            <a:xfrm>
              <a:off x="7154041" y="4286868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100"/>
            <p:cNvSpPr>
              <a:spLocks noChangeArrowheads="1"/>
            </p:cNvSpPr>
            <p:nvPr/>
          </p:nvSpPr>
          <p:spPr bwMode="auto">
            <a:xfrm>
              <a:off x="7154041" y="4302308"/>
              <a:ext cx="333509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101"/>
            <p:cNvSpPr>
              <a:spLocks noChangeArrowheads="1"/>
            </p:cNvSpPr>
            <p:nvPr/>
          </p:nvSpPr>
          <p:spPr bwMode="auto">
            <a:xfrm>
              <a:off x="7154041" y="4309513"/>
              <a:ext cx="333509" cy="5147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02"/>
            <p:cNvSpPr>
              <a:spLocks/>
            </p:cNvSpPr>
            <p:nvPr/>
          </p:nvSpPr>
          <p:spPr bwMode="auto">
            <a:xfrm>
              <a:off x="7487550" y="4220992"/>
              <a:ext cx="332480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01" y="0"/>
                </a:cxn>
                <a:cxn ang="0">
                  <a:pos x="1391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401" h="31">
                  <a:moveTo>
                    <a:pt x="0" y="0"/>
                  </a:moveTo>
                  <a:lnTo>
                    <a:pt x="1401" y="0"/>
                  </a:lnTo>
                  <a:cubicBezTo>
                    <a:pt x="1397" y="10"/>
                    <a:pt x="1394" y="20"/>
                    <a:pt x="1391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03"/>
            <p:cNvSpPr>
              <a:spLocks/>
            </p:cNvSpPr>
            <p:nvPr/>
          </p:nvSpPr>
          <p:spPr bwMode="auto">
            <a:xfrm>
              <a:off x="7487550" y="4235402"/>
              <a:ext cx="328362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4" y="0"/>
                </a:cxn>
                <a:cxn ang="0">
                  <a:pos x="1380" y="30"/>
                </a:cxn>
                <a:cxn ang="0">
                  <a:pos x="138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84" h="31">
                  <a:moveTo>
                    <a:pt x="0" y="0"/>
                  </a:moveTo>
                  <a:lnTo>
                    <a:pt x="1384" y="0"/>
                  </a:lnTo>
                  <a:cubicBezTo>
                    <a:pt x="1383" y="10"/>
                    <a:pt x="1381" y="20"/>
                    <a:pt x="1380" y="30"/>
                  </a:cubicBezTo>
                  <a:lnTo>
                    <a:pt x="1380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04"/>
            <p:cNvSpPr>
              <a:spLocks/>
            </p:cNvSpPr>
            <p:nvPr/>
          </p:nvSpPr>
          <p:spPr bwMode="auto">
            <a:xfrm>
              <a:off x="7487550" y="4249813"/>
              <a:ext cx="326304" cy="82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6" y="0"/>
                </a:cxn>
                <a:cxn ang="0">
                  <a:pos x="1374" y="32"/>
                </a:cxn>
                <a:cxn ang="0">
                  <a:pos x="0" y="32"/>
                </a:cxn>
                <a:cxn ang="0">
                  <a:pos x="0" y="0"/>
                </a:cxn>
              </a:cxnLst>
              <a:rect l="0" t="0" r="r" b="b"/>
              <a:pathLst>
                <a:path w="1376" h="32">
                  <a:moveTo>
                    <a:pt x="0" y="0"/>
                  </a:moveTo>
                  <a:lnTo>
                    <a:pt x="1376" y="0"/>
                  </a:lnTo>
                  <a:cubicBezTo>
                    <a:pt x="1375" y="11"/>
                    <a:pt x="1375" y="21"/>
                    <a:pt x="1374" y="32"/>
                  </a:cubicBez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05"/>
            <p:cNvSpPr>
              <a:spLocks/>
            </p:cNvSpPr>
            <p:nvPr/>
          </p:nvSpPr>
          <p:spPr bwMode="auto">
            <a:xfrm>
              <a:off x="7487550" y="4265253"/>
              <a:ext cx="325274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3" y="0"/>
                </a:cxn>
                <a:cxn ang="0">
                  <a:pos x="1373" y="10"/>
                </a:cxn>
                <a:cxn ang="0">
                  <a:pos x="1373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3" h="31">
                  <a:moveTo>
                    <a:pt x="0" y="0"/>
                  </a:moveTo>
                  <a:lnTo>
                    <a:pt x="1373" y="0"/>
                  </a:lnTo>
                  <a:lnTo>
                    <a:pt x="1373" y="10"/>
                  </a:lnTo>
                  <a:cubicBezTo>
                    <a:pt x="1373" y="17"/>
                    <a:pt x="1373" y="24"/>
                    <a:pt x="1373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06"/>
            <p:cNvSpPr>
              <a:spLocks/>
            </p:cNvSpPr>
            <p:nvPr/>
          </p:nvSpPr>
          <p:spPr bwMode="auto">
            <a:xfrm>
              <a:off x="7487550" y="4279663"/>
              <a:ext cx="326304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5" y="0"/>
                </a:cxn>
                <a:cxn ang="0">
                  <a:pos x="1377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7" h="31">
                  <a:moveTo>
                    <a:pt x="0" y="0"/>
                  </a:moveTo>
                  <a:lnTo>
                    <a:pt x="1375" y="0"/>
                  </a:lnTo>
                  <a:cubicBezTo>
                    <a:pt x="1375" y="11"/>
                    <a:pt x="1376" y="21"/>
                    <a:pt x="1377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07"/>
            <p:cNvSpPr>
              <a:spLocks/>
            </p:cNvSpPr>
            <p:nvPr/>
          </p:nvSpPr>
          <p:spPr bwMode="auto">
            <a:xfrm>
              <a:off x="7487550" y="4294073"/>
              <a:ext cx="328362" cy="82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1" y="0"/>
                </a:cxn>
                <a:cxn ang="0">
                  <a:pos x="1386" y="32"/>
                </a:cxn>
                <a:cxn ang="0">
                  <a:pos x="0" y="32"/>
                </a:cxn>
                <a:cxn ang="0">
                  <a:pos x="0" y="0"/>
                </a:cxn>
              </a:cxnLst>
              <a:rect l="0" t="0" r="r" b="b"/>
              <a:pathLst>
                <a:path w="1386" h="32">
                  <a:moveTo>
                    <a:pt x="0" y="0"/>
                  </a:moveTo>
                  <a:lnTo>
                    <a:pt x="1381" y="0"/>
                  </a:lnTo>
                  <a:cubicBezTo>
                    <a:pt x="1382" y="11"/>
                    <a:pt x="1384" y="22"/>
                    <a:pt x="1386" y="32"/>
                  </a:cubicBez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08"/>
            <p:cNvSpPr>
              <a:spLocks/>
            </p:cNvSpPr>
            <p:nvPr/>
          </p:nvSpPr>
          <p:spPr bwMode="auto">
            <a:xfrm>
              <a:off x="7487550" y="4228197"/>
              <a:ext cx="329392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1" y="0"/>
                </a:cxn>
                <a:cxn ang="0">
                  <a:pos x="1384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91" h="31">
                  <a:moveTo>
                    <a:pt x="0" y="0"/>
                  </a:moveTo>
                  <a:lnTo>
                    <a:pt x="1391" y="0"/>
                  </a:lnTo>
                  <a:cubicBezTo>
                    <a:pt x="1389" y="10"/>
                    <a:pt x="1386" y="20"/>
                    <a:pt x="1384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109"/>
            <p:cNvSpPr>
              <a:spLocks/>
            </p:cNvSpPr>
            <p:nvPr/>
          </p:nvSpPr>
          <p:spPr bwMode="auto">
            <a:xfrm>
              <a:off x="7487550" y="4242608"/>
              <a:ext cx="327333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0" y="0"/>
                </a:cxn>
                <a:cxn ang="0">
                  <a:pos x="1376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80" h="31">
                  <a:moveTo>
                    <a:pt x="0" y="0"/>
                  </a:moveTo>
                  <a:lnTo>
                    <a:pt x="1380" y="0"/>
                  </a:lnTo>
                  <a:cubicBezTo>
                    <a:pt x="1378" y="11"/>
                    <a:pt x="1377" y="21"/>
                    <a:pt x="1376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10"/>
            <p:cNvSpPr>
              <a:spLocks/>
            </p:cNvSpPr>
            <p:nvPr/>
          </p:nvSpPr>
          <p:spPr bwMode="auto">
            <a:xfrm>
              <a:off x="7487550" y="4258047"/>
              <a:ext cx="325274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4" y="0"/>
                </a:cxn>
                <a:cxn ang="0">
                  <a:pos x="1373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4" h="31">
                  <a:moveTo>
                    <a:pt x="0" y="0"/>
                  </a:moveTo>
                  <a:lnTo>
                    <a:pt x="1374" y="0"/>
                  </a:lnTo>
                  <a:cubicBezTo>
                    <a:pt x="1374" y="10"/>
                    <a:pt x="1373" y="20"/>
                    <a:pt x="1373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11"/>
            <p:cNvSpPr>
              <a:spLocks/>
            </p:cNvSpPr>
            <p:nvPr/>
          </p:nvSpPr>
          <p:spPr bwMode="auto">
            <a:xfrm>
              <a:off x="7487550" y="4272458"/>
              <a:ext cx="326304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3" y="0"/>
                </a:cxn>
                <a:cxn ang="0">
                  <a:pos x="1375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5" h="31">
                  <a:moveTo>
                    <a:pt x="0" y="0"/>
                  </a:moveTo>
                  <a:lnTo>
                    <a:pt x="1373" y="0"/>
                  </a:lnTo>
                  <a:cubicBezTo>
                    <a:pt x="1374" y="10"/>
                    <a:pt x="1374" y="21"/>
                    <a:pt x="1375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12"/>
            <p:cNvSpPr>
              <a:spLocks/>
            </p:cNvSpPr>
            <p:nvPr/>
          </p:nvSpPr>
          <p:spPr bwMode="auto">
            <a:xfrm>
              <a:off x="7487550" y="4286868"/>
              <a:ext cx="327333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7" y="0"/>
                </a:cxn>
                <a:cxn ang="0">
                  <a:pos x="1380" y="23"/>
                </a:cxn>
                <a:cxn ang="0">
                  <a:pos x="1381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81" h="31">
                  <a:moveTo>
                    <a:pt x="0" y="0"/>
                  </a:moveTo>
                  <a:lnTo>
                    <a:pt x="1377" y="0"/>
                  </a:lnTo>
                  <a:cubicBezTo>
                    <a:pt x="1378" y="8"/>
                    <a:pt x="1379" y="15"/>
                    <a:pt x="1380" y="23"/>
                  </a:cubicBezTo>
                  <a:lnTo>
                    <a:pt x="1381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13"/>
            <p:cNvSpPr>
              <a:spLocks/>
            </p:cNvSpPr>
            <p:nvPr/>
          </p:nvSpPr>
          <p:spPr bwMode="auto">
            <a:xfrm>
              <a:off x="7487550" y="4302308"/>
              <a:ext cx="330421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6" y="0"/>
                </a:cxn>
                <a:cxn ang="0">
                  <a:pos x="1394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94" h="31">
                  <a:moveTo>
                    <a:pt x="0" y="0"/>
                  </a:moveTo>
                  <a:lnTo>
                    <a:pt x="1386" y="0"/>
                  </a:lnTo>
                  <a:cubicBezTo>
                    <a:pt x="1389" y="10"/>
                    <a:pt x="1391" y="21"/>
                    <a:pt x="1394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14"/>
            <p:cNvSpPr>
              <a:spLocks/>
            </p:cNvSpPr>
            <p:nvPr/>
          </p:nvSpPr>
          <p:spPr bwMode="auto">
            <a:xfrm>
              <a:off x="7487550" y="4309513"/>
              <a:ext cx="332480" cy="51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4" y="0"/>
                </a:cxn>
                <a:cxn ang="0">
                  <a:pos x="1401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401" h="21">
                  <a:moveTo>
                    <a:pt x="0" y="0"/>
                  </a:moveTo>
                  <a:lnTo>
                    <a:pt x="1394" y="0"/>
                  </a:lnTo>
                  <a:cubicBezTo>
                    <a:pt x="1396" y="7"/>
                    <a:pt x="1398" y="14"/>
                    <a:pt x="1401" y="21"/>
                  </a:cubicBez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9A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15"/>
            <p:cNvSpPr>
              <a:spLocks/>
            </p:cNvSpPr>
            <p:nvPr/>
          </p:nvSpPr>
          <p:spPr bwMode="auto">
            <a:xfrm>
              <a:off x="7146835" y="4198347"/>
              <a:ext cx="681429" cy="136899"/>
            </a:xfrm>
            <a:custGeom>
              <a:avLst/>
              <a:gdLst/>
              <a:ahLst/>
              <a:cxnLst>
                <a:cxn ang="0">
                  <a:pos x="2877" y="578"/>
                </a:cxn>
                <a:cxn ang="0">
                  <a:pos x="123" y="578"/>
                </a:cxn>
                <a:cxn ang="0">
                  <a:pos x="6" y="395"/>
                </a:cxn>
                <a:cxn ang="0">
                  <a:pos x="0" y="289"/>
                </a:cxn>
                <a:cxn ang="0">
                  <a:pos x="6" y="184"/>
                </a:cxn>
                <a:cxn ang="0">
                  <a:pos x="123" y="0"/>
                </a:cxn>
                <a:cxn ang="0">
                  <a:pos x="2877" y="0"/>
                </a:cxn>
                <a:cxn ang="0">
                  <a:pos x="2877" y="92"/>
                </a:cxn>
                <a:cxn ang="0">
                  <a:pos x="123" y="92"/>
                </a:cxn>
                <a:cxn ang="0">
                  <a:pos x="97" y="196"/>
                </a:cxn>
                <a:cxn ang="0">
                  <a:pos x="91" y="289"/>
                </a:cxn>
                <a:cxn ang="0">
                  <a:pos x="97" y="383"/>
                </a:cxn>
                <a:cxn ang="0">
                  <a:pos x="123" y="487"/>
                </a:cxn>
                <a:cxn ang="0">
                  <a:pos x="2877" y="487"/>
                </a:cxn>
                <a:cxn ang="0">
                  <a:pos x="2877" y="578"/>
                </a:cxn>
              </a:cxnLst>
              <a:rect l="0" t="0" r="r" b="b"/>
              <a:pathLst>
                <a:path w="2877" h="578">
                  <a:moveTo>
                    <a:pt x="2877" y="578"/>
                  </a:moveTo>
                  <a:lnTo>
                    <a:pt x="123" y="578"/>
                  </a:lnTo>
                  <a:cubicBezTo>
                    <a:pt x="57" y="578"/>
                    <a:pt x="19" y="498"/>
                    <a:pt x="6" y="395"/>
                  </a:cubicBezTo>
                  <a:cubicBezTo>
                    <a:pt x="2" y="360"/>
                    <a:pt x="0" y="324"/>
                    <a:pt x="0" y="289"/>
                  </a:cubicBezTo>
                  <a:cubicBezTo>
                    <a:pt x="0" y="254"/>
                    <a:pt x="2" y="218"/>
                    <a:pt x="6" y="184"/>
                  </a:cubicBezTo>
                  <a:cubicBezTo>
                    <a:pt x="19" y="81"/>
                    <a:pt x="57" y="0"/>
                    <a:pt x="123" y="0"/>
                  </a:cubicBezTo>
                  <a:lnTo>
                    <a:pt x="2877" y="0"/>
                  </a:lnTo>
                  <a:lnTo>
                    <a:pt x="2877" y="92"/>
                  </a:lnTo>
                  <a:lnTo>
                    <a:pt x="123" y="92"/>
                  </a:lnTo>
                  <a:cubicBezTo>
                    <a:pt x="114" y="92"/>
                    <a:pt x="104" y="137"/>
                    <a:pt x="97" y="196"/>
                  </a:cubicBezTo>
                  <a:cubicBezTo>
                    <a:pt x="93" y="224"/>
                    <a:pt x="91" y="256"/>
                    <a:pt x="91" y="289"/>
                  </a:cubicBezTo>
                  <a:cubicBezTo>
                    <a:pt x="91" y="322"/>
                    <a:pt x="93" y="355"/>
                    <a:pt x="97" y="383"/>
                  </a:cubicBezTo>
                  <a:cubicBezTo>
                    <a:pt x="104" y="441"/>
                    <a:pt x="114" y="487"/>
                    <a:pt x="123" y="487"/>
                  </a:cubicBezTo>
                  <a:lnTo>
                    <a:pt x="2877" y="487"/>
                  </a:lnTo>
                  <a:lnTo>
                    <a:pt x="2877" y="57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16"/>
            <p:cNvSpPr>
              <a:spLocks noEditPoints="1"/>
            </p:cNvSpPr>
            <p:nvPr/>
          </p:nvSpPr>
          <p:spPr bwMode="auto">
            <a:xfrm>
              <a:off x="7487550" y="4198347"/>
              <a:ext cx="340714" cy="136899"/>
            </a:xfrm>
            <a:custGeom>
              <a:avLst/>
              <a:gdLst/>
              <a:ahLst/>
              <a:cxnLst>
                <a:cxn ang="0">
                  <a:pos x="1439" y="578"/>
                </a:cxn>
                <a:cxn ang="0">
                  <a:pos x="0" y="578"/>
                </a:cxn>
                <a:cxn ang="0">
                  <a:pos x="0" y="487"/>
                </a:cxn>
                <a:cxn ang="0">
                  <a:pos x="1439" y="487"/>
                </a:cxn>
                <a:cxn ang="0">
                  <a:pos x="1439" y="578"/>
                </a:cxn>
                <a:cxn ang="0">
                  <a:pos x="0" y="0"/>
                </a:cxn>
                <a:cxn ang="0">
                  <a:pos x="1439" y="0"/>
                </a:cxn>
                <a:cxn ang="0">
                  <a:pos x="1439" y="92"/>
                </a:cxn>
                <a:cxn ang="0">
                  <a:pos x="0" y="92"/>
                </a:cxn>
                <a:cxn ang="0">
                  <a:pos x="0" y="0"/>
                </a:cxn>
              </a:cxnLst>
              <a:rect l="0" t="0" r="r" b="b"/>
              <a:pathLst>
                <a:path w="1439" h="578">
                  <a:moveTo>
                    <a:pt x="1439" y="578"/>
                  </a:moveTo>
                  <a:lnTo>
                    <a:pt x="0" y="578"/>
                  </a:lnTo>
                  <a:lnTo>
                    <a:pt x="0" y="487"/>
                  </a:lnTo>
                  <a:lnTo>
                    <a:pt x="1439" y="487"/>
                  </a:lnTo>
                  <a:lnTo>
                    <a:pt x="1439" y="578"/>
                  </a:lnTo>
                  <a:close/>
                  <a:moveTo>
                    <a:pt x="0" y="0"/>
                  </a:moveTo>
                  <a:lnTo>
                    <a:pt x="1439" y="0"/>
                  </a:lnTo>
                  <a:lnTo>
                    <a:pt x="143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47"/>
            <p:cNvSpPr>
              <a:spLocks/>
            </p:cNvSpPr>
            <p:nvPr/>
          </p:nvSpPr>
          <p:spPr bwMode="auto">
            <a:xfrm>
              <a:off x="7167422" y="4588457"/>
              <a:ext cx="599081" cy="12557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2493" y="0"/>
                </a:cxn>
                <a:cxn ang="0">
                  <a:pos x="2529" y="37"/>
                </a:cxn>
                <a:cxn ang="0">
                  <a:pos x="2529" y="197"/>
                </a:cxn>
                <a:cxn ang="0">
                  <a:pos x="1711" y="197"/>
                </a:cxn>
                <a:cxn ang="0">
                  <a:pos x="1711" y="224"/>
                </a:cxn>
                <a:cxn ang="0">
                  <a:pos x="1711" y="250"/>
                </a:cxn>
                <a:cxn ang="0">
                  <a:pos x="1711" y="277"/>
                </a:cxn>
                <a:cxn ang="0">
                  <a:pos x="1711" y="304"/>
                </a:cxn>
                <a:cxn ang="0">
                  <a:pos x="1711" y="331"/>
                </a:cxn>
                <a:cxn ang="0">
                  <a:pos x="1711" y="357"/>
                </a:cxn>
                <a:cxn ang="0">
                  <a:pos x="1711" y="384"/>
                </a:cxn>
                <a:cxn ang="0">
                  <a:pos x="1711" y="411"/>
                </a:cxn>
                <a:cxn ang="0">
                  <a:pos x="1711" y="438"/>
                </a:cxn>
                <a:cxn ang="0">
                  <a:pos x="1711" y="464"/>
                </a:cxn>
                <a:cxn ang="0">
                  <a:pos x="1711" y="491"/>
                </a:cxn>
                <a:cxn ang="0">
                  <a:pos x="1711" y="518"/>
                </a:cxn>
                <a:cxn ang="0">
                  <a:pos x="1711" y="533"/>
                </a:cxn>
                <a:cxn ang="0">
                  <a:pos x="1657" y="533"/>
                </a:cxn>
                <a:cxn ang="0">
                  <a:pos x="36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6" y="0"/>
                </a:cxn>
              </a:cxnLst>
              <a:rect l="0" t="0" r="r" b="b"/>
              <a:pathLst>
                <a:path w="2529" h="533">
                  <a:moveTo>
                    <a:pt x="36" y="0"/>
                  </a:moveTo>
                  <a:lnTo>
                    <a:pt x="2493" y="0"/>
                  </a:lnTo>
                  <a:cubicBezTo>
                    <a:pt x="2513" y="0"/>
                    <a:pt x="2529" y="17"/>
                    <a:pt x="2529" y="37"/>
                  </a:cubicBezTo>
                  <a:lnTo>
                    <a:pt x="2529" y="197"/>
                  </a:lnTo>
                  <a:lnTo>
                    <a:pt x="1711" y="197"/>
                  </a:lnTo>
                  <a:lnTo>
                    <a:pt x="1711" y="224"/>
                  </a:lnTo>
                  <a:lnTo>
                    <a:pt x="1711" y="250"/>
                  </a:lnTo>
                  <a:lnTo>
                    <a:pt x="1711" y="277"/>
                  </a:lnTo>
                  <a:lnTo>
                    <a:pt x="1711" y="304"/>
                  </a:lnTo>
                  <a:lnTo>
                    <a:pt x="1711" y="331"/>
                  </a:lnTo>
                  <a:lnTo>
                    <a:pt x="1711" y="357"/>
                  </a:lnTo>
                  <a:lnTo>
                    <a:pt x="1711" y="384"/>
                  </a:lnTo>
                  <a:lnTo>
                    <a:pt x="1711" y="411"/>
                  </a:lnTo>
                  <a:lnTo>
                    <a:pt x="1711" y="438"/>
                  </a:lnTo>
                  <a:lnTo>
                    <a:pt x="1711" y="464"/>
                  </a:lnTo>
                  <a:lnTo>
                    <a:pt x="1711" y="491"/>
                  </a:lnTo>
                  <a:lnTo>
                    <a:pt x="1711" y="518"/>
                  </a:lnTo>
                  <a:lnTo>
                    <a:pt x="1711" y="533"/>
                  </a:lnTo>
                  <a:lnTo>
                    <a:pt x="1657" y="533"/>
                  </a:lnTo>
                  <a:lnTo>
                    <a:pt x="36" y="533"/>
                  </a:lnTo>
                  <a:cubicBezTo>
                    <a:pt x="16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6" y="0"/>
                    <a:pt x="36" y="0"/>
                  </a:cubicBezTo>
                  <a:close/>
                </a:path>
              </a:pathLst>
            </a:custGeom>
            <a:solidFill>
              <a:srgbClr val="0468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48"/>
            <p:cNvSpPr>
              <a:spLocks/>
            </p:cNvSpPr>
            <p:nvPr/>
          </p:nvSpPr>
          <p:spPr bwMode="auto">
            <a:xfrm>
              <a:off x="7167422" y="4588457"/>
              <a:ext cx="299541" cy="12557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1264" y="0"/>
                </a:cxn>
                <a:cxn ang="0">
                  <a:pos x="1264" y="533"/>
                </a:cxn>
                <a:cxn ang="0">
                  <a:pos x="36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6" y="0"/>
                </a:cxn>
              </a:cxnLst>
              <a:rect l="0" t="0" r="r" b="b"/>
              <a:pathLst>
                <a:path w="1264" h="533">
                  <a:moveTo>
                    <a:pt x="36" y="0"/>
                  </a:moveTo>
                  <a:lnTo>
                    <a:pt x="1264" y="0"/>
                  </a:lnTo>
                  <a:lnTo>
                    <a:pt x="1264" y="533"/>
                  </a:lnTo>
                  <a:lnTo>
                    <a:pt x="36" y="533"/>
                  </a:lnTo>
                  <a:cubicBezTo>
                    <a:pt x="16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6" y="0"/>
                    <a:pt x="36" y="0"/>
                  </a:cubicBez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149"/>
            <p:cNvSpPr>
              <a:spLocks noChangeArrowheads="1"/>
            </p:cNvSpPr>
            <p:nvPr/>
          </p:nvSpPr>
          <p:spPr bwMode="auto">
            <a:xfrm>
              <a:off x="7665627" y="4595662"/>
              <a:ext cx="50438" cy="39114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150"/>
            <p:cNvSpPr>
              <a:spLocks noChangeArrowheads="1"/>
            </p:cNvSpPr>
            <p:nvPr/>
          </p:nvSpPr>
          <p:spPr bwMode="auto">
            <a:xfrm>
              <a:off x="7227125" y="4595662"/>
              <a:ext cx="49409" cy="11116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151"/>
            <p:cNvSpPr>
              <a:spLocks noChangeArrowheads="1"/>
            </p:cNvSpPr>
            <p:nvPr/>
          </p:nvSpPr>
          <p:spPr bwMode="auto">
            <a:xfrm>
              <a:off x="7647099" y="4595662"/>
              <a:ext cx="12352" cy="39114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152"/>
            <p:cNvSpPr>
              <a:spLocks noChangeArrowheads="1"/>
            </p:cNvSpPr>
            <p:nvPr/>
          </p:nvSpPr>
          <p:spPr bwMode="auto">
            <a:xfrm>
              <a:off x="7208596" y="4595662"/>
              <a:ext cx="11323" cy="111166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53"/>
            <p:cNvSpPr>
              <a:spLocks/>
            </p:cNvSpPr>
            <p:nvPr/>
          </p:nvSpPr>
          <p:spPr bwMode="auto">
            <a:xfrm>
              <a:off x="7131395" y="4461851"/>
              <a:ext cx="599081" cy="12660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494" y="0"/>
                </a:cxn>
                <a:cxn ang="0">
                  <a:pos x="2530" y="37"/>
                </a:cxn>
                <a:cxn ang="0">
                  <a:pos x="2530" y="497"/>
                </a:cxn>
                <a:cxn ang="0">
                  <a:pos x="2494" y="533"/>
                </a:cxn>
                <a:cxn ang="0">
                  <a:pos x="37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7" y="0"/>
                </a:cxn>
              </a:cxnLst>
              <a:rect l="0" t="0" r="r" b="b"/>
              <a:pathLst>
                <a:path w="2530" h="533">
                  <a:moveTo>
                    <a:pt x="37" y="0"/>
                  </a:moveTo>
                  <a:lnTo>
                    <a:pt x="2494" y="0"/>
                  </a:lnTo>
                  <a:cubicBezTo>
                    <a:pt x="2514" y="0"/>
                    <a:pt x="2530" y="17"/>
                    <a:pt x="2530" y="37"/>
                  </a:cubicBezTo>
                  <a:lnTo>
                    <a:pt x="2530" y="497"/>
                  </a:lnTo>
                  <a:cubicBezTo>
                    <a:pt x="2530" y="517"/>
                    <a:pt x="2514" y="533"/>
                    <a:pt x="2494" y="533"/>
                  </a:cubicBezTo>
                  <a:lnTo>
                    <a:pt x="37" y="533"/>
                  </a:lnTo>
                  <a:cubicBezTo>
                    <a:pt x="17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close/>
                </a:path>
              </a:pathLst>
            </a:custGeom>
            <a:solidFill>
              <a:srgbClr val="739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154"/>
            <p:cNvSpPr>
              <a:spLocks/>
            </p:cNvSpPr>
            <p:nvPr/>
          </p:nvSpPr>
          <p:spPr bwMode="auto">
            <a:xfrm>
              <a:off x="7131395" y="4461851"/>
              <a:ext cx="299541" cy="12660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265" y="0"/>
                </a:cxn>
                <a:cxn ang="0">
                  <a:pos x="1265" y="533"/>
                </a:cxn>
                <a:cxn ang="0">
                  <a:pos x="37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7" y="0"/>
                </a:cxn>
              </a:cxnLst>
              <a:rect l="0" t="0" r="r" b="b"/>
              <a:pathLst>
                <a:path w="1265" h="533">
                  <a:moveTo>
                    <a:pt x="37" y="0"/>
                  </a:moveTo>
                  <a:lnTo>
                    <a:pt x="1265" y="0"/>
                  </a:lnTo>
                  <a:lnTo>
                    <a:pt x="1265" y="533"/>
                  </a:lnTo>
                  <a:lnTo>
                    <a:pt x="37" y="533"/>
                  </a:lnTo>
                  <a:cubicBezTo>
                    <a:pt x="17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close/>
                </a:path>
              </a:pathLst>
            </a:cu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155"/>
            <p:cNvSpPr>
              <a:spLocks noChangeArrowheads="1"/>
            </p:cNvSpPr>
            <p:nvPr/>
          </p:nvSpPr>
          <p:spPr bwMode="auto">
            <a:xfrm>
              <a:off x="7629600" y="4470086"/>
              <a:ext cx="50438" cy="110136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156"/>
            <p:cNvSpPr>
              <a:spLocks noChangeArrowheads="1"/>
            </p:cNvSpPr>
            <p:nvPr/>
          </p:nvSpPr>
          <p:spPr bwMode="auto">
            <a:xfrm>
              <a:off x="7190068" y="4470086"/>
              <a:ext cx="51467" cy="11013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157"/>
            <p:cNvSpPr>
              <a:spLocks noChangeArrowheads="1"/>
            </p:cNvSpPr>
            <p:nvPr/>
          </p:nvSpPr>
          <p:spPr bwMode="auto">
            <a:xfrm>
              <a:off x="7611072" y="4470086"/>
              <a:ext cx="12352" cy="11013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158"/>
            <p:cNvSpPr>
              <a:spLocks noChangeArrowheads="1"/>
            </p:cNvSpPr>
            <p:nvPr/>
          </p:nvSpPr>
          <p:spPr bwMode="auto">
            <a:xfrm>
              <a:off x="7171540" y="4470086"/>
              <a:ext cx="12352" cy="110136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159"/>
            <p:cNvSpPr>
              <a:spLocks/>
            </p:cNvSpPr>
            <p:nvPr/>
          </p:nvSpPr>
          <p:spPr bwMode="auto">
            <a:xfrm>
              <a:off x="7167422" y="4335246"/>
              <a:ext cx="599081" cy="12660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2493" y="0"/>
                </a:cxn>
                <a:cxn ang="0">
                  <a:pos x="2529" y="37"/>
                </a:cxn>
                <a:cxn ang="0">
                  <a:pos x="2529" y="497"/>
                </a:cxn>
                <a:cxn ang="0">
                  <a:pos x="2493" y="533"/>
                </a:cxn>
                <a:cxn ang="0">
                  <a:pos x="36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6" y="0"/>
                </a:cxn>
              </a:cxnLst>
              <a:rect l="0" t="0" r="r" b="b"/>
              <a:pathLst>
                <a:path w="2529" h="533">
                  <a:moveTo>
                    <a:pt x="36" y="0"/>
                  </a:moveTo>
                  <a:lnTo>
                    <a:pt x="2493" y="0"/>
                  </a:lnTo>
                  <a:cubicBezTo>
                    <a:pt x="2513" y="0"/>
                    <a:pt x="2529" y="17"/>
                    <a:pt x="2529" y="37"/>
                  </a:cubicBezTo>
                  <a:lnTo>
                    <a:pt x="2529" y="497"/>
                  </a:lnTo>
                  <a:cubicBezTo>
                    <a:pt x="2529" y="517"/>
                    <a:pt x="2513" y="533"/>
                    <a:pt x="2493" y="533"/>
                  </a:cubicBezTo>
                  <a:lnTo>
                    <a:pt x="36" y="533"/>
                  </a:lnTo>
                  <a:cubicBezTo>
                    <a:pt x="16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6" y="0"/>
                    <a:pt x="36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160"/>
            <p:cNvSpPr>
              <a:spLocks/>
            </p:cNvSpPr>
            <p:nvPr/>
          </p:nvSpPr>
          <p:spPr bwMode="auto">
            <a:xfrm>
              <a:off x="7167422" y="4335246"/>
              <a:ext cx="299541" cy="12660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1264" y="0"/>
                </a:cxn>
                <a:cxn ang="0">
                  <a:pos x="1264" y="533"/>
                </a:cxn>
                <a:cxn ang="0">
                  <a:pos x="36" y="533"/>
                </a:cxn>
                <a:cxn ang="0">
                  <a:pos x="0" y="497"/>
                </a:cxn>
                <a:cxn ang="0">
                  <a:pos x="0" y="37"/>
                </a:cxn>
                <a:cxn ang="0">
                  <a:pos x="36" y="0"/>
                </a:cxn>
              </a:cxnLst>
              <a:rect l="0" t="0" r="r" b="b"/>
              <a:pathLst>
                <a:path w="1264" h="533">
                  <a:moveTo>
                    <a:pt x="36" y="0"/>
                  </a:moveTo>
                  <a:lnTo>
                    <a:pt x="1264" y="0"/>
                  </a:lnTo>
                  <a:lnTo>
                    <a:pt x="1264" y="533"/>
                  </a:lnTo>
                  <a:lnTo>
                    <a:pt x="36" y="533"/>
                  </a:lnTo>
                  <a:cubicBezTo>
                    <a:pt x="16" y="533"/>
                    <a:pt x="0" y="517"/>
                    <a:pt x="0" y="497"/>
                  </a:cubicBezTo>
                  <a:lnTo>
                    <a:pt x="0" y="37"/>
                  </a:lnTo>
                  <a:cubicBezTo>
                    <a:pt x="0" y="17"/>
                    <a:pt x="16" y="0"/>
                    <a:pt x="36" y="0"/>
                  </a:cubicBezTo>
                  <a:close/>
                </a:path>
              </a:pathLst>
            </a:custGeom>
            <a:solidFill>
              <a:srgbClr val="FF97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161"/>
            <p:cNvSpPr>
              <a:spLocks noChangeArrowheads="1"/>
            </p:cNvSpPr>
            <p:nvPr/>
          </p:nvSpPr>
          <p:spPr bwMode="auto">
            <a:xfrm>
              <a:off x="7665627" y="4343480"/>
              <a:ext cx="50438" cy="111166"/>
            </a:xfrm>
            <a:prstGeom prst="rect">
              <a:avLst/>
            </a:prstGeom>
            <a:solidFill>
              <a:srgbClr val="F2AE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162"/>
            <p:cNvSpPr>
              <a:spLocks noChangeArrowheads="1"/>
            </p:cNvSpPr>
            <p:nvPr/>
          </p:nvSpPr>
          <p:spPr bwMode="auto">
            <a:xfrm>
              <a:off x="7227125" y="4343480"/>
              <a:ext cx="49409" cy="11116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63"/>
            <p:cNvSpPr>
              <a:spLocks noChangeArrowheads="1"/>
            </p:cNvSpPr>
            <p:nvPr/>
          </p:nvSpPr>
          <p:spPr bwMode="auto">
            <a:xfrm>
              <a:off x="7647099" y="4343480"/>
              <a:ext cx="12352" cy="111166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164"/>
            <p:cNvSpPr>
              <a:spLocks noChangeArrowheads="1"/>
            </p:cNvSpPr>
            <p:nvPr/>
          </p:nvSpPr>
          <p:spPr bwMode="auto">
            <a:xfrm>
              <a:off x="7208596" y="4343480"/>
              <a:ext cx="11323" cy="111166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65"/>
            <p:cNvSpPr>
              <a:spLocks/>
            </p:cNvSpPr>
            <p:nvPr/>
          </p:nvSpPr>
          <p:spPr bwMode="auto">
            <a:xfrm>
              <a:off x="7092280" y="4714033"/>
              <a:ext cx="512616" cy="14616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975" y="0"/>
                </a:cxn>
                <a:cxn ang="0">
                  <a:pos x="1975" y="74"/>
                </a:cxn>
                <a:cxn ang="0">
                  <a:pos x="2029" y="74"/>
                </a:cxn>
                <a:cxn ang="0">
                  <a:pos x="2163" y="74"/>
                </a:cxn>
                <a:cxn ang="0">
                  <a:pos x="2048" y="255"/>
                </a:cxn>
                <a:cxn ang="0">
                  <a:pos x="2042" y="358"/>
                </a:cxn>
                <a:cxn ang="0">
                  <a:pos x="2048" y="462"/>
                </a:cxn>
                <a:cxn ang="0">
                  <a:pos x="2107" y="617"/>
                </a:cxn>
                <a:cxn ang="0">
                  <a:pos x="42" y="617"/>
                </a:cxn>
                <a:cxn ang="0">
                  <a:pos x="0" y="575"/>
                </a:cxn>
                <a:cxn ang="0">
                  <a:pos x="0" y="42"/>
                </a:cxn>
                <a:cxn ang="0">
                  <a:pos x="42" y="0"/>
                </a:cxn>
              </a:cxnLst>
              <a:rect l="0" t="0" r="r" b="b"/>
              <a:pathLst>
                <a:path w="2163" h="617">
                  <a:moveTo>
                    <a:pt x="42" y="0"/>
                  </a:moveTo>
                  <a:lnTo>
                    <a:pt x="1975" y="0"/>
                  </a:lnTo>
                  <a:lnTo>
                    <a:pt x="1975" y="74"/>
                  </a:lnTo>
                  <a:lnTo>
                    <a:pt x="2029" y="74"/>
                  </a:lnTo>
                  <a:lnTo>
                    <a:pt x="2163" y="74"/>
                  </a:lnTo>
                  <a:cubicBezTo>
                    <a:pt x="2098" y="74"/>
                    <a:pt x="2061" y="154"/>
                    <a:pt x="2048" y="255"/>
                  </a:cubicBezTo>
                  <a:cubicBezTo>
                    <a:pt x="2044" y="289"/>
                    <a:pt x="2042" y="324"/>
                    <a:pt x="2042" y="358"/>
                  </a:cubicBezTo>
                  <a:cubicBezTo>
                    <a:pt x="2042" y="393"/>
                    <a:pt x="2044" y="428"/>
                    <a:pt x="2048" y="462"/>
                  </a:cubicBezTo>
                  <a:cubicBezTo>
                    <a:pt x="2057" y="529"/>
                    <a:pt x="2076" y="586"/>
                    <a:pt x="2107" y="617"/>
                  </a:cubicBezTo>
                  <a:lnTo>
                    <a:pt x="42" y="617"/>
                  </a:lnTo>
                  <a:cubicBezTo>
                    <a:pt x="19" y="617"/>
                    <a:pt x="0" y="598"/>
                    <a:pt x="0" y="575"/>
                  </a:cubicBezTo>
                  <a:lnTo>
                    <a:pt x="0" y="42"/>
                  </a:lnTo>
                  <a:cubicBezTo>
                    <a:pt x="0" y="19"/>
                    <a:pt x="19" y="0"/>
                    <a:pt x="42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66"/>
            <p:cNvSpPr>
              <a:spLocks/>
            </p:cNvSpPr>
            <p:nvPr/>
          </p:nvSpPr>
          <p:spPr bwMode="auto">
            <a:xfrm>
              <a:off x="7092280" y="4714033"/>
              <a:ext cx="346891" cy="14616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465" y="0"/>
                </a:cxn>
                <a:cxn ang="0">
                  <a:pos x="1465" y="617"/>
                </a:cxn>
                <a:cxn ang="0">
                  <a:pos x="42" y="617"/>
                </a:cxn>
                <a:cxn ang="0">
                  <a:pos x="0" y="575"/>
                </a:cxn>
                <a:cxn ang="0">
                  <a:pos x="0" y="42"/>
                </a:cxn>
                <a:cxn ang="0">
                  <a:pos x="42" y="0"/>
                </a:cxn>
              </a:cxnLst>
              <a:rect l="0" t="0" r="r" b="b"/>
              <a:pathLst>
                <a:path w="1465" h="617">
                  <a:moveTo>
                    <a:pt x="42" y="0"/>
                  </a:moveTo>
                  <a:lnTo>
                    <a:pt x="1465" y="0"/>
                  </a:lnTo>
                  <a:lnTo>
                    <a:pt x="1465" y="617"/>
                  </a:lnTo>
                  <a:lnTo>
                    <a:pt x="42" y="617"/>
                  </a:lnTo>
                  <a:cubicBezTo>
                    <a:pt x="19" y="617"/>
                    <a:pt x="0" y="598"/>
                    <a:pt x="0" y="575"/>
                  </a:cubicBezTo>
                  <a:lnTo>
                    <a:pt x="0" y="42"/>
                  </a:lnTo>
                  <a:cubicBezTo>
                    <a:pt x="0" y="19"/>
                    <a:pt x="19" y="0"/>
                    <a:pt x="42" y="0"/>
                  </a:cubicBez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67"/>
            <p:cNvSpPr>
              <a:spLocks noChangeArrowheads="1"/>
            </p:cNvSpPr>
            <p:nvPr/>
          </p:nvSpPr>
          <p:spPr bwMode="auto">
            <a:xfrm>
              <a:off x="7161246" y="4723297"/>
              <a:ext cx="57644" cy="128664"/>
            </a:xfrm>
            <a:prstGeom prst="rect">
              <a:avLst/>
            </a:prstGeom>
            <a:solidFill>
              <a:srgbClr val="FFD07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168"/>
            <p:cNvSpPr>
              <a:spLocks noChangeArrowheads="1"/>
            </p:cNvSpPr>
            <p:nvPr/>
          </p:nvSpPr>
          <p:spPr bwMode="auto">
            <a:xfrm>
              <a:off x="7139630" y="4723297"/>
              <a:ext cx="13382" cy="128664"/>
            </a:xfrm>
            <a:prstGeom prst="rect">
              <a:avLst/>
            </a:prstGeom>
            <a:solidFill>
              <a:srgbClr val="FFE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69"/>
            <p:cNvSpPr>
              <a:spLocks/>
            </p:cNvSpPr>
            <p:nvPr/>
          </p:nvSpPr>
          <p:spPr bwMode="auto">
            <a:xfrm>
              <a:off x="7439171" y="4752117"/>
              <a:ext cx="144109" cy="710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6" y="0"/>
                </a:cxn>
                <a:cxn ang="0">
                  <a:pos x="583" y="95"/>
                </a:cxn>
                <a:cxn ang="0">
                  <a:pos x="577" y="198"/>
                </a:cxn>
                <a:cxn ang="0">
                  <a:pos x="583" y="298"/>
                </a:cxn>
                <a:cxn ang="0">
                  <a:pos x="0" y="298"/>
                </a:cxn>
                <a:cxn ang="0">
                  <a:pos x="0" y="0"/>
                </a:cxn>
              </a:cxnLst>
              <a:rect l="0" t="0" r="r" b="b"/>
              <a:pathLst>
                <a:path w="606" h="298">
                  <a:moveTo>
                    <a:pt x="0" y="0"/>
                  </a:moveTo>
                  <a:lnTo>
                    <a:pt x="606" y="0"/>
                  </a:lnTo>
                  <a:cubicBezTo>
                    <a:pt x="595" y="27"/>
                    <a:pt x="588" y="60"/>
                    <a:pt x="583" y="95"/>
                  </a:cubicBezTo>
                  <a:cubicBezTo>
                    <a:pt x="579" y="129"/>
                    <a:pt x="577" y="164"/>
                    <a:pt x="577" y="198"/>
                  </a:cubicBezTo>
                  <a:cubicBezTo>
                    <a:pt x="577" y="232"/>
                    <a:pt x="579" y="266"/>
                    <a:pt x="583" y="298"/>
                  </a:cubicBezTo>
                  <a:lnTo>
                    <a:pt x="0" y="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170"/>
            <p:cNvSpPr>
              <a:spLocks noChangeArrowheads="1"/>
            </p:cNvSpPr>
            <p:nvPr/>
          </p:nvSpPr>
          <p:spPr bwMode="auto">
            <a:xfrm>
              <a:off x="7258005" y="4752117"/>
              <a:ext cx="181165" cy="71023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171"/>
            <p:cNvSpPr>
              <a:spLocks noChangeArrowheads="1"/>
            </p:cNvSpPr>
            <p:nvPr/>
          </p:nvSpPr>
          <p:spPr bwMode="auto">
            <a:xfrm>
              <a:off x="7466963" y="4373330"/>
              <a:ext cx="130727" cy="5146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172"/>
            <p:cNvSpPr>
              <a:spLocks noChangeArrowheads="1"/>
            </p:cNvSpPr>
            <p:nvPr/>
          </p:nvSpPr>
          <p:spPr bwMode="auto">
            <a:xfrm>
              <a:off x="7337265" y="4373330"/>
              <a:ext cx="129698" cy="5146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173"/>
            <p:cNvSpPr>
              <a:spLocks noChangeArrowheads="1"/>
            </p:cNvSpPr>
            <p:nvPr/>
          </p:nvSpPr>
          <p:spPr bwMode="auto">
            <a:xfrm>
              <a:off x="7430936" y="4499936"/>
              <a:ext cx="130727" cy="5043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174"/>
            <p:cNvSpPr>
              <a:spLocks noChangeArrowheads="1"/>
            </p:cNvSpPr>
            <p:nvPr/>
          </p:nvSpPr>
          <p:spPr bwMode="auto">
            <a:xfrm>
              <a:off x="7301238" y="4499936"/>
              <a:ext cx="129698" cy="5043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175"/>
            <p:cNvSpPr>
              <a:spLocks noChangeArrowheads="1"/>
            </p:cNvSpPr>
            <p:nvPr/>
          </p:nvSpPr>
          <p:spPr bwMode="auto">
            <a:xfrm>
              <a:off x="7583279" y="4753147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176"/>
            <p:cNvSpPr>
              <a:spLocks noChangeArrowheads="1"/>
            </p:cNvSpPr>
            <p:nvPr/>
          </p:nvSpPr>
          <p:spPr bwMode="auto">
            <a:xfrm>
              <a:off x="7583279" y="4767557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177"/>
            <p:cNvSpPr>
              <a:spLocks noChangeArrowheads="1"/>
            </p:cNvSpPr>
            <p:nvPr/>
          </p:nvSpPr>
          <p:spPr bwMode="auto">
            <a:xfrm>
              <a:off x="7583279" y="4781967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178"/>
            <p:cNvSpPr>
              <a:spLocks noChangeArrowheads="1"/>
            </p:cNvSpPr>
            <p:nvPr/>
          </p:nvSpPr>
          <p:spPr bwMode="auto">
            <a:xfrm>
              <a:off x="7583279" y="4797407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179"/>
            <p:cNvSpPr>
              <a:spLocks noChangeArrowheads="1"/>
            </p:cNvSpPr>
            <p:nvPr/>
          </p:nvSpPr>
          <p:spPr bwMode="auto">
            <a:xfrm>
              <a:off x="7583279" y="4811817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180"/>
            <p:cNvSpPr>
              <a:spLocks noChangeArrowheads="1"/>
            </p:cNvSpPr>
            <p:nvPr/>
          </p:nvSpPr>
          <p:spPr bwMode="auto">
            <a:xfrm>
              <a:off x="7583279" y="4826228"/>
              <a:ext cx="327333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181"/>
            <p:cNvSpPr>
              <a:spLocks noChangeArrowheads="1"/>
            </p:cNvSpPr>
            <p:nvPr/>
          </p:nvSpPr>
          <p:spPr bwMode="auto">
            <a:xfrm>
              <a:off x="7583279" y="4760352"/>
              <a:ext cx="327333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82"/>
            <p:cNvSpPr>
              <a:spLocks noChangeArrowheads="1"/>
            </p:cNvSpPr>
            <p:nvPr/>
          </p:nvSpPr>
          <p:spPr bwMode="auto">
            <a:xfrm>
              <a:off x="7583279" y="4774762"/>
              <a:ext cx="327333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83"/>
            <p:cNvSpPr>
              <a:spLocks noChangeArrowheads="1"/>
            </p:cNvSpPr>
            <p:nvPr/>
          </p:nvSpPr>
          <p:spPr bwMode="auto">
            <a:xfrm>
              <a:off x="7583279" y="4789173"/>
              <a:ext cx="327333" cy="823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84"/>
            <p:cNvSpPr>
              <a:spLocks noChangeArrowheads="1"/>
            </p:cNvSpPr>
            <p:nvPr/>
          </p:nvSpPr>
          <p:spPr bwMode="auto">
            <a:xfrm>
              <a:off x="7583279" y="4804612"/>
              <a:ext cx="327333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85"/>
            <p:cNvSpPr>
              <a:spLocks noChangeArrowheads="1"/>
            </p:cNvSpPr>
            <p:nvPr/>
          </p:nvSpPr>
          <p:spPr bwMode="auto">
            <a:xfrm>
              <a:off x="7583279" y="4819023"/>
              <a:ext cx="327333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86"/>
            <p:cNvSpPr>
              <a:spLocks noChangeArrowheads="1"/>
            </p:cNvSpPr>
            <p:nvPr/>
          </p:nvSpPr>
          <p:spPr bwMode="auto">
            <a:xfrm>
              <a:off x="7583279" y="4833433"/>
              <a:ext cx="327333" cy="7205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87"/>
            <p:cNvSpPr>
              <a:spLocks noChangeArrowheads="1"/>
            </p:cNvSpPr>
            <p:nvPr/>
          </p:nvSpPr>
          <p:spPr bwMode="auto">
            <a:xfrm>
              <a:off x="7583279" y="4840638"/>
              <a:ext cx="327333" cy="5147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188"/>
            <p:cNvSpPr>
              <a:spLocks/>
            </p:cNvSpPr>
            <p:nvPr/>
          </p:nvSpPr>
          <p:spPr bwMode="auto">
            <a:xfrm>
              <a:off x="7910612" y="4753147"/>
              <a:ext cx="326304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7" y="0"/>
                </a:cxn>
                <a:cxn ang="0">
                  <a:pos x="1368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7" h="31">
                  <a:moveTo>
                    <a:pt x="0" y="0"/>
                  </a:moveTo>
                  <a:lnTo>
                    <a:pt x="1377" y="0"/>
                  </a:lnTo>
                  <a:cubicBezTo>
                    <a:pt x="1374" y="10"/>
                    <a:pt x="1370" y="20"/>
                    <a:pt x="1368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89"/>
            <p:cNvSpPr>
              <a:spLocks/>
            </p:cNvSpPr>
            <p:nvPr/>
          </p:nvSpPr>
          <p:spPr bwMode="auto">
            <a:xfrm>
              <a:off x="7910612" y="4767557"/>
              <a:ext cx="322186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1" y="0"/>
                </a:cxn>
                <a:cxn ang="0">
                  <a:pos x="1356" y="29"/>
                </a:cxn>
                <a:cxn ang="0">
                  <a:pos x="1356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361" h="30">
                  <a:moveTo>
                    <a:pt x="0" y="0"/>
                  </a:moveTo>
                  <a:lnTo>
                    <a:pt x="1361" y="0"/>
                  </a:lnTo>
                  <a:cubicBezTo>
                    <a:pt x="1359" y="9"/>
                    <a:pt x="1358" y="19"/>
                    <a:pt x="1356" y="29"/>
                  </a:cubicBezTo>
                  <a:lnTo>
                    <a:pt x="135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90"/>
            <p:cNvSpPr>
              <a:spLocks/>
            </p:cNvSpPr>
            <p:nvPr/>
          </p:nvSpPr>
          <p:spPr bwMode="auto">
            <a:xfrm>
              <a:off x="7910612" y="4781967"/>
              <a:ext cx="321157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3" y="0"/>
                </a:cxn>
                <a:cxn ang="0">
                  <a:pos x="1351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353" h="30">
                  <a:moveTo>
                    <a:pt x="0" y="0"/>
                  </a:moveTo>
                  <a:lnTo>
                    <a:pt x="1353" y="0"/>
                  </a:lnTo>
                  <a:cubicBezTo>
                    <a:pt x="1352" y="10"/>
                    <a:pt x="1351" y="20"/>
                    <a:pt x="1351" y="30"/>
                  </a:cubicBez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91"/>
            <p:cNvSpPr>
              <a:spLocks/>
            </p:cNvSpPr>
            <p:nvPr/>
          </p:nvSpPr>
          <p:spPr bwMode="auto">
            <a:xfrm>
              <a:off x="7910612" y="4797407"/>
              <a:ext cx="320127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0" y="0"/>
                </a:cxn>
                <a:cxn ang="0">
                  <a:pos x="1350" y="10"/>
                </a:cxn>
                <a:cxn ang="0">
                  <a:pos x="135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50" h="31">
                  <a:moveTo>
                    <a:pt x="0" y="0"/>
                  </a:moveTo>
                  <a:lnTo>
                    <a:pt x="1350" y="0"/>
                  </a:lnTo>
                  <a:lnTo>
                    <a:pt x="1350" y="10"/>
                  </a:lnTo>
                  <a:cubicBezTo>
                    <a:pt x="1350" y="17"/>
                    <a:pt x="1350" y="24"/>
                    <a:pt x="1350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92"/>
            <p:cNvSpPr>
              <a:spLocks/>
            </p:cNvSpPr>
            <p:nvPr/>
          </p:nvSpPr>
          <p:spPr bwMode="auto">
            <a:xfrm>
              <a:off x="7910612" y="4811817"/>
              <a:ext cx="321157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1" y="0"/>
                </a:cxn>
                <a:cxn ang="0">
                  <a:pos x="1354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54" h="31">
                  <a:moveTo>
                    <a:pt x="0" y="0"/>
                  </a:moveTo>
                  <a:lnTo>
                    <a:pt x="1351" y="0"/>
                  </a:lnTo>
                  <a:cubicBezTo>
                    <a:pt x="1352" y="11"/>
                    <a:pt x="1353" y="21"/>
                    <a:pt x="1354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93"/>
            <p:cNvSpPr>
              <a:spLocks/>
            </p:cNvSpPr>
            <p:nvPr/>
          </p:nvSpPr>
          <p:spPr bwMode="auto">
            <a:xfrm>
              <a:off x="7910612" y="4826228"/>
              <a:ext cx="323216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8" y="0"/>
                </a:cxn>
                <a:cxn ang="0">
                  <a:pos x="1363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363" h="30">
                  <a:moveTo>
                    <a:pt x="0" y="0"/>
                  </a:moveTo>
                  <a:lnTo>
                    <a:pt x="1358" y="0"/>
                  </a:lnTo>
                  <a:cubicBezTo>
                    <a:pt x="1359" y="10"/>
                    <a:pt x="1361" y="20"/>
                    <a:pt x="1363" y="30"/>
                  </a:cubicBez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94"/>
            <p:cNvSpPr>
              <a:spLocks/>
            </p:cNvSpPr>
            <p:nvPr/>
          </p:nvSpPr>
          <p:spPr bwMode="auto">
            <a:xfrm>
              <a:off x="7910612" y="4760352"/>
              <a:ext cx="324245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8" y="0"/>
                </a:cxn>
                <a:cxn ang="0">
                  <a:pos x="1361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68" h="31">
                  <a:moveTo>
                    <a:pt x="0" y="0"/>
                  </a:moveTo>
                  <a:lnTo>
                    <a:pt x="1368" y="0"/>
                  </a:lnTo>
                  <a:cubicBezTo>
                    <a:pt x="1365" y="10"/>
                    <a:pt x="1363" y="20"/>
                    <a:pt x="1361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95"/>
            <p:cNvSpPr>
              <a:spLocks/>
            </p:cNvSpPr>
            <p:nvPr/>
          </p:nvSpPr>
          <p:spPr bwMode="auto">
            <a:xfrm>
              <a:off x="7910612" y="4774762"/>
              <a:ext cx="321157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6" y="0"/>
                </a:cxn>
                <a:cxn ang="0">
                  <a:pos x="1353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56" h="31">
                  <a:moveTo>
                    <a:pt x="0" y="0"/>
                  </a:moveTo>
                  <a:lnTo>
                    <a:pt x="1356" y="0"/>
                  </a:lnTo>
                  <a:cubicBezTo>
                    <a:pt x="1355" y="10"/>
                    <a:pt x="1354" y="21"/>
                    <a:pt x="1353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96"/>
            <p:cNvSpPr>
              <a:spLocks/>
            </p:cNvSpPr>
            <p:nvPr/>
          </p:nvSpPr>
          <p:spPr bwMode="auto">
            <a:xfrm>
              <a:off x="7910612" y="4789173"/>
              <a:ext cx="320127" cy="82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1" y="0"/>
                </a:cxn>
                <a:cxn ang="0">
                  <a:pos x="135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51" h="31">
                  <a:moveTo>
                    <a:pt x="0" y="0"/>
                  </a:moveTo>
                  <a:lnTo>
                    <a:pt x="1351" y="0"/>
                  </a:lnTo>
                  <a:cubicBezTo>
                    <a:pt x="1350" y="11"/>
                    <a:pt x="1350" y="21"/>
                    <a:pt x="1350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97"/>
            <p:cNvSpPr>
              <a:spLocks/>
            </p:cNvSpPr>
            <p:nvPr/>
          </p:nvSpPr>
          <p:spPr bwMode="auto">
            <a:xfrm>
              <a:off x="7910612" y="4804612"/>
              <a:ext cx="320127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0" y="0"/>
                </a:cxn>
                <a:cxn ang="0">
                  <a:pos x="1351" y="3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351" h="30">
                  <a:moveTo>
                    <a:pt x="0" y="0"/>
                  </a:moveTo>
                  <a:lnTo>
                    <a:pt x="1350" y="0"/>
                  </a:lnTo>
                  <a:cubicBezTo>
                    <a:pt x="1350" y="10"/>
                    <a:pt x="1351" y="20"/>
                    <a:pt x="1351" y="30"/>
                  </a:cubicBez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98"/>
            <p:cNvSpPr>
              <a:spLocks/>
            </p:cNvSpPr>
            <p:nvPr/>
          </p:nvSpPr>
          <p:spPr bwMode="auto">
            <a:xfrm>
              <a:off x="7910612" y="4819023"/>
              <a:ext cx="322186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4" y="0"/>
                </a:cxn>
                <a:cxn ang="0">
                  <a:pos x="1356" y="22"/>
                </a:cxn>
                <a:cxn ang="0">
                  <a:pos x="1358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58" h="31">
                  <a:moveTo>
                    <a:pt x="0" y="0"/>
                  </a:moveTo>
                  <a:lnTo>
                    <a:pt x="1354" y="0"/>
                  </a:lnTo>
                  <a:cubicBezTo>
                    <a:pt x="1355" y="7"/>
                    <a:pt x="1355" y="15"/>
                    <a:pt x="1356" y="22"/>
                  </a:cubicBezTo>
                  <a:lnTo>
                    <a:pt x="1358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99"/>
            <p:cNvSpPr>
              <a:spLocks/>
            </p:cNvSpPr>
            <p:nvPr/>
          </p:nvSpPr>
          <p:spPr bwMode="auto">
            <a:xfrm>
              <a:off x="7910612" y="4833433"/>
              <a:ext cx="324245" cy="7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3" y="0"/>
                </a:cxn>
                <a:cxn ang="0">
                  <a:pos x="137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1370" h="31">
                  <a:moveTo>
                    <a:pt x="0" y="0"/>
                  </a:moveTo>
                  <a:lnTo>
                    <a:pt x="1363" y="0"/>
                  </a:lnTo>
                  <a:cubicBezTo>
                    <a:pt x="1365" y="11"/>
                    <a:pt x="1368" y="21"/>
                    <a:pt x="1370" y="31"/>
                  </a:cubicBez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200"/>
            <p:cNvSpPr>
              <a:spLocks/>
            </p:cNvSpPr>
            <p:nvPr/>
          </p:nvSpPr>
          <p:spPr bwMode="auto">
            <a:xfrm>
              <a:off x="7910612" y="4840638"/>
              <a:ext cx="326304" cy="51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70" y="0"/>
                </a:cxn>
                <a:cxn ang="0">
                  <a:pos x="1377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1377" h="21">
                  <a:moveTo>
                    <a:pt x="0" y="0"/>
                  </a:moveTo>
                  <a:lnTo>
                    <a:pt x="1370" y="0"/>
                  </a:lnTo>
                  <a:cubicBezTo>
                    <a:pt x="1373" y="7"/>
                    <a:pt x="1375" y="14"/>
                    <a:pt x="1377" y="21"/>
                  </a:cubicBez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9A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01"/>
            <p:cNvSpPr>
              <a:spLocks/>
            </p:cNvSpPr>
            <p:nvPr/>
          </p:nvSpPr>
          <p:spPr bwMode="auto">
            <a:xfrm>
              <a:off x="7576074" y="4731531"/>
              <a:ext cx="670106" cy="134840"/>
            </a:xfrm>
            <a:custGeom>
              <a:avLst/>
              <a:gdLst/>
              <a:ahLst/>
              <a:cxnLst>
                <a:cxn ang="0">
                  <a:pos x="2829" y="569"/>
                </a:cxn>
                <a:cxn ang="0">
                  <a:pos x="121" y="569"/>
                </a:cxn>
                <a:cxn ang="0">
                  <a:pos x="6" y="388"/>
                </a:cxn>
                <a:cxn ang="0">
                  <a:pos x="0" y="284"/>
                </a:cxn>
                <a:cxn ang="0">
                  <a:pos x="6" y="181"/>
                </a:cxn>
                <a:cxn ang="0">
                  <a:pos x="121" y="0"/>
                </a:cxn>
                <a:cxn ang="0">
                  <a:pos x="2829" y="0"/>
                </a:cxn>
                <a:cxn ang="0">
                  <a:pos x="2829" y="90"/>
                </a:cxn>
                <a:cxn ang="0">
                  <a:pos x="121" y="90"/>
                </a:cxn>
                <a:cxn ang="0">
                  <a:pos x="95" y="192"/>
                </a:cxn>
                <a:cxn ang="0">
                  <a:pos x="90" y="284"/>
                </a:cxn>
                <a:cxn ang="0">
                  <a:pos x="95" y="377"/>
                </a:cxn>
                <a:cxn ang="0">
                  <a:pos x="121" y="479"/>
                </a:cxn>
                <a:cxn ang="0">
                  <a:pos x="2829" y="479"/>
                </a:cxn>
                <a:cxn ang="0">
                  <a:pos x="2829" y="569"/>
                </a:cxn>
              </a:cxnLst>
              <a:rect l="0" t="0" r="r" b="b"/>
              <a:pathLst>
                <a:path w="2829" h="569">
                  <a:moveTo>
                    <a:pt x="2829" y="569"/>
                  </a:moveTo>
                  <a:lnTo>
                    <a:pt x="121" y="569"/>
                  </a:lnTo>
                  <a:cubicBezTo>
                    <a:pt x="56" y="569"/>
                    <a:pt x="19" y="489"/>
                    <a:pt x="6" y="388"/>
                  </a:cubicBezTo>
                  <a:cubicBezTo>
                    <a:pt x="2" y="354"/>
                    <a:pt x="0" y="319"/>
                    <a:pt x="0" y="284"/>
                  </a:cubicBezTo>
                  <a:cubicBezTo>
                    <a:pt x="0" y="250"/>
                    <a:pt x="2" y="215"/>
                    <a:pt x="6" y="181"/>
                  </a:cubicBezTo>
                  <a:cubicBezTo>
                    <a:pt x="19" y="80"/>
                    <a:pt x="56" y="0"/>
                    <a:pt x="121" y="0"/>
                  </a:cubicBezTo>
                  <a:lnTo>
                    <a:pt x="2829" y="0"/>
                  </a:lnTo>
                  <a:lnTo>
                    <a:pt x="2829" y="90"/>
                  </a:lnTo>
                  <a:lnTo>
                    <a:pt x="121" y="90"/>
                  </a:lnTo>
                  <a:cubicBezTo>
                    <a:pt x="112" y="90"/>
                    <a:pt x="102" y="135"/>
                    <a:pt x="95" y="192"/>
                  </a:cubicBezTo>
                  <a:cubicBezTo>
                    <a:pt x="91" y="220"/>
                    <a:pt x="90" y="252"/>
                    <a:pt x="90" y="284"/>
                  </a:cubicBezTo>
                  <a:cubicBezTo>
                    <a:pt x="90" y="317"/>
                    <a:pt x="91" y="349"/>
                    <a:pt x="95" y="377"/>
                  </a:cubicBezTo>
                  <a:cubicBezTo>
                    <a:pt x="102" y="434"/>
                    <a:pt x="112" y="479"/>
                    <a:pt x="121" y="479"/>
                  </a:cubicBezTo>
                  <a:lnTo>
                    <a:pt x="2829" y="479"/>
                  </a:lnTo>
                  <a:lnTo>
                    <a:pt x="2829" y="569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202"/>
            <p:cNvSpPr>
              <a:spLocks noEditPoints="1"/>
            </p:cNvSpPr>
            <p:nvPr/>
          </p:nvSpPr>
          <p:spPr bwMode="auto">
            <a:xfrm>
              <a:off x="7910612" y="4731531"/>
              <a:ext cx="335568" cy="134840"/>
            </a:xfrm>
            <a:custGeom>
              <a:avLst/>
              <a:gdLst/>
              <a:ahLst/>
              <a:cxnLst>
                <a:cxn ang="0">
                  <a:pos x="1415" y="569"/>
                </a:cxn>
                <a:cxn ang="0">
                  <a:pos x="0" y="569"/>
                </a:cxn>
                <a:cxn ang="0">
                  <a:pos x="0" y="479"/>
                </a:cxn>
                <a:cxn ang="0">
                  <a:pos x="1415" y="479"/>
                </a:cxn>
                <a:cxn ang="0">
                  <a:pos x="1415" y="569"/>
                </a:cxn>
                <a:cxn ang="0">
                  <a:pos x="0" y="0"/>
                </a:cxn>
                <a:cxn ang="0">
                  <a:pos x="1415" y="0"/>
                </a:cxn>
                <a:cxn ang="0">
                  <a:pos x="1415" y="90"/>
                </a:cxn>
                <a:cxn ang="0">
                  <a:pos x="0" y="90"/>
                </a:cxn>
                <a:cxn ang="0">
                  <a:pos x="0" y="0"/>
                </a:cxn>
              </a:cxnLst>
              <a:rect l="0" t="0" r="r" b="b"/>
              <a:pathLst>
                <a:path w="1415" h="569">
                  <a:moveTo>
                    <a:pt x="1415" y="569"/>
                  </a:moveTo>
                  <a:lnTo>
                    <a:pt x="0" y="569"/>
                  </a:lnTo>
                  <a:lnTo>
                    <a:pt x="0" y="479"/>
                  </a:lnTo>
                  <a:lnTo>
                    <a:pt x="1415" y="479"/>
                  </a:lnTo>
                  <a:lnTo>
                    <a:pt x="1415" y="569"/>
                  </a:lnTo>
                  <a:close/>
                  <a:moveTo>
                    <a:pt x="0" y="0"/>
                  </a:moveTo>
                  <a:lnTo>
                    <a:pt x="1415" y="0"/>
                  </a:lnTo>
                  <a:lnTo>
                    <a:pt x="141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ectangle 203"/>
            <p:cNvSpPr>
              <a:spLocks noChangeArrowheads="1"/>
            </p:cNvSpPr>
            <p:nvPr/>
          </p:nvSpPr>
          <p:spPr bwMode="auto">
            <a:xfrm>
              <a:off x="7917818" y="4694476"/>
              <a:ext cx="242926" cy="15440"/>
            </a:xfrm>
            <a:prstGeom prst="rect">
              <a:avLst/>
            </a:prstGeom>
            <a:solidFill>
              <a:srgbClr val="AAC7C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204"/>
            <p:cNvSpPr>
              <a:spLocks noChangeArrowheads="1"/>
            </p:cNvSpPr>
            <p:nvPr/>
          </p:nvSpPr>
          <p:spPr bwMode="auto">
            <a:xfrm>
              <a:off x="7902378" y="4709916"/>
              <a:ext cx="272777" cy="15440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206"/>
            <p:cNvSpPr>
              <a:spLocks noChangeArrowheads="1"/>
            </p:cNvSpPr>
            <p:nvPr/>
          </p:nvSpPr>
          <p:spPr bwMode="auto">
            <a:xfrm>
              <a:off x="8002372" y="4724697"/>
              <a:ext cx="458060" cy="1749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207"/>
            <p:cNvSpPr>
              <a:spLocks noChangeArrowheads="1"/>
            </p:cNvSpPr>
            <p:nvPr/>
          </p:nvSpPr>
          <p:spPr bwMode="auto">
            <a:xfrm>
              <a:off x="7556664" y="4644411"/>
              <a:ext cx="365419" cy="617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Rectangle 208"/>
            <p:cNvSpPr>
              <a:spLocks noChangeArrowheads="1"/>
            </p:cNvSpPr>
            <p:nvPr/>
          </p:nvSpPr>
          <p:spPr bwMode="auto">
            <a:xfrm>
              <a:off x="7556664" y="4656762"/>
              <a:ext cx="36541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209"/>
            <p:cNvSpPr>
              <a:spLocks noChangeArrowheads="1"/>
            </p:cNvSpPr>
            <p:nvPr/>
          </p:nvSpPr>
          <p:spPr bwMode="auto">
            <a:xfrm>
              <a:off x="7556664" y="4670144"/>
              <a:ext cx="365419" cy="617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210"/>
            <p:cNvSpPr>
              <a:spLocks noChangeArrowheads="1"/>
            </p:cNvSpPr>
            <p:nvPr/>
          </p:nvSpPr>
          <p:spPr bwMode="auto">
            <a:xfrm>
              <a:off x="7556664" y="4682495"/>
              <a:ext cx="365419" cy="617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211"/>
            <p:cNvSpPr>
              <a:spLocks noChangeArrowheads="1"/>
            </p:cNvSpPr>
            <p:nvPr/>
          </p:nvSpPr>
          <p:spPr bwMode="auto">
            <a:xfrm>
              <a:off x="7556664" y="4694847"/>
              <a:ext cx="365419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212"/>
            <p:cNvSpPr>
              <a:spLocks noChangeArrowheads="1"/>
            </p:cNvSpPr>
            <p:nvPr/>
          </p:nvSpPr>
          <p:spPr bwMode="auto">
            <a:xfrm>
              <a:off x="7556664" y="4708228"/>
              <a:ext cx="365419" cy="617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213"/>
            <p:cNvSpPr>
              <a:spLocks noChangeArrowheads="1"/>
            </p:cNvSpPr>
            <p:nvPr/>
          </p:nvSpPr>
          <p:spPr bwMode="auto">
            <a:xfrm>
              <a:off x="7556664" y="4650587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Rectangle 214"/>
            <p:cNvSpPr>
              <a:spLocks noChangeArrowheads="1"/>
            </p:cNvSpPr>
            <p:nvPr/>
          </p:nvSpPr>
          <p:spPr bwMode="auto">
            <a:xfrm>
              <a:off x="7556664" y="4663968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215"/>
            <p:cNvSpPr>
              <a:spLocks noChangeArrowheads="1"/>
            </p:cNvSpPr>
            <p:nvPr/>
          </p:nvSpPr>
          <p:spPr bwMode="auto">
            <a:xfrm>
              <a:off x="7556664" y="4676319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216"/>
            <p:cNvSpPr>
              <a:spLocks noChangeArrowheads="1"/>
            </p:cNvSpPr>
            <p:nvPr/>
          </p:nvSpPr>
          <p:spPr bwMode="auto">
            <a:xfrm>
              <a:off x="7556664" y="4688671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217"/>
            <p:cNvSpPr>
              <a:spLocks noChangeArrowheads="1"/>
            </p:cNvSpPr>
            <p:nvPr/>
          </p:nvSpPr>
          <p:spPr bwMode="auto">
            <a:xfrm>
              <a:off x="7556664" y="4702052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218"/>
            <p:cNvSpPr>
              <a:spLocks noChangeArrowheads="1"/>
            </p:cNvSpPr>
            <p:nvPr/>
          </p:nvSpPr>
          <p:spPr bwMode="auto">
            <a:xfrm>
              <a:off x="7556664" y="4714404"/>
              <a:ext cx="365419" cy="617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219"/>
            <p:cNvSpPr>
              <a:spLocks noChangeArrowheads="1"/>
            </p:cNvSpPr>
            <p:nvPr/>
          </p:nvSpPr>
          <p:spPr bwMode="auto">
            <a:xfrm>
              <a:off x="7556664" y="4720580"/>
              <a:ext cx="365419" cy="4117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220"/>
            <p:cNvSpPr>
              <a:spLocks/>
            </p:cNvSpPr>
            <p:nvPr/>
          </p:nvSpPr>
          <p:spPr bwMode="auto">
            <a:xfrm>
              <a:off x="7922083" y="4644411"/>
              <a:ext cx="80289" cy="80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9" y="99"/>
                </a:cxn>
                <a:cxn ang="0">
                  <a:pos x="239" y="99"/>
                </a:cxn>
                <a:cxn ang="0">
                  <a:pos x="338" y="339"/>
                </a:cxn>
                <a:cxn ang="0">
                  <a:pos x="247" y="339"/>
                </a:cxn>
                <a:cxn ang="0">
                  <a:pos x="175" y="164"/>
                </a:cxn>
                <a:cxn ang="0">
                  <a:pos x="175" y="164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338" h="339">
                  <a:moveTo>
                    <a:pt x="0" y="0"/>
                  </a:moveTo>
                  <a:cubicBezTo>
                    <a:pt x="93" y="0"/>
                    <a:pt x="178" y="38"/>
                    <a:pt x="239" y="99"/>
                  </a:cubicBezTo>
                  <a:lnTo>
                    <a:pt x="239" y="99"/>
                  </a:lnTo>
                  <a:cubicBezTo>
                    <a:pt x="301" y="161"/>
                    <a:pt x="338" y="245"/>
                    <a:pt x="338" y="339"/>
                  </a:cubicBezTo>
                  <a:lnTo>
                    <a:pt x="247" y="339"/>
                  </a:lnTo>
                  <a:cubicBezTo>
                    <a:pt x="247" y="270"/>
                    <a:pt x="219" y="209"/>
                    <a:pt x="175" y="164"/>
                  </a:cubicBezTo>
                  <a:lnTo>
                    <a:pt x="175" y="164"/>
                  </a:lnTo>
                  <a:cubicBezTo>
                    <a:pt x="130" y="119"/>
                    <a:pt x="68" y="91"/>
                    <a:pt x="0" y="91"/>
                  </a:cubicBez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221"/>
            <p:cNvSpPr>
              <a:spLocks/>
            </p:cNvSpPr>
            <p:nvPr/>
          </p:nvSpPr>
          <p:spPr bwMode="auto">
            <a:xfrm>
              <a:off x="7922083" y="4650587"/>
              <a:ext cx="74113" cy="741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0" y="91"/>
                </a:cxn>
                <a:cxn ang="0">
                  <a:pos x="220" y="91"/>
                </a:cxn>
                <a:cxn ang="0">
                  <a:pos x="312" y="312"/>
                </a:cxn>
                <a:cxn ang="0">
                  <a:pos x="228" y="312"/>
                </a:cxn>
                <a:cxn ang="0">
                  <a:pos x="161" y="151"/>
                </a:cxn>
                <a:cxn ang="0">
                  <a:pos x="161" y="151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0"/>
                </a:cxn>
              </a:cxnLst>
              <a:rect l="0" t="0" r="r" b="b"/>
              <a:pathLst>
                <a:path w="312" h="312">
                  <a:moveTo>
                    <a:pt x="0" y="0"/>
                  </a:moveTo>
                  <a:cubicBezTo>
                    <a:pt x="86" y="0"/>
                    <a:pt x="164" y="35"/>
                    <a:pt x="220" y="91"/>
                  </a:cubicBezTo>
                  <a:lnTo>
                    <a:pt x="220" y="91"/>
                  </a:lnTo>
                  <a:cubicBezTo>
                    <a:pt x="277" y="148"/>
                    <a:pt x="312" y="226"/>
                    <a:pt x="312" y="312"/>
                  </a:cubicBezTo>
                  <a:lnTo>
                    <a:pt x="228" y="312"/>
                  </a:lnTo>
                  <a:cubicBezTo>
                    <a:pt x="228" y="249"/>
                    <a:pt x="202" y="192"/>
                    <a:pt x="161" y="151"/>
                  </a:cubicBezTo>
                  <a:lnTo>
                    <a:pt x="161" y="151"/>
                  </a:lnTo>
                  <a:cubicBezTo>
                    <a:pt x="120" y="109"/>
                    <a:pt x="63" y="84"/>
                    <a:pt x="0" y="84"/>
                  </a:cubicBez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222"/>
            <p:cNvSpPr>
              <a:spLocks/>
            </p:cNvSpPr>
            <p:nvPr/>
          </p:nvSpPr>
          <p:spPr bwMode="auto">
            <a:xfrm>
              <a:off x="7922083" y="4657792"/>
              <a:ext cx="66908" cy="669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1" y="83"/>
                </a:cxn>
                <a:cxn ang="0">
                  <a:pos x="201" y="83"/>
                </a:cxn>
                <a:cxn ang="0">
                  <a:pos x="285" y="285"/>
                </a:cxn>
                <a:cxn ang="0">
                  <a:pos x="208" y="285"/>
                </a:cxn>
                <a:cxn ang="0">
                  <a:pos x="147" y="137"/>
                </a:cxn>
                <a:cxn ang="0">
                  <a:pos x="147" y="137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0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78" y="0"/>
                    <a:pt x="150" y="31"/>
                    <a:pt x="201" y="83"/>
                  </a:cubicBezTo>
                  <a:lnTo>
                    <a:pt x="201" y="83"/>
                  </a:lnTo>
                  <a:cubicBezTo>
                    <a:pt x="253" y="135"/>
                    <a:pt x="285" y="206"/>
                    <a:pt x="285" y="285"/>
                  </a:cubicBezTo>
                  <a:lnTo>
                    <a:pt x="208" y="285"/>
                  </a:lnTo>
                  <a:cubicBezTo>
                    <a:pt x="208" y="227"/>
                    <a:pt x="185" y="175"/>
                    <a:pt x="147" y="137"/>
                  </a:cubicBezTo>
                  <a:lnTo>
                    <a:pt x="147" y="137"/>
                  </a:lnTo>
                  <a:cubicBezTo>
                    <a:pt x="109" y="100"/>
                    <a:pt x="57" y="76"/>
                    <a:pt x="0" y="76"/>
                  </a:cubicBezTo>
                  <a:lnTo>
                    <a:pt x="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223"/>
            <p:cNvSpPr>
              <a:spLocks/>
            </p:cNvSpPr>
            <p:nvPr/>
          </p:nvSpPr>
          <p:spPr bwMode="auto">
            <a:xfrm>
              <a:off x="7922083" y="4663968"/>
              <a:ext cx="60732" cy="607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2" y="76"/>
                </a:cxn>
                <a:cxn ang="0">
                  <a:pos x="182" y="76"/>
                </a:cxn>
                <a:cxn ang="0">
                  <a:pos x="258" y="259"/>
                </a:cxn>
                <a:cxn ang="0">
                  <a:pos x="188" y="259"/>
                </a:cxn>
                <a:cxn ang="0">
                  <a:pos x="133" y="125"/>
                </a:cxn>
                <a:cxn ang="0">
                  <a:pos x="133" y="125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0" y="0"/>
                </a:cxn>
              </a:cxnLst>
              <a:rect l="0" t="0" r="r" b="b"/>
              <a:pathLst>
                <a:path w="258" h="259">
                  <a:moveTo>
                    <a:pt x="0" y="0"/>
                  </a:moveTo>
                  <a:cubicBezTo>
                    <a:pt x="71" y="0"/>
                    <a:pt x="136" y="29"/>
                    <a:pt x="182" y="76"/>
                  </a:cubicBezTo>
                  <a:lnTo>
                    <a:pt x="182" y="76"/>
                  </a:lnTo>
                  <a:cubicBezTo>
                    <a:pt x="229" y="123"/>
                    <a:pt x="258" y="187"/>
                    <a:pt x="258" y="259"/>
                  </a:cubicBezTo>
                  <a:lnTo>
                    <a:pt x="188" y="259"/>
                  </a:lnTo>
                  <a:cubicBezTo>
                    <a:pt x="188" y="207"/>
                    <a:pt x="167" y="159"/>
                    <a:pt x="133" y="125"/>
                  </a:cubicBezTo>
                  <a:lnTo>
                    <a:pt x="133" y="125"/>
                  </a:lnTo>
                  <a:cubicBezTo>
                    <a:pt x="99" y="91"/>
                    <a:pt x="52" y="70"/>
                    <a:pt x="0" y="70"/>
                  </a:cubicBez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224"/>
            <p:cNvSpPr>
              <a:spLocks/>
            </p:cNvSpPr>
            <p:nvPr/>
          </p:nvSpPr>
          <p:spPr bwMode="auto">
            <a:xfrm>
              <a:off x="7922083" y="4670144"/>
              <a:ext cx="54555" cy="545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4" y="68"/>
                </a:cxn>
                <a:cxn ang="0">
                  <a:pos x="164" y="68"/>
                </a:cxn>
                <a:cxn ang="0">
                  <a:pos x="231" y="232"/>
                </a:cxn>
                <a:cxn ang="0">
                  <a:pos x="169" y="232"/>
                </a:cxn>
                <a:cxn ang="0">
                  <a:pos x="119" y="112"/>
                </a:cxn>
                <a:cxn ang="0">
                  <a:pos x="119" y="112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0"/>
                </a:cxn>
              </a:cxnLst>
              <a:rect l="0" t="0" r="r" b="b"/>
              <a:pathLst>
                <a:path w="231" h="232">
                  <a:moveTo>
                    <a:pt x="0" y="0"/>
                  </a:moveTo>
                  <a:cubicBezTo>
                    <a:pt x="64" y="0"/>
                    <a:pt x="122" y="26"/>
                    <a:pt x="164" y="68"/>
                  </a:cubicBezTo>
                  <a:lnTo>
                    <a:pt x="164" y="68"/>
                  </a:lnTo>
                  <a:cubicBezTo>
                    <a:pt x="205" y="110"/>
                    <a:pt x="231" y="168"/>
                    <a:pt x="231" y="232"/>
                  </a:cubicBezTo>
                  <a:lnTo>
                    <a:pt x="169" y="232"/>
                  </a:lnTo>
                  <a:cubicBezTo>
                    <a:pt x="169" y="185"/>
                    <a:pt x="150" y="143"/>
                    <a:pt x="119" y="112"/>
                  </a:cubicBezTo>
                  <a:lnTo>
                    <a:pt x="119" y="112"/>
                  </a:lnTo>
                  <a:cubicBezTo>
                    <a:pt x="89" y="81"/>
                    <a:pt x="46" y="63"/>
                    <a:pt x="0" y="63"/>
                  </a:cubicBez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225"/>
            <p:cNvSpPr>
              <a:spLocks/>
            </p:cNvSpPr>
            <p:nvPr/>
          </p:nvSpPr>
          <p:spPr bwMode="auto">
            <a:xfrm>
              <a:off x="7922083" y="4676319"/>
              <a:ext cx="48379" cy="483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" y="60"/>
                </a:cxn>
                <a:cxn ang="0">
                  <a:pos x="145" y="60"/>
                </a:cxn>
                <a:cxn ang="0">
                  <a:pos x="205" y="205"/>
                </a:cxn>
                <a:cxn ang="0">
                  <a:pos x="149" y="205"/>
                </a:cxn>
                <a:cxn ang="0">
                  <a:pos x="106" y="99"/>
                </a:cxn>
                <a:cxn ang="0">
                  <a:pos x="105" y="99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0" y="0"/>
                </a:cxn>
              </a:cxnLst>
              <a:rect l="0" t="0" r="r" b="b"/>
              <a:pathLst>
                <a:path w="205" h="205">
                  <a:moveTo>
                    <a:pt x="0" y="0"/>
                  </a:moveTo>
                  <a:cubicBezTo>
                    <a:pt x="56" y="0"/>
                    <a:pt x="107" y="23"/>
                    <a:pt x="145" y="60"/>
                  </a:cubicBezTo>
                  <a:lnTo>
                    <a:pt x="145" y="60"/>
                  </a:lnTo>
                  <a:cubicBezTo>
                    <a:pt x="182" y="97"/>
                    <a:pt x="205" y="148"/>
                    <a:pt x="205" y="205"/>
                  </a:cubicBezTo>
                  <a:lnTo>
                    <a:pt x="149" y="205"/>
                  </a:lnTo>
                  <a:cubicBezTo>
                    <a:pt x="149" y="163"/>
                    <a:pt x="133" y="126"/>
                    <a:pt x="106" y="99"/>
                  </a:cubicBezTo>
                  <a:lnTo>
                    <a:pt x="105" y="99"/>
                  </a:lnTo>
                  <a:cubicBezTo>
                    <a:pt x="78" y="72"/>
                    <a:pt x="41" y="55"/>
                    <a:pt x="0" y="55"/>
                  </a:cubicBez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226"/>
            <p:cNvSpPr>
              <a:spLocks/>
            </p:cNvSpPr>
            <p:nvPr/>
          </p:nvSpPr>
          <p:spPr bwMode="auto">
            <a:xfrm>
              <a:off x="7922083" y="4682495"/>
              <a:ext cx="42203" cy="422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" y="52"/>
                </a:cxn>
                <a:cxn ang="0">
                  <a:pos x="126" y="52"/>
                </a:cxn>
                <a:cxn ang="0">
                  <a:pos x="178" y="178"/>
                </a:cxn>
                <a:cxn ang="0">
                  <a:pos x="130" y="178"/>
                </a:cxn>
                <a:cxn ang="0">
                  <a:pos x="92" y="86"/>
                </a:cxn>
                <a:cxn ang="0">
                  <a:pos x="92" y="86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0"/>
                </a:cxn>
              </a:cxnLst>
              <a:rect l="0" t="0" r="r" b="b"/>
              <a:pathLst>
                <a:path w="178" h="178">
                  <a:moveTo>
                    <a:pt x="0" y="0"/>
                  </a:moveTo>
                  <a:cubicBezTo>
                    <a:pt x="49" y="0"/>
                    <a:pt x="93" y="19"/>
                    <a:pt x="126" y="52"/>
                  </a:cubicBezTo>
                  <a:lnTo>
                    <a:pt x="126" y="52"/>
                  </a:lnTo>
                  <a:cubicBezTo>
                    <a:pt x="158" y="84"/>
                    <a:pt x="178" y="129"/>
                    <a:pt x="178" y="178"/>
                  </a:cubicBezTo>
                  <a:lnTo>
                    <a:pt x="130" y="178"/>
                  </a:lnTo>
                  <a:cubicBezTo>
                    <a:pt x="130" y="142"/>
                    <a:pt x="115" y="109"/>
                    <a:pt x="92" y="86"/>
                  </a:cubicBezTo>
                  <a:lnTo>
                    <a:pt x="92" y="86"/>
                  </a:lnTo>
                  <a:cubicBezTo>
                    <a:pt x="68" y="62"/>
                    <a:pt x="36" y="48"/>
                    <a:pt x="0" y="48"/>
                  </a:cubicBez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227"/>
            <p:cNvSpPr>
              <a:spLocks/>
            </p:cNvSpPr>
            <p:nvPr/>
          </p:nvSpPr>
          <p:spPr bwMode="auto">
            <a:xfrm>
              <a:off x="7922083" y="4688671"/>
              <a:ext cx="36027" cy="360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5"/>
                </a:cxn>
                <a:cxn ang="0">
                  <a:pos x="107" y="45"/>
                </a:cxn>
                <a:cxn ang="0">
                  <a:pos x="151" y="152"/>
                </a:cxn>
                <a:cxn ang="0">
                  <a:pos x="110" y="152"/>
                </a:cxn>
                <a:cxn ang="0">
                  <a:pos x="78" y="73"/>
                </a:cxn>
                <a:cxn ang="0">
                  <a:pos x="78" y="74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0" y="0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cubicBezTo>
                    <a:pt x="41" y="0"/>
                    <a:pt x="79" y="17"/>
                    <a:pt x="107" y="45"/>
                  </a:cubicBezTo>
                  <a:lnTo>
                    <a:pt x="107" y="45"/>
                  </a:lnTo>
                  <a:cubicBezTo>
                    <a:pt x="134" y="72"/>
                    <a:pt x="151" y="110"/>
                    <a:pt x="151" y="152"/>
                  </a:cubicBezTo>
                  <a:lnTo>
                    <a:pt x="110" y="152"/>
                  </a:lnTo>
                  <a:cubicBezTo>
                    <a:pt x="110" y="121"/>
                    <a:pt x="98" y="94"/>
                    <a:pt x="78" y="73"/>
                  </a:cubicBezTo>
                  <a:lnTo>
                    <a:pt x="78" y="74"/>
                  </a:lnTo>
                  <a:cubicBezTo>
                    <a:pt x="58" y="54"/>
                    <a:pt x="30" y="41"/>
                    <a:pt x="0" y="41"/>
                  </a:cubicBez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228"/>
            <p:cNvSpPr>
              <a:spLocks/>
            </p:cNvSpPr>
            <p:nvPr/>
          </p:nvSpPr>
          <p:spPr bwMode="auto">
            <a:xfrm>
              <a:off x="7922083" y="4694847"/>
              <a:ext cx="28822" cy="29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37"/>
                </a:cxn>
                <a:cxn ang="0">
                  <a:pos x="88" y="37"/>
                </a:cxn>
                <a:cxn ang="0">
                  <a:pos x="124" y="125"/>
                </a:cxn>
                <a:cxn ang="0">
                  <a:pos x="91" y="125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0"/>
                </a:cxn>
              </a:cxnLst>
              <a:rect l="0" t="0" r="r" b="b"/>
              <a:pathLst>
                <a:path w="124" h="125">
                  <a:moveTo>
                    <a:pt x="0" y="0"/>
                  </a:moveTo>
                  <a:cubicBezTo>
                    <a:pt x="34" y="0"/>
                    <a:pt x="65" y="14"/>
                    <a:pt x="88" y="37"/>
                  </a:cubicBezTo>
                  <a:lnTo>
                    <a:pt x="88" y="37"/>
                  </a:lnTo>
                  <a:cubicBezTo>
                    <a:pt x="110" y="59"/>
                    <a:pt x="124" y="90"/>
                    <a:pt x="124" y="125"/>
                  </a:cubicBezTo>
                  <a:lnTo>
                    <a:pt x="91" y="125"/>
                  </a:lnTo>
                  <a:cubicBezTo>
                    <a:pt x="91" y="100"/>
                    <a:pt x="80" y="77"/>
                    <a:pt x="64" y="60"/>
                  </a:cubicBezTo>
                  <a:lnTo>
                    <a:pt x="64" y="60"/>
                  </a:lnTo>
                  <a:cubicBezTo>
                    <a:pt x="47" y="44"/>
                    <a:pt x="25" y="34"/>
                    <a:pt x="0" y="34"/>
                  </a:cubicBez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229"/>
            <p:cNvSpPr>
              <a:spLocks/>
            </p:cNvSpPr>
            <p:nvPr/>
          </p:nvSpPr>
          <p:spPr bwMode="auto">
            <a:xfrm>
              <a:off x="7922083" y="4702052"/>
              <a:ext cx="22646" cy="226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28"/>
                </a:cxn>
                <a:cxn ang="0">
                  <a:pos x="69" y="28"/>
                </a:cxn>
                <a:cxn ang="0">
                  <a:pos x="98" y="98"/>
                </a:cxn>
                <a:cxn ang="0">
                  <a:pos x="85" y="98"/>
                </a:cxn>
                <a:cxn ang="0">
                  <a:pos x="71" y="98"/>
                </a:cxn>
                <a:cxn ang="0">
                  <a:pos x="0" y="98"/>
                </a:cxn>
                <a:cxn ang="0">
                  <a:pos x="0" y="69"/>
                </a:cxn>
                <a:cxn ang="0">
                  <a:pos x="0" y="6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2"/>
                </a:cxn>
                <a:cxn ang="0">
                  <a:pos x="0" y="0"/>
                </a:cxn>
              </a:cxnLst>
              <a:rect l="0" t="0" r="r" b="b"/>
              <a:pathLst>
                <a:path w="98" h="98">
                  <a:moveTo>
                    <a:pt x="0" y="0"/>
                  </a:moveTo>
                  <a:cubicBezTo>
                    <a:pt x="27" y="0"/>
                    <a:pt x="51" y="11"/>
                    <a:pt x="69" y="28"/>
                  </a:cubicBezTo>
                  <a:lnTo>
                    <a:pt x="69" y="28"/>
                  </a:lnTo>
                  <a:cubicBezTo>
                    <a:pt x="87" y="46"/>
                    <a:pt x="98" y="71"/>
                    <a:pt x="98" y="98"/>
                  </a:cubicBezTo>
                  <a:lnTo>
                    <a:pt x="85" y="98"/>
                  </a:lnTo>
                  <a:lnTo>
                    <a:pt x="71" y="98"/>
                  </a:lnTo>
                  <a:lnTo>
                    <a:pt x="0" y="98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230"/>
            <p:cNvSpPr>
              <a:spLocks/>
            </p:cNvSpPr>
            <p:nvPr/>
          </p:nvSpPr>
          <p:spPr bwMode="auto">
            <a:xfrm>
              <a:off x="7922083" y="4708228"/>
              <a:ext cx="16470" cy="164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71" y="72"/>
                </a:cxn>
                <a:cxn ang="0">
                  <a:pos x="61" y="72"/>
                </a:cxn>
                <a:cxn ang="0">
                  <a:pos x="52" y="72"/>
                </a:cxn>
                <a:cxn ang="0">
                  <a:pos x="0" y="72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cubicBezTo>
                    <a:pt x="19" y="0"/>
                    <a:pt x="37" y="8"/>
                    <a:pt x="50" y="21"/>
                  </a:cubicBezTo>
                  <a:lnTo>
                    <a:pt x="50" y="21"/>
                  </a:lnTo>
                  <a:cubicBezTo>
                    <a:pt x="63" y="34"/>
                    <a:pt x="71" y="52"/>
                    <a:pt x="71" y="72"/>
                  </a:cubicBezTo>
                  <a:lnTo>
                    <a:pt x="61" y="72"/>
                  </a:lnTo>
                  <a:lnTo>
                    <a:pt x="52" y="72"/>
                  </a:lnTo>
                  <a:lnTo>
                    <a:pt x="0" y="72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231"/>
            <p:cNvSpPr>
              <a:spLocks/>
            </p:cNvSpPr>
            <p:nvPr/>
          </p:nvSpPr>
          <p:spPr bwMode="auto">
            <a:xfrm>
              <a:off x="7922083" y="4714404"/>
              <a:ext cx="10293" cy="10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13"/>
                </a:cxn>
                <a:cxn ang="0">
                  <a:pos x="31" y="13"/>
                </a:cxn>
                <a:cxn ang="0">
                  <a:pos x="44" y="45"/>
                </a:cxn>
                <a:cxn ang="0">
                  <a:pos x="0" y="45"/>
                </a:cxn>
                <a:cxn ang="0">
                  <a:pos x="0" y="32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44" h="45">
                  <a:moveTo>
                    <a:pt x="0" y="0"/>
                  </a:moveTo>
                  <a:cubicBezTo>
                    <a:pt x="12" y="0"/>
                    <a:pt x="23" y="5"/>
                    <a:pt x="31" y="13"/>
                  </a:cubicBezTo>
                  <a:lnTo>
                    <a:pt x="31" y="13"/>
                  </a:lnTo>
                  <a:cubicBezTo>
                    <a:pt x="39" y="21"/>
                    <a:pt x="44" y="32"/>
                    <a:pt x="44" y="45"/>
                  </a:cubicBezTo>
                  <a:lnTo>
                    <a:pt x="0" y="45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232"/>
            <p:cNvSpPr>
              <a:spLocks/>
            </p:cNvSpPr>
            <p:nvPr/>
          </p:nvSpPr>
          <p:spPr bwMode="auto">
            <a:xfrm>
              <a:off x="7922083" y="4720580"/>
              <a:ext cx="4117" cy="41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8" y="18"/>
                </a:cxn>
                <a:cxn ang="0">
                  <a:pos x="0" y="18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cubicBezTo>
                    <a:pt x="5" y="0"/>
                    <a:pt x="9" y="2"/>
                    <a:pt x="12" y="5"/>
                  </a:cubicBezTo>
                  <a:lnTo>
                    <a:pt x="12" y="5"/>
                  </a:lnTo>
                  <a:cubicBezTo>
                    <a:pt x="16" y="8"/>
                    <a:pt x="18" y="13"/>
                    <a:pt x="18" y="18"/>
                  </a:cubicBezTo>
                  <a:lnTo>
                    <a:pt x="0" y="18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A7B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233"/>
            <p:cNvSpPr>
              <a:spLocks noChangeArrowheads="1"/>
            </p:cNvSpPr>
            <p:nvPr/>
          </p:nvSpPr>
          <p:spPr bwMode="auto">
            <a:xfrm>
              <a:off x="8082661" y="4644411"/>
              <a:ext cx="365419" cy="617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234"/>
            <p:cNvSpPr>
              <a:spLocks noChangeArrowheads="1"/>
            </p:cNvSpPr>
            <p:nvPr/>
          </p:nvSpPr>
          <p:spPr bwMode="auto">
            <a:xfrm>
              <a:off x="8082661" y="4656762"/>
              <a:ext cx="365419" cy="7205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235"/>
            <p:cNvSpPr>
              <a:spLocks noChangeArrowheads="1"/>
            </p:cNvSpPr>
            <p:nvPr/>
          </p:nvSpPr>
          <p:spPr bwMode="auto">
            <a:xfrm>
              <a:off x="8082661" y="4670144"/>
              <a:ext cx="365419" cy="617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236"/>
            <p:cNvSpPr>
              <a:spLocks noChangeArrowheads="1"/>
            </p:cNvSpPr>
            <p:nvPr/>
          </p:nvSpPr>
          <p:spPr bwMode="auto">
            <a:xfrm>
              <a:off x="8082661" y="4682495"/>
              <a:ext cx="365419" cy="617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237"/>
            <p:cNvSpPr>
              <a:spLocks noChangeArrowheads="1"/>
            </p:cNvSpPr>
            <p:nvPr/>
          </p:nvSpPr>
          <p:spPr bwMode="auto">
            <a:xfrm>
              <a:off x="8082661" y="4694847"/>
              <a:ext cx="365419" cy="7205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ctangle 238"/>
            <p:cNvSpPr>
              <a:spLocks noChangeArrowheads="1"/>
            </p:cNvSpPr>
            <p:nvPr/>
          </p:nvSpPr>
          <p:spPr bwMode="auto">
            <a:xfrm>
              <a:off x="8082661" y="4708228"/>
              <a:ext cx="365419" cy="617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Rectangle 239"/>
            <p:cNvSpPr>
              <a:spLocks noChangeArrowheads="1"/>
            </p:cNvSpPr>
            <p:nvPr/>
          </p:nvSpPr>
          <p:spPr bwMode="auto">
            <a:xfrm>
              <a:off x="8082661" y="4650587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Rectangle 240"/>
            <p:cNvSpPr>
              <a:spLocks noChangeArrowheads="1"/>
            </p:cNvSpPr>
            <p:nvPr/>
          </p:nvSpPr>
          <p:spPr bwMode="auto">
            <a:xfrm>
              <a:off x="8082661" y="4663968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 241"/>
            <p:cNvSpPr>
              <a:spLocks noChangeArrowheads="1"/>
            </p:cNvSpPr>
            <p:nvPr/>
          </p:nvSpPr>
          <p:spPr bwMode="auto">
            <a:xfrm>
              <a:off x="8082661" y="4676319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242"/>
            <p:cNvSpPr>
              <a:spLocks noChangeArrowheads="1"/>
            </p:cNvSpPr>
            <p:nvPr/>
          </p:nvSpPr>
          <p:spPr bwMode="auto">
            <a:xfrm>
              <a:off x="8082661" y="4688671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243"/>
            <p:cNvSpPr>
              <a:spLocks noChangeArrowheads="1"/>
            </p:cNvSpPr>
            <p:nvPr/>
          </p:nvSpPr>
          <p:spPr bwMode="auto">
            <a:xfrm>
              <a:off x="8082661" y="4702052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 244"/>
            <p:cNvSpPr>
              <a:spLocks noChangeArrowheads="1"/>
            </p:cNvSpPr>
            <p:nvPr/>
          </p:nvSpPr>
          <p:spPr bwMode="auto">
            <a:xfrm>
              <a:off x="8082661" y="4714404"/>
              <a:ext cx="365419" cy="617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Rectangle 245"/>
            <p:cNvSpPr>
              <a:spLocks noChangeArrowheads="1"/>
            </p:cNvSpPr>
            <p:nvPr/>
          </p:nvSpPr>
          <p:spPr bwMode="auto">
            <a:xfrm>
              <a:off x="8082661" y="4720580"/>
              <a:ext cx="365419" cy="4117"/>
            </a:xfrm>
            <a:prstGeom prst="rect">
              <a:avLst/>
            </a:prstGeom>
            <a:solidFill>
              <a:srgbClr val="6F9AA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246"/>
            <p:cNvSpPr>
              <a:spLocks/>
            </p:cNvSpPr>
            <p:nvPr/>
          </p:nvSpPr>
          <p:spPr bwMode="auto">
            <a:xfrm>
              <a:off x="8002372" y="4644411"/>
              <a:ext cx="80289" cy="80286"/>
            </a:xfrm>
            <a:custGeom>
              <a:avLst/>
              <a:gdLst/>
              <a:ahLst/>
              <a:cxnLst>
                <a:cxn ang="0">
                  <a:pos x="339" y="0"/>
                </a:cxn>
                <a:cxn ang="0">
                  <a:pos x="100" y="99"/>
                </a:cxn>
                <a:cxn ang="0">
                  <a:pos x="100" y="99"/>
                </a:cxn>
                <a:cxn ang="0">
                  <a:pos x="0" y="339"/>
                </a:cxn>
                <a:cxn ang="0">
                  <a:pos x="92" y="339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339" y="91"/>
                </a:cxn>
                <a:cxn ang="0">
                  <a:pos x="339" y="91"/>
                </a:cxn>
                <a:cxn ang="0">
                  <a:pos x="339" y="0"/>
                </a:cxn>
              </a:cxnLst>
              <a:rect l="0" t="0" r="r" b="b"/>
              <a:pathLst>
                <a:path w="339" h="339">
                  <a:moveTo>
                    <a:pt x="339" y="0"/>
                  </a:moveTo>
                  <a:cubicBezTo>
                    <a:pt x="246" y="0"/>
                    <a:pt x="161" y="38"/>
                    <a:pt x="100" y="99"/>
                  </a:cubicBezTo>
                  <a:lnTo>
                    <a:pt x="100" y="99"/>
                  </a:lnTo>
                  <a:cubicBezTo>
                    <a:pt x="38" y="161"/>
                    <a:pt x="0" y="245"/>
                    <a:pt x="0" y="339"/>
                  </a:cubicBezTo>
                  <a:lnTo>
                    <a:pt x="92" y="339"/>
                  </a:lnTo>
                  <a:cubicBezTo>
                    <a:pt x="92" y="270"/>
                    <a:pt x="120" y="209"/>
                    <a:pt x="164" y="164"/>
                  </a:cubicBezTo>
                  <a:lnTo>
                    <a:pt x="164" y="164"/>
                  </a:lnTo>
                  <a:cubicBezTo>
                    <a:pt x="209" y="119"/>
                    <a:pt x="271" y="91"/>
                    <a:pt x="339" y="91"/>
                  </a:cubicBezTo>
                  <a:lnTo>
                    <a:pt x="339" y="91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247"/>
            <p:cNvSpPr>
              <a:spLocks/>
            </p:cNvSpPr>
            <p:nvPr/>
          </p:nvSpPr>
          <p:spPr bwMode="auto">
            <a:xfrm>
              <a:off x="8008548" y="4650587"/>
              <a:ext cx="74113" cy="74111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92" y="91"/>
                </a:cxn>
                <a:cxn ang="0">
                  <a:pos x="92" y="91"/>
                </a:cxn>
                <a:cxn ang="0">
                  <a:pos x="0" y="312"/>
                </a:cxn>
                <a:cxn ang="0">
                  <a:pos x="84" y="312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312" y="84"/>
                </a:cxn>
                <a:cxn ang="0">
                  <a:pos x="312" y="84"/>
                </a:cxn>
                <a:cxn ang="0">
                  <a:pos x="312" y="0"/>
                </a:cxn>
              </a:cxnLst>
              <a:rect l="0" t="0" r="r" b="b"/>
              <a:pathLst>
                <a:path w="312" h="312">
                  <a:moveTo>
                    <a:pt x="312" y="0"/>
                  </a:moveTo>
                  <a:cubicBezTo>
                    <a:pt x="226" y="0"/>
                    <a:pt x="148" y="35"/>
                    <a:pt x="92" y="91"/>
                  </a:cubicBezTo>
                  <a:lnTo>
                    <a:pt x="92" y="91"/>
                  </a:lnTo>
                  <a:cubicBezTo>
                    <a:pt x="35" y="148"/>
                    <a:pt x="0" y="226"/>
                    <a:pt x="0" y="312"/>
                  </a:cubicBezTo>
                  <a:lnTo>
                    <a:pt x="84" y="312"/>
                  </a:lnTo>
                  <a:cubicBezTo>
                    <a:pt x="84" y="249"/>
                    <a:pt x="110" y="192"/>
                    <a:pt x="151" y="151"/>
                  </a:cubicBezTo>
                  <a:lnTo>
                    <a:pt x="151" y="151"/>
                  </a:lnTo>
                  <a:cubicBezTo>
                    <a:pt x="192" y="109"/>
                    <a:pt x="249" y="84"/>
                    <a:pt x="312" y="84"/>
                  </a:cubicBezTo>
                  <a:lnTo>
                    <a:pt x="312" y="84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248"/>
            <p:cNvSpPr>
              <a:spLocks/>
            </p:cNvSpPr>
            <p:nvPr/>
          </p:nvSpPr>
          <p:spPr bwMode="auto">
            <a:xfrm>
              <a:off x="8014724" y="4657792"/>
              <a:ext cx="67937" cy="66905"/>
            </a:xfrm>
            <a:custGeom>
              <a:avLst/>
              <a:gdLst/>
              <a:ahLst/>
              <a:cxnLst>
                <a:cxn ang="0">
                  <a:pos x="285" y="0"/>
                </a:cxn>
                <a:cxn ang="0">
                  <a:pos x="84" y="83"/>
                </a:cxn>
                <a:cxn ang="0">
                  <a:pos x="84" y="83"/>
                </a:cxn>
                <a:cxn ang="0">
                  <a:pos x="0" y="285"/>
                </a:cxn>
                <a:cxn ang="0">
                  <a:pos x="77" y="285"/>
                </a:cxn>
                <a:cxn ang="0">
                  <a:pos x="138" y="137"/>
                </a:cxn>
                <a:cxn ang="0">
                  <a:pos x="138" y="137"/>
                </a:cxn>
                <a:cxn ang="0">
                  <a:pos x="285" y="76"/>
                </a:cxn>
                <a:cxn ang="0">
                  <a:pos x="285" y="76"/>
                </a:cxn>
                <a:cxn ang="0">
                  <a:pos x="285" y="0"/>
                </a:cxn>
              </a:cxnLst>
              <a:rect l="0" t="0" r="r" b="b"/>
              <a:pathLst>
                <a:path w="285" h="285">
                  <a:moveTo>
                    <a:pt x="285" y="0"/>
                  </a:moveTo>
                  <a:cubicBezTo>
                    <a:pt x="207" y="0"/>
                    <a:pt x="135" y="31"/>
                    <a:pt x="84" y="83"/>
                  </a:cubicBezTo>
                  <a:lnTo>
                    <a:pt x="84" y="83"/>
                  </a:lnTo>
                  <a:cubicBezTo>
                    <a:pt x="32" y="135"/>
                    <a:pt x="0" y="206"/>
                    <a:pt x="0" y="285"/>
                  </a:cubicBezTo>
                  <a:lnTo>
                    <a:pt x="77" y="285"/>
                  </a:lnTo>
                  <a:cubicBezTo>
                    <a:pt x="77" y="227"/>
                    <a:pt x="100" y="175"/>
                    <a:pt x="138" y="137"/>
                  </a:cubicBezTo>
                  <a:lnTo>
                    <a:pt x="138" y="137"/>
                  </a:lnTo>
                  <a:cubicBezTo>
                    <a:pt x="176" y="100"/>
                    <a:pt x="228" y="76"/>
                    <a:pt x="285" y="76"/>
                  </a:cubicBezTo>
                  <a:lnTo>
                    <a:pt x="285" y="7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49"/>
            <p:cNvSpPr>
              <a:spLocks/>
            </p:cNvSpPr>
            <p:nvPr/>
          </p:nvSpPr>
          <p:spPr bwMode="auto">
            <a:xfrm>
              <a:off x="8020900" y="4663968"/>
              <a:ext cx="61761" cy="60729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76" y="76"/>
                </a:cxn>
                <a:cxn ang="0">
                  <a:pos x="76" y="76"/>
                </a:cxn>
                <a:cxn ang="0">
                  <a:pos x="0" y="259"/>
                </a:cxn>
                <a:cxn ang="0">
                  <a:pos x="70" y="259"/>
                </a:cxn>
                <a:cxn ang="0">
                  <a:pos x="125" y="125"/>
                </a:cxn>
                <a:cxn ang="0">
                  <a:pos x="125" y="125"/>
                </a:cxn>
                <a:cxn ang="0">
                  <a:pos x="258" y="70"/>
                </a:cxn>
                <a:cxn ang="0">
                  <a:pos x="258" y="70"/>
                </a:cxn>
                <a:cxn ang="0">
                  <a:pos x="258" y="0"/>
                </a:cxn>
              </a:cxnLst>
              <a:rect l="0" t="0" r="r" b="b"/>
              <a:pathLst>
                <a:path w="258" h="259">
                  <a:moveTo>
                    <a:pt x="258" y="0"/>
                  </a:moveTo>
                  <a:cubicBezTo>
                    <a:pt x="187" y="0"/>
                    <a:pt x="122" y="29"/>
                    <a:pt x="76" y="76"/>
                  </a:cubicBezTo>
                  <a:lnTo>
                    <a:pt x="76" y="76"/>
                  </a:lnTo>
                  <a:cubicBezTo>
                    <a:pt x="29" y="123"/>
                    <a:pt x="0" y="187"/>
                    <a:pt x="0" y="259"/>
                  </a:cubicBezTo>
                  <a:lnTo>
                    <a:pt x="70" y="259"/>
                  </a:lnTo>
                  <a:cubicBezTo>
                    <a:pt x="70" y="207"/>
                    <a:pt x="91" y="159"/>
                    <a:pt x="125" y="125"/>
                  </a:cubicBezTo>
                  <a:lnTo>
                    <a:pt x="125" y="125"/>
                  </a:lnTo>
                  <a:cubicBezTo>
                    <a:pt x="159" y="91"/>
                    <a:pt x="206" y="70"/>
                    <a:pt x="258" y="70"/>
                  </a:cubicBezTo>
                  <a:lnTo>
                    <a:pt x="258" y="7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50"/>
            <p:cNvSpPr>
              <a:spLocks/>
            </p:cNvSpPr>
            <p:nvPr/>
          </p:nvSpPr>
          <p:spPr bwMode="auto">
            <a:xfrm>
              <a:off x="8028106" y="4670144"/>
              <a:ext cx="54555" cy="54554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67" y="68"/>
                </a:cxn>
                <a:cxn ang="0">
                  <a:pos x="67" y="68"/>
                </a:cxn>
                <a:cxn ang="0">
                  <a:pos x="0" y="232"/>
                </a:cxn>
                <a:cxn ang="0">
                  <a:pos x="62" y="232"/>
                </a:cxn>
                <a:cxn ang="0">
                  <a:pos x="112" y="112"/>
                </a:cxn>
                <a:cxn ang="0">
                  <a:pos x="112" y="112"/>
                </a:cxn>
                <a:cxn ang="0">
                  <a:pos x="231" y="63"/>
                </a:cxn>
                <a:cxn ang="0">
                  <a:pos x="231" y="63"/>
                </a:cxn>
                <a:cxn ang="0">
                  <a:pos x="231" y="0"/>
                </a:cxn>
              </a:cxnLst>
              <a:rect l="0" t="0" r="r" b="b"/>
              <a:pathLst>
                <a:path w="231" h="232">
                  <a:moveTo>
                    <a:pt x="231" y="0"/>
                  </a:moveTo>
                  <a:cubicBezTo>
                    <a:pt x="167" y="0"/>
                    <a:pt x="109" y="26"/>
                    <a:pt x="67" y="68"/>
                  </a:cubicBezTo>
                  <a:lnTo>
                    <a:pt x="67" y="68"/>
                  </a:lnTo>
                  <a:cubicBezTo>
                    <a:pt x="26" y="110"/>
                    <a:pt x="0" y="168"/>
                    <a:pt x="0" y="232"/>
                  </a:cubicBezTo>
                  <a:lnTo>
                    <a:pt x="62" y="232"/>
                  </a:lnTo>
                  <a:cubicBezTo>
                    <a:pt x="62" y="185"/>
                    <a:pt x="81" y="143"/>
                    <a:pt x="112" y="112"/>
                  </a:cubicBezTo>
                  <a:lnTo>
                    <a:pt x="112" y="112"/>
                  </a:lnTo>
                  <a:cubicBezTo>
                    <a:pt x="142" y="81"/>
                    <a:pt x="185" y="63"/>
                    <a:pt x="231" y="63"/>
                  </a:cubicBezTo>
                  <a:lnTo>
                    <a:pt x="231" y="63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51"/>
            <p:cNvSpPr>
              <a:spLocks/>
            </p:cNvSpPr>
            <p:nvPr/>
          </p:nvSpPr>
          <p:spPr bwMode="auto">
            <a:xfrm>
              <a:off x="8034282" y="4676319"/>
              <a:ext cx="48379" cy="48378"/>
            </a:xfrm>
            <a:custGeom>
              <a:avLst/>
              <a:gdLst/>
              <a:ahLst/>
              <a:cxnLst>
                <a:cxn ang="0">
                  <a:pos x="205" y="0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0" y="205"/>
                </a:cxn>
                <a:cxn ang="0">
                  <a:pos x="56" y="205"/>
                </a:cxn>
                <a:cxn ang="0">
                  <a:pos x="99" y="99"/>
                </a:cxn>
                <a:cxn ang="0">
                  <a:pos x="100" y="99"/>
                </a:cxn>
                <a:cxn ang="0">
                  <a:pos x="205" y="55"/>
                </a:cxn>
                <a:cxn ang="0">
                  <a:pos x="205" y="55"/>
                </a:cxn>
                <a:cxn ang="0">
                  <a:pos x="205" y="0"/>
                </a:cxn>
              </a:cxnLst>
              <a:rect l="0" t="0" r="r" b="b"/>
              <a:pathLst>
                <a:path w="205" h="205">
                  <a:moveTo>
                    <a:pt x="205" y="0"/>
                  </a:moveTo>
                  <a:cubicBezTo>
                    <a:pt x="149" y="0"/>
                    <a:pt x="98" y="23"/>
                    <a:pt x="60" y="60"/>
                  </a:cubicBezTo>
                  <a:lnTo>
                    <a:pt x="60" y="60"/>
                  </a:lnTo>
                  <a:cubicBezTo>
                    <a:pt x="23" y="97"/>
                    <a:pt x="0" y="148"/>
                    <a:pt x="0" y="205"/>
                  </a:cubicBezTo>
                  <a:lnTo>
                    <a:pt x="56" y="205"/>
                  </a:lnTo>
                  <a:cubicBezTo>
                    <a:pt x="56" y="163"/>
                    <a:pt x="72" y="126"/>
                    <a:pt x="99" y="99"/>
                  </a:cubicBezTo>
                  <a:lnTo>
                    <a:pt x="100" y="99"/>
                  </a:lnTo>
                  <a:cubicBezTo>
                    <a:pt x="127" y="72"/>
                    <a:pt x="164" y="55"/>
                    <a:pt x="205" y="55"/>
                  </a:cubicBezTo>
                  <a:lnTo>
                    <a:pt x="205" y="5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52"/>
            <p:cNvSpPr>
              <a:spLocks/>
            </p:cNvSpPr>
            <p:nvPr/>
          </p:nvSpPr>
          <p:spPr bwMode="auto">
            <a:xfrm>
              <a:off x="8040458" y="4682495"/>
              <a:ext cx="42203" cy="42202"/>
            </a:xfrm>
            <a:custGeom>
              <a:avLst/>
              <a:gdLst/>
              <a:ahLst/>
              <a:cxnLst>
                <a:cxn ang="0">
                  <a:pos x="178" y="0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0" y="178"/>
                </a:cxn>
                <a:cxn ang="0">
                  <a:pos x="48" y="178"/>
                </a:cxn>
                <a:cxn ang="0">
                  <a:pos x="86" y="86"/>
                </a:cxn>
                <a:cxn ang="0">
                  <a:pos x="86" y="86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0"/>
                </a:cxn>
              </a:cxnLst>
              <a:rect l="0" t="0" r="r" b="b"/>
              <a:pathLst>
                <a:path w="178" h="178">
                  <a:moveTo>
                    <a:pt x="178" y="0"/>
                  </a:moveTo>
                  <a:cubicBezTo>
                    <a:pt x="129" y="0"/>
                    <a:pt x="85" y="19"/>
                    <a:pt x="52" y="52"/>
                  </a:cubicBezTo>
                  <a:lnTo>
                    <a:pt x="52" y="52"/>
                  </a:lnTo>
                  <a:cubicBezTo>
                    <a:pt x="20" y="84"/>
                    <a:pt x="0" y="129"/>
                    <a:pt x="0" y="178"/>
                  </a:cubicBezTo>
                  <a:lnTo>
                    <a:pt x="48" y="178"/>
                  </a:lnTo>
                  <a:cubicBezTo>
                    <a:pt x="48" y="142"/>
                    <a:pt x="63" y="109"/>
                    <a:pt x="86" y="86"/>
                  </a:cubicBezTo>
                  <a:lnTo>
                    <a:pt x="86" y="86"/>
                  </a:lnTo>
                  <a:cubicBezTo>
                    <a:pt x="110" y="62"/>
                    <a:pt x="142" y="48"/>
                    <a:pt x="178" y="48"/>
                  </a:cubicBezTo>
                  <a:lnTo>
                    <a:pt x="178" y="48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53"/>
            <p:cNvSpPr>
              <a:spLocks/>
            </p:cNvSpPr>
            <p:nvPr/>
          </p:nvSpPr>
          <p:spPr bwMode="auto">
            <a:xfrm>
              <a:off x="8046634" y="4688671"/>
              <a:ext cx="36027" cy="36026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44" y="45"/>
                </a:cxn>
                <a:cxn ang="0">
                  <a:pos x="44" y="45"/>
                </a:cxn>
                <a:cxn ang="0">
                  <a:pos x="0" y="152"/>
                </a:cxn>
                <a:cxn ang="0">
                  <a:pos x="41" y="152"/>
                </a:cxn>
                <a:cxn ang="0">
                  <a:pos x="73" y="73"/>
                </a:cxn>
                <a:cxn ang="0">
                  <a:pos x="73" y="74"/>
                </a:cxn>
                <a:cxn ang="0">
                  <a:pos x="151" y="41"/>
                </a:cxn>
                <a:cxn ang="0">
                  <a:pos x="151" y="41"/>
                </a:cxn>
                <a:cxn ang="0">
                  <a:pos x="151" y="0"/>
                </a:cxn>
              </a:cxnLst>
              <a:rect l="0" t="0" r="r" b="b"/>
              <a:pathLst>
                <a:path w="151" h="152">
                  <a:moveTo>
                    <a:pt x="151" y="0"/>
                  </a:moveTo>
                  <a:cubicBezTo>
                    <a:pt x="110" y="0"/>
                    <a:pt x="72" y="17"/>
                    <a:pt x="44" y="45"/>
                  </a:cubicBezTo>
                  <a:lnTo>
                    <a:pt x="44" y="45"/>
                  </a:lnTo>
                  <a:cubicBezTo>
                    <a:pt x="17" y="72"/>
                    <a:pt x="0" y="110"/>
                    <a:pt x="0" y="152"/>
                  </a:cubicBezTo>
                  <a:lnTo>
                    <a:pt x="41" y="152"/>
                  </a:lnTo>
                  <a:cubicBezTo>
                    <a:pt x="41" y="121"/>
                    <a:pt x="53" y="94"/>
                    <a:pt x="73" y="73"/>
                  </a:cubicBezTo>
                  <a:lnTo>
                    <a:pt x="73" y="74"/>
                  </a:lnTo>
                  <a:cubicBezTo>
                    <a:pt x="93" y="54"/>
                    <a:pt x="121" y="41"/>
                    <a:pt x="151" y="41"/>
                  </a:cubicBezTo>
                  <a:lnTo>
                    <a:pt x="151" y="4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54"/>
            <p:cNvSpPr>
              <a:spLocks/>
            </p:cNvSpPr>
            <p:nvPr/>
          </p:nvSpPr>
          <p:spPr bwMode="auto">
            <a:xfrm>
              <a:off x="8052810" y="4694847"/>
              <a:ext cx="29851" cy="2985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36" y="37"/>
                </a:cxn>
                <a:cxn ang="0">
                  <a:pos x="36" y="37"/>
                </a:cxn>
                <a:cxn ang="0">
                  <a:pos x="0" y="125"/>
                </a:cxn>
                <a:cxn ang="0">
                  <a:pos x="33" y="125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124" y="34"/>
                </a:cxn>
                <a:cxn ang="0">
                  <a:pos x="124" y="34"/>
                </a:cxn>
                <a:cxn ang="0">
                  <a:pos x="124" y="0"/>
                </a:cxn>
              </a:cxnLst>
              <a:rect l="0" t="0" r="r" b="b"/>
              <a:pathLst>
                <a:path w="124" h="125">
                  <a:moveTo>
                    <a:pt x="124" y="0"/>
                  </a:moveTo>
                  <a:cubicBezTo>
                    <a:pt x="90" y="0"/>
                    <a:pt x="59" y="14"/>
                    <a:pt x="36" y="37"/>
                  </a:cubicBezTo>
                  <a:lnTo>
                    <a:pt x="36" y="37"/>
                  </a:lnTo>
                  <a:cubicBezTo>
                    <a:pt x="14" y="59"/>
                    <a:pt x="0" y="90"/>
                    <a:pt x="0" y="125"/>
                  </a:cubicBezTo>
                  <a:lnTo>
                    <a:pt x="33" y="125"/>
                  </a:lnTo>
                  <a:cubicBezTo>
                    <a:pt x="33" y="100"/>
                    <a:pt x="44" y="77"/>
                    <a:pt x="60" y="60"/>
                  </a:cubicBezTo>
                  <a:lnTo>
                    <a:pt x="60" y="60"/>
                  </a:lnTo>
                  <a:cubicBezTo>
                    <a:pt x="77" y="44"/>
                    <a:pt x="99" y="34"/>
                    <a:pt x="124" y="34"/>
                  </a:cubicBezTo>
                  <a:lnTo>
                    <a:pt x="124" y="3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55"/>
            <p:cNvSpPr>
              <a:spLocks/>
            </p:cNvSpPr>
            <p:nvPr/>
          </p:nvSpPr>
          <p:spPr bwMode="auto">
            <a:xfrm>
              <a:off x="8058986" y="4702052"/>
              <a:ext cx="23675" cy="22645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29" y="28"/>
                </a:cxn>
                <a:cxn ang="0">
                  <a:pos x="29" y="28"/>
                </a:cxn>
                <a:cxn ang="0">
                  <a:pos x="0" y="98"/>
                </a:cxn>
                <a:cxn ang="0">
                  <a:pos x="13" y="98"/>
                </a:cxn>
                <a:cxn ang="0">
                  <a:pos x="27" y="98"/>
                </a:cxn>
                <a:cxn ang="0">
                  <a:pos x="98" y="98"/>
                </a:cxn>
                <a:cxn ang="0">
                  <a:pos x="98" y="69"/>
                </a:cxn>
                <a:cxn ang="0">
                  <a:pos x="98" y="62"/>
                </a:cxn>
                <a:cxn ang="0">
                  <a:pos x="98" y="26"/>
                </a:cxn>
                <a:cxn ang="0">
                  <a:pos x="98" y="26"/>
                </a:cxn>
                <a:cxn ang="0">
                  <a:pos x="98" y="22"/>
                </a:cxn>
                <a:cxn ang="0">
                  <a:pos x="98" y="0"/>
                </a:cxn>
              </a:cxnLst>
              <a:rect l="0" t="0" r="r" b="b"/>
              <a:pathLst>
                <a:path w="98" h="98">
                  <a:moveTo>
                    <a:pt x="98" y="0"/>
                  </a:moveTo>
                  <a:cubicBezTo>
                    <a:pt x="71" y="0"/>
                    <a:pt x="47" y="11"/>
                    <a:pt x="29" y="28"/>
                  </a:cubicBezTo>
                  <a:lnTo>
                    <a:pt x="29" y="28"/>
                  </a:lnTo>
                  <a:cubicBezTo>
                    <a:pt x="11" y="46"/>
                    <a:pt x="0" y="71"/>
                    <a:pt x="0" y="98"/>
                  </a:cubicBezTo>
                  <a:lnTo>
                    <a:pt x="13" y="98"/>
                  </a:lnTo>
                  <a:lnTo>
                    <a:pt x="27" y="98"/>
                  </a:lnTo>
                  <a:lnTo>
                    <a:pt x="98" y="98"/>
                  </a:lnTo>
                  <a:lnTo>
                    <a:pt x="98" y="69"/>
                  </a:lnTo>
                  <a:lnTo>
                    <a:pt x="98" y="62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56"/>
            <p:cNvSpPr>
              <a:spLocks/>
            </p:cNvSpPr>
            <p:nvPr/>
          </p:nvSpPr>
          <p:spPr bwMode="auto">
            <a:xfrm>
              <a:off x="8065162" y="4708228"/>
              <a:ext cx="17499" cy="16469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21" y="21"/>
                </a:cxn>
                <a:cxn ang="0">
                  <a:pos x="21" y="21"/>
                </a:cxn>
                <a:cxn ang="0">
                  <a:pos x="0" y="72"/>
                </a:cxn>
                <a:cxn ang="0">
                  <a:pos x="10" y="72"/>
                </a:cxn>
                <a:cxn ang="0">
                  <a:pos x="19" y="72"/>
                </a:cxn>
                <a:cxn ang="0">
                  <a:pos x="71" y="72"/>
                </a:cxn>
                <a:cxn ang="0">
                  <a:pos x="71" y="51"/>
                </a:cxn>
                <a:cxn ang="0">
                  <a:pos x="71" y="46"/>
                </a:cxn>
                <a:cxn ang="0">
                  <a:pos x="71" y="20"/>
                </a:cxn>
                <a:cxn ang="0">
                  <a:pos x="71" y="20"/>
                </a:cxn>
                <a:cxn ang="0">
                  <a:pos x="71" y="17"/>
                </a:cxn>
                <a:cxn ang="0">
                  <a:pos x="71" y="0"/>
                </a:cxn>
              </a:cxnLst>
              <a:rect l="0" t="0" r="r" b="b"/>
              <a:pathLst>
                <a:path w="71" h="72">
                  <a:moveTo>
                    <a:pt x="71" y="0"/>
                  </a:moveTo>
                  <a:cubicBezTo>
                    <a:pt x="52" y="0"/>
                    <a:pt x="34" y="8"/>
                    <a:pt x="21" y="21"/>
                  </a:cubicBezTo>
                  <a:lnTo>
                    <a:pt x="21" y="21"/>
                  </a:lnTo>
                  <a:cubicBezTo>
                    <a:pt x="8" y="34"/>
                    <a:pt x="0" y="52"/>
                    <a:pt x="0" y="72"/>
                  </a:cubicBezTo>
                  <a:lnTo>
                    <a:pt x="10" y="72"/>
                  </a:lnTo>
                  <a:lnTo>
                    <a:pt x="19" y="72"/>
                  </a:lnTo>
                  <a:lnTo>
                    <a:pt x="71" y="72"/>
                  </a:lnTo>
                  <a:lnTo>
                    <a:pt x="71" y="51"/>
                  </a:lnTo>
                  <a:lnTo>
                    <a:pt x="71" y="46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1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57"/>
            <p:cNvSpPr>
              <a:spLocks/>
            </p:cNvSpPr>
            <p:nvPr/>
          </p:nvSpPr>
          <p:spPr bwMode="auto">
            <a:xfrm>
              <a:off x="8072368" y="4714404"/>
              <a:ext cx="10293" cy="1029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45"/>
                </a:cxn>
                <a:cxn ang="0">
                  <a:pos x="44" y="45"/>
                </a:cxn>
                <a:cxn ang="0">
                  <a:pos x="44" y="32"/>
                </a:cxn>
                <a:cxn ang="0">
                  <a:pos x="44" y="29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0"/>
                </a:cxn>
                <a:cxn ang="0">
                  <a:pos x="44" y="0"/>
                </a:cxn>
              </a:cxnLst>
              <a:rect l="0" t="0" r="r" b="b"/>
              <a:pathLst>
                <a:path w="44" h="45">
                  <a:moveTo>
                    <a:pt x="44" y="0"/>
                  </a:moveTo>
                  <a:cubicBezTo>
                    <a:pt x="32" y="0"/>
                    <a:pt x="21" y="5"/>
                    <a:pt x="13" y="13"/>
                  </a:cubicBezTo>
                  <a:lnTo>
                    <a:pt x="13" y="13"/>
                  </a:lnTo>
                  <a:cubicBezTo>
                    <a:pt x="5" y="21"/>
                    <a:pt x="0" y="32"/>
                    <a:pt x="0" y="45"/>
                  </a:cubicBezTo>
                  <a:lnTo>
                    <a:pt x="44" y="45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58"/>
            <p:cNvSpPr>
              <a:spLocks/>
            </p:cNvSpPr>
            <p:nvPr/>
          </p:nvSpPr>
          <p:spPr bwMode="auto">
            <a:xfrm>
              <a:off x="8078544" y="4720580"/>
              <a:ext cx="4117" cy="411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0" y="18"/>
                </a:cxn>
                <a:cxn ang="0">
                  <a:pos x="18" y="18"/>
                </a:cxn>
                <a:cxn ang="0">
                  <a:pos x="18" y="13"/>
                </a:cxn>
                <a:cxn ang="0">
                  <a:pos x="18" y="11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4"/>
                </a:cxn>
                <a:cxn ang="0">
                  <a:pos x="18" y="0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cubicBezTo>
                    <a:pt x="13" y="0"/>
                    <a:pt x="9" y="2"/>
                    <a:pt x="6" y="5"/>
                  </a:cubicBezTo>
                  <a:lnTo>
                    <a:pt x="6" y="5"/>
                  </a:lnTo>
                  <a:cubicBezTo>
                    <a:pt x="2" y="8"/>
                    <a:pt x="0" y="13"/>
                    <a:pt x="0" y="18"/>
                  </a:cubicBezTo>
                  <a:lnTo>
                    <a:pt x="18" y="18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F9A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59"/>
            <p:cNvSpPr>
              <a:spLocks/>
            </p:cNvSpPr>
            <p:nvPr/>
          </p:nvSpPr>
          <p:spPr bwMode="auto">
            <a:xfrm>
              <a:off x="7922083" y="4723668"/>
              <a:ext cx="160578" cy="360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7" y="0"/>
                </a:cxn>
                <a:cxn ang="0">
                  <a:pos x="677" y="74"/>
                </a:cxn>
                <a:cxn ang="0">
                  <a:pos x="598" y="148"/>
                </a:cxn>
                <a:cxn ang="0">
                  <a:pos x="79" y="148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w="677" h="148">
                  <a:moveTo>
                    <a:pt x="0" y="0"/>
                  </a:moveTo>
                  <a:lnTo>
                    <a:pt x="677" y="0"/>
                  </a:lnTo>
                  <a:lnTo>
                    <a:pt x="677" y="74"/>
                  </a:lnTo>
                  <a:cubicBezTo>
                    <a:pt x="677" y="115"/>
                    <a:pt x="642" y="148"/>
                    <a:pt x="598" y="148"/>
                  </a:cubicBezTo>
                  <a:lnTo>
                    <a:pt x="79" y="148"/>
                  </a:lnTo>
                  <a:cubicBezTo>
                    <a:pt x="36" y="148"/>
                    <a:pt x="0" y="115"/>
                    <a:pt x="0" y="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7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Rectangle 260"/>
            <p:cNvSpPr>
              <a:spLocks noChangeArrowheads="1"/>
            </p:cNvSpPr>
            <p:nvPr/>
          </p:nvSpPr>
          <p:spPr bwMode="auto">
            <a:xfrm>
              <a:off x="7543282" y="4723668"/>
              <a:ext cx="378800" cy="1749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Rectangle 261"/>
            <p:cNvSpPr>
              <a:spLocks noChangeArrowheads="1"/>
            </p:cNvSpPr>
            <p:nvPr/>
          </p:nvSpPr>
          <p:spPr bwMode="auto">
            <a:xfrm>
              <a:off x="7938552" y="4723668"/>
              <a:ext cx="126610" cy="14410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Rectangle 262"/>
            <p:cNvSpPr>
              <a:spLocks noChangeArrowheads="1"/>
            </p:cNvSpPr>
            <p:nvPr/>
          </p:nvSpPr>
          <p:spPr bwMode="auto">
            <a:xfrm>
              <a:off x="7938552" y="4723668"/>
              <a:ext cx="126610" cy="7205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2" name="Рисунок 1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3" y="2082027"/>
            <a:ext cx="1876760" cy="2583794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4" y="3269543"/>
            <a:ext cx="1959945" cy="27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81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0086" y="-2340"/>
            <a:ext cx="6508513" cy="707886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43000">
                <a:schemeClr val="accent5">
                  <a:lumMod val="50000"/>
                </a:schemeClr>
              </a:gs>
              <a:gs pos="73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74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СЕРИЯ «ПРОФИЛЬНАЯ ШКОЛА»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94" y="749090"/>
            <a:ext cx="7800295" cy="527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196" y="6063343"/>
            <a:ext cx="6774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Анонс на сайте издательства: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www.prosv.ru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093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4629" y="97972"/>
            <a:ext cx="618630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МАТЕМАТИЧЕСКОЕ МОДЕЛИРОВАНИЕ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1" y="794658"/>
            <a:ext cx="2137801" cy="296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10543" y="892629"/>
            <a:ext cx="2703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Генералов Г.М.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0543" y="1292739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0543" y="3361034"/>
            <a:ext cx="499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математик-аналитик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279" y="4319997"/>
            <a:ext cx="8371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создавать математические модели в сферах производства, бизнеса и т.д.;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анализировать математические модели и на основе анализа принимать управленческие решения;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применять полученные знания на практике.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431" y="3919888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63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8657" y="97972"/>
            <a:ext cx="4878260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МЕДИЦИНСКАЯ СТАТИСТИКА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" y="762001"/>
            <a:ext cx="2156312" cy="299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08657" y="762001"/>
            <a:ext cx="594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В.Е.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Пономарёв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М.В.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Алексаненкова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Н.А.Завалько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0685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0685" y="3554120"/>
            <a:ext cx="655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профессии медицинского профиля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431" y="3919888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279" y="4319997"/>
            <a:ext cx="8371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разрабатывать и анализировать статистические материалы;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структурировать и анализировать большой объём статистических данных;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познакомиться с профессией медика-аналитика.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268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8036" y="66327"/>
            <a:ext cx="3688830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ФИЗИЧЕСКАЯ ХИМИЯ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091" y="778187"/>
            <a:ext cx="369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В.А. Белоногов; Г.У. Белоногова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091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91" y="3510495"/>
            <a:ext cx="3736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31" y="3919888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279" y="4319997"/>
            <a:ext cx="8371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познакомится с одним из самых сложных предметов;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«погрузится» в профессию технолога;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углубит собственные знания в области термодинамики.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8" y="209821"/>
            <a:ext cx="2772861" cy="367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943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6332" y="97972"/>
            <a:ext cx="480291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ИНДИВИДУАЛЬНЫЙ ПРОЕКТ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9" y="762000"/>
            <a:ext cx="2659420" cy="370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17371" y="761999"/>
            <a:ext cx="2974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 В.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Половкова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91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2684" y="3694507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209" y="4542993"/>
            <a:ext cx="8371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посвящён этот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пособии рассказано о том,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проектирование и чем оно отличается от других типов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(исследование, конструирование, планирование,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эпистемическая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разведка и др.). Кроме этого, рассмотрены разные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проектирования 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различные виды проектов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Разбираются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проектов: современных и разработанных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прошлом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реализованных профессионалами и школьниками,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локальных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региональных, общенациональных и глобальных.</a:t>
            </a:r>
          </a:p>
        </p:txBody>
      </p:sp>
    </p:spTree>
    <p:extLst>
      <p:ext uri="{BB962C8B-B14F-4D97-AF65-F5344CB8AC3E}">
        <p14:creationId xmlns:p14="http://schemas.microsoft.com/office/powerpoint/2010/main" val="1014796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3506" y="66327"/>
            <a:ext cx="425789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ПРИКЛАДНАЯ МЕХАНИКА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091" y="778187"/>
            <a:ext cx="3106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А.С.Ольчак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С.Е.Муравьёв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091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91" y="3510495"/>
            <a:ext cx="3704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инженер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31" y="3919888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279" y="4319997"/>
            <a:ext cx="8371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познакомится с практическим применением механики;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«погрузится» в профессию инженера;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какую роль играет смена давления в тормозной системе автомобиля;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как передаётся движение шарнирной установкой и т.д.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" y="215637"/>
            <a:ext cx="2800786" cy="369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94994"/>
      </p:ext>
    </p:extLst>
  </p:cSld>
  <p:clrMapOvr>
    <a:masterClrMapping/>
  </p:clrMapOvr>
  <p:transition spd="slow"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3304" y="66327"/>
            <a:ext cx="3198311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ЯДЕРНАЯ ФИЗИКА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091" y="778187"/>
            <a:ext cx="2228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Ю.А.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Панебратцев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091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91" y="3510495"/>
            <a:ext cx="446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физик-ядерщик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431" y="3919888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279" y="4319997"/>
            <a:ext cx="837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познакомится с практическим применением ядерной физики;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«погрузится» в профессию физика-ядерщика;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узнает про использование ядерной физики в медицине и промышленности;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узнает о практическом назначении БАК и т.д.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" y="164298"/>
            <a:ext cx="2765743" cy="383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16201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-10238" r="-543" b="10238"/>
          <a:stretch/>
        </p:blipFill>
        <p:spPr bwMode="auto">
          <a:xfrm>
            <a:off x="216543" y="-367821"/>
            <a:ext cx="8812939" cy="68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6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5936" y="66327"/>
            <a:ext cx="5513049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ОСНОВЫ СИСТЕМНОГО АНАЛИЗА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091" y="778187"/>
            <a:ext cx="349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коллектив: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В.В.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Белага; О.Ю.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Тетюшкина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091" y="1469887"/>
            <a:ext cx="5803446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задача серии «Профильная школа»: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учителям выстроить систематическую работу с элективными курсами (организация, проведение и т.д.)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«Погрузить» учащихся в профессию на начальном этапе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отработать профессиональные навыки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91" y="3510495"/>
            <a:ext cx="5803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профессия: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инженер; </a:t>
            </a:r>
          </a:p>
          <a:p>
            <a:pPr lvl="0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маркетологи-аналитики; специалисты информационных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и т.д.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279" y="4437000"/>
            <a:ext cx="419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часов: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часа (1 ч/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279" y="4852797"/>
            <a:ext cx="8371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научится ученик?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познакомится с практическим применением системного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анализа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составлять простейшие модели для системного анализа;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прорабатывать данные модели с целью выявления системной ошибки и т.д.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9" y="142546"/>
            <a:ext cx="2337607" cy="325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144378"/>
      </p:ext>
    </p:extLst>
  </p:cSld>
  <p:clrMapOvr>
    <a:masterClrMapping/>
  </p:clrMapOvr>
  <p:transition spd="slow"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057" y="76200"/>
            <a:ext cx="1470274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ВЫВОД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114" y="660975"/>
            <a:ext cx="8230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система образования направлена на развитие практических навыков учащихся и становление их профессионального выбора УЖЕ на школьном этапе для будущего развития страны, региона, города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109305" y="1756213"/>
            <a:ext cx="1241778" cy="63217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0114" y="2369134"/>
            <a:ext cx="834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физики должно ориентироваться на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учащихся не умения решать задачи, а умение применять полученные знания в жизни.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113" y="3384797"/>
            <a:ext cx="8230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С введением ФГОС для старших классов увеличивается роль внеурочной деятельности, особенно в области практического и профессионального ориентирования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109305" y="4395606"/>
            <a:ext cx="1241778" cy="63217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8012" y="5027783"/>
            <a:ext cx="8104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Элективные курсы следует разрабатывать с опорой на профессиональные отрасли, которые востребованы в городе, крае, республике, стране.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57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91" y="957807"/>
            <a:ext cx="6657975" cy="4914900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035" y="188366"/>
            <a:ext cx="5480988" cy="769441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Больше информации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927" y="5124176"/>
            <a:ext cx="85211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Промокод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seminar2019</a:t>
            </a:r>
            <a:endParaRPr lang="ru-RU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Скидка 5% на неограниченное число покупок в интернет-магазине shop.prosv.ru до 31 декабря 2019 г.</a:t>
            </a:r>
            <a:endParaRPr lang="ru-RU" b="1" i="0" dirty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05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3481" y="117928"/>
            <a:ext cx="6702477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МАТЕРИАЛЫ ДЛЯ ИНТЕРНЕТ-СЕМИНАРА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1289" y="849085"/>
            <a:ext cx="142539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619503" y="1197429"/>
            <a:ext cx="0" cy="5660571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7400" y="849085"/>
            <a:ext cx="2146742" cy="5232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393" y="1372305"/>
            <a:ext cx="215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школа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1776983"/>
            <a:ext cx="4539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«Сферы» материалы для свободного скачивания (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методические разработки, рабочие программы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«Архимед» материалы для свободного скачивания (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для учителя, поурочные методические разработки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642" y="4415498"/>
            <a:ext cx="218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Старшая школа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96480"/>
            <a:ext cx="4539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«Классический» материалы для свободного скачивания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«Профильный» материалы для свободного скачивания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TIMSS 2019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ОГЭ 2020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7371" y="1407651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«Сферы»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7371" y="1812329"/>
            <a:ext cx="4539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Методическое пособие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Методическое пособие к практикуму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практические работы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Дополнительные материалы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7370" y="3360349"/>
            <a:ext cx="281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 «Классический»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7371" y="3735877"/>
            <a:ext cx="398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Методическое пособие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Поурочные разработки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619503" y="4784830"/>
            <a:ext cx="4524497" cy="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2039" y="4873841"/>
            <a:ext cx="1037463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ОБЩЕЕ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6802" y="5070573"/>
            <a:ext cx="4309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ФПУ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Нормативная база по астрономии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36072" y="5996233"/>
            <a:ext cx="4491358" cy="36933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cloud.prosv.ru/s/WxCxdcRSbCAPFbW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6470"/>
            <a:ext cx="6030686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ГК «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ПРОСВЕЩЕНИЕ»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АДРЕС: 127473, Москва, ул.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Краснопролетарская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д.16, стр.3, подъезд 8, бизнес-центр «Новослободский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(495) 789-30-40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ФАКС: (495) 789-30-41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MAIL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prosv@prosv.ru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http://www.prosv.ru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http://www.spheres.ru/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7764" y="3049150"/>
            <a:ext cx="5437801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07986" y="4850350"/>
            <a:ext cx="3683726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ТЕЛЕФОН: 8(495)789-30-40 доб.41-03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up, Telegram: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(963)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976-10-01 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  OLitvinov@prosv.ru   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72074" cy="957291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89" tIns="30045" rIns="60089" bIns="3004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MDorkina\Desktop\pros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22" y="39179"/>
            <a:ext cx="1109829" cy="9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6341339"/>
            <a:ext cx="9144000" cy="484465"/>
            <a:chOff x="0" y="6341339"/>
            <a:chExt cx="9144000" cy="484465"/>
          </a:xfrm>
        </p:grpSpPr>
        <p:pic>
          <p:nvPicPr>
            <p:cNvPr id="10" name="image1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6341339"/>
              <a:ext cx="9144000" cy="4844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11" name="image2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8330239" y="6417658"/>
              <a:ext cx="508962" cy="40814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1338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5787</Words>
  <Application>Microsoft Office PowerPoint</Application>
  <PresentationFormat>Экран (4:3)</PresentationFormat>
  <Paragraphs>961</Paragraphs>
  <Slides>94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94</vt:i4>
      </vt:variant>
    </vt:vector>
  </HeadingPairs>
  <TitlesOfParts>
    <vt:vector size="105" baseType="lpstr">
      <vt:lpstr>Arial</vt:lpstr>
      <vt:lpstr>Calibri</vt:lpstr>
      <vt:lpstr>Calibri Light</vt:lpstr>
      <vt:lpstr>Cambria</vt:lpstr>
      <vt:lpstr>Impact</vt:lpstr>
      <vt:lpstr>Times New Roman</vt:lpstr>
      <vt:lpstr>Verdana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Литвинов Олег Андреевич</dc:creator>
  <cp:lastModifiedBy>Литвинов Олег Андреевич</cp:lastModifiedBy>
  <cp:revision>104</cp:revision>
  <dcterms:created xsi:type="dcterms:W3CDTF">2018-08-01T08:36:48Z</dcterms:created>
  <dcterms:modified xsi:type="dcterms:W3CDTF">2019-06-17T07:00:08Z</dcterms:modified>
</cp:coreProperties>
</file>