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347" r:id="rId3"/>
    <p:sldId id="428" r:id="rId4"/>
    <p:sldId id="379" r:id="rId5"/>
    <p:sldId id="377" r:id="rId6"/>
    <p:sldId id="368" r:id="rId7"/>
    <p:sldId id="370" r:id="rId8"/>
    <p:sldId id="369" r:id="rId9"/>
    <p:sldId id="371" r:id="rId10"/>
    <p:sldId id="372" r:id="rId11"/>
    <p:sldId id="373" r:id="rId12"/>
    <p:sldId id="374" r:id="rId13"/>
    <p:sldId id="375" r:id="rId14"/>
    <p:sldId id="376" r:id="rId15"/>
    <p:sldId id="381" r:id="rId16"/>
    <p:sldId id="380" r:id="rId17"/>
    <p:sldId id="383" r:id="rId18"/>
    <p:sldId id="384" r:id="rId19"/>
    <p:sldId id="382" r:id="rId20"/>
    <p:sldId id="427" r:id="rId21"/>
    <p:sldId id="431" r:id="rId22"/>
    <p:sldId id="433" r:id="rId23"/>
    <p:sldId id="435" r:id="rId24"/>
    <p:sldId id="436" r:id="rId25"/>
    <p:sldId id="437" r:id="rId26"/>
    <p:sldId id="438" r:id="rId27"/>
    <p:sldId id="439" r:id="rId28"/>
    <p:sldId id="441" r:id="rId29"/>
    <p:sldId id="448" r:id="rId30"/>
    <p:sldId id="449" r:id="rId31"/>
    <p:sldId id="450" r:id="rId32"/>
    <p:sldId id="454" r:id="rId33"/>
    <p:sldId id="455" r:id="rId34"/>
    <p:sldId id="451" r:id="rId35"/>
    <p:sldId id="453" r:id="rId36"/>
    <p:sldId id="456" r:id="rId37"/>
    <p:sldId id="458" r:id="rId38"/>
    <p:sldId id="457" r:id="rId39"/>
    <p:sldId id="460" r:id="rId40"/>
    <p:sldId id="391" r:id="rId41"/>
    <p:sldId id="385" r:id="rId42"/>
    <p:sldId id="392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59" r:id="rId52"/>
    <p:sldId id="423" r:id="rId53"/>
    <p:sldId id="404" r:id="rId54"/>
    <p:sldId id="405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61" r:id="rId66"/>
    <p:sldId id="416" r:id="rId67"/>
    <p:sldId id="417" r:id="rId68"/>
    <p:sldId id="418" r:id="rId69"/>
    <p:sldId id="419" r:id="rId70"/>
    <p:sldId id="420" r:id="rId71"/>
    <p:sldId id="424" r:id="rId72"/>
    <p:sldId id="425" r:id="rId73"/>
    <p:sldId id="426" r:id="rId74"/>
    <p:sldId id="421" r:id="rId75"/>
    <p:sldId id="422" r:id="rId7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3" autoAdjust="0"/>
  </p:normalViewPr>
  <p:slideViewPr>
    <p:cSldViewPr>
      <p:cViewPr>
        <p:scale>
          <a:sx n="100" d="100"/>
          <a:sy n="100" d="100"/>
        </p:scale>
        <p:origin x="-540" y="-5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47EF9-8092-4268-80C0-CB22F01AEAC6}" type="doc">
      <dgm:prSet loTypeId="urn:microsoft.com/office/officeart/2009/3/layout/StepUpProcess" loCatId="process" qsTypeId="urn:microsoft.com/office/officeart/2005/8/quickstyle/simple2" qsCatId="simple" csTypeId="urn:microsoft.com/office/officeart/2005/8/colors/colorful1#1" csCatId="colorful" phldr="1"/>
      <dgm:spPr/>
    </dgm:pt>
    <dgm:pt modelId="{1A2A9072-0E73-4C80-9746-20ACBB547268}">
      <dgm:prSet phldrT="[Текст]"/>
      <dgm:spPr/>
      <dgm:t>
        <a:bodyPr/>
        <a:lstStyle/>
        <a:p>
          <a:r>
            <a:rPr lang="ru-RU" b="1" dirty="0" smtClean="0"/>
            <a:t>ОСОЗНАНИЕ ЦЕЛИ ДЕЯТЕЛЬНОСТИ, ЗАДАЧ</a:t>
          </a:r>
          <a:endParaRPr lang="ru-RU" b="1" dirty="0"/>
        </a:p>
      </dgm:t>
    </dgm:pt>
    <dgm:pt modelId="{CB3F6045-807F-49A3-8FC0-FBE2F67E32FA}" type="parTrans" cxnId="{9F8432B0-13C0-481B-89FB-385A628C40BB}">
      <dgm:prSet/>
      <dgm:spPr/>
      <dgm:t>
        <a:bodyPr/>
        <a:lstStyle/>
        <a:p>
          <a:endParaRPr lang="ru-RU"/>
        </a:p>
      </dgm:t>
    </dgm:pt>
    <dgm:pt modelId="{0ECB449E-D234-4D16-ABBA-1ECE0F9BD89F}" type="sibTrans" cxnId="{9F8432B0-13C0-481B-89FB-385A628C40BB}">
      <dgm:prSet/>
      <dgm:spPr/>
      <dgm:t>
        <a:bodyPr/>
        <a:lstStyle/>
        <a:p>
          <a:endParaRPr lang="ru-RU"/>
        </a:p>
      </dgm:t>
    </dgm:pt>
    <dgm:pt modelId="{1C602700-32D9-4456-8A48-0338731A2282}">
      <dgm:prSet phldrT="[Текст]"/>
      <dgm:spPr/>
      <dgm:t>
        <a:bodyPr/>
        <a:lstStyle/>
        <a:p>
          <a:r>
            <a:rPr lang="ru-RU" b="1" dirty="0" smtClean="0"/>
            <a:t>ВЫРАБОТКА ПЛАНА ДЕЙСТВИЙ</a:t>
          </a:r>
          <a:endParaRPr lang="ru-RU" b="1" dirty="0"/>
        </a:p>
      </dgm:t>
    </dgm:pt>
    <dgm:pt modelId="{EE10C959-927A-478C-9455-53D7BC55D68F}" type="parTrans" cxnId="{754F2A23-1B58-46CC-BBFA-D2D451DB95DF}">
      <dgm:prSet/>
      <dgm:spPr/>
      <dgm:t>
        <a:bodyPr/>
        <a:lstStyle/>
        <a:p>
          <a:endParaRPr lang="ru-RU"/>
        </a:p>
      </dgm:t>
    </dgm:pt>
    <dgm:pt modelId="{31D101FB-871C-411A-9D67-667711CE5609}" type="sibTrans" cxnId="{754F2A23-1B58-46CC-BBFA-D2D451DB95DF}">
      <dgm:prSet/>
      <dgm:spPr/>
      <dgm:t>
        <a:bodyPr/>
        <a:lstStyle/>
        <a:p>
          <a:endParaRPr lang="ru-RU"/>
        </a:p>
      </dgm:t>
    </dgm:pt>
    <dgm:pt modelId="{6E62C29C-E42F-4701-8032-ACA781790C50}">
      <dgm:prSet phldrT="[Текст]"/>
      <dgm:spPr/>
      <dgm:t>
        <a:bodyPr/>
        <a:lstStyle/>
        <a:p>
          <a:r>
            <a:rPr lang="ru-RU" b="1" dirty="0" smtClean="0"/>
            <a:t>РЕАЛИЗАЦИЯ НАМЕЧЕННОГО</a:t>
          </a:r>
          <a:endParaRPr lang="ru-RU" b="1" dirty="0"/>
        </a:p>
      </dgm:t>
    </dgm:pt>
    <dgm:pt modelId="{59FEEA25-37FA-41EA-849A-A6FA66ED1557}" type="parTrans" cxnId="{15D08699-1DD3-4D24-B302-F174C1D66422}">
      <dgm:prSet/>
      <dgm:spPr/>
      <dgm:t>
        <a:bodyPr/>
        <a:lstStyle/>
        <a:p>
          <a:endParaRPr lang="ru-RU"/>
        </a:p>
      </dgm:t>
    </dgm:pt>
    <dgm:pt modelId="{A6F40755-A9F9-466C-8923-00D0C8DFADE2}" type="sibTrans" cxnId="{15D08699-1DD3-4D24-B302-F174C1D66422}">
      <dgm:prSet/>
      <dgm:spPr/>
      <dgm:t>
        <a:bodyPr/>
        <a:lstStyle/>
        <a:p>
          <a:endParaRPr lang="ru-RU"/>
        </a:p>
      </dgm:t>
    </dgm:pt>
    <dgm:pt modelId="{CB436F74-5057-4349-90D5-CA7B658683FA}">
      <dgm:prSet/>
      <dgm:spPr/>
      <dgm:t>
        <a:bodyPr/>
        <a:lstStyle/>
        <a:p>
          <a:r>
            <a:rPr lang="ru-RU" b="1" dirty="0" smtClean="0">
              <a:latin typeface="Calibri" panose="020F0502020204030204" pitchFamily="34" charset="0"/>
              <a:cs typeface="Times New Roman" pitchFamily="18" charset="0"/>
            </a:rPr>
            <a:t>ОСУЩЕСТВЛЕНИЕ САМОКОНТРОЛЯ</a:t>
          </a:r>
        </a:p>
        <a:p>
          <a:r>
            <a:rPr lang="ru-RU" b="1" dirty="0" smtClean="0">
              <a:latin typeface="Calibri" panose="020F0502020204030204" pitchFamily="34" charset="0"/>
              <a:cs typeface="Times New Roman" pitchFamily="18" charset="0"/>
            </a:rPr>
            <a:t>РЕФЛЕКСИЯ</a:t>
          </a:r>
          <a:endParaRPr lang="ru-RU" b="1" dirty="0"/>
        </a:p>
      </dgm:t>
    </dgm:pt>
    <dgm:pt modelId="{F07B0A5A-2C74-4910-B357-7049910337F4}" type="parTrans" cxnId="{E0C3036A-54F5-44ED-ADD2-1375F7A12AF1}">
      <dgm:prSet/>
      <dgm:spPr/>
      <dgm:t>
        <a:bodyPr/>
        <a:lstStyle/>
        <a:p>
          <a:endParaRPr lang="ru-RU"/>
        </a:p>
      </dgm:t>
    </dgm:pt>
    <dgm:pt modelId="{79939F64-9AF2-4186-897B-5920321104BF}" type="sibTrans" cxnId="{E0C3036A-54F5-44ED-ADD2-1375F7A12AF1}">
      <dgm:prSet/>
      <dgm:spPr/>
      <dgm:t>
        <a:bodyPr/>
        <a:lstStyle/>
        <a:p>
          <a:endParaRPr lang="ru-RU"/>
        </a:p>
      </dgm:t>
    </dgm:pt>
    <dgm:pt modelId="{6C750B14-C002-4C79-8EFA-EDCD4DAE921C}" type="pres">
      <dgm:prSet presAssocID="{A1847EF9-8092-4268-80C0-CB22F01AEAC6}" presName="rootnode" presStyleCnt="0">
        <dgm:presLayoutVars>
          <dgm:chMax/>
          <dgm:chPref/>
          <dgm:dir/>
          <dgm:animLvl val="lvl"/>
        </dgm:presLayoutVars>
      </dgm:prSet>
      <dgm:spPr/>
    </dgm:pt>
    <dgm:pt modelId="{CCB68B87-F261-494E-9B95-5AAD21F65C02}" type="pres">
      <dgm:prSet presAssocID="{1A2A9072-0E73-4C80-9746-20ACBB547268}" presName="composite" presStyleCnt="0"/>
      <dgm:spPr/>
    </dgm:pt>
    <dgm:pt modelId="{96D8C2AE-B92A-427E-AB6A-3D957080131C}" type="pres">
      <dgm:prSet presAssocID="{1A2A9072-0E73-4C80-9746-20ACBB547268}" presName="LShape" presStyleLbl="alignNode1" presStyleIdx="0" presStyleCnt="7"/>
      <dgm:spPr/>
    </dgm:pt>
    <dgm:pt modelId="{A6A060FB-DAD7-4AF7-8948-1FDB29E10AF2}" type="pres">
      <dgm:prSet presAssocID="{1A2A9072-0E73-4C80-9746-20ACBB547268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CE908-58B7-486B-AF19-BD1AA7D6B4E2}" type="pres">
      <dgm:prSet presAssocID="{1A2A9072-0E73-4C80-9746-20ACBB547268}" presName="Triangle" presStyleLbl="alignNode1" presStyleIdx="1" presStyleCnt="7"/>
      <dgm:spPr/>
    </dgm:pt>
    <dgm:pt modelId="{33AA61EB-4311-4D59-A715-401F96AFCE40}" type="pres">
      <dgm:prSet presAssocID="{0ECB449E-D234-4D16-ABBA-1ECE0F9BD89F}" presName="sibTrans" presStyleCnt="0"/>
      <dgm:spPr/>
    </dgm:pt>
    <dgm:pt modelId="{2932E858-4166-40B6-B72B-F10299B3BE4F}" type="pres">
      <dgm:prSet presAssocID="{0ECB449E-D234-4D16-ABBA-1ECE0F9BD89F}" presName="space" presStyleCnt="0"/>
      <dgm:spPr/>
    </dgm:pt>
    <dgm:pt modelId="{BC6F38F3-CB8B-4EDE-B0F0-A49C211718D2}" type="pres">
      <dgm:prSet presAssocID="{1C602700-32D9-4456-8A48-0338731A2282}" presName="composite" presStyleCnt="0"/>
      <dgm:spPr/>
    </dgm:pt>
    <dgm:pt modelId="{6BDF23AC-DA4C-49FE-8D4A-F4963877FBDF}" type="pres">
      <dgm:prSet presAssocID="{1C602700-32D9-4456-8A48-0338731A2282}" presName="LShape" presStyleLbl="alignNode1" presStyleIdx="2" presStyleCnt="7"/>
      <dgm:spPr/>
    </dgm:pt>
    <dgm:pt modelId="{95DD3114-6D5A-457A-B274-8148626D9616}" type="pres">
      <dgm:prSet presAssocID="{1C602700-32D9-4456-8A48-0338731A2282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F93B9-D312-41C6-933E-3C911810D3E5}" type="pres">
      <dgm:prSet presAssocID="{1C602700-32D9-4456-8A48-0338731A2282}" presName="Triangle" presStyleLbl="alignNode1" presStyleIdx="3" presStyleCnt="7"/>
      <dgm:spPr/>
    </dgm:pt>
    <dgm:pt modelId="{923DF2AE-4F4B-4340-920C-FA3C3F6BCB31}" type="pres">
      <dgm:prSet presAssocID="{31D101FB-871C-411A-9D67-667711CE5609}" presName="sibTrans" presStyleCnt="0"/>
      <dgm:spPr/>
    </dgm:pt>
    <dgm:pt modelId="{D807A739-06E1-4174-A5D0-3CBF8927EC22}" type="pres">
      <dgm:prSet presAssocID="{31D101FB-871C-411A-9D67-667711CE5609}" presName="space" presStyleCnt="0"/>
      <dgm:spPr/>
    </dgm:pt>
    <dgm:pt modelId="{3BF6ED2C-7E76-4686-A280-AB31C6555CA9}" type="pres">
      <dgm:prSet presAssocID="{6E62C29C-E42F-4701-8032-ACA781790C50}" presName="composite" presStyleCnt="0"/>
      <dgm:spPr/>
    </dgm:pt>
    <dgm:pt modelId="{2522084B-A3B0-41FB-BB2E-029F16032035}" type="pres">
      <dgm:prSet presAssocID="{6E62C29C-E42F-4701-8032-ACA781790C50}" presName="LShape" presStyleLbl="alignNode1" presStyleIdx="4" presStyleCnt="7"/>
      <dgm:spPr/>
    </dgm:pt>
    <dgm:pt modelId="{1440AAEB-BF91-44DD-ADA7-02C60D290649}" type="pres">
      <dgm:prSet presAssocID="{6E62C29C-E42F-4701-8032-ACA781790C5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9FA9E-8BD2-4717-9E0E-BBCE0E9F0D54}" type="pres">
      <dgm:prSet presAssocID="{6E62C29C-E42F-4701-8032-ACA781790C50}" presName="Triangle" presStyleLbl="alignNode1" presStyleIdx="5" presStyleCnt="7"/>
      <dgm:spPr/>
    </dgm:pt>
    <dgm:pt modelId="{059C81DF-8113-4C13-8518-96ABF2515CD5}" type="pres">
      <dgm:prSet presAssocID="{A6F40755-A9F9-466C-8923-00D0C8DFADE2}" presName="sibTrans" presStyleCnt="0"/>
      <dgm:spPr/>
    </dgm:pt>
    <dgm:pt modelId="{2082D289-1471-42CF-816D-8F83D4DDF33E}" type="pres">
      <dgm:prSet presAssocID="{A6F40755-A9F9-466C-8923-00D0C8DFADE2}" presName="space" presStyleCnt="0"/>
      <dgm:spPr/>
    </dgm:pt>
    <dgm:pt modelId="{A3F4480C-241C-4990-8329-A72D2D26A6FB}" type="pres">
      <dgm:prSet presAssocID="{CB436F74-5057-4349-90D5-CA7B658683FA}" presName="composite" presStyleCnt="0"/>
      <dgm:spPr/>
    </dgm:pt>
    <dgm:pt modelId="{25C76783-ADCD-48DC-A784-22427349D904}" type="pres">
      <dgm:prSet presAssocID="{CB436F74-5057-4349-90D5-CA7B658683FA}" presName="LShape" presStyleLbl="alignNode1" presStyleIdx="6" presStyleCnt="7"/>
      <dgm:spPr/>
    </dgm:pt>
    <dgm:pt modelId="{C7131BF1-A8B0-46C6-A1FE-1072F2ED6AA9}" type="pres">
      <dgm:prSet presAssocID="{CB436F74-5057-4349-90D5-CA7B658683FA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D08699-1DD3-4D24-B302-F174C1D66422}" srcId="{A1847EF9-8092-4268-80C0-CB22F01AEAC6}" destId="{6E62C29C-E42F-4701-8032-ACA781790C50}" srcOrd="2" destOrd="0" parTransId="{59FEEA25-37FA-41EA-849A-A6FA66ED1557}" sibTransId="{A6F40755-A9F9-466C-8923-00D0C8DFADE2}"/>
    <dgm:cxn modelId="{0A2BA5DF-8344-44F1-B270-B9FD645B083A}" type="presOf" srcId="{1A2A9072-0E73-4C80-9746-20ACBB547268}" destId="{A6A060FB-DAD7-4AF7-8948-1FDB29E10AF2}" srcOrd="0" destOrd="0" presId="urn:microsoft.com/office/officeart/2009/3/layout/StepUpProcess"/>
    <dgm:cxn modelId="{E0C3036A-54F5-44ED-ADD2-1375F7A12AF1}" srcId="{A1847EF9-8092-4268-80C0-CB22F01AEAC6}" destId="{CB436F74-5057-4349-90D5-CA7B658683FA}" srcOrd="3" destOrd="0" parTransId="{F07B0A5A-2C74-4910-B357-7049910337F4}" sibTransId="{79939F64-9AF2-4186-897B-5920321104BF}"/>
    <dgm:cxn modelId="{9F8432B0-13C0-481B-89FB-385A628C40BB}" srcId="{A1847EF9-8092-4268-80C0-CB22F01AEAC6}" destId="{1A2A9072-0E73-4C80-9746-20ACBB547268}" srcOrd="0" destOrd="0" parTransId="{CB3F6045-807F-49A3-8FC0-FBE2F67E32FA}" sibTransId="{0ECB449E-D234-4D16-ABBA-1ECE0F9BD89F}"/>
    <dgm:cxn modelId="{F8485646-44DE-43F0-8FDD-B92C0316DEF2}" type="presOf" srcId="{6E62C29C-E42F-4701-8032-ACA781790C50}" destId="{1440AAEB-BF91-44DD-ADA7-02C60D290649}" srcOrd="0" destOrd="0" presId="urn:microsoft.com/office/officeart/2009/3/layout/StepUpProcess"/>
    <dgm:cxn modelId="{EBB8DEF8-08F7-4500-B5F2-06A55FA32AD9}" type="presOf" srcId="{1C602700-32D9-4456-8A48-0338731A2282}" destId="{95DD3114-6D5A-457A-B274-8148626D9616}" srcOrd="0" destOrd="0" presId="urn:microsoft.com/office/officeart/2009/3/layout/StepUpProcess"/>
    <dgm:cxn modelId="{2F3E3BF4-9D7E-4D11-96F2-ADBC49064F9B}" type="presOf" srcId="{A1847EF9-8092-4268-80C0-CB22F01AEAC6}" destId="{6C750B14-C002-4C79-8EFA-EDCD4DAE921C}" srcOrd="0" destOrd="0" presId="urn:microsoft.com/office/officeart/2009/3/layout/StepUpProcess"/>
    <dgm:cxn modelId="{3A03ABA5-6EFB-4F1B-8F3F-047F9AAA1798}" type="presOf" srcId="{CB436F74-5057-4349-90D5-CA7B658683FA}" destId="{C7131BF1-A8B0-46C6-A1FE-1072F2ED6AA9}" srcOrd="0" destOrd="0" presId="urn:microsoft.com/office/officeart/2009/3/layout/StepUpProcess"/>
    <dgm:cxn modelId="{754F2A23-1B58-46CC-BBFA-D2D451DB95DF}" srcId="{A1847EF9-8092-4268-80C0-CB22F01AEAC6}" destId="{1C602700-32D9-4456-8A48-0338731A2282}" srcOrd="1" destOrd="0" parTransId="{EE10C959-927A-478C-9455-53D7BC55D68F}" sibTransId="{31D101FB-871C-411A-9D67-667711CE5609}"/>
    <dgm:cxn modelId="{8305341E-ADE3-4A87-AA59-1DA7AD018490}" type="presParOf" srcId="{6C750B14-C002-4C79-8EFA-EDCD4DAE921C}" destId="{CCB68B87-F261-494E-9B95-5AAD21F65C02}" srcOrd="0" destOrd="0" presId="urn:microsoft.com/office/officeart/2009/3/layout/StepUpProcess"/>
    <dgm:cxn modelId="{7FFC5745-16AC-4665-B94E-9B72B8AC2FF3}" type="presParOf" srcId="{CCB68B87-F261-494E-9B95-5AAD21F65C02}" destId="{96D8C2AE-B92A-427E-AB6A-3D957080131C}" srcOrd="0" destOrd="0" presId="urn:microsoft.com/office/officeart/2009/3/layout/StepUpProcess"/>
    <dgm:cxn modelId="{F8CB6FA9-ACD9-4669-8D9D-5E744A0F6D2B}" type="presParOf" srcId="{CCB68B87-F261-494E-9B95-5AAD21F65C02}" destId="{A6A060FB-DAD7-4AF7-8948-1FDB29E10AF2}" srcOrd="1" destOrd="0" presId="urn:microsoft.com/office/officeart/2009/3/layout/StepUpProcess"/>
    <dgm:cxn modelId="{6C489EF8-1972-40E8-BE85-EC86FAEB48DD}" type="presParOf" srcId="{CCB68B87-F261-494E-9B95-5AAD21F65C02}" destId="{827CE908-58B7-486B-AF19-BD1AA7D6B4E2}" srcOrd="2" destOrd="0" presId="urn:microsoft.com/office/officeart/2009/3/layout/StepUpProcess"/>
    <dgm:cxn modelId="{A80E8EA0-777E-49CC-9179-E4FC3BEC28E5}" type="presParOf" srcId="{6C750B14-C002-4C79-8EFA-EDCD4DAE921C}" destId="{33AA61EB-4311-4D59-A715-401F96AFCE40}" srcOrd="1" destOrd="0" presId="urn:microsoft.com/office/officeart/2009/3/layout/StepUpProcess"/>
    <dgm:cxn modelId="{16933F63-2131-4DA8-932D-758A1E562818}" type="presParOf" srcId="{33AA61EB-4311-4D59-A715-401F96AFCE40}" destId="{2932E858-4166-40B6-B72B-F10299B3BE4F}" srcOrd="0" destOrd="0" presId="urn:microsoft.com/office/officeart/2009/3/layout/StepUpProcess"/>
    <dgm:cxn modelId="{01DB989A-AAED-4CAE-963D-EE3196F893FF}" type="presParOf" srcId="{6C750B14-C002-4C79-8EFA-EDCD4DAE921C}" destId="{BC6F38F3-CB8B-4EDE-B0F0-A49C211718D2}" srcOrd="2" destOrd="0" presId="urn:microsoft.com/office/officeart/2009/3/layout/StepUpProcess"/>
    <dgm:cxn modelId="{747D043E-A8E4-431C-A9DB-E784D7820A4F}" type="presParOf" srcId="{BC6F38F3-CB8B-4EDE-B0F0-A49C211718D2}" destId="{6BDF23AC-DA4C-49FE-8D4A-F4963877FBDF}" srcOrd="0" destOrd="0" presId="urn:microsoft.com/office/officeart/2009/3/layout/StepUpProcess"/>
    <dgm:cxn modelId="{F0308E82-C2D5-46BC-9707-96C969D6E9D8}" type="presParOf" srcId="{BC6F38F3-CB8B-4EDE-B0F0-A49C211718D2}" destId="{95DD3114-6D5A-457A-B274-8148626D9616}" srcOrd="1" destOrd="0" presId="urn:microsoft.com/office/officeart/2009/3/layout/StepUpProcess"/>
    <dgm:cxn modelId="{73E90FD4-E4ED-48FC-AC83-A2CC707FEF2C}" type="presParOf" srcId="{BC6F38F3-CB8B-4EDE-B0F0-A49C211718D2}" destId="{3AAF93B9-D312-41C6-933E-3C911810D3E5}" srcOrd="2" destOrd="0" presId="urn:microsoft.com/office/officeart/2009/3/layout/StepUpProcess"/>
    <dgm:cxn modelId="{2ECD2003-BA40-4E31-AB72-836BCD632B5A}" type="presParOf" srcId="{6C750B14-C002-4C79-8EFA-EDCD4DAE921C}" destId="{923DF2AE-4F4B-4340-920C-FA3C3F6BCB31}" srcOrd="3" destOrd="0" presId="urn:microsoft.com/office/officeart/2009/3/layout/StepUpProcess"/>
    <dgm:cxn modelId="{7B4A6795-2F20-4F21-BE22-153ABF279D47}" type="presParOf" srcId="{923DF2AE-4F4B-4340-920C-FA3C3F6BCB31}" destId="{D807A739-06E1-4174-A5D0-3CBF8927EC22}" srcOrd="0" destOrd="0" presId="urn:microsoft.com/office/officeart/2009/3/layout/StepUpProcess"/>
    <dgm:cxn modelId="{2DE70DCC-B818-4D81-ACB9-BB68B5814F1C}" type="presParOf" srcId="{6C750B14-C002-4C79-8EFA-EDCD4DAE921C}" destId="{3BF6ED2C-7E76-4686-A280-AB31C6555CA9}" srcOrd="4" destOrd="0" presId="urn:microsoft.com/office/officeart/2009/3/layout/StepUpProcess"/>
    <dgm:cxn modelId="{3AC967DD-CF25-4FF2-ADBC-EBDF95049EF2}" type="presParOf" srcId="{3BF6ED2C-7E76-4686-A280-AB31C6555CA9}" destId="{2522084B-A3B0-41FB-BB2E-029F16032035}" srcOrd="0" destOrd="0" presId="urn:microsoft.com/office/officeart/2009/3/layout/StepUpProcess"/>
    <dgm:cxn modelId="{625B10BA-8330-4EA6-B249-A07B4568B389}" type="presParOf" srcId="{3BF6ED2C-7E76-4686-A280-AB31C6555CA9}" destId="{1440AAEB-BF91-44DD-ADA7-02C60D290649}" srcOrd="1" destOrd="0" presId="urn:microsoft.com/office/officeart/2009/3/layout/StepUpProcess"/>
    <dgm:cxn modelId="{8B4C87FA-41EA-4A83-865B-EB48AE679A21}" type="presParOf" srcId="{3BF6ED2C-7E76-4686-A280-AB31C6555CA9}" destId="{5609FA9E-8BD2-4717-9E0E-BBCE0E9F0D54}" srcOrd="2" destOrd="0" presId="urn:microsoft.com/office/officeart/2009/3/layout/StepUpProcess"/>
    <dgm:cxn modelId="{B1380E2A-1AA4-40E3-B549-966D29312CF6}" type="presParOf" srcId="{6C750B14-C002-4C79-8EFA-EDCD4DAE921C}" destId="{059C81DF-8113-4C13-8518-96ABF2515CD5}" srcOrd="5" destOrd="0" presId="urn:microsoft.com/office/officeart/2009/3/layout/StepUpProcess"/>
    <dgm:cxn modelId="{1A60136B-5855-4D93-A35E-9319EA23BAC9}" type="presParOf" srcId="{059C81DF-8113-4C13-8518-96ABF2515CD5}" destId="{2082D289-1471-42CF-816D-8F83D4DDF33E}" srcOrd="0" destOrd="0" presId="urn:microsoft.com/office/officeart/2009/3/layout/StepUpProcess"/>
    <dgm:cxn modelId="{244DA89A-AB12-4611-85F0-E37E717C08C0}" type="presParOf" srcId="{6C750B14-C002-4C79-8EFA-EDCD4DAE921C}" destId="{A3F4480C-241C-4990-8329-A72D2D26A6FB}" srcOrd="6" destOrd="0" presId="urn:microsoft.com/office/officeart/2009/3/layout/StepUpProcess"/>
    <dgm:cxn modelId="{BC2B1878-C965-43E6-AC9F-BAE43E1B8469}" type="presParOf" srcId="{A3F4480C-241C-4990-8329-A72D2D26A6FB}" destId="{25C76783-ADCD-48DC-A784-22427349D904}" srcOrd="0" destOrd="0" presId="urn:microsoft.com/office/officeart/2009/3/layout/StepUpProcess"/>
    <dgm:cxn modelId="{9EB188F0-0F63-49D3-AD07-4F7BC59A769B}" type="presParOf" srcId="{A3F4480C-241C-4990-8329-A72D2D26A6FB}" destId="{C7131BF1-A8B0-46C6-A1FE-1072F2ED6AA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8C2AE-B92A-427E-AB6A-3D957080131C}">
      <dsp:nvSpPr>
        <dsp:cNvPr id="0" name=""/>
        <dsp:cNvSpPr/>
      </dsp:nvSpPr>
      <dsp:spPr>
        <a:xfrm rot="5400000">
          <a:off x="343193" y="1303323"/>
          <a:ext cx="1019190" cy="169590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A060FB-DAD7-4AF7-8948-1FDB29E10AF2}">
      <dsp:nvSpPr>
        <dsp:cNvPr id="0" name=""/>
        <dsp:cNvSpPr/>
      </dsp:nvSpPr>
      <dsp:spPr>
        <a:xfrm>
          <a:off x="173065" y="1810035"/>
          <a:ext cx="1531076" cy="1342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ОСОЗНАНИЕ ЦЕЛИ ДЕЯТЕЛЬНОСТИ, ЗАДАЧ</a:t>
          </a:r>
          <a:endParaRPr lang="ru-RU" sz="1400" b="1" kern="1200" dirty="0"/>
        </a:p>
      </dsp:txBody>
      <dsp:txXfrm>
        <a:off x="173065" y="1810035"/>
        <a:ext cx="1531076" cy="1342078"/>
      </dsp:txXfrm>
    </dsp:sp>
    <dsp:sp modelId="{827CE908-58B7-486B-AF19-BD1AA7D6B4E2}">
      <dsp:nvSpPr>
        <dsp:cNvPr id="0" name=""/>
        <dsp:cNvSpPr/>
      </dsp:nvSpPr>
      <dsp:spPr>
        <a:xfrm>
          <a:off x="1415260" y="1178469"/>
          <a:ext cx="288882" cy="28888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DF23AC-DA4C-49FE-8D4A-F4963877FBDF}">
      <dsp:nvSpPr>
        <dsp:cNvPr id="0" name=""/>
        <dsp:cNvSpPr/>
      </dsp:nvSpPr>
      <dsp:spPr>
        <a:xfrm rot="5400000">
          <a:off x="2217530" y="839517"/>
          <a:ext cx="1019190" cy="169590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DD3114-6D5A-457A-B274-8148626D9616}">
      <dsp:nvSpPr>
        <dsp:cNvPr id="0" name=""/>
        <dsp:cNvSpPr/>
      </dsp:nvSpPr>
      <dsp:spPr>
        <a:xfrm>
          <a:off x="2047402" y="1346228"/>
          <a:ext cx="1531076" cy="1342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ВЫРАБОТКА ПЛАНА ДЕЙСТВИЙ</a:t>
          </a:r>
          <a:endParaRPr lang="ru-RU" sz="1400" b="1" kern="1200" dirty="0"/>
        </a:p>
      </dsp:txBody>
      <dsp:txXfrm>
        <a:off x="2047402" y="1346228"/>
        <a:ext cx="1531076" cy="1342078"/>
      </dsp:txXfrm>
    </dsp:sp>
    <dsp:sp modelId="{3AAF93B9-D312-41C6-933E-3C911810D3E5}">
      <dsp:nvSpPr>
        <dsp:cNvPr id="0" name=""/>
        <dsp:cNvSpPr/>
      </dsp:nvSpPr>
      <dsp:spPr>
        <a:xfrm>
          <a:off x="3289597" y="714662"/>
          <a:ext cx="288882" cy="28888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22084B-A3B0-41FB-BB2E-029F16032035}">
      <dsp:nvSpPr>
        <dsp:cNvPr id="0" name=""/>
        <dsp:cNvSpPr/>
      </dsp:nvSpPr>
      <dsp:spPr>
        <a:xfrm rot="5400000">
          <a:off x="4091868" y="375710"/>
          <a:ext cx="1019190" cy="169590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40AAEB-BF91-44DD-ADA7-02C60D290649}">
      <dsp:nvSpPr>
        <dsp:cNvPr id="0" name=""/>
        <dsp:cNvSpPr/>
      </dsp:nvSpPr>
      <dsp:spPr>
        <a:xfrm>
          <a:off x="3921739" y="882422"/>
          <a:ext cx="1531076" cy="1342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РЕАЛИЗАЦИЯ НАМЕЧЕННОГО</a:t>
          </a:r>
          <a:endParaRPr lang="ru-RU" sz="1400" b="1" kern="1200" dirty="0"/>
        </a:p>
      </dsp:txBody>
      <dsp:txXfrm>
        <a:off x="3921739" y="882422"/>
        <a:ext cx="1531076" cy="1342078"/>
      </dsp:txXfrm>
    </dsp:sp>
    <dsp:sp modelId="{5609FA9E-8BD2-4717-9E0E-BBCE0E9F0D54}">
      <dsp:nvSpPr>
        <dsp:cNvPr id="0" name=""/>
        <dsp:cNvSpPr/>
      </dsp:nvSpPr>
      <dsp:spPr>
        <a:xfrm>
          <a:off x="5163934" y="250855"/>
          <a:ext cx="288882" cy="28888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C76783-ADCD-48DC-A784-22427349D904}">
      <dsp:nvSpPr>
        <dsp:cNvPr id="0" name=""/>
        <dsp:cNvSpPr/>
      </dsp:nvSpPr>
      <dsp:spPr>
        <a:xfrm rot="5400000">
          <a:off x="5966205" y="-88095"/>
          <a:ext cx="1019190" cy="169590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131BF1-A8B0-46C6-A1FE-1072F2ED6AA9}">
      <dsp:nvSpPr>
        <dsp:cNvPr id="0" name=""/>
        <dsp:cNvSpPr/>
      </dsp:nvSpPr>
      <dsp:spPr>
        <a:xfrm>
          <a:off x="5796077" y="418615"/>
          <a:ext cx="1531076" cy="1342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  <a:cs typeface="Times New Roman" pitchFamily="18" charset="0"/>
            </a:rPr>
            <a:t>ОСУЩЕСТВЛЕНИЕ САМОКОНТРОЛЯ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  <a:cs typeface="Times New Roman" pitchFamily="18" charset="0"/>
            </a:rPr>
            <a:t>РЕФЛЕКСИЯ</a:t>
          </a:r>
          <a:endParaRPr lang="ru-RU" sz="1400" b="1" kern="1200" dirty="0"/>
        </a:p>
      </dsp:txBody>
      <dsp:txXfrm>
        <a:off x="5796077" y="418615"/>
        <a:ext cx="1531076" cy="1342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55C51-0041-4A9A-B8F0-81019174F92B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EADFB-2C5D-47FE-90B7-D7122D90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7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531A4-5977-445B-A5AC-25EB728B7C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67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1E8238-4115-4DF7-824F-0CDFF056C551}" type="slidenum">
              <a:rPr lang="ru-RU" smtClean="0"/>
              <a:pPr/>
              <a:t>35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36396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EADFB-2C5D-47FE-90B7-D7122D900F8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24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573135F-DFD3-44D4-BC51-3AF0C8B69AB4}" type="slidenum">
              <a:rPr lang="en-US"/>
              <a:pPr lvl="0"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EADFB-2C5D-47FE-90B7-D7122D900F81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1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EADFB-2C5D-47FE-90B7-D7122D900F81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66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EADFB-2C5D-47FE-90B7-D7122D900F81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33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EADFB-2C5D-47FE-90B7-D7122D900F81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3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endParaRPr lang="ru-RU" sz="1200" dirty="0" smtClean="0"/>
          </a:p>
          <a:p>
            <a:pPr indent="288000"/>
            <a:r>
              <a:rPr lang="ru-RU" sz="1200" b="1" i="1" dirty="0" smtClean="0"/>
              <a:t>Сборник метапредметных заданий для начальной школы</a:t>
            </a:r>
            <a:r>
              <a:rPr lang="ru-RU" sz="1200" i="1" baseline="0" dirty="0" smtClean="0"/>
              <a:t> </a:t>
            </a:r>
            <a:r>
              <a:rPr lang="ru-RU" sz="1200" i="1" dirty="0" smtClean="0"/>
              <a:t>содержит </a:t>
            </a:r>
            <a:r>
              <a:rPr lang="ru-RU" sz="1200" i="1" dirty="0" err="1" smtClean="0"/>
              <a:t>метапредметные</a:t>
            </a:r>
            <a:r>
              <a:rPr lang="ru-RU" sz="1200" i="1" dirty="0" smtClean="0"/>
              <a:t> задания, направленные на формирование универсальных учебных действий, что обеспечит обобщение и систематизацию предметных знаний, умений и навыков, и подготовку к олимпиадам.</a:t>
            </a:r>
          </a:p>
          <a:p>
            <a:pPr indent="288000"/>
            <a:r>
              <a:rPr lang="ru-RU" sz="1200" i="1" dirty="0" smtClean="0"/>
              <a:t>Сборник состоит из двух частей. Первая часть включает задания в двух вариантах, которые помогут проверить уровень готовности младших школьников к олимпиадам. Вторая часть — материал для развития универсальных учебных действий, в котором представлены задания разных типов: задания с использованием учебного оборудования; задания с применением различных средств информационно-коммуникативных технологий (ИКТ); задания на смысловое чтение; задания на работу с информацией, представленной в различных видах; задания на формирование и выбор эффективного способа решения.</a:t>
            </a:r>
          </a:p>
          <a:p>
            <a:pPr indent="288000"/>
            <a:r>
              <a:rPr lang="ru-RU" sz="1200" i="1" dirty="0" smtClean="0"/>
              <a:t>С помощью раздела «Ключи» можно проверить задания каждой части.</a:t>
            </a:r>
          </a:p>
          <a:p>
            <a:pPr indent="287970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73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573135F-DFD3-44D4-BC51-3AF0C8B69AB4}" type="slidenum">
              <a:rPr lang="en-US"/>
              <a:pPr lvl="0"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9780CC76-F7B3-4A9F-9257-AAE8A99FEAE1}" type="slidenum">
              <a:rPr lang="en-US"/>
              <a:pPr lvl="0"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Учебник</a:t>
            </a:r>
            <a:r>
              <a:rPr lang="ru-RU" altLang="ru-RU" baseline="0" dirty="0" smtClean="0"/>
              <a:t> и тетради отвечают всем требованиям к современным учебным пособиям.</a:t>
            </a:r>
            <a:endParaRPr lang="ru-RU" alt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C3A03-2FC5-4EE2-9053-5B917F19E76F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71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531A4-5977-445B-A5AC-25EB728B7C37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5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i="1" dirty="0" smtClean="0"/>
              <a:t>В структуру и содержание учебников заложена система заданий, направленных на включение младших школьников в </a:t>
            </a:r>
            <a:r>
              <a:rPr lang="ru-RU" i="1" dirty="0" err="1" smtClean="0"/>
              <a:t>деятельностное</a:t>
            </a:r>
            <a:r>
              <a:rPr lang="ru-RU" i="1" dirty="0" smtClean="0"/>
              <a:t> освоение учебного материала с целью овладения универсальными учебными действиями и формирования способности самостоятельно успешно усваивать новые знания, умения и компетенции, включая ведущую образовательную компетенцию –умение учиться. </a:t>
            </a: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BCEBC0-3251-4994-A7BF-2894B6BD4C1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0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69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ru-RU"/>
              <a:t>Шмуцтитулы вначале каждой темы (Рубрика «Что узнаем. Чему научимся»)</a:t>
            </a:r>
            <a:r>
              <a:rPr lang="en-US" altLang="ru-RU"/>
              <a:t> </a:t>
            </a:r>
            <a:r>
              <a:rPr lang="ru-RU" altLang="ru-RU"/>
              <a:t>Работа</a:t>
            </a:r>
            <a:r>
              <a:rPr lang="ru-RU" altLang="ru-RU" baseline="0"/>
              <a:t> со шмуцтитулом позволяет нацелить ребёнка на тот результат, к которому он должен придти.</a:t>
            </a:r>
          </a:p>
          <a:p>
            <a:pPr lvl="0">
              <a:defRPr/>
            </a:pPr>
            <a:r>
              <a:rPr lang="ru-RU" altLang="ru-RU"/>
              <a:t>В конце изучения темы – задания для самопроверки и самоконтроля (Рубрика «Что узнали. Чему научились»).</a:t>
            </a:r>
          </a:p>
          <a:p>
            <a:pPr lvl="0">
              <a:defRPr/>
            </a:pPr>
            <a:r>
              <a:rPr lang="ru-RU" altLang="ru-RU"/>
              <a:t>В разделе «Проверим себя и оценим свои достижения» детям предлагаются задания контролирующего характера – тесты и примерные варианты контрольных работ (базового и повышенного уровней).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573135F-DFD3-44D4-BC51-3AF0C8B69AB4}" type="slidenum">
              <a:rPr lang="en-US"/>
              <a:pPr lvl="0"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48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ru-RU" altLang="en-US" dirty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ln>
            <a:miter/>
          </a:ln>
        </p:spPr>
        <p:txBody>
          <a:bodyPr wrap="square" anchorCtr="0">
            <a:prstTxWarp prst="textNoShape">
              <a:avLst/>
            </a:prstTxWarp>
          </a:bodyPr>
          <a:lstStyle/>
          <a:p>
            <a:pPr>
              <a:defRPr/>
            </a:pPr>
            <a:fld id="{923944F8-D5BE-48B3-AF83-3C64D771170E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ln>
            <a:miter/>
          </a:ln>
        </p:spPr>
        <p:txBody>
          <a:bodyPr wrap="square" anchorCtr="0">
            <a:prstTxWarp prst="textNoShape">
              <a:avLst/>
            </a:prstTxWarp>
          </a:bodyPr>
          <a:lstStyle/>
          <a:p>
            <a:pPr>
              <a:defRPr/>
            </a:pPr>
            <a:fld id="{923944F8-D5BE-48B3-AF83-3C64D771170E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altLang="en-US" dirty="0" smtClean="0"/>
              <a:t>Полный перебор возможных вариантов</a:t>
            </a:r>
            <a:endParaRPr lang="ru-RU" alt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CA034B-B74D-486F-84A1-A0380A8CD6E4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altLang="en-US" dirty="0" smtClean="0"/>
              <a:t>Подбор и проверка </a:t>
            </a:r>
            <a:endParaRPr lang="ru-RU" altLang="en-US" dirty="0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lvl="0">
              <a:defRPr/>
            </a:pPr>
            <a:fld id="{1C1E8238-4115-4DF7-824F-0CDFF056C551}" type="slidenum">
              <a:rPr lang="en-US"/>
              <a:pPr lvl="0"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29305" y="-31830"/>
            <a:ext cx="4730001" cy="527603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909" y="1616950"/>
            <a:ext cx="3455001" cy="11595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38814" y="4878958"/>
            <a:ext cx="259687" cy="256802"/>
          </a:xfrm>
          <a:prstGeom prst="rect">
            <a:avLst/>
          </a:prstGeom>
        </p:spPr>
        <p:txBody>
          <a:bodyPr lIns="35719" tIns="35719" rIns="35719" bIns="35719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4443255" y="660439"/>
            <a:ext cx="159478" cy="39578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4541271" y="660439"/>
            <a:ext cx="159478" cy="39578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4507782" y="660439"/>
            <a:ext cx="159478" cy="395783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4332232" y="959946"/>
            <a:ext cx="479543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/>
            </a:pPr>
            <a:endParaRPr sz="32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042" y="-4466"/>
            <a:ext cx="9146084" cy="238103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294891"/>
                </a:solidFill>
              </a:defRPr>
            </a:pPr>
            <a:endParaRPr sz="3200" kern="0">
              <a:solidFill>
                <a:srgbClr val="294891"/>
              </a:solidFill>
              <a:sym typeface="Helvetica Light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041" y="4910115"/>
            <a:ext cx="9146084" cy="238103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0061" y="357068"/>
            <a:ext cx="392809" cy="41082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38812" y="4875610"/>
            <a:ext cx="259687" cy="256802"/>
          </a:xfrm>
          <a:prstGeom prst="rect">
            <a:avLst/>
          </a:prstGeom>
        </p:spPr>
        <p:txBody>
          <a:bodyPr lIns="35719" tIns="35719" rIns="35719" bIns="35719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26" Type="http://schemas.openxmlformats.org/officeDocument/2006/relationships/image" Target="../media/image26.jpeg"/><Relationship Id="rId39" Type="http://schemas.openxmlformats.org/officeDocument/2006/relationships/image" Target="../media/image36.jpeg"/><Relationship Id="rId21" Type="http://schemas.openxmlformats.org/officeDocument/2006/relationships/image" Target="../media/image22.jpeg"/><Relationship Id="rId34" Type="http://schemas.openxmlformats.org/officeDocument/2006/relationships/image" Target="../media/image32.jpeg"/><Relationship Id="rId42" Type="http://schemas.openxmlformats.org/officeDocument/2006/relationships/image" Target="../media/image39.jpeg"/><Relationship Id="rId47" Type="http://schemas.openxmlformats.org/officeDocument/2006/relationships/image" Target="../media/image44.jpeg"/><Relationship Id="rId50" Type="http://schemas.openxmlformats.org/officeDocument/2006/relationships/image" Target="../media/image47.jpeg"/><Relationship Id="rId55" Type="http://schemas.openxmlformats.org/officeDocument/2006/relationships/image" Target="../media/image5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9" Type="http://schemas.openxmlformats.org/officeDocument/2006/relationships/image" Target="../media/image28.jpeg"/><Relationship Id="rId11" Type="http://schemas.openxmlformats.org/officeDocument/2006/relationships/image" Target="../media/image12.png"/><Relationship Id="rId24" Type="http://schemas.openxmlformats.org/officeDocument/2006/relationships/image" Target="../media/image24.jpeg"/><Relationship Id="rId32" Type="http://schemas.openxmlformats.org/officeDocument/2006/relationships/image" Target="../media/image31.jpeg"/><Relationship Id="rId37" Type="http://schemas.openxmlformats.org/officeDocument/2006/relationships/image" Target="../media/image34.jpeg"/><Relationship Id="rId40" Type="http://schemas.openxmlformats.org/officeDocument/2006/relationships/image" Target="../media/image37.jpeg"/><Relationship Id="rId45" Type="http://schemas.openxmlformats.org/officeDocument/2006/relationships/image" Target="../media/image42.jpeg"/><Relationship Id="rId53" Type="http://schemas.openxmlformats.org/officeDocument/2006/relationships/image" Target="../media/image49.jpeg"/><Relationship Id="rId58" Type="http://schemas.openxmlformats.org/officeDocument/2006/relationships/image" Target="../media/image54.jpeg"/><Relationship Id="rId5" Type="http://schemas.openxmlformats.org/officeDocument/2006/relationships/image" Target="../media/image6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jpeg"/><Relationship Id="rId27" Type="http://schemas.openxmlformats.org/officeDocument/2006/relationships/image" Target="../media/image27.jpeg"/><Relationship Id="rId30" Type="http://schemas.openxmlformats.org/officeDocument/2006/relationships/image" Target="../media/image29.jpeg"/><Relationship Id="rId35" Type="http://schemas.openxmlformats.org/officeDocument/2006/relationships/hyperlink" Target="http://school-russia.prosv.ru/info.aspx?ob_no=31447" TargetMode="External"/><Relationship Id="rId43" Type="http://schemas.openxmlformats.org/officeDocument/2006/relationships/image" Target="../media/image40.jpeg"/><Relationship Id="rId48" Type="http://schemas.openxmlformats.org/officeDocument/2006/relationships/image" Target="../media/image45.jpeg"/><Relationship Id="rId56" Type="http://schemas.openxmlformats.org/officeDocument/2006/relationships/image" Target="../media/image52.png"/><Relationship Id="rId8" Type="http://schemas.openxmlformats.org/officeDocument/2006/relationships/image" Target="../media/image9.png"/><Relationship Id="rId51" Type="http://schemas.openxmlformats.org/officeDocument/2006/relationships/hyperlink" Target="http://school-russia.prosv.ru/info.aspx?ob_no=26999" TargetMode="External"/><Relationship Id="rId3" Type="http://schemas.openxmlformats.org/officeDocument/2006/relationships/image" Target="../media/image4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jpeg"/><Relationship Id="rId33" Type="http://schemas.openxmlformats.org/officeDocument/2006/relationships/hyperlink" Target="http://school-russia.prosv.ru/info.aspx?ob_no=31465" TargetMode="External"/><Relationship Id="rId38" Type="http://schemas.openxmlformats.org/officeDocument/2006/relationships/image" Target="../media/image35.png"/><Relationship Id="rId46" Type="http://schemas.openxmlformats.org/officeDocument/2006/relationships/image" Target="../media/image43.jpeg"/><Relationship Id="rId20" Type="http://schemas.openxmlformats.org/officeDocument/2006/relationships/image" Target="../media/image21.png"/><Relationship Id="rId41" Type="http://schemas.openxmlformats.org/officeDocument/2006/relationships/image" Target="../media/image38.png"/><Relationship Id="rId54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hyperlink" Target="http://school-russia.prosv.ru/info.aspx?ob_no=18256" TargetMode="External"/><Relationship Id="rId28" Type="http://schemas.openxmlformats.org/officeDocument/2006/relationships/hyperlink" Target="http://school-russia.prosv.ru/info.aspx?ob_no=26998" TargetMode="External"/><Relationship Id="rId36" Type="http://schemas.openxmlformats.org/officeDocument/2006/relationships/image" Target="../media/image33.jpeg"/><Relationship Id="rId49" Type="http://schemas.openxmlformats.org/officeDocument/2006/relationships/image" Target="../media/image46.jpeg"/><Relationship Id="rId57" Type="http://schemas.openxmlformats.org/officeDocument/2006/relationships/image" Target="../media/image53.png"/><Relationship Id="rId10" Type="http://schemas.openxmlformats.org/officeDocument/2006/relationships/image" Target="../media/image11.png"/><Relationship Id="rId31" Type="http://schemas.openxmlformats.org/officeDocument/2006/relationships/image" Target="../media/image30.png"/><Relationship Id="rId44" Type="http://schemas.openxmlformats.org/officeDocument/2006/relationships/image" Target="../media/image41.jpeg"/><Relationship Id="rId52" Type="http://schemas.openxmlformats.org/officeDocument/2006/relationships/image" Target="../media/image4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38.pn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hyperlink" Target="http://school-russia.prosv.ru/info.aspx?ob_no=18256" TargetMode="External"/><Relationship Id="rId10" Type="http://schemas.openxmlformats.org/officeDocument/2006/relationships/image" Target="../media/image165.jpeg"/><Relationship Id="rId4" Type="http://schemas.openxmlformats.org/officeDocument/2006/relationships/image" Target="../media/image160.jpeg"/><Relationship Id="rId9" Type="http://schemas.openxmlformats.org/officeDocument/2006/relationships/image" Target="../media/image1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jpe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jpeg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1.jpeg"/><Relationship Id="rId5" Type="http://schemas.openxmlformats.org/officeDocument/2006/relationships/hyperlink" Target="http://school-russia.prosv.ru/info.aspx?ob_no=18256" TargetMode="External"/><Relationship Id="rId4" Type="http://schemas.openxmlformats.org/officeDocument/2006/relationships/image" Target="../media/image1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81.png"/><Relationship Id="rId7" Type="http://schemas.openxmlformats.org/officeDocument/2006/relationships/hyperlink" Target="http://school-russia.prosv.ru/info.aspx?ob_no=18256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jpe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0.jpeg"/><Relationship Id="rId4" Type="http://schemas.openxmlformats.org/officeDocument/2006/relationships/image" Target="../media/image1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6.jpeg"/><Relationship Id="rId12" Type="http://schemas.openxmlformats.org/officeDocument/2006/relationships/image" Target="../media/image231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5.emf"/><Relationship Id="rId11" Type="http://schemas.openxmlformats.org/officeDocument/2006/relationships/image" Target="../media/image230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29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2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1.png"/><Relationship Id="rId5" Type="http://schemas.openxmlformats.org/officeDocument/2006/relationships/image" Target="../media/image240.jpe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png"/><Relationship Id="rId7" Type="http://schemas.openxmlformats.org/officeDocument/2006/relationships/image" Target="../media/image250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10" Type="http://schemas.openxmlformats.org/officeDocument/2006/relationships/image" Target="../media/image253.jpeg"/><Relationship Id="rId4" Type="http://schemas.openxmlformats.org/officeDocument/2006/relationships/image" Target="../media/image247.png"/><Relationship Id="rId9" Type="http://schemas.openxmlformats.org/officeDocument/2006/relationships/image" Target="../media/image2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9.png"/><Relationship Id="rId7" Type="http://schemas.openxmlformats.org/officeDocument/2006/relationships/image" Target="../media/image167.jpeg"/><Relationship Id="rId12" Type="http://schemas.openxmlformats.org/officeDocument/2006/relationships/image" Target="../media/image267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2.png"/><Relationship Id="rId11" Type="http://schemas.openxmlformats.org/officeDocument/2006/relationships/image" Target="../media/image266.jpeg"/><Relationship Id="rId5" Type="http://schemas.openxmlformats.org/officeDocument/2006/relationships/image" Target="../media/image261.png"/><Relationship Id="rId10" Type="http://schemas.openxmlformats.org/officeDocument/2006/relationships/image" Target="../media/image265.png"/><Relationship Id="rId4" Type="http://schemas.openxmlformats.org/officeDocument/2006/relationships/image" Target="../media/image260.png"/><Relationship Id="rId9" Type="http://schemas.openxmlformats.org/officeDocument/2006/relationships/image" Target="../media/image26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jpeg"/><Relationship Id="rId3" Type="http://schemas.openxmlformats.org/officeDocument/2006/relationships/image" Target="../media/image269.png"/><Relationship Id="rId7" Type="http://schemas.openxmlformats.org/officeDocument/2006/relationships/image" Target="../media/image273.jpe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Relationship Id="rId9" Type="http://schemas.openxmlformats.org/officeDocument/2006/relationships/image" Target="../media/image2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old.prosv.ru/ebook/" TargetMode="External"/><Relationship Id="rId3" Type="http://schemas.openxmlformats.org/officeDocument/2006/relationships/hyperlink" Target="mailto:DStavtseva@prosv.ru" TargetMode="External"/><Relationship Id="rId7" Type="http://schemas.openxmlformats.org/officeDocument/2006/relationships/hyperlink" Target="mailto:digital@prosv.r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ylazarev@prosv.ru" TargetMode="External"/><Relationship Id="rId5" Type="http://schemas.openxmlformats.org/officeDocument/2006/relationships/hyperlink" Target="mailto:AKuznetsova@prosv.ru" TargetMode="External"/><Relationship Id="rId10" Type="http://schemas.openxmlformats.org/officeDocument/2006/relationships/hyperlink" Target="mailto:school-russia@prosv.ru" TargetMode="External"/><Relationship Id="rId4" Type="http://schemas.openxmlformats.org/officeDocument/2006/relationships/hyperlink" Target="mailto:GTrofimova@prosv.ru" TargetMode="External"/><Relationship Id="rId9" Type="http://schemas.openxmlformats.org/officeDocument/2006/relationships/hyperlink" Target="http://1-4.prosv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972" y="1255863"/>
            <a:ext cx="4104456" cy="1990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821531" hangingPunct="0"/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Р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есурсы для достижения</a:t>
            </a:r>
          </a:p>
          <a:p>
            <a:pPr algn="ctr" defTabSz="821531" hangingPunct="0"/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 высокого качества математического образования.</a:t>
            </a:r>
          </a:p>
          <a:p>
            <a:pPr algn="ctr" defTabSz="821531" hangingPunct="0"/>
            <a:r>
              <a:rPr lang="ru-RU" sz="200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УМК 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«</a:t>
            </a:r>
            <a:r>
              <a:rPr lang="ru-RU" sz="200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Математика</a:t>
            </a:r>
            <a:r>
              <a:rPr lang="ru-RU" sz="200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»</a:t>
            </a:r>
          </a:p>
          <a:p>
            <a:pPr algn="ctr" defTabSz="821531" hangingPunct="0"/>
            <a:r>
              <a:rPr lang="ru-RU" sz="200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М.И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. Моро, С.И. Волковой и др. (система «Школа России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sym typeface="Helvetica Light"/>
              </a:rPr>
              <a:t>»)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61068" y="4140388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chemeClr val="bg1"/>
                </a:solidFill>
              </a:rPr>
              <a:t>Все права защищены. </a:t>
            </a:r>
          </a:p>
          <a:p>
            <a:pPr algn="just"/>
            <a:r>
              <a:rPr lang="ru-RU" sz="1000" dirty="0">
                <a:solidFill>
                  <a:schemeClr val="bg1"/>
                </a:solidFill>
              </a:rPr>
              <a:t>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</a:t>
            </a:r>
          </a:p>
          <a:p>
            <a:pPr algn="just"/>
            <a:r>
              <a:rPr lang="ru-RU" sz="1000" dirty="0">
                <a:solidFill>
                  <a:schemeClr val="bg1"/>
                </a:solidFill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/>
                </a:solidFill>
              </a:rPr>
              <a:t>2019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699542"/>
            <a:ext cx="6062920" cy="410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895128" y="285452"/>
            <a:ext cx="4471538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ЭЛЕКТРОННОЕ ПРИЛОЖЕНИЕ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Stavtseva\Рабочий стол\Pictures\Screenshots\Screenshot_2015-10-12-17-27-3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55526"/>
            <a:ext cx="733139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35696" y="195486"/>
            <a:ext cx="5187888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ЭЛЕКТРОННАЯ ФОРМА УЧЕБНИКА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Stavtseva\Рабочий стол\Pictures\Screenshots\Screenshot_2015-10-12-17-27-5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86505"/>
            <a:ext cx="733139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210735"/>
            <a:ext cx="5187888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ЭЛЕКТРОННАЯ ФОРМА УЧЕБНИКА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01710"/>
            <a:ext cx="5187888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ЭЛЕКТРОННАЯ ФОРМА УЧЕБНИКА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5" name="Picture 2" descr="C:\Documents and Settings\DStavtseva\Рабочий стол\Pictures\Screenshots\Screenshot_2015-10-12-17-26-5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55526"/>
            <a:ext cx="7433009" cy="432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3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 bwMode="auto">
          <a:xfrm>
            <a:off x="683568" y="555526"/>
            <a:ext cx="6950391" cy="432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00064" y="195486"/>
            <a:ext cx="5187888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ЭЛЕКТРОННАЯ ФОРМА УЧЕБНИКА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874625" y="220567"/>
            <a:ext cx="7632847" cy="39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РЕАЛИЗАЦИЯ ДИФФЕРЕНЦИРОВАННОГО ПОДХОДА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9725" y="577606"/>
            <a:ext cx="3344966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499992" y="3219822"/>
            <a:ext cx="2520280" cy="792088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7512" y="577606"/>
            <a:ext cx="3279486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57561" y="2974781"/>
            <a:ext cx="2650344" cy="31704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744003" y="4527436"/>
            <a:ext cx="2189442" cy="380340"/>
          </a:xfrm>
          <a:prstGeom prst="wedgeRoundRectCallout">
            <a:avLst>
              <a:gd name="adj1" fmla="val -53589"/>
              <a:gd name="adj2" fmla="val -1743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Повышенный уровень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0" y="2323606"/>
            <a:ext cx="1575667" cy="324000"/>
          </a:xfrm>
          <a:prstGeom prst="wedgeRoundRectCallout">
            <a:avLst>
              <a:gd name="adj1" fmla="val 55887"/>
              <a:gd name="adj2" fmla="val 1476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Базовый уровень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267744" y="4650143"/>
            <a:ext cx="5036982" cy="2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r>
              <a:rPr lang="ru-RU" sz="1400" dirty="0"/>
              <a:t> М.И.Моро и др. «Математика», 1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22502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1004944" y="195486"/>
            <a:ext cx="7632847" cy="39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РЕАЛИЗАЦИЯ ДИФФЕРЕНЦИРОВАННОГО ПОДХОДА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9411" y="523382"/>
            <a:ext cx="3391455" cy="4212000"/>
          </a:xfrm>
          <a:prstGeom prst="rect">
            <a:avLst/>
          </a:prstGeom>
          <a:ln w="19050"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6014" y="514934"/>
            <a:ext cx="3297598" cy="4211507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7581477" y="1419622"/>
            <a:ext cx="1527027" cy="372673"/>
          </a:xfrm>
          <a:prstGeom prst="wedgeRoundRectCallout">
            <a:avLst>
              <a:gd name="adj1" fmla="val -73388"/>
              <a:gd name="adj2" fmla="val 10148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Базовый уровень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7011708" y="3178183"/>
            <a:ext cx="2096796" cy="277873"/>
          </a:xfrm>
          <a:prstGeom prst="wedgeRoundRectCallout">
            <a:avLst>
              <a:gd name="adj1" fmla="val -80657"/>
              <a:gd name="adj2" fmla="val -12709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Повышенный уровень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67544" y="2269628"/>
            <a:ext cx="1684187" cy="360000"/>
          </a:xfrm>
          <a:prstGeom prst="wedgeRoundRectCallout">
            <a:avLst>
              <a:gd name="adj1" fmla="val 55887"/>
              <a:gd name="adj2" fmla="val 1476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Базовый уровень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376539" y="4201349"/>
            <a:ext cx="1684187" cy="396000"/>
          </a:xfrm>
          <a:prstGeom prst="wedgeRoundRectCallout">
            <a:avLst>
              <a:gd name="adj1" fmla="val -62692"/>
              <a:gd name="adj2" fmla="val -18797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Повышенный уровень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6056" y="1923678"/>
            <a:ext cx="2448272" cy="52495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6056" y="2448635"/>
            <a:ext cx="2448272" cy="50006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95735" y="2935553"/>
            <a:ext cx="2400218" cy="32403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95736" y="3262961"/>
            <a:ext cx="2400217" cy="38619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40041" y="4662859"/>
            <a:ext cx="6048375" cy="2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eaLnBrk="1" hangingPunct="1"/>
            <a:r>
              <a:rPr lang="ru-RU" altLang="ru-RU" sz="1400" dirty="0"/>
              <a:t>«Математика»  М.И. Моро и др.  2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22502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827584" y="220567"/>
            <a:ext cx="7632847" cy="39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РЕАЛИЗАЦИЯ ДИФФЕРЕНЦИРОВАННОГО ПОДХОДА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579755"/>
            <a:ext cx="3338159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8067" y="595380"/>
            <a:ext cx="3145498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61812" y="4678018"/>
            <a:ext cx="4500500" cy="29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1558" tIns="40779" rIns="81558" bIns="40779">
            <a:spAutoFit/>
          </a:bodyPr>
          <a:lstStyle/>
          <a:p>
            <a:r>
              <a:rPr lang="ru-RU" sz="1400" dirty="0"/>
              <a:t>М.И. Моро и др. «Математика», 1 класс, 2 часть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81880" y="1319163"/>
            <a:ext cx="2044100" cy="2160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28939" y="1331409"/>
            <a:ext cx="2278258" cy="21602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6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972" y="464763"/>
            <a:ext cx="7949645" cy="3787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406" tIns="50406" rIns="50406" bIns="50406" numCol="1" spcCol="38100" rtlCol="0" anchor="t">
            <a:spAutoFit/>
          </a:bodyPr>
          <a:lstStyle/>
          <a:p>
            <a:pPr defTabSz="1008126" hangingPunct="0"/>
            <a:r>
              <a:rPr lang="ru-RU" dirty="0" smtClean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Тесты </a:t>
            </a:r>
            <a:r>
              <a:rPr lang="ru-RU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базового уровня        </a:t>
            </a:r>
            <a:r>
              <a:rPr lang="ru-RU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rPr>
              <a:t>         </a:t>
            </a:r>
            <a:r>
              <a:rPr lang="ru-RU" dirty="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rPr>
              <a:t>Тесты повышенного уровня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436737"/>
            <a:ext cx="1137102" cy="1584000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MRomanova\Documents\Временно\Новинки июля\Волкова_Тесты_повышенный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815578"/>
            <a:ext cx="3208629" cy="4132436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Romanova\Documents\Временно\Новинки июля\Волкова_Тесты_базовый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550" y="815578"/>
            <a:ext cx="3030386" cy="4132436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67544" y="185559"/>
            <a:ext cx="7632847" cy="39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РЕАЛИЗАЦИЯ ДИФФЕРЕНЦИРОВАННОГО ПОДХОДА</a:t>
            </a:r>
          </a:p>
        </p:txBody>
      </p:sp>
    </p:spTree>
    <p:extLst>
      <p:ext uri="{BB962C8B-B14F-4D97-AF65-F5344CB8AC3E}">
        <p14:creationId xmlns:p14="http://schemas.microsoft.com/office/powerpoint/2010/main" val="9486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699" y="915566"/>
            <a:ext cx="120384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5" y="563409"/>
            <a:ext cx="2781288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1254446"/>
            <a:ext cx="286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770" y="594663"/>
            <a:ext cx="2645929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376" y="3251561"/>
            <a:ext cx="3514005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091233" y="219848"/>
            <a:ext cx="7632847" cy="3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</a:rPr>
              <a:t>ФОРМИРОВАНИЕ САМОКОНТРОЛЯ И САМООЦЕНКИ</a:t>
            </a:r>
            <a:endParaRPr lang="ru-RU" sz="19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Прямая со стрелкой 8"/>
          <p:cNvCxnSpPr/>
          <p:nvPr/>
        </p:nvCxnSpPr>
        <p:spPr>
          <a:xfrm flipV="1">
            <a:off x="1381228" y="2247714"/>
            <a:ext cx="0" cy="37804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9" descr="D:\ПРОСВЕЩЕНИЕ\Картинки_в_пособиях\Школа_России\Математика\Рабочие_тетради\4-1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7005" y="1518720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4" name="Picture 7" descr="D:\ПРОСВЕЩЕНИЕ\Картинки_в_пособиях\Школа_России\Математика\Рабочие_тетради\3-1.jpg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62" y="1356702"/>
            <a:ext cx="648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2" name="Picture 5" descr="D:\ПРОСВЕЩЕНИЕ\Картинки_в_пособиях\Школа_России\Математика\Рабочие_тетради\2-1.jpg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29" y="1437624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59" name="Прямая со стрелкой 8"/>
          <p:cNvCxnSpPr/>
          <p:nvPr/>
        </p:nvCxnSpPr>
        <p:spPr>
          <a:xfrm flipV="1">
            <a:off x="5793998" y="3165816"/>
            <a:ext cx="0" cy="91810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8"/>
          <p:cNvCxnSpPr/>
          <p:nvPr/>
        </p:nvCxnSpPr>
        <p:spPr>
          <a:xfrm>
            <a:off x="1381228" y="2625756"/>
            <a:ext cx="1361260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2806892" y="3111810"/>
            <a:ext cx="1674226" cy="241333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prstClr val="black"/>
                </a:solidFill>
              </a:rPr>
              <a:t>Учебники 1–4 классы </a:t>
            </a:r>
          </a:p>
        </p:txBody>
      </p:sp>
      <p:cxnSp>
        <p:nvCxnSpPr>
          <p:cNvPr id="81" name="Прямая со стрелкой 8"/>
          <p:cNvCxnSpPr/>
          <p:nvPr/>
        </p:nvCxnSpPr>
        <p:spPr>
          <a:xfrm flipV="1">
            <a:off x="7015996" y="2294129"/>
            <a:ext cx="722698" cy="759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"/>
          <p:cNvCxnSpPr/>
          <p:nvPr/>
        </p:nvCxnSpPr>
        <p:spPr>
          <a:xfrm flipV="1">
            <a:off x="7015996" y="2301720"/>
            <a:ext cx="0" cy="918102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8"/>
          <p:cNvCxnSpPr/>
          <p:nvPr/>
        </p:nvCxnSpPr>
        <p:spPr>
          <a:xfrm>
            <a:off x="2013472" y="1005576"/>
            <a:ext cx="4859532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8"/>
          <p:cNvCxnSpPr/>
          <p:nvPr/>
        </p:nvCxnSpPr>
        <p:spPr>
          <a:xfrm flipV="1">
            <a:off x="1381228" y="2625756"/>
            <a:ext cx="1" cy="972108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>
            <a:spLocks noChangeAspect="1"/>
          </p:cNvSpPr>
          <p:nvPr/>
        </p:nvSpPr>
        <p:spPr>
          <a:xfrm>
            <a:off x="295008" y="2376264"/>
            <a:ext cx="916019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Рабочие тетради</a:t>
            </a:r>
          </a:p>
        </p:txBody>
      </p:sp>
      <p:sp>
        <p:nvSpPr>
          <p:cNvPr id="126" name="TextBox 125"/>
          <p:cNvSpPr txBox="1">
            <a:spLocks noChangeAspect="1"/>
          </p:cNvSpPr>
          <p:nvPr/>
        </p:nvSpPr>
        <p:spPr>
          <a:xfrm>
            <a:off x="7762772" y="2355726"/>
            <a:ext cx="1173939" cy="241333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Рабочая программа</a:t>
            </a:r>
          </a:p>
        </p:txBody>
      </p:sp>
      <p:sp>
        <p:nvSpPr>
          <p:cNvPr id="127" name="TextBox 126"/>
          <p:cNvSpPr txBox="1">
            <a:spLocks noChangeAspect="1"/>
          </p:cNvSpPr>
          <p:nvPr/>
        </p:nvSpPr>
        <p:spPr>
          <a:xfrm>
            <a:off x="6427314" y="2700362"/>
            <a:ext cx="1305424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Методические рекомендации</a:t>
            </a: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2503654" y="1308577"/>
            <a:ext cx="3613588" cy="181078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155" tIns="34578" rIns="69155" bIns="34578" anchor="ctr"/>
          <a:lstStyle/>
          <a:p>
            <a:pPr algn="ctr">
              <a:defRPr/>
            </a:pP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75" name="Прямая со стрелкой 8"/>
          <p:cNvCxnSpPr/>
          <p:nvPr/>
        </p:nvCxnSpPr>
        <p:spPr>
          <a:xfrm flipH="1">
            <a:off x="6235317" y="2301720"/>
            <a:ext cx="780679" cy="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3887" y="2139738"/>
            <a:ext cx="572634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667" y="2121413"/>
            <a:ext cx="532408" cy="34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62" y="2782999"/>
            <a:ext cx="381389" cy="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spect="1"/>
          </p:cNvSpPr>
          <p:nvPr/>
        </p:nvSpPr>
        <p:spPr>
          <a:xfrm>
            <a:off x="1014528" y="735546"/>
            <a:ext cx="1128808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Электронная форма учебника</a:t>
            </a:r>
          </a:p>
        </p:txBody>
      </p:sp>
      <p:sp>
        <p:nvSpPr>
          <p:cNvPr id="61" name="TextBox 60"/>
          <p:cNvSpPr txBox="1">
            <a:spLocks noChangeAspect="1"/>
          </p:cNvSpPr>
          <p:nvPr/>
        </p:nvSpPr>
        <p:spPr>
          <a:xfrm>
            <a:off x="6260195" y="790543"/>
            <a:ext cx="1027357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Электронные приложения</a:t>
            </a:r>
          </a:p>
        </p:txBody>
      </p:sp>
      <p:cxnSp>
        <p:nvCxnSpPr>
          <p:cNvPr id="64" name="Прямая со стрелкой 8"/>
          <p:cNvCxnSpPr/>
          <p:nvPr/>
        </p:nvCxnSpPr>
        <p:spPr>
          <a:xfrm flipV="1">
            <a:off x="4300445" y="1005577"/>
            <a:ext cx="0" cy="27002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663" y="1091603"/>
            <a:ext cx="474152" cy="295522"/>
          </a:xfrm>
          <a:prstGeom prst="rect">
            <a:avLst/>
          </a:prstGeom>
        </p:spPr>
      </p:pic>
      <p:pic>
        <p:nvPicPr>
          <p:cNvPr id="46" name="Picture 35"/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110" y="2139702"/>
            <a:ext cx="728559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7" name="Picture 29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855" y="2274804"/>
            <a:ext cx="743036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8" name="Picture 36"/>
          <p:cNvPicPr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501" y="1329612"/>
            <a:ext cx="576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9" name="Picture 30"/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098" y="1464627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58" name="Picture 37"/>
          <p:cNvPicPr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691" y="1410708"/>
            <a:ext cx="576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62" name="Picture 31"/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4112" y="1329612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67" name="Picture 37" descr="C:\Documents and Settings\DStavtseva\Мои документы\Downloads\23525f43-fc43-11e3-a3fe-0050569c7d18.jpg"/>
          <p:cNvPicPr preferRelativeResize="0"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000" y="2274629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66" name="Picture 7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4639" y="2220798"/>
            <a:ext cx="612000" cy="783000"/>
          </a:xfrm>
          <a:prstGeom prst="rect">
            <a:avLst/>
          </a:prstGeom>
          <a:ln>
            <a:noFill/>
          </a:ln>
          <a:effectLst>
            <a:outerShdw blurRad="127000" dist="508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70" name="Picture 2" descr="D:\ПРОСВЕЩЕНИЕ\Картинки_в_пособиях\Школа_России\Математика\Рабочие_тетради\1-1.jpg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85" y="1572726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8" name="Picture 2" descr="C:\Documents and Settings\DStavtseva\Рабочий стол\Attachment.jpg"/>
          <p:cNvPicPr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376" y="1347575"/>
            <a:ext cx="648000" cy="945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24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145" y="3257512"/>
            <a:ext cx="370262" cy="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extBox 36"/>
          <p:cNvSpPr txBox="1">
            <a:spLocks noChangeAspect="1"/>
          </p:cNvSpPr>
          <p:nvPr/>
        </p:nvSpPr>
        <p:spPr>
          <a:xfrm>
            <a:off x="4963796" y="3551409"/>
            <a:ext cx="1644868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Пособия для внеурочной деятельности</a:t>
            </a:r>
          </a:p>
        </p:txBody>
      </p:sp>
      <p:sp>
        <p:nvSpPr>
          <p:cNvPr id="38" name="TextBox 37"/>
          <p:cNvSpPr txBox="1">
            <a:spLocks noChangeAspect="1"/>
          </p:cNvSpPr>
          <p:nvPr/>
        </p:nvSpPr>
        <p:spPr>
          <a:xfrm>
            <a:off x="3562673" y="3347445"/>
            <a:ext cx="1018331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Устные упражнения</a:t>
            </a:r>
          </a:p>
        </p:txBody>
      </p:sp>
      <p:pic>
        <p:nvPicPr>
          <p:cNvPr id="71" name="Picture 7" descr="D:\ПРОСВЕЩЕНИЕ\Картинки_в_пособиях\Школа_России\Математика\Для_тех_кто_любит_математику_СВЕРИТЬ\4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222" y="3943273"/>
            <a:ext cx="759641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3" name="Picture 28" descr="http://www.prosv.ru/Attachment.aspx?Id=21585"/>
          <p:cNvPicPr preferRelativeResize="0"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3556" y="3970363"/>
            <a:ext cx="73902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16" descr="http://prosv.ru/import/images/b-07-0004-02.jpg">
            <a:hlinkClick r:id="rId23"/>
          </p:cNvPr>
          <p:cNvPicPr preferRelativeResize="0"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33222" y="4024369"/>
            <a:ext cx="737938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Picture 15" descr="http://prosv.ru/Attachment.aspx?Id=10773"/>
          <p:cNvPicPr preferRelativeResize="0">
            <a:picLocks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3238" y="4062075"/>
            <a:ext cx="612000" cy="79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" name="Picture 40" descr="http://www.prosv.ru/Attachment.aspx?Id=21587"/>
          <p:cNvPicPr preferRelativeResize="0">
            <a:picLocks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39376" y="3106225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Picture 30" descr="http://www.prosv.ru/Attachment.aspx?Id=17926"/>
          <p:cNvPicPr preferRelativeResize="0">
            <a:picLocks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61738" y="3287481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" name="Picture 18" descr="http://www.prosv.ru/Attachment.aspx?Id=17443">
            <a:hlinkClick r:id="rId28"/>
          </p:cNvPr>
          <p:cNvPicPr preferRelativeResize="0">
            <a:picLocks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3701" y="3139017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Picture 2" descr="http://prosv.ru/Attachment.aspx?Id=13228"/>
          <p:cNvPicPr preferRelativeResize="0">
            <a:picLocks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71345" y="3300918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662" y="2787774"/>
            <a:ext cx="474152" cy="331470"/>
          </a:xfrm>
          <a:prstGeom prst="rect">
            <a:avLst/>
          </a:prstGeom>
        </p:spPr>
      </p:pic>
      <p:pic>
        <p:nvPicPr>
          <p:cNvPr id="106" name="Picture 38" descr="http://www.prosv.ru/Attachment.aspx?Id=18625"/>
          <p:cNvPicPr preferRelativeResize="0"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66954" y="3440297"/>
            <a:ext cx="739021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" name="Picture 24" descr="http://www.prosv.ru/Attachment.aspx?Id=17432">
            <a:hlinkClick r:id="rId33"/>
          </p:cNvPr>
          <p:cNvPicPr preferRelativeResize="0"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3890" y="3373778"/>
            <a:ext cx="737938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Picture 12" descr="http://www.prosv.ru/Attachment.aspx?Id=17416">
            <a:hlinkClick r:id="rId35"/>
          </p:cNvPr>
          <p:cNvPicPr preferRelativeResize="0"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5975" y="3440297"/>
            <a:ext cx="73902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Picture 6" descr="http://prosv.ru/Attachment.aspx?Id=10779"/>
          <p:cNvPicPr preferRelativeResize="0">
            <a:picLocks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011" y="3330035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" name="TextBox 111"/>
          <p:cNvSpPr txBox="1">
            <a:spLocks noChangeAspect="1"/>
          </p:cNvSpPr>
          <p:nvPr/>
        </p:nvSpPr>
        <p:spPr>
          <a:xfrm>
            <a:off x="770228" y="3061580"/>
            <a:ext cx="1332475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Диагностические пособия</a:t>
            </a:r>
          </a:p>
        </p:txBody>
      </p:sp>
      <p:pic>
        <p:nvPicPr>
          <p:cNvPr id="114" name="Picture 19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117" y="2718699"/>
            <a:ext cx="381389" cy="32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Прямоугольник 24"/>
          <p:cNvSpPr>
            <a:spLocks noChangeArrowheads="1"/>
          </p:cNvSpPr>
          <p:nvPr/>
        </p:nvSpPr>
        <p:spPr bwMode="auto">
          <a:xfrm>
            <a:off x="1924337" y="173474"/>
            <a:ext cx="5979373" cy="6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858" tIns="39429" rIns="78858" bIns="39429">
            <a:spAutoFit/>
          </a:bodyPr>
          <a:lstStyle/>
          <a:p>
            <a:pPr algn="r"/>
            <a:r>
              <a:rPr lang="ru-RU" altLang="ru-RU" sz="1900" b="1" dirty="0">
                <a:solidFill>
                  <a:schemeClr val="tx2"/>
                </a:solidFill>
              </a:rPr>
              <a:t>Завершенная предметная линия</a:t>
            </a:r>
            <a:r>
              <a:rPr lang="ru-RU" sz="1900" b="1" dirty="0">
                <a:solidFill>
                  <a:schemeClr val="tx2"/>
                </a:solidFill>
              </a:rPr>
              <a:t> «Математика» </a:t>
            </a:r>
            <a:endParaRPr lang="en-US" sz="1900" b="1" dirty="0">
              <a:solidFill>
                <a:schemeClr val="tx2"/>
              </a:solidFill>
            </a:endParaRPr>
          </a:p>
          <a:p>
            <a:pPr algn="r"/>
            <a:r>
              <a:rPr lang="ru-RU" altLang="ru-RU" sz="1900" b="1" dirty="0">
                <a:solidFill>
                  <a:schemeClr val="tx2"/>
                </a:solidFill>
              </a:rPr>
              <a:t>Авт. М.И. Моро, С.И. Волкова и др. </a:t>
            </a:r>
          </a:p>
        </p:txBody>
      </p:sp>
      <p:sp>
        <p:nvSpPr>
          <p:cNvPr id="132" name="TextBox 131"/>
          <p:cNvSpPr txBox="1">
            <a:spLocks noChangeAspect="1"/>
          </p:cNvSpPr>
          <p:nvPr/>
        </p:nvSpPr>
        <p:spPr>
          <a:xfrm>
            <a:off x="7355439" y="4515966"/>
            <a:ext cx="950443" cy="394566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8858" tIns="39429" rIns="78858" bIns="39429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prstClr val="black"/>
                </a:solidFill>
              </a:rPr>
              <a:t>Пособие для учителя</a:t>
            </a:r>
          </a:p>
        </p:txBody>
      </p:sp>
      <p:pic>
        <p:nvPicPr>
          <p:cNvPr id="68" name="Picture 2" descr="http://prosv.ru/Attachment.aspx?Id=39635"/>
          <p:cNvPicPr>
            <a:picLocks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033" y="4179528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://prosv.ru/Attachment.aspx?Id=39100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37" y="4169085"/>
            <a:ext cx="689972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0" y="4139205"/>
            <a:ext cx="679755" cy="710174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6" name="Picture 2" descr="http://prosv.ru/Attachment.aspx?Id=39641"/>
          <p:cNvPicPr>
            <a:picLocks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586" y="4187793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ttp://catalog.prosv.ru/images/big/29c8e033-aa6b-11e3-bc3b-0050569c0d55.jpg"/>
          <p:cNvPicPr>
            <a:picLocks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4448" y="3934804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 descr="D:\ПРОСВЕЩЕНИЕ\Картинки_в_пособиях\Школа_России\Математика\Контрольные_работы\Обложка.jpg"/>
          <p:cNvPicPr>
            <a:picLocks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4615" y="4175716"/>
            <a:ext cx="612000" cy="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0" name="Picture 10" descr="http://www.prosv.ru/Attachment.aspx?Id=18622"/>
          <p:cNvPicPr preferRelativeResize="0">
            <a:picLocks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24075" y="3678981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" name="Picture 8" descr="http://www.prosv.ru/Attachment.aspx?Id=18455"/>
          <p:cNvPicPr preferRelativeResize="0">
            <a:picLocks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74046" y="4321749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Picture 6" descr="http://www.prosv.ru/Attachment.aspx?Id=22103"/>
          <p:cNvPicPr preferRelativeResize="0">
            <a:picLocks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5767" y="4296194"/>
            <a:ext cx="612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Picture 2" descr="http://catalog.prosv.ru/images/big/a1b364c8-c417-11da-b8aa-b68e546278c0.jpg"/>
          <p:cNvPicPr>
            <a:picLocks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574" y="3861978"/>
            <a:ext cx="648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9" name="Picture 36" descr="http://www.prosv.ru/Attachment.aspx?Id=21588"/>
          <p:cNvPicPr preferRelativeResize="0">
            <a:picLocks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21503" y="3796293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" name="Picture 26" descr="http://www.prosv.ru/Attachment.aspx?Id=21586"/>
          <p:cNvPicPr preferRelativeResize="0">
            <a:picLocks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62673" y="4173725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1" name="Picture 14" descr="http://www.prosv.ru/Attachment.aspx?Id=22102">
            <a:hlinkClick r:id="rId51"/>
          </p:cNvPr>
          <p:cNvPicPr preferRelativeResize="0">
            <a:picLocks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1503" y="3659785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" name="Picture 11"/>
          <p:cNvPicPr preferRelativeResize="0">
            <a:picLocks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389" y="3708985"/>
            <a:ext cx="540000" cy="7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0" name="Picture 4" descr="http://catalog.prosv.ru/images/big/27973a62-aa68-11e3-bc3b-0050569c0d55.jpg"/>
          <p:cNvPicPr>
            <a:picLocks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144" y="4176261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prosv.ru/Attachment.aspx?Id=39100"/>
          <p:cNvPicPr>
            <a:picLocks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43" y="4169085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/>
          <p:cNvPicPr>
            <a:picLocks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6" y="4139205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5" name="Рисунок 134"/>
          <p:cNvPicPr>
            <a:picLocks/>
          </p:cNvPicPr>
          <p:nvPr/>
        </p:nvPicPr>
        <p:blipFill rotWithShape="1"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450" y="3654263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7" name="Picture 2" descr="http://prosv.ru/Attachment.aspx?Id=39087"/>
          <p:cNvPicPr>
            <a:picLocks noChangeArrowheads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398" y="3720573"/>
            <a:ext cx="540000" cy="7101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13" y="555926"/>
            <a:ext cx="5692469" cy="360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091233" y="219848"/>
            <a:ext cx="7632847" cy="3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</a:rPr>
              <a:t>ФОРМИРОВАНИЕ САМОКОНТРОЛЯ И САМООЦЕНКИ</a:t>
            </a:r>
            <a:endParaRPr lang="ru-RU" sz="1900" b="1" dirty="0">
              <a:solidFill>
                <a:schemeClr val="tx2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230" y="1203598"/>
            <a:ext cx="5530206" cy="360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http://catalog.prosv.ru/images/big/29c8e033-aa6b-11e3-bc3b-0050569c0d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208438"/>
            <a:ext cx="993546" cy="129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0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8"/>
          <p:cNvSpPr txBox="1">
            <a:spLocks/>
          </p:cNvSpPr>
          <p:nvPr/>
        </p:nvSpPr>
        <p:spPr>
          <a:xfrm>
            <a:off x="1042989" y="973635"/>
            <a:ext cx="6841380" cy="3781657"/>
          </a:xfrm>
          <a:prstGeom prst="rect">
            <a:avLst/>
          </a:prstGeom>
        </p:spPr>
        <p:txBody>
          <a:bodyPr vert="horz" lIns="86209" tIns="43104" rIns="86209" bIns="4310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Задания, в которых предлагается:</a:t>
            </a:r>
          </a:p>
          <a:p>
            <a:pPr marL="0" indent="0"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«Рассмотри…», «Проанализируй…», «Выбери правильный ответ», «Найди и исправь ошибки», «Составь фигуру из частей» или «Раздели геометрическую фигуру на заданные части» и др.</a:t>
            </a:r>
          </a:p>
          <a:p>
            <a:pPr marL="0" indent="0">
              <a:buNone/>
            </a:pPr>
            <a:endParaRPr lang="ru-RU" sz="1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Задания, в которых необходимо:</a:t>
            </a:r>
          </a:p>
          <a:p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родолжить (дополнить) ряд 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объектов, чисел, числовых выражений, значений величин, геометрических фигур, составленных 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 определённому правилу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ровести классификацию 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объектов, чисел, равенств, числовых выражений, геометрических фигур 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 разным признакам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ыстроить цепочку логических рассуждений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1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639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639" dirty="0"/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>
          <a:xfrm>
            <a:off x="-540568" y="320562"/>
            <a:ext cx="9757084" cy="41308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87" tIns="52144" rIns="104287" bIns="5214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ЗАДАНИЯ, СПОСОБСТВУЮЩИЕ ОВЛАДЕНИЮ ЛОГИЧЕСКИМИ ДЕЙСТВИЯМИ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51520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>
                <a:solidFill>
                  <a:schemeClr val="tx2"/>
                </a:solidFill>
                <a:latin typeface="+mn-lt"/>
                <a:cs typeface="Arial" charset="0"/>
              </a:rPr>
              <a:t>Сравнение и установление закономерности следования объектов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342" y="699542"/>
            <a:ext cx="885825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342" y="3766592"/>
            <a:ext cx="4220301" cy="6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8925" y="802252"/>
            <a:ext cx="1143000" cy="242649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96341" y="4450592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</a:t>
            </a:r>
            <a:r>
              <a:rPr lang="ru-RU" sz="1400" dirty="0" smtClean="0"/>
              <a:t>2 </a:t>
            </a:r>
            <a:r>
              <a:rPr lang="ru-RU" sz="1400" dirty="0"/>
              <a:t>класс, 1 часть 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515082" y="2329284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1 класс, 1 часть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798451"/>
            <a:ext cx="4257129" cy="15319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6062" y="2712995"/>
            <a:ext cx="4323925" cy="79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596336" y="3498032"/>
            <a:ext cx="1437649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 smtClean="0"/>
              <a:t>1 </a:t>
            </a:r>
            <a:r>
              <a:rPr lang="ru-RU" sz="1400" dirty="0"/>
              <a:t>класс, </a:t>
            </a:r>
            <a:r>
              <a:rPr lang="ru-RU" sz="1400" dirty="0" smtClean="0"/>
              <a:t>2 </a:t>
            </a:r>
            <a:r>
              <a:rPr lang="ru-RU" sz="1400" dirty="0"/>
              <a:t>часть </a:t>
            </a:r>
          </a:p>
        </p:txBody>
      </p:sp>
    </p:spTree>
    <p:extLst>
      <p:ext uri="{BB962C8B-B14F-4D97-AF65-F5344CB8AC3E}">
        <p14:creationId xmlns:p14="http://schemas.microsoft.com/office/powerpoint/2010/main" val="3051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771550"/>
            <a:ext cx="1038225" cy="332422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23528" y="4159821"/>
            <a:ext cx="1437649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2</a:t>
            </a:r>
            <a:r>
              <a:rPr lang="ru-RU" sz="1400" dirty="0" smtClean="0"/>
              <a:t> </a:t>
            </a:r>
            <a:r>
              <a:rPr lang="ru-RU" sz="1400" dirty="0"/>
              <a:t>класс, 1</a:t>
            </a:r>
            <a:r>
              <a:rPr lang="ru-RU" sz="1400" dirty="0" smtClean="0"/>
              <a:t> </a:t>
            </a:r>
            <a:r>
              <a:rPr lang="ru-RU" sz="1400" dirty="0"/>
              <a:t>часть 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012453" y="3364691"/>
            <a:ext cx="1437649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 smtClean="0"/>
              <a:t>3 </a:t>
            </a:r>
            <a:r>
              <a:rPr lang="ru-RU" sz="1400" dirty="0"/>
              <a:t>класс, 1</a:t>
            </a:r>
            <a:r>
              <a:rPr lang="ru-RU" sz="1400" dirty="0" smtClean="0"/>
              <a:t> </a:t>
            </a:r>
            <a:r>
              <a:rPr lang="ru-RU" sz="1400" dirty="0"/>
              <a:t>часть 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585220" y="3822287"/>
            <a:ext cx="1437649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3</a:t>
            </a:r>
            <a:r>
              <a:rPr lang="ru-RU" sz="1400" dirty="0" smtClean="0"/>
              <a:t> </a:t>
            </a:r>
            <a:r>
              <a:rPr lang="ru-RU" sz="1400" dirty="0"/>
              <a:t>класс, </a:t>
            </a:r>
            <a:r>
              <a:rPr lang="ru-RU" sz="1400" dirty="0" smtClean="0"/>
              <a:t>2 </a:t>
            </a:r>
            <a:r>
              <a:rPr lang="ru-RU" sz="1400" dirty="0"/>
              <a:t>часть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266531" y="4228264"/>
            <a:ext cx="1437649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3</a:t>
            </a:r>
            <a:r>
              <a:rPr lang="ru-RU" sz="1400" dirty="0" smtClean="0"/>
              <a:t> </a:t>
            </a:r>
            <a:r>
              <a:rPr lang="ru-RU" sz="1400" dirty="0"/>
              <a:t>класс, </a:t>
            </a:r>
            <a:r>
              <a:rPr lang="ru-RU" sz="1400" dirty="0" smtClean="0"/>
              <a:t>2 </a:t>
            </a:r>
            <a:r>
              <a:rPr lang="ru-RU" sz="1400" dirty="0"/>
              <a:t>часть 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920687" y="4544470"/>
            <a:ext cx="1437649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4</a:t>
            </a:r>
            <a:r>
              <a:rPr lang="ru-RU" sz="1400" dirty="0" smtClean="0"/>
              <a:t> </a:t>
            </a:r>
            <a:r>
              <a:rPr lang="ru-RU" sz="1400" dirty="0"/>
              <a:t>класс, </a:t>
            </a:r>
            <a:r>
              <a:rPr lang="ru-RU" sz="1400" dirty="0" smtClean="0"/>
              <a:t>2 </a:t>
            </a:r>
            <a:r>
              <a:rPr lang="ru-RU" sz="1400" dirty="0"/>
              <a:t>часть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60115"/>
            <a:ext cx="1062955" cy="253365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2825" y="1063027"/>
            <a:ext cx="1114425" cy="2709838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761239"/>
            <a:ext cx="1143001" cy="340042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0272" y="735707"/>
            <a:ext cx="1181101" cy="37338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255433" y="25212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>
                <a:solidFill>
                  <a:schemeClr val="tx2"/>
                </a:solidFill>
                <a:latin typeface="+mn-lt"/>
                <a:cs typeface="Arial" charset="0"/>
              </a:rPr>
              <a:t>Сравнение и установление закономерности следования объектов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51520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>
                <a:solidFill>
                  <a:schemeClr val="tx2"/>
                </a:solidFill>
                <a:latin typeface="+mn-lt"/>
                <a:cs typeface="Arial" charset="0"/>
              </a:rPr>
              <a:t>Сравнение и установление закономерности следования объектов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678" y="649325"/>
            <a:ext cx="4705700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1604" y="3508304"/>
            <a:ext cx="492097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152243" y="4588304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3</a:t>
            </a:r>
            <a:r>
              <a:rPr lang="ru-RU" sz="1400" dirty="0" smtClean="0"/>
              <a:t> </a:t>
            </a:r>
            <a:r>
              <a:rPr lang="ru-RU" sz="1400" dirty="0"/>
              <a:t>класс, 1 часть </a:t>
            </a:r>
          </a:p>
        </p:txBody>
      </p:sp>
    </p:spTree>
    <p:extLst>
      <p:ext uri="{BB962C8B-B14F-4D97-AF65-F5344CB8AC3E}">
        <p14:creationId xmlns:p14="http://schemas.microsoft.com/office/powerpoint/2010/main" val="3754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51520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 smtClean="0">
                <a:solidFill>
                  <a:schemeClr val="tx2"/>
                </a:solidFill>
                <a:latin typeface="+mn-lt"/>
                <a:cs typeface="Arial" charset="0"/>
              </a:rPr>
              <a:t>Выполнение </a:t>
            </a:r>
            <a:r>
              <a:rPr lang="ru-RU" altLang="ru-RU" sz="2700" b="1" dirty="0">
                <a:solidFill>
                  <a:schemeClr val="tx2"/>
                </a:solidFill>
                <a:latin typeface="+mn-lt"/>
                <a:cs typeface="Arial" charset="0"/>
              </a:rPr>
              <a:t>классификации объектов по разным признакам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95026"/>
            <a:ext cx="3457575" cy="110490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3157562"/>
            <a:ext cx="3562351" cy="47625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8330" y="771550"/>
            <a:ext cx="704850" cy="286226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6705" y="1234802"/>
            <a:ext cx="1139751" cy="27051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353" y="3931517"/>
            <a:ext cx="4308103" cy="70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67544" y="4636367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1 класс, 1 часть </a:t>
            </a:r>
          </a:p>
        </p:txBody>
      </p:sp>
    </p:spTree>
    <p:extLst>
      <p:ext uri="{BB962C8B-B14F-4D97-AF65-F5344CB8AC3E}">
        <p14:creationId xmlns:p14="http://schemas.microsoft.com/office/powerpoint/2010/main" val="14404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5945" y="3603184"/>
            <a:ext cx="4124481" cy="696758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1220" y="673571"/>
            <a:ext cx="1181100" cy="362637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7908" y="944091"/>
            <a:ext cx="1182906" cy="357187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558" y="4515966"/>
            <a:ext cx="4232255" cy="37147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11541"/>
            <a:ext cx="3643200" cy="39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7965" y="631541"/>
            <a:ext cx="1200221" cy="237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007541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</a:t>
            </a:r>
            <a:r>
              <a:rPr lang="ru-RU" sz="1400" dirty="0" smtClean="0"/>
              <a:t>3 </a:t>
            </a:r>
            <a:r>
              <a:rPr lang="ru-RU" sz="1400" dirty="0"/>
              <a:t>класс, </a:t>
            </a:r>
            <a:r>
              <a:rPr lang="ru-RU" sz="1400" dirty="0" smtClean="0"/>
              <a:t>2 часть </a:t>
            </a:r>
            <a:endParaRPr lang="ru-RU" sz="14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30467" y="4280536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</a:t>
            </a:r>
            <a:r>
              <a:rPr lang="ru-RU" sz="1400" dirty="0" smtClean="0"/>
              <a:t>2 </a:t>
            </a:r>
            <a:r>
              <a:rPr lang="ru-RU" sz="1400" dirty="0"/>
              <a:t>класс, 2</a:t>
            </a:r>
            <a:r>
              <a:rPr lang="ru-RU" sz="1400" dirty="0" smtClean="0"/>
              <a:t> </a:t>
            </a:r>
            <a:r>
              <a:rPr lang="ru-RU" sz="1400" dirty="0"/>
              <a:t>часть </a:t>
            </a: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251520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700" b="1" dirty="0" smtClean="0">
                <a:solidFill>
                  <a:schemeClr val="tx2"/>
                </a:solidFill>
                <a:latin typeface="+mn-lt"/>
                <a:cs typeface="Arial" charset="0"/>
              </a:rPr>
              <a:t>Выполнение </a:t>
            </a:r>
            <a:r>
              <a:rPr lang="ru-RU" altLang="ru-RU" sz="2700" b="1" dirty="0">
                <a:solidFill>
                  <a:schemeClr val="tx2"/>
                </a:solidFill>
                <a:latin typeface="+mn-lt"/>
                <a:cs typeface="Arial" charset="0"/>
              </a:rPr>
              <a:t>классификации объектов по разным признакам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9"/>
          <p:cNvSpPr txBox="1">
            <a:spLocks noChangeArrowheads="1"/>
          </p:cNvSpPr>
          <p:nvPr/>
        </p:nvSpPr>
        <p:spPr bwMode="auto">
          <a:xfrm>
            <a:off x="4982090" y="2419107"/>
            <a:ext cx="144584" cy="34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561" tIns="35780" rIns="71561" bIns="35780">
            <a:spAutoFit/>
          </a:bodyPr>
          <a:lstStyle/>
          <a:p>
            <a:endParaRPr lang="ru-RU"/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355726"/>
            <a:ext cx="3348000" cy="207644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402795" y="4566000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1 класс, 1 часть 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15708" y="98109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975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100" dirty="0">
              <a:latin typeface="Impact" panose="020B0806030902050204" pitchFamily="34" charset="0"/>
              <a:cs typeface="Arial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403920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Построение цепочки логических рассуждений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7501" y="1692540"/>
            <a:ext cx="3924000" cy="277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7512" y="2355726"/>
            <a:ext cx="1259212" cy="205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257" y="738661"/>
            <a:ext cx="4645740" cy="136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5054382" y="1066949"/>
            <a:ext cx="3847119" cy="269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89"/>
          <p:cNvSpPr txBox="1">
            <a:spLocks noChangeArrowheads="1"/>
          </p:cNvSpPr>
          <p:nvPr/>
        </p:nvSpPr>
        <p:spPr>
          <a:xfrm>
            <a:off x="5637536" y="683247"/>
            <a:ext cx="735609" cy="38223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З.</a:t>
            </a:r>
            <a:endParaRPr lang="ru-RU" dirty="0"/>
          </a:p>
        </p:txBody>
      </p:sp>
      <p:sp>
        <p:nvSpPr>
          <p:cNvPr id="28" name="TextBox 89"/>
          <p:cNvSpPr txBox="1">
            <a:spLocks noChangeArrowheads="1"/>
          </p:cNvSpPr>
          <p:nvPr/>
        </p:nvSpPr>
        <p:spPr>
          <a:xfrm>
            <a:off x="6684555" y="683246"/>
            <a:ext cx="735609" cy="38223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В.</a:t>
            </a:r>
            <a:endParaRPr lang="ru-RU" dirty="0"/>
          </a:p>
        </p:txBody>
      </p:sp>
      <p:sp>
        <p:nvSpPr>
          <p:cNvPr id="29" name="TextBox 89"/>
          <p:cNvSpPr txBox="1">
            <a:spLocks noChangeArrowheads="1"/>
          </p:cNvSpPr>
          <p:nvPr/>
        </p:nvSpPr>
        <p:spPr>
          <a:xfrm>
            <a:off x="7434972" y="681308"/>
            <a:ext cx="735609" cy="38223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М.</a:t>
            </a:r>
            <a:endParaRPr lang="ru-RU" dirty="0"/>
          </a:p>
        </p:txBody>
      </p:sp>
      <p:sp>
        <p:nvSpPr>
          <p:cNvPr id="30" name="Блок-схема: узел 29"/>
          <p:cNvSpPr/>
          <p:nvPr/>
        </p:nvSpPr>
        <p:spPr>
          <a:xfrm>
            <a:off x="5796136" y="1073064"/>
            <a:ext cx="45085" cy="4508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803614" y="1051678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7596336" y="1069405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0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9"/>
          <p:cNvSpPr txBox="1">
            <a:spLocks noChangeArrowheads="1"/>
          </p:cNvSpPr>
          <p:nvPr/>
        </p:nvSpPr>
        <p:spPr bwMode="auto">
          <a:xfrm>
            <a:off x="4982090" y="2419107"/>
            <a:ext cx="144584" cy="34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561" tIns="35780" rIns="71561" bIns="35780">
            <a:spAutoFit/>
          </a:bodyPr>
          <a:lstStyle/>
          <a:p>
            <a:endParaRPr lang="ru-RU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153137" y="4570227"/>
            <a:ext cx="4825883" cy="287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400" dirty="0"/>
              <a:t>М.И. Моро и др. «Математика», 1 класс, 2 часть 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77205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Построение цепочки логических рассуждений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205" y="866774"/>
            <a:ext cx="3830602" cy="291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1491630"/>
            <a:ext cx="4056808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1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99542"/>
            <a:ext cx="4169434" cy="349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3756" y="1560958"/>
            <a:ext cx="4407324" cy="291867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1"/>
          <p:cNvSpPr>
            <a:spLocks noChangeArrowheads="1"/>
          </p:cNvSpPr>
          <p:nvPr/>
        </p:nvSpPr>
        <p:spPr>
          <a:xfrm>
            <a:off x="4510052" y="4623645"/>
            <a:ext cx="6303672" cy="287702"/>
          </a:xfrm>
          <a:prstGeom prst="rect">
            <a:avLst/>
          </a:prstGeom>
          <a:noFill/>
          <a:ln w="9525" algn="ctr">
            <a:noFill/>
            <a:miter/>
          </a:ln>
        </p:spPr>
        <p:txBody>
          <a:bodyPr wrap="square" lIns="71561" tIns="35780" rIns="71561" bIns="35780">
            <a:spAutoFit/>
          </a:bodyPr>
          <a:lstStyle/>
          <a:p>
            <a:pPr lvl="0">
              <a:defRPr/>
            </a:pPr>
            <a:r>
              <a:rPr lang="ru-RU" sz="1400" dirty="0"/>
              <a:t>М.И. Моро и др. «Математика</a:t>
            </a:r>
            <a:r>
              <a:rPr lang="ru-RU" sz="1400" dirty="0" smtClean="0"/>
              <a:t>», 3 </a:t>
            </a:r>
            <a:r>
              <a:rPr lang="ru-RU" sz="1400" dirty="0"/>
              <a:t>класс, </a:t>
            </a:r>
            <a:r>
              <a:rPr lang="ru-RU" sz="1400" dirty="0" smtClean="0"/>
              <a:t>2 </a:t>
            </a:r>
            <a:r>
              <a:rPr lang="ru-RU" sz="1400" dirty="0"/>
              <a:t>часть 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395536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chemeClr val="tx2"/>
                </a:solidFill>
                <a:latin typeface="+mn-lt"/>
                <a:cs typeface="Arial" charset="0"/>
              </a:rPr>
              <a:t>Л</a:t>
            </a:r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огические задачи. Метод рассуждений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656614" y="188010"/>
            <a:ext cx="7956550" cy="39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0" tIns="40815" rIns="81630" bIns="40815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МЕТОДИЧЕСКАЯ </a:t>
            </a:r>
            <a:r>
              <a:rPr lang="ru-RU" sz="2000" b="1" dirty="0">
                <a:solidFill>
                  <a:schemeClr val="tx2"/>
                </a:solidFill>
              </a:rPr>
              <a:t>СИСТЕМА ЗАДАНИЙ</a:t>
            </a:r>
            <a:r>
              <a:rPr lang="ru-RU" sz="2000" dirty="0">
                <a:solidFill>
                  <a:schemeClr val="tx2"/>
                </a:solidFill>
              </a:rPr>
              <a:t> В УЧЕБНИКАХ</a:t>
            </a:r>
          </a:p>
        </p:txBody>
      </p:sp>
      <p:pic>
        <p:nvPicPr>
          <p:cNvPr id="12298" name="Рисунок 12" descr="E:\Документы Гузалия\школьные фотографии\Газизова Г.Ф. фотки\SDC107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947" y="1779663"/>
            <a:ext cx="2736850" cy="201622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11560" y="654165"/>
            <a:ext cx="7921625" cy="809625"/>
          </a:xfrm>
          <a:prstGeom prst="roundRect">
            <a:avLst>
              <a:gd name="adj" fmla="val 11376"/>
            </a:avLst>
          </a:prstGeom>
          <a:noFill/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b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altLang="ru-RU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СИСТЕМА НАЧАЛЬНЫХ ПРЕДМЕТНЫХ ЗНАНИЙ</a:t>
            </a:r>
          </a:p>
          <a:p>
            <a:pPr algn="ctr">
              <a:defRPr/>
            </a:pPr>
            <a:endParaRPr lang="ru-RU" alt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560" y="1605667"/>
            <a:ext cx="2232025" cy="1134666"/>
          </a:xfrm>
          <a:prstGeom prst="roundRect">
            <a:avLst>
              <a:gd name="adj" fmla="val 8478"/>
            </a:avLst>
          </a:prstGeom>
          <a:noFill/>
          <a:ln w="190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ЗАДАНИЯ </a:t>
            </a:r>
          </a:p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ДЛЯ РАЗВИТИЯ </a:t>
            </a:r>
            <a:r>
              <a:rPr lang="ru-RU" sz="13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ПОЗНАВАТЕЛЬНЫХ УУД</a:t>
            </a:r>
            <a:endParaRPr lang="ru-RU" sz="1300" dirty="0">
              <a:solidFill>
                <a:schemeClr val="tx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1559" y="2774156"/>
            <a:ext cx="2232025" cy="1133475"/>
          </a:xfrm>
          <a:prstGeom prst="roundRect">
            <a:avLst>
              <a:gd name="adj" fmla="val 8478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/>
          <a:lstStyle/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ЗАДАНИЯ </a:t>
            </a:r>
          </a:p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ДЛЯ РАЗВИТИЯ </a:t>
            </a:r>
            <a:r>
              <a:rPr lang="ru-RU" sz="13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ИНФОРМАЦИОННЫХ УМЕНИЙ</a:t>
            </a:r>
            <a:endParaRPr lang="ru-RU" sz="1300" dirty="0">
              <a:solidFill>
                <a:schemeClr val="tx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99572" y="1605475"/>
            <a:ext cx="2233612" cy="1134665"/>
          </a:xfrm>
          <a:prstGeom prst="roundRect">
            <a:avLst>
              <a:gd name="adj" fmla="val 8478"/>
            </a:avLst>
          </a:prstGeom>
          <a:noFill/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/>
          <a:lstStyle/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ЗАДАНИЯ</a:t>
            </a:r>
          </a:p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ДЛЯ РАЗВИТИЯ </a:t>
            </a:r>
            <a:r>
              <a:rPr lang="ru-RU" sz="13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КОММУНИКАТИВНЫХ </a:t>
            </a: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УУД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99572" y="2854439"/>
            <a:ext cx="2233612" cy="1133475"/>
          </a:xfrm>
          <a:prstGeom prst="roundRect">
            <a:avLst>
              <a:gd name="adj" fmla="val 8478"/>
            </a:avLst>
          </a:prstGeom>
          <a:noFill/>
          <a:ln w="190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/>
          <a:lstStyle/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ЗАДАНИЯ </a:t>
            </a:r>
          </a:p>
          <a:p>
            <a:pPr algn="ctr">
              <a:defRPr/>
            </a:pP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ДЛЯ РАЗВИТИЯ </a:t>
            </a:r>
            <a:r>
              <a:rPr lang="ru-RU" sz="13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РЕГУЛЯТИВНЫХ </a:t>
            </a:r>
            <a:r>
              <a:rPr lang="ru-RU" sz="13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УУД</a:t>
            </a:r>
            <a:endParaRPr lang="ru-RU" sz="1300" dirty="0">
              <a:solidFill>
                <a:schemeClr val="tx2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1560" y="4137198"/>
            <a:ext cx="7921625" cy="810816"/>
          </a:xfrm>
          <a:prstGeom prst="roundRect">
            <a:avLst>
              <a:gd name="adj" fmla="val 11376"/>
            </a:avLst>
          </a:prstGeom>
          <a:noFill/>
          <a:ln w="1905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ЗАДАНИЯ, РАСКРЫВАЮЩИЕ СВЯЗИ УЧЕБНОГО МАТЕРИАЛА С РЕАЛЬНОЙ ДЕЙСТВИТЕЛЬНОСТЬЮ И ДРУГИМИ ШКОЛЬНЫМИ ПРЕДМЕТАМИ  НА ОСНОВЕ 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ФОРМИРОВАНИЯ УУД</a:t>
            </a:r>
          </a:p>
        </p:txBody>
      </p:sp>
    </p:spTree>
    <p:extLst>
      <p:ext uri="{BB962C8B-B14F-4D97-AF65-F5344CB8AC3E}">
        <p14:creationId xmlns:p14="http://schemas.microsoft.com/office/powerpoint/2010/main" val="1451560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3"/>
          <p:cNvSpPr txBox="1">
            <a:spLocks/>
          </p:cNvSpPr>
          <p:nvPr/>
        </p:nvSpPr>
        <p:spPr>
          <a:xfrm>
            <a:off x="323528" y="26749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Комбинаторные задачи. Перебор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68288" y="4604300"/>
            <a:ext cx="56436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М.И. Моро и др. «Математика», </a:t>
            </a:r>
            <a:r>
              <a:rPr lang="en-US" sz="1400" dirty="0" smtClean="0"/>
              <a:t>4</a:t>
            </a:r>
            <a:r>
              <a:rPr lang="ru-RU" sz="1400" dirty="0" smtClean="0"/>
              <a:t> класс, </a:t>
            </a:r>
            <a:r>
              <a:rPr lang="en-US" sz="1400" dirty="0"/>
              <a:t>2</a:t>
            </a:r>
            <a:r>
              <a:rPr lang="ru-RU" sz="1400" dirty="0" smtClean="0"/>
              <a:t> часть</a:t>
            </a:r>
            <a:endParaRPr lang="ru-RU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582049"/>
            <a:ext cx="4092472" cy="165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4111" y="2231175"/>
            <a:ext cx="56436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М.И. Моро и др. «</a:t>
            </a:r>
            <a:r>
              <a:rPr lang="ru-RU" sz="1400" dirty="0"/>
              <a:t>Математика</a:t>
            </a:r>
            <a:r>
              <a:rPr lang="ru-RU" sz="1400" dirty="0" smtClean="0"/>
              <a:t>», 2 класс, </a:t>
            </a:r>
            <a:r>
              <a:rPr lang="ru-RU" sz="1400" dirty="0"/>
              <a:t>1</a:t>
            </a:r>
            <a:r>
              <a:rPr lang="ru-RU" sz="1400" dirty="0" smtClean="0"/>
              <a:t> часть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661" y="786920"/>
            <a:ext cx="5002340" cy="919696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00" y="3507854"/>
            <a:ext cx="5829618" cy="115829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4355976" y="1692577"/>
            <a:ext cx="56436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М.И. Моро и др. «</a:t>
            </a:r>
            <a:r>
              <a:rPr lang="ru-RU" sz="1400" dirty="0"/>
              <a:t>Математика</a:t>
            </a:r>
            <a:r>
              <a:rPr lang="ru-RU" sz="1400" dirty="0" smtClean="0"/>
              <a:t>», </a:t>
            </a:r>
            <a:r>
              <a:rPr lang="en-US" sz="1400" dirty="0" smtClean="0"/>
              <a:t>4</a:t>
            </a:r>
            <a:r>
              <a:rPr lang="ru-RU" sz="1400" dirty="0" smtClean="0"/>
              <a:t> класс, </a:t>
            </a:r>
            <a:r>
              <a:rPr lang="en-US" sz="1400" dirty="0"/>
              <a:t>2</a:t>
            </a:r>
            <a:r>
              <a:rPr lang="ru-RU" sz="1400" dirty="0" smtClean="0"/>
              <a:t> часть</a:t>
            </a:r>
            <a:endParaRPr lang="ru-RU" sz="1400" dirty="0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355976" y="3200077"/>
            <a:ext cx="56436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М.И. Моро и др. «</a:t>
            </a:r>
            <a:r>
              <a:rPr lang="ru-RU" sz="1400" dirty="0"/>
              <a:t>Математика</a:t>
            </a:r>
            <a:r>
              <a:rPr lang="ru-RU" sz="1400" dirty="0" smtClean="0"/>
              <a:t>», 3 класс, </a:t>
            </a:r>
            <a:r>
              <a:rPr lang="en-US" sz="1400" dirty="0" smtClean="0"/>
              <a:t>2 </a:t>
            </a:r>
            <a:r>
              <a:rPr lang="ru-RU" sz="1400" dirty="0" smtClean="0"/>
              <a:t>часть</a:t>
            </a:r>
            <a:endParaRPr lang="ru-RU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910" y="2391822"/>
            <a:ext cx="4919842" cy="82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8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/>
          <p:cNvSpPr txBox="1">
            <a:spLocks noChangeArrowheads="1"/>
          </p:cNvSpPr>
          <p:nvPr/>
        </p:nvSpPr>
        <p:spPr>
          <a:xfrm>
            <a:off x="90920" y="0"/>
            <a:ext cx="2512938" cy="349258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71561" tIns="35780" rIns="71561" bIns="35780">
            <a:spAutoFit/>
          </a:bodyPr>
          <a:lstStyle/>
          <a:p>
            <a:pPr lvl="0">
              <a:defRPr/>
            </a:pPr>
            <a:r>
              <a:rPr lang="ru-RU"/>
              <a:t>                   </a:t>
            </a:r>
          </a:p>
        </p:txBody>
      </p:sp>
      <p:pic>
        <p:nvPicPr>
          <p:cNvPr id="2" name="Рисунок 1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555" y="818344"/>
            <a:ext cx="4068000" cy="205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/>
          <p:cNvSpPr>
            <a:spLocks noChangeArrowheads="1"/>
          </p:cNvSpPr>
          <p:nvPr/>
        </p:nvSpPr>
        <p:spPr>
          <a:xfrm>
            <a:off x="88241" y="2860112"/>
            <a:ext cx="4825883" cy="287702"/>
          </a:xfrm>
          <a:prstGeom prst="rect">
            <a:avLst/>
          </a:prstGeom>
          <a:noFill/>
          <a:ln w="9525" algn="ctr">
            <a:noFill/>
            <a:miter/>
          </a:ln>
        </p:spPr>
        <p:txBody>
          <a:bodyPr wrap="square" lIns="71561" tIns="35780" rIns="71561" bIns="35780">
            <a:spAutoFit/>
          </a:bodyPr>
          <a:lstStyle/>
          <a:p>
            <a:pPr lvl="0">
              <a:defRPr/>
            </a:pPr>
            <a:r>
              <a:rPr lang="ru-RU" sz="1400" dirty="0"/>
              <a:t>М.И. Моро и др. «Математика», 1 класс, 1 часть </a:t>
            </a: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88241" y="4587974"/>
            <a:ext cx="8206628" cy="29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15" tIns="40808" rIns="81615" bIns="40808">
            <a:spAutoFit/>
          </a:bodyPr>
          <a:lstStyle/>
          <a:p>
            <a:r>
              <a:rPr lang="ru-RU" sz="1400" dirty="0"/>
              <a:t>М.И. Моро и др</a:t>
            </a:r>
            <a:r>
              <a:rPr lang="ru-RU" sz="1400" dirty="0" smtClean="0"/>
              <a:t>. «</a:t>
            </a:r>
            <a:r>
              <a:rPr lang="ru-RU" sz="1400" dirty="0"/>
              <a:t>Математика» </a:t>
            </a:r>
            <a:r>
              <a:rPr lang="ru-RU" sz="1400" dirty="0" smtClean="0"/>
              <a:t>2 </a:t>
            </a:r>
            <a:r>
              <a:rPr lang="ru-RU" sz="1400" dirty="0"/>
              <a:t>класс, 1 часть</a:t>
            </a:r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014" y="1059582"/>
            <a:ext cx="3600000" cy="312061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796136" y="4300570"/>
            <a:ext cx="2879755" cy="3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15" tIns="40808" rIns="81615" bIns="40808">
            <a:spAutoFit/>
          </a:bodyPr>
          <a:lstStyle/>
          <a:p>
            <a:r>
              <a:rPr lang="ru-RU" dirty="0"/>
              <a:t>     </a:t>
            </a:r>
            <a:r>
              <a:rPr lang="ru-RU" dirty="0" smtClean="0"/>
              <a:t> +        +        </a:t>
            </a:r>
            <a:r>
              <a:rPr lang="ru-RU" dirty="0"/>
              <a:t>= 14  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38761" y="4361687"/>
            <a:ext cx="288925" cy="21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5" tIns="40808" rIns="81615" bIns="4080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389448" y="4361687"/>
            <a:ext cx="287338" cy="21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5" tIns="40808" rIns="81615" bIns="4080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909176" y="4361687"/>
            <a:ext cx="288925" cy="21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15" tIns="40808" rIns="81615" bIns="40808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268308"/>
            <a:ext cx="4818919" cy="133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103203" y="313428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Метод подбора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87714" y="22180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Схема (схематический рисунок)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040" y="1957590"/>
            <a:ext cx="3780000" cy="299832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5436096" y="4515966"/>
            <a:ext cx="5390828" cy="3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r>
              <a:rPr lang="ru-RU" altLang="ru-RU" sz="1400" dirty="0"/>
              <a:t>М.И. Моро и др. «Математика</a:t>
            </a:r>
            <a:r>
              <a:rPr lang="ru-RU" altLang="ru-RU" sz="1400" dirty="0" smtClean="0"/>
              <a:t>», 2 класс</a:t>
            </a:r>
            <a:endParaRPr lang="ru-RU" altLang="ru-RU" sz="14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942" y="528261"/>
            <a:ext cx="3780000" cy="1406137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987574"/>
            <a:ext cx="3677542" cy="298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96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/>
          <p:cNvCxnSpPr/>
          <p:nvPr/>
        </p:nvCxnSpPr>
        <p:spPr>
          <a:xfrm>
            <a:off x="3876097" y="2917129"/>
            <a:ext cx="0" cy="9525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650628" y="2931790"/>
            <a:ext cx="0" cy="9525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641475" y="3939902"/>
            <a:ext cx="2189163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3"/>
          <p:cNvSpPr txBox="1">
            <a:spLocks/>
          </p:cNvSpPr>
          <p:nvPr/>
        </p:nvSpPr>
        <p:spPr>
          <a:xfrm>
            <a:off x="287714" y="22180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Схема (схематический рисунок)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647407" y="4523507"/>
            <a:ext cx="5390828" cy="3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r>
              <a:rPr lang="ru-RU" altLang="ru-RU" sz="1400" dirty="0"/>
              <a:t>М.И. Моро и др. «Математика</a:t>
            </a:r>
            <a:r>
              <a:rPr lang="ru-RU" altLang="ru-RU" sz="1400" dirty="0" smtClean="0"/>
              <a:t>», 4 класс, 2часть</a:t>
            </a:r>
            <a:endParaRPr lang="ru-RU" altLang="ru-RU" sz="1400" dirty="0"/>
          </a:p>
        </p:txBody>
      </p:sp>
      <p:cxnSp>
        <p:nvCxnSpPr>
          <p:cNvPr id="9" name="Прямая соединительная линия 8"/>
          <p:cNvCxnSpPr>
            <a:stCxn id="13" idx="2"/>
            <a:endCxn id="15" idx="1"/>
          </p:cNvCxnSpPr>
          <p:nvPr/>
        </p:nvCxnSpPr>
        <p:spPr>
          <a:xfrm flipV="1">
            <a:off x="1551997" y="2846834"/>
            <a:ext cx="5581650" cy="5715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уга 9"/>
          <p:cNvSpPr/>
          <p:nvPr/>
        </p:nvSpPr>
        <p:spPr>
          <a:xfrm>
            <a:off x="3909435" y="2427734"/>
            <a:ext cx="3284537" cy="928687"/>
          </a:xfrm>
          <a:prstGeom prst="arc">
            <a:avLst>
              <a:gd name="adj1" fmla="val 10892554"/>
              <a:gd name="adj2" fmla="val 133525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37"/>
          <p:cNvSpPr txBox="1">
            <a:spLocks noChangeArrowheads="1"/>
          </p:cNvSpPr>
          <p:nvPr/>
        </p:nvSpPr>
        <p:spPr bwMode="auto">
          <a:xfrm>
            <a:off x="5088947" y="2139702"/>
            <a:ext cx="16494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3" tIns="52116" rIns="104233" bIns="52116">
            <a:spAutoFit/>
          </a:bodyPr>
          <a:lstStyle/>
          <a:p>
            <a:r>
              <a:rPr lang="ru-RU" dirty="0"/>
              <a:t>24 кг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654" y="645071"/>
            <a:ext cx="6042335" cy="138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Овал 12"/>
          <p:cNvSpPr/>
          <p:nvPr/>
        </p:nvSpPr>
        <p:spPr>
          <a:xfrm>
            <a:off x="1551997" y="2824609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551997" y="3856484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109835" y="2824609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791960" y="2824609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687060" y="2824609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731510" y="3856484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98447" y="2824609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003347" y="2824609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825297" y="3856484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33" tIns="52116" rIns="104233" bIns="521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88"/>
          <p:cNvSpPr txBox="1">
            <a:spLocks noChangeArrowheads="1"/>
          </p:cNvSpPr>
          <p:nvPr/>
        </p:nvSpPr>
        <p:spPr bwMode="auto">
          <a:xfrm>
            <a:off x="1232447" y="2702817"/>
            <a:ext cx="533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3" tIns="52116" rIns="104233" bIns="52116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3" name="TextBox 89"/>
          <p:cNvSpPr txBox="1">
            <a:spLocks noChangeArrowheads="1"/>
          </p:cNvSpPr>
          <p:nvPr/>
        </p:nvSpPr>
        <p:spPr bwMode="auto">
          <a:xfrm>
            <a:off x="1243228" y="3721546"/>
            <a:ext cx="6175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3" tIns="52116" rIns="104233" bIns="52116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91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/>
          <p:cNvCxnSpPr/>
          <p:nvPr/>
        </p:nvCxnSpPr>
        <p:spPr>
          <a:xfrm flipH="1">
            <a:off x="4042132" y="3723878"/>
            <a:ext cx="19806" cy="101950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910693" y="3779174"/>
            <a:ext cx="1056" cy="97325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уга 1"/>
          <p:cNvSpPr/>
          <p:nvPr/>
        </p:nvSpPr>
        <p:spPr>
          <a:xfrm>
            <a:off x="4015583" y="3211182"/>
            <a:ext cx="3727922" cy="912568"/>
          </a:xfrm>
          <a:prstGeom prst="arc">
            <a:avLst>
              <a:gd name="adj1" fmla="val 10892554"/>
              <a:gd name="adj2" fmla="val 21562650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89"/>
          <p:cNvSpPr txBox="1">
            <a:spLocks noChangeArrowheads="1"/>
          </p:cNvSpPr>
          <p:nvPr/>
        </p:nvSpPr>
        <p:spPr>
          <a:xfrm>
            <a:off x="5445905" y="2863433"/>
            <a:ext cx="2530118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6 </a:t>
            </a:r>
            <a:r>
              <a:rPr lang="ru-RU" dirty="0" err="1" smtClean="0"/>
              <a:t>дм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Дуга 3"/>
          <p:cNvSpPr/>
          <p:nvPr/>
        </p:nvSpPr>
        <p:spPr>
          <a:xfrm>
            <a:off x="4699531" y="4376027"/>
            <a:ext cx="1224135" cy="912568"/>
          </a:xfrm>
          <a:prstGeom prst="arc">
            <a:avLst>
              <a:gd name="adj1" fmla="val 10892554"/>
              <a:gd name="adj2" fmla="val 20938309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Дуга 4"/>
          <p:cNvSpPr/>
          <p:nvPr/>
        </p:nvSpPr>
        <p:spPr>
          <a:xfrm>
            <a:off x="4087591" y="4357564"/>
            <a:ext cx="675113" cy="912568"/>
          </a:xfrm>
          <a:prstGeom prst="arc">
            <a:avLst>
              <a:gd name="adj1" fmla="val 10892554"/>
              <a:gd name="adj2" fmla="val 20938309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955" y="627534"/>
            <a:ext cx="5759189" cy="983363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3550" y="1749796"/>
            <a:ext cx="486149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/>
              <a:t>М.И. Моро и др. «</a:t>
            </a:r>
            <a:r>
              <a:rPr lang="ru-RU" sz="1600" dirty="0"/>
              <a:t>Математика</a:t>
            </a:r>
            <a:r>
              <a:rPr lang="ru-RU" sz="1600" dirty="0" smtClean="0"/>
              <a:t>»,</a:t>
            </a:r>
          </a:p>
          <a:p>
            <a:r>
              <a:rPr lang="ru-RU" sz="1600" dirty="0" smtClean="0"/>
              <a:t>2 класс, </a:t>
            </a:r>
            <a:r>
              <a:rPr lang="ru-RU" sz="1600" dirty="0"/>
              <a:t>1</a:t>
            </a:r>
            <a:r>
              <a:rPr lang="ru-RU" sz="1600" dirty="0" smtClean="0"/>
              <a:t> часть </a:t>
            </a:r>
            <a:endParaRPr lang="ru-RU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7491" y="1812571"/>
            <a:ext cx="5958079" cy="104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323395" y="3708070"/>
            <a:ext cx="5432695" cy="875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287391" y="4759734"/>
            <a:ext cx="3604145" cy="1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680163" y="4698747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983959" y="4682603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967898" y="3623115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89"/>
          <p:cNvSpPr txBox="1">
            <a:spLocks noChangeArrowheads="1"/>
          </p:cNvSpPr>
          <p:nvPr/>
        </p:nvSpPr>
        <p:spPr>
          <a:xfrm>
            <a:off x="4997548" y="3972815"/>
            <a:ext cx="830813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/>
              <a:t>2</a:t>
            </a:r>
            <a:r>
              <a:rPr lang="ru-RU" dirty="0" smtClean="0"/>
              <a:t> </a:t>
            </a:r>
            <a:r>
              <a:rPr lang="ru-RU" dirty="0" err="1" smtClean="0"/>
              <a:t>дм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6" name="TextBox 89"/>
          <p:cNvSpPr txBox="1">
            <a:spLocks noChangeArrowheads="1"/>
          </p:cNvSpPr>
          <p:nvPr/>
        </p:nvSpPr>
        <p:spPr>
          <a:xfrm>
            <a:off x="6572340" y="4028984"/>
            <a:ext cx="830813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3 </a:t>
            </a:r>
            <a:r>
              <a:rPr lang="ru-RU" dirty="0" err="1" smtClean="0"/>
              <a:t>дм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7" name="TextBox 89"/>
          <p:cNvSpPr txBox="1">
            <a:spLocks noChangeArrowheads="1"/>
          </p:cNvSpPr>
          <p:nvPr/>
        </p:nvSpPr>
        <p:spPr>
          <a:xfrm>
            <a:off x="4077911" y="3960098"/>
            <a:ext cx="830813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 algn="ctr">
              <a:defRPr/>
            </a:pPr>
            <a:r>
              <a:rPr lang="ru-RU" dirty="0"/>
              <a:t>?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8" name="Цилиндр 17"/>
          <p:cNvSpPr/>
          <p:nvPr/>
        </p:nvSpPr>
        <p:spPr>
          <a:xfrm>
            <a:off x="7579979" y="656489"/>
            <a:ext cx="108012" cy="4680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Цилиндр 18"/>
          <p:cNvSpPr/>
          <p:nvPr/>
        </p:nvSpPr>
        <p:spPr>
          <a:xfrm>
            <a:off x="7579979" y="1184139"/>
            <a:ext cx="108012" cy="4680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Цилиндр 19"/>
          <p:cNvSpPr/>
          <p:nvPr/>
        </p:nvSpPr>
        <p:spPr>
          <a:xfrm>
            <a:off x="7884589" y="653314"/>
            <a:ext cx="108012" cy="4680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Цилиндр 20"/>
          <p:cNvSpPr/>
          <p:nvPr/>
        </p:nvSpPr>
        <p:spPr>
          <a:xfrm>
            <a:off x="7884589" y="1184139"/>
            <a:ext cx="108012" cy="4680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Цилиндр 21"/>
          <p:cNvSpPr/>
          <p:nvPr/>
        </p:nvSpPr>
        <p:spPr>
          <a:xfrm>
            <a:off x="8228051" y="653314"/>
            <a:ext cx="108012" cy="4680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Цилиндр 22"/>
          <p:cNvSpPr/>
          <p:nvPr/>
        </p:nvSpPr>
        <p:spPr>
          <a:xfrm>
            <a:off x="8602382" y="1184139"/>
            <a:ext cx="108012" cy="4680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Цилиндр 23"/>
          <p:cNvSpPr/>
          <p:nvPr/>
        </p:nvSpPr>
        <p:spPr>
          <a:xfrm>
            <a:off x="8228051" y="1188670"/>
            <a:ext cx="108012" cy="4680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89"/>
          <p:cNvSpPr txBox="1">
            <a:spLocks noChangeArrowheads="1"/>
          </p:cNvSpPr>
          <p:nvPr/>
        </p:nvSpPr>
        <p:spPr>
          <a:xfrm>
            <a:off x="5868003" y="676316"/>
            <a:ext cx="1872349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Оставила себе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6" name="TextBox 89"/>
          <p:cNvSpPr txBox="1">
            <a:spLocks noChangeArrowheads="1"/>
          </p:cNvSpPr>
          <p:nvPr/>
        </p:nvSpPr>
        <p:spPr>
          <a:xfrm>
            <a:off x="5940011" y="1121366"/>
            <a:ext cx="1872349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Отдала брату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2243485" y="3596732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236228" y="4704622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89"/>
          <p:cNvSpPr txBox="1">
            <a:spLocks noChangeArrowheads="1"/>
          </p:cNvSpPr>
          <p:nvPr/>
        </p:nvSpPr>
        <p:spPr>
          <a:xfrm>
            <a:off x="891063" y="3435846"/>
            <a:ext cx="1332587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Зелёная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0" name="TextBox 89"/>
          <p:cNvSpPr txBox="1">
            <a:spLocks noChangeArrowheads="1"/>
          </p:cNvSpPr>
          <p:nvPr/>
        </p:nvSpPr>
        <p:spPr>
          <a:xfrm>
            <a:off x="962383" y="4519617"/>
            <a:ext cx="1297271" cy="4283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14" tIns="52107" rIns="104214" bIns="52107">
            <a:spAutoFit/>
          </a:bodyPr>
          <a:lstStyle/>
          <a:p>
            <a:pPr lvl="0">
              <a:defRPr/>
            </a:pPr>
            <a:r>
              <a:rPr lang="ru-RU" dirty="0" smtClean="0"/>
              <a:t>Жёлтая</a:t>
            </a:r>
            <a:endParaRPr lang="ru-RU" dirty="0"/>
          </a:p>
        </p:txBody>
      </p:sp>
      <p:sp>
        <p:nvSpPr>
          <p:cNvPr id="31" name="Дуга 30"/>
          <p:cNvSpPr/>
          <p:nvPr/>
        </p:nvSpPr>
        <p:spPr>
          <a:xfrm rot="10800000">
            <a:off x="5939471" y="3150653"/>
            <a:ext cx="1740806" cy="944923"/>
          </a:xfrm>
          <a:prstGeom prst="arc">
            <a:avLst>
              <a:gd name="adj1" fmla="val 10841552"/>
              <a:gd name="adj2" fmla="val 21446069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>
              <a:solidFill>
                <a:schemeClr val="accent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7644085" y="3607230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834734" y="4677341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835618" y="3629977"/>
            <a:ext cx="168275" cy="158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14" tIns="52107" rIns="104214" bIns="52107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Заголовок 3"/>
          <p:cNvSpPr txBox="1">
            <a:spLocks/>
          </p:cNvSpPr>
          <p:nvPr/>
        </p:nvSpPr>
        <p:spPr>
          <a:xfrm>
            <a:off x="287714" y="22180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Схема (схематический рисунок)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90920" y="0"/>
            <a:ext cx="2512938" cy="34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>
            <a:spAutoFit/>
          </a:bodyPr>
          <a:lstStyle/>
          <a:p>
            <a:r>
              <a:rPr lang="ru-RU" dirty="0"/>
              <a:t>                 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19" y="3234251"/>
            <a:ext cx="3691044" cy="1731287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401" y="3361887"/>
            <a:ext cx="5220000" cy="134029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688" y="1582560"/>
            <a:ext cx="5220000" cy="163531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20" y="934577"/>
            <a:ext cx="3668445" cy="228524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44611" y="553575"/>
            <a:ext cx="8134925" cy="119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tx2"/>
                </a:solidFill>
              </a:rPr>
              <a:t>М.И. Моро, С.И. Волкова «Для тех, кто любит математику», 4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класс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sz="1800" b="1" dirty="0" smtClean="0">
              <a:solidFill>
                <a:schemeClr val="tx2"/>
              </a:solidFill>
            </a:endParaRPr>
          </a:p>
          <a:p>
            <a:r>
              <a:rPr lang="ru-RU" sz="1800" b="1" dirty="0" smtClean="0">
                <a:solidFill>
                  <a:schemeClr val="tx2"/>
                </a:solidFill>
              </a:rPr>
              <a:t>                                                                                     Указания</a:t>
            </a:r>
            <a:r>
              <a:rPr lang="ru-RU" sz="1800" b="1" dirty="0">
                <a:solidFill>
                  <a:schemeClr val="tx2"/>
                </a:solidFill>
              </a:rPr>
              <a:t>, решения, ответы                      </a:t>
            </a:r>
          </a:p>
          <a:p>
            <a:endParaRPr lang="ru-RU" sz="1764" dirty="0"/>
          </a:p>
        </p:txBody>
      </p:sp>
      <p:pic>
        <p:nvPicPr>
          <p:cNvPr id="9" name="Picture 2" descr="http://www.prosv.ru/Attachment.aspx?Id=8083"/>
          <p:cNvPicPr preferRelativeResize="0"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79486" y="339502"/>
            <a:ext cx="10001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252124"/>
            <a:ext cx="8823634" cy="519426"/>
          </a:xfrm>
          <a:prstGeom prst="rect">
            <a:avLst/>
          </a:prstGeom>
        </p:spPr>
        <p:txBody>
          <a:bodyPr vert="horz" lIns="81516" tIns="40758" rIns="81516" bIns="40758" rtlCol="0" anchor="ctr">
            <a:normAutofit fontScale="67500" lnSpcReduction="20000"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solidFill>
                  <a:schemeClr val="tx2"/>
                </a:solidFill>
                <a:latin typeface="+mn-lt"/>
                <a:cs typeface="Arial" charset="0"/>
              </a:rPr>
              <a:t>Схема (схематический рисунок)</a:t>
            </a:r>
            <a: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  <a:t/>
            </a:r>
            <a:br>
              <a:rPr lang="ru-RU" sz="2100" dirty="0">
                <a:solidFill>
                  <a:schemeClr val="tx2"/>
                </a:solidFill>
                <a:latin typeface="Impact" panose="020B0806030902050204" pitchFamily="34" charset="0"/>
                <a:cs typeface="Arial" charset="0"/>
              </a:rPr>
            </a:br>
            <a:endParaRPr lang="ru-RU" sz="2100" dirty="0">
              <a:solidFill>
                <a:schemeClr val="tx2"/>
              </a:solidFill>
              <a:latin typeface="Impact" panose="020B080603090205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576" y="3882752"/>
            <a:ext cx="4316424" cy="118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598563"/>
            <a:ext cx="4516150" cy="133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4" y="555526"/>
            <a:ext cx="3880489" cy="201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5"/>
          <p:cNvSpPr txBox="1">
            <a:spLocks noChangeArrowheads="1"/>
          </p:cNvSpPr>
          <p:nvPr/>
        </p:nvSpPr>
        <p:spPr>
          <a:xfrm>
            <a:off x="-252536" y="195486"/>
            <a:ext cx="9757084" cy="41308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87" tIns="52144" rIns="104287" bIns="5214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СОСТАВЛЕНИЕ ЗАДАЧ ПО РИСУНКУ, КРАТКОЙ ЗАПИСИ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588224" y="3003798"/>
            <a:ext cx="1465763" cy="7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87" tIns="52144" rIns="104287" bIns="52144">
            <a:spAutoFit/>
          </a:bodyPr>
          <a:lstStyle/>
          <a:p>
            <a:r>
              <a:rPr lang="ru-RU" sz="1400" dirty="0"/>
              <a:t>М.И. Моро и др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«</a:t>
            </a:r>
            <a:r>
              <a:rPr lang="ru-RU" sz="1400" dirty="0"/>
              <a:t>Математика</a:t>
            </a:r>
            <a:r>
              <a:rPr lang="ru-RU" sz="1400" dirty="0" smtClean="0"/>
              <a:t>»,</a:t>
            </a:r>
          </a:p>
          <a:p>
            <a:r>
              <a:rPr lang="ru-RU" sz="1400" dirty="0" smtClean="0"/>
              <a:t> 1 </a:t>
            </a:r>
            <a:r>
              <a:rPr lang="ru-RU" sz="1400" dirty="0"/>
              <a:t>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3661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106" y="2030922"/>
            <a:ext cx="3306565" cy="313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024" y="578511"/>
            <a:ext cx="3082148" cy="453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051" y="578511"/>
            <a:ext cx="3251620" cy="14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>
          <a:xfrm>
            <a:off x="-412179" y="195486"/>
            <a:ext cx="9757084" cy="41308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87" tIns="52144" rIns="104287" bIns="5214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СОСТАВЛЕНИЕ ЗАДАЧ ПО ТАБЛИЦЕ, СХЕМЕ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642741" y="3961465"/>
            <a:ext cx="1465763" cy="7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87" tIns="52144" rIns="104287" bIns="52144">
            <a:spAutoFit/>
          </a:bodyPr>
          <a:lstStyle/>
          <a:p>
            <a:r>
              <a:rPr lang="ru-RU" sz="1400" dirty="0"/>
              <a:t>М.И. Моро и др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«</a:t>
            </a:r>
            <a:r>
              <a:rPr lang="ru-RU" sz="1400" dirty="0"/>
              <a:t>Математика</a:t>
            </a:r>
            <a:r>
              <a:rPr lang="ru-RU" sz="1400" dirty="0" smtClean="0"/>
              <a:t>»,</a:t>
            </a:r>
          </a:p>
          <a:p>
            <a:r>
              <a:rPr lang="ru-RU" sz="1400" dirty="0" smtClean="0"/>
              <a:t> 4 </a:t>
            </a:r>
            <a:r>
              <a:rPr lang="ru-RU" sz="1400" dirty="0"/>
              <a:t>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6226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82" y="680577"/>
            <a:ext cx="5433782" cy="72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617056"/>
            <a:ext cx="5188485" cy="82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517" y="1424588"/>
            <a:ext cx="5656122" cy="115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898" y="3579870"/>
            <a:ext cx="5359915" cy="97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>
          <a:xfrm>
            <a:off x="-235768" y="267493"/>
            <a:ext cx="9757084" cy="41308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87" tIns="52144" rIns="104287" bIns="5214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ДОПОЛНЕНИЕ ТЕКСТА ЗАДАЧИ, ПРЕОБРАЗОВАНИЕ ТЕКСТА ЗАДАЧИ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1835696" y="4566740"/>
            <a:ext cx="9765408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ru-RU" sz="1400" dirty="0"/>
              <a:t>М.И. Моро и др</a:t>
            </a:r>
            <a:r>
              <a:rPr lang="ru-RU" sz="1400" dirty="0" smtClean="0"/>
              <a:t>. «</a:t>
            </a:r>
            <a:r>
              <a:rPr lang="ru-RU" sz="1400" dirty="0"/>
              <a:t>Математика</a:t>
            </a:r>
            <a:r>
              <a:rPr lang="ru-RU" sz="1400" dirty="0" smtClean="0"/>
              <a:t>», 2 </a:t>
            </a:r>
            <a:r>
              <a:rPr lang="ru-RU" sz="1400" dirty="0"/>
              <a:t>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39605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727472" y="4659982"/>
            <a:ext cx="9765408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ru-RU" sz="1400" dirty="0"/>
              <a:t>М.И. Моро и др</a:t>
            </a:r>
            <a:r>
              <a:rPr lang="ru-RU" sz="1400" dirty="0" smtClean="0"/>
              <a:t>. «</a:t>
            </a:r>
            <a:r>
              <a:rPr lang="ru-RU" sz="1400" dirty="0"/>
              <a:t>Математика</a:t>
            </a:r>
            <a:r>
              <a:rPr lang="ru-RU" sz="1400" dirty="0" smtClean="0"/>
              <a:t>», 3 </a:t>
            </a:r>
            <a:r>
              <a:rPr lang="ru-RU" sz="1400" dirty="0"/>
              <a:t>класс, 1 часть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>
          <a:xfrm>
            <a:off x="-180528" y="213351"/>
            <a:ext cx="9757084" cy="41308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104287" tIns="52144" rIns="104287" bIns="52144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2"/>
                </a:solidFill>
              </a:rPr>
              <a:t>ЗАДАЧИ ПРАКТИЧЕСКОГО СОДЕРЖАНИЯ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7715" y="587115"/>
            <a:ext cx="3384094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0316" y="595180"/>
            <a:ext cx="3356060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4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1041317" y="1332134"/>
            <a:ext cx="7604666" cy="39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61" tIns="35780" rIns="71561" bIns="357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518"/>
              </a:spcAft>
              <a:buNone/>
            </a:pPr>
            <a:r>
              <a:rPr lang="ru-RU" altLang="ru-RU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структуре УД выделяют 4 основных компонента:</a:t>
            </a:r>
            <a:endParaRPr lang="ru-RU" altLang="ru-RU" sz="1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1177562" y="1624376"/>
          <a:ext cx="7331988" cy="34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5"/>
          <p:cNvSpPr txBox="1">
            <a:spLocks/>
          </p:cNvSpPr>
          <p:nvPr/>
        </p:nvSpPr>
        <p:spPr>
          <a:xfrm>
            <a:off x="737451" y="267388"/>
            <a:ext cx="7758010" cy="856350"/>
          </a:xfrm>
          <a:prstGeom prst="rect">
            <a:avLst/>
          </a:prstGeom>
        </p:spPr>
        <p:txBody>
          <a:bodyPr vert="horz" lIns="81516" tIns="40758" rIns="81516" bIns="40758" rtlCol="0" anchor="ctr">
            <a:noAutofit/>
          </a:bodyPr>
          <a:lstStyle>
            <a:lvl1pPr algn="ctr" defTabSz="1041585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solidFill>
                  <a:schemeClr val="tx2"/>
                </a:solidFill>
                <a:latin typeface="+mn-lt"/>
              </a:rPr>
              <a:t>ОРИЕНТАЦИЯ ПОСТРОЕНИЯ СТРУКТУРЫ</a:t>
            </a:r>
            <a:br>
              <a:rPr lang="ru-RU" altLang="ru-RU" sz="2000" b="1" dirty="0">
                <a:solidFill>
                  <a:schemeClr val="tx2"/>
                </a:solidFill>
                <a:latin typeface="+mn-lt"/>
              </a:rPr>
            </a:br>
            <a:r>
              <a:rPr lang="ru-RU" altLang="ru-RU" sz="2000" b="1" dirty="0">
                <a:solidFill>
                  <a:schemeClr val="tx2"/>
                </a:solidFill>
                <a:latin typeface="+mn-lt"/>
              </a:rPr>
              <a:t>И СОДЕРЖАНИЯ УЧЕБНИКОВ НА СТРУКТУРУ </a:t>
            </a:r>
            <a:br>
              <a:rPr lang="ru-RU" altLang="ru-RU" sz="2000" b="1" dirty="0">
                <a:solidFill>
                  <a:schemeClr val="tx2"/>
                </a:solidFill>
                <a:latin typeface="+mn-lt"/>
              </a:rPr>
            </a:br>
            <a:r>
              <a:rPr lang="ru-RU" altLang="ru-RU" sz="2000" b="1" dirty="0">
                <a:solidFill>
                  <a:schemeClr val="tx2"/>
                </a:solidFill>
                <a:latin typeface="+mn-lt"/>
              </a:rPr>
              <a:t>ОСНОВНЫХ КОМПОНЕНТОВ УЧЕБНОЙ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2077131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9889" y="627534"/>
            <a:ext cx="4743450" cy="2278303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5614" y="2941026"/>
            <a:ext cx="4572000" cy="216641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34835" y="642443"/>
            <a:ext cx="1852315" cy="382194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dirty="0">
                <a:cs typeface="Arial" charset="0"/>
              </a:rPr>
              <a:t>4</a:t>
            </a:r>
            <a:r>
              <a:rPr lang="ru-RU" dirty="0" smtClean="0">
                <a:cs typeface="Arial" charset="0"/>
              </a:rPr>
              <a:t> </a:t>
            </a:r>
            <a:r>
              <a:rPr lang="ru-RU" dirty="0">
                <a:cs typeface="Arial" charset="0"/>
              </a:rPr>
              <a:t>класс</a:t>
            </a:r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49520"/>
            <a:ext cx="3104970" cy="158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565" y="2633520"/>
            <a:ext cx="3850931" cy="64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689228"/>
            <a:ext cx="1852315" cy="382194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dirty="0">
                <a:cs typeface="Arial" charset="0"/>
              </a:rPr>
              <a:t>1</a:t>
            </a:r>
            <a:r>
              <a:rPr lang="ru-RU" dirty="0" smtClean="0">
                <a:cs typeface="Arial" charset="0"/>
              </a:rPr>
              <a:t> </a:t>
            </a:r>
            <a:r>
              <a:rPr lang="ru-RU" dirty="0">
                <a:cs typeface="Arial" charset="0"/>
              </a:rPr>
              <a:t>класс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3503280"/>
            <a:ext cx="1852315" cy="382194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dirty="0">
                <a:cs typeface="Arial" charset="0"/>
              </a:rPr>
              <a:t>3</a:t>
            </a:r>
            <a:r>
              <a:rPr lang="ru-RU" dirty="0" smtClean="0">
                <a:cs typeface="Arial" charset="0"/>
              </a:rPr>
              <a:t> </a:t>
            </a:r>
            <a:r>
              <a:rPr lang="ru-RU" dirty="0">
                <a:cs typeface="Arial" charset="0"/>
              </a:rPr>
              <a:t>класс</a:t>
            </a:r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661" y="3890013"/>
            <a:ext cx="3658332" cy="72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755576" y="235625"/>
            <a:ext cx="7632847" cy="3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</a:rPr>
              <a:t>ЗАДАЧИ, ФОРМИРУЮЩИЕ ФИНАНСОВУЮ ГРАМОТНОСТЬ</a:t>
            </a:r>
            <a:endParaRPr lang="ru-RU" sz="19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11560" y="217570"/>
            <a:ext cx="7632847" cy="3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/>
                </a:solidFill>
              </a:rPr>
              <a:t>ПРОЕКТНАЯ ДЕЯТЕЛЬНОСТЬ</a:t>
            </a:r>
            <a:endParaRPr lang="ru-RU" sz="1900" b="1" dirty="0">
              <a:solidFill>
                <a:schemeClr val="tx2"/>
              </a:solidFill>
            </a:endParaRPr>
          </a:p>
        </p:txBody>
      </p:sp>
      <p:pic>
        <p:nvPicPr>
          <p:cNvPr id="12" name="Picture 2" descr="C:\Documents and Settings\iigusheva\Рабочий стол\Moro_4-1__033-048_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555526"/>
            <a:ext cx="3025791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Documents and Settings\iigusheva\Рабочий стол\Moro_4-1__017-032_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114" y="583232"/>
            <a:ext cx="3124685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5089" y="915566"/>
            <a:ext cx="4838700" cy="298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1988096" y="4659982"/>
            <a:ext cx="9765408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ru-RU" sz="1400" dirty="0"/>
              <a:t>М.И. Моро и др</a:t>
            </a:r>
            <a:r>
              <a:rPr lang="ru-RU" sz="1400" dirty="0" smtClean="0"/>
              <a:t>. «</a:t>
            </a:r>
            <a:r>
              <a:rPr lang="ru-RU" sz="1400" dirty="0"/>
              <a:t>Математика</a:t>
            </a:r>
            <a:r>
              <a:rPr lang="ru-RU" sz="1400" dirty="0" smtClean="0"/>
              <a:t>», 4 </a:t>
            </a:r>
            <a:r>
              <a:rPr lang="ru-RU" sz="1400" dirty="0"/>
              <a:t>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19478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1718" y="2016550"/>
            <a:ext cx="4703252" cy="306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63069" y="571619"/>
            <a:ext cx="3546956" cy="1464231"/>
          </a:xfrm>
          <a:prstGeom prst="round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600" b="1" dirty="0"/>
              <a:t>ИНТЕЛЛЕКТУАЛЬНЫЙ </a:t>
            </a:r>
            <a:r>
              <a:rPr lang="ru-RU" altLang="ru-RU" sz="1600" b="1" dirty="0" smtClean="0"/>
              <a:t>КЛУБ</a:t>
            </a:r>
          </a:p>
          <a:p>
            <a:pPr eaLnBrk="1" hangingPunct="1"/>
            <a:r>
              <a:rPr lang="ru-RU" altLang="ru-RU" sz="1600" b="1" dirty="0" smtClean="0"/>
              <a:t> </a:t>
            </a:r>
            <a:r>
              <a:rPr lang="ru-RU" altLang="ru-RU" sz="1600" b="1" dirty="0"/>
              <a:t>«ЮНЫЙ МАТЕМАТИК»</a:t>
            </a:r>
          </a:p>
          <a:p>
            <a:pPr eaLnBrk="1" hangingPunct="1"/>
            <a:r>
              <a:rPr lang="ru-RU" altLang="ru-RU" sz="1600" b="1" dirty="0"/>
              <a:t> ПО ПОСОБИЯМ «ДЛЯ ТЕХ, КТО ЛЮБИТ МАТЕМАТИКУ» </a:t>
            </a:r>
          </a:p>
          <a:p>
            <a:pPr eaLnBrk="1" hangingPunct="1"/>
            <a:r>
              <a:rPr lang="ru-RU" altLang="ru-RU" sz="1600" b="1" dirty="0"/>
              <a:t>(М.И. МОРО, С.И. ВОЛКОВОЙ</a:t>
            </a:r>
            <a:r>
              <a:rPr lang="ru-RU" altLang="ru-RU" sz="1600" dirty="0"/>
              <a:t>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7231" y="592683"/>
            <a:ext cx="4081695" cy="119181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/>
              <a:t>КУРС «МАТЕМАТИКА И КОНСТРУИРОВАНИЕ»</a:t>
            </a: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b="1" dirty="0"/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/>
              <a:t> (С.И. </a:t>
            </a:r>
            <a:r>
              <a:rPr lang="ru-RU" altLang="ru-RU" sz="1600" b="1" dirty="0" smtClean="0"/>
              <a:t>ВОЛКОВА) </a:t>
            </a:r>
            <a:endParaRPr lang="ru-RU" altLang="ru-RU" sz="1600" b="1" dirty="0"/>
          </a:p>
        </p:txBody>
      </p:sp>
      <p:pic>
        <p:nvPicPr>
          <p:cNvPr id="5" name="Picture 2" descr="http://www.prosv.ru/Attachment.aspx?Id=8083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36447" y="3686900"/>
            <a:ext cx="10001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8" descr="http://www.prosv.ru/Attachment.aspx?Id=21585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52" y="3546550"/>
            <a:ext cx="100009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6" descr="http://prosv.ru/import/images/b-07-0004-02.jpg">
            <a:hlinkClick r:id="rId5"/>
          </p:cNvPr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8707" y="2070015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http://prosv.ru/Attachment.aspx?Id=10773"/>
          <p:cNvPicPr preferRelativeResize="0"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2208414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http://www.prosv.ru/Attachment.aspx?Id=18622"/>
          <p:cNvPicPr preferRelativeResize="0"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33769" y="3638186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http://www.prosv.ru/Attachment.aspx?Id=18455"/>
          <p:cNvPicPr preferRelativeResize="0"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9307" y="3309670"/>
            <a:ext cx="998634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283968" y="3856650"/>
            <a:ext cx="1368152" cy="2380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315"/>
          </a:p>
        </p:txBody>
      </p:sp>
      <p:pic>
        <p:nvPicPr>
          <p:cNvPr id="12" name="Picture 6" descr="http://www.prosv.ru/Attachment.aspx?Id=22103"/>
          <p:cNvPicPr preferRelativeResize="0"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42743" y="2223978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http://catalog.prosv.ru/images/big/a1b364c8-c417-11da-b8aa-b68e546278c0.jpg"/>
          <p:cNvPicPr preferRelativeResize="0"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020" y="1902032"/>
            <a:ext cx="1030942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8" name="TextBox 9"/>
          <p:cNvSpPr txBox="1">
            <a:spLocks noChangeArrowheads="1"/>
          </p:cNvSpPr>
          <p:nvPr/>
        </p:nvSpPr>
        <p:spPr bwMode="auto">
          <a:xfrm>
            <a:off x="678756" y="217868"/>
            <a:ext cx="7632847" cy="39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ВНЕУРОЧНАЯ ДЕЯТЕЛЬНОСТЬ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39" name="Picture 17" descr="Y:\Полученные файлы\jpg\jpg\Mat_progr1_4_WR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060" y="287117"/>
            <a:ext cx="1140866" cy="158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9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357" y="217112"/>
            <a:ext cx="3544620" cy="360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7037" y="217112"/>
            <a:ext cx="3340518" cy="393799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910" y="4155104"/>
            <a:ext cx="3362594" cy="97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595" y="3729363"/>
            <a:ext cx="3547382" cy="136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http://www.prosv.ru/Attachment.aspx?Id=18455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52320" y="854108"/>
            <a:ext cx="998634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6973" y="225525"/>
            <a:ext cx="3478993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39" y="225525"/>
            <a:ext cx="3117595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 descr="http://www.prosv.ru/Attachment.aspx?Id=18622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9791" y="843558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60251"/>
            <a:ext cx="3461209" cy="478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18" y="2490721"/>
            <a:ext cx="3511620" cy="259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7494"/>
            <a:ext cx="3480001" cy="216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http://www.prosv.ru/Attachment.aspx?Id=18622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31447" y="843558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28" y="0"/>
            <a:ext cx="3736928" cy="216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58" y="2155500"/>
            <a:ext cx="3733585" cy="298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244" y="95660"/>
            <a:ext cx="3771982" cy="496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6" descr="http://prosv.ru/import/images/b-07-0004-02.jpg">
            <a:hlinkClick r:id="rId5"/>
          </p:cNvPr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82851" y="915566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291" y="51742"/>
            <a:ext cx="3841472" cy="244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80" y="2859782"/>
            <a:ext cx="3167001" cy="165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505" y="2536030"/>
            <a:ext cx="3441044" cy="2556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680" y="303774"/>
            <a:ext cx="2876881" cy="248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8" descr="http://www.prosv.ru/Attachment.aspx?Id=21585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31763" y="2539330"/>
            <a:ext cx="100009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6" descr="http://prosv.ru/import/images/b-07-0004-02.jpg">
            <a:hlinkClick r:id="rId7"/>
          </p:cNvPr>
          <p:cNvPicPr preferRelativeResize="0"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77236" y="1167558"/>
            <a:ext cx="998633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166" y="267494"/>
            <a:ext cx="3411138" cy="241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11" y="360057"/>
            <a:ext cx="3367585" cy="450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240" y="2700057"/>
            <a:ext cx="3332446" cy="216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8" descr="http://www.prosv.ru/Attachment.aspx?Id=21585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0312" y="895211"/>
            <a:ext cx="100009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206921"/>
            <a:ext cx="3559075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3394501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prosv.ru/Attachment.aspx?Id=8083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46763" y="771550"/>
            <a:ext cx="10001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405443" y="1491629"/>
            <a:ext cx="2307892" cy="3341621"/>
          </a:xfrm>
          <a:prstGeom prst="roundRect">
            <a:avLst>
              <a:gd name="adj" fmla="val 8532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90453" y="1491854"/>
            <a:ext cx="2307892" cy="3332558"/>
          </a:xfrm>
          <a:prstGeom prst="roundRect">
            <a:avLst>
              <a:gd name="adj" fmla="val 8532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41317" y="1491853"/>
            <a:ext cx="2240540" cy="3348037"/>
          </a:xfrm>
          <a:prstGeom prst="roundRect">
            <a:avLst>
              <a:gd name="adj" fmla="val 8532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5" name="Picture 2" descr="C:\Documents and Settings\iigusheva\Мои документы\2012 Игушева_Ирина_Александровна\Школа России\Математика Моро\Презентация Школа России Математика\Страницы математика Моро\1-2\Moro_1-2___33-48_13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808" y="2502694"/>
            <a:ext cx="1620000" cy="216098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1177515" y="1584723"/>
            <a:ext cx="2171694" cy="93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>
            <a:spAutoFit/>
          </a:bodyPr>
          <a:lstStyle/>
          <a:p>
            <a:pPr marL="0" lvl="2" algn="ctr"/>
            <a:r>
              <a:rPr lang="ru-RU" sz="1400" dirty="0"/>
              <a:t>Осознание цели деятельности, задач.</a:t>
            </a:r>
          </a:p>
          <a:p>
            <a:pPr marL="0" lvl="2" algn="ctr"/>
            <a:r>
              <a:rPr lang="ru-RU" sz="1400" dirty="0"/>
              <a:t>Выработка плана </a:t>
            </a:r>
            <a:r>
              <a:rPr lang="ru-RU" sz="1400" dirty="0" smtClean="0"/>
              <a:t>действий</a:t>
            </a:r>
            <a:endParaRPr lang="ru-RU" sz="1400" dirty="0"/>
          </a:p>
        </p:txBody>
      </p:sp>
      <p:pic>
        <p:nvPicPr>
          <p:cNvPr id="10247" name="Picture 2" descr="C:\Documents and Settings\iigusheva\Рабочий стол\Moro_1-2___33-48_01.jpg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120" y="2502694"/>
            <a:ext cx="1620000" cy="216098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3825154" y="1801415"/>
            <a:ext cx="2156726" cy="50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>
            <a:spAutoFit/>
          </a:bodyPr>
          <a:lstStyle/>
          <a:p>
            <a:pPr marL="0" lvl="2" algn="ctr"/>
            <a:r>
              <a:rPr lang="ru-RU" sz="1400"/>
              <a:t>Реализация</a:t>
            </a:r>
          </a:p>
          <a:p>
            <a:pPr marL="0" lvl="2" algn="ctr"/>
            <a:r>
              <a:rPr lang="ru-RU" sz="1400"/>
              <a:t>намеченного</a:t>
            </a:r>
          </a:p>
        </p:txBody>
      </p:sp>
      <p:sp>
        <p:nvSpPr>
          <p:cNvPr id="10249" name="TextBox 12"/>
          <p:cNvSpPr txBox="1">
            <a:spLocks noChangeArrowheads="1"/>
          </p:cNvSpPr>
          <p:nvPr/>
        </p:nvSpPr>
        <p:spPr bwMode="auto">
          <a:xfrm>
            <a:off x="6405443" y="1531144"/>
            <a:ext cx="2240540" cy="93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pPr marL="0" lvl="2" algn="ctr"/>
            <a:r>
              <a:rPr lang="ru-RU" sz="1400" dirty="0"/>
              <a:t>Осуществление </a:t>
            </a:r>
            <a:r>
              <a:rPr lang="ru-RU" sz="1400" b="1" dirty="0"/>
              <a:t>самоконтроля </a:t>
            </a:r>
          </a:p>
          <a:p>
            <a:pPr marL="0" lvl="2" algn="ctr"/>
            <a:r>
              <a:rPr lang="ru-RU" sz="1400" dirty="0"/>
              <a:t>(сопоставление результата с планом и с целью)</a:t>
            </a:r>
          </a:p>
        </p:txBody>
      </p:sp>
      <p:pic>
        <p:nvPicPr>
          <p:cNvPr id="10250" name="Picture 2" descr="C:\Documents and Settings\iigusheva\Рабочий стол\Moro_1-2___81-96_01.jpg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424" y="2502694"/>
            <a:ext cx="1620000" cy="216098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 вправо 14"/>
          <p:cNvSpPr/>
          <p:nvPr/>
        </p:nvSpPr>
        <p:spPr>
          <a:xfrm>
            <a:off x="3350704" y="2989660"/>
            <a:ext cx="338251" cy="485775"/>
          </a:xfrm>
          <a:prstGeom prst="rightArrow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6065694" y="3002756"/>
            <a:ext cx="339749" cy="485775"/>
          </a:xfrm>
          <a:prstGeom prst="rightArrow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85445" y="271542"/>
            <a:ext cx="4980202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>
                <a:solidFill>
                  <a:schemeClr val="tx2"/>
                </a:solidFill>
                <a:cs typeface="Arial" pitchFamily="34" charset="0"/>
              </a:rPr>
              <a:t>Единая</a:t>
            </a:r>
            <a:r>
              <a:rPr lang="en-US" sz="2200" b="1" cap="all" spc="259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sz="2200" b="1" cap="all" spc="259" dirty="0">
                <a:solidFill>
                  <a:schemeClr val="tx2"/>
                </a:solidFill>
                <a:cs typeface="Arial" pitchFamily="34" charset="0"/>
              </a:rPr>
              <a:t>структура учебников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20812" y="627460"/>
            <a:ext cx="6178323" cy="4857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ВЫСТРОЕНА В ИДЕОЛОГИИ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СИСТЕМНО-ДЕЯТЕЛЬНОСТНОГО </a:t>
            </a:r>
            <a:r>
              <a:rPr lang="ru-RU" dirty="0">
                <a:solidFill>
                  <a:schemeClr val="tx1"/>
                </a:solidFill>
              </a:rPr>
              <a:t>ПОДХОДА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4368451" y="1187847"/>
            <a:ext cx="1017747" cy="269081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083440" y="1187847"/>
            <a:ext cx="1019245" cy="269081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584612" y="1187847"/>
            <a:ext cx="1019245" cy="269081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rosv.ru/Attachment.aspx?Id=8083"/>
          <p:cNvPicPr preferRelativeResize="0"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02524" y="843558"/>
            <a:ext cx="10001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57200"/>
            <a:ext cx="2773629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718" y="257200"/>
            <a:ext cx="3348378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rosv.ru/Attachment.aspx?Id=8083"/>
          <p:cNvPicPr preferRelativeResize="0"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42856" y="915566"/>
            <a:ext cx="100010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515" y="268014"/>
            <a:ext cx="3143595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1154" y="276398"/>
            <a:ext cx="3369535" cy="468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8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30808" y="220409"/>
            <a:ext cx="9666223" cy="426139"/>
          </a:xfrm>
          <a:prstGeom prst="rect">
            <a:avLst/>
          </a:prstGeom>
        </p:spPr>
        <p:txBody>
          <a:bodyPr wrap="square" lIns="71498" tIns="35749" rIns="71498" bIns="35749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СЕРИЯ «ВНЕУРОЧНАЯ </a:t>
            </a:r>
            <a:r>
              <a:rPr lang="ru-RU" sz="2000" b="1" dirty="0" smtClean="0">
                <a:solidFill>
                  <a:schemeClr val="tx2"/>
                </a:solidFill>
              </a:rPr>
              <a:t>ДЕЯТЕЛЬНОСТЬ»</a:t>
            </a:r>
            <a:r>
              <a:rPr lang="ru-RU" sz="2300" dirty="0" smtClean="0">
                <a:solidFill>
                  <a:schemeClr val="bg1"/>
                </a:solidFill>
                <a:latin typeface="Impact" pitchFamily="34" charset="0"/>
              </a:rPr>
              <a:t>»</a:t>
            </a:r>
            <a:endParaRPr lang="ru-RU" sz="23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86" y="2767849"/>
            <a:ext cx="1657385" cy="205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681" y="2083189"/>
            <a:ext cx="1657385" cy="205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47444" y="857347"/>
            <a:ext cx="8928308" cy="120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71498" tIns="35749" rIns="71498" bIns="35749" rtlCol="0">
            <a:spAutoFit/>
          </a:bodyPr>
          <a:lstStyle/>
          <a:p>
            <a:pPr marL="54617" marR="1930441" algn="just">
              <a:lnSpc>
                <a:spcPct val="102000"/>
              </a:lnSpc>
              <a:spcBef>
                <a:spcPts val="106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Серия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«Внеурочная деятельность»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 это готовое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организации внеурочной деятельности в общеобразовательных организациях в соответствии с требованиями Федеральных государственных образовательных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стандартов общего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образования.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2767849"/>
            <a:ext cx="1637563" cy="205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581" y="2170201"/>
            <a:ext cx="1637563" cy="205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C:\Users\DStavtseva\Desktop\Грамотный читатель\6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972" y="2767849"/>
            <a:ext cx="1637563" cy="2052000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Stavtseva\Desktop\Грамотный читатель\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930" y="2230250"/>
            <a:ext cx="1637563" cy="2052000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5"/>
          <p:cNvSpPr txBox="1">
            <a:spLocks/>
          </p:cNvSpPr>
          <p:nvPr/>
        </p:nvSpPr>
        <p:spPr>
          <a:xfrm>
            <a:off x="484312" y="262930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С.И. ВОЛКОВА «ГЕОМЕТРИЯ ВОКРУГ НАС»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207" y="623663"/>
            <a:ext cx="3960000" cy="421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623664"/>
            <a:ext cx="3960000" cy="421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2280" y="279088"/>
            <a:ext cx="1583927" cy="297770"/>
          </a:xfrm>
          <a:prstGeom prst="rect">
            <a:avLst/>
          </a:prstGeom>
          <a:noFill/>
        </p:spPr>
        <p:txBody>
          <a:bodyPr wrap="square" lIns="81530" tIns="40765" rIns="81530" bIns="40765" rtlCol="0">
            <a:spAutoFit/>
          </a:bodyPr>
          <a:lstStyle/>
          <a:p>
            <a:pPr algn="ctr"/>
            <a:r>
              <a:rPr lang="en-US" sz="1400" dirty="0" smtClean="0">
                <a:cs typeface="Arial" charset="0"/>
              </a:rPr>
              <a:t>3</a:t>
            </a:r>
            <a:r>
              <a:rPr lang="ru-RU" sz="1400" dirty="0" smtClean="0">
                <a:cs typeface="Arial" charset="0"/>
              </a:rPr>
              <a:t> </a:t>
            </a:r>
            <a:r>
              <a:rPr lang="ru-RU" sz="1400" dirty="0">
                <a:cs typeface="Arial" charset="0"/>
              </a:rPr>
              <a:t>класс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237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5"/>
          <p:cNvSpPr txBox="1">
            <a:spLocks/>
          </p:cNvSpPr>
          <p:nvPr/>
        </p:nvSpPr>
        <p:spPr>
          <a:xfrm>
            <a:off x="484312" y="262930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С.И. ВОЛКОВА «ГЕОМЕТРИЯ ВОКРУГ НАС»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209" y="577602"/>
            <a:ext cx="4320000" cy="388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9874" y="915566"/>
            <a:ext cx="4140000" cy="381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92280" y="576858"/>
            <a:ext cx="1583927" cy="297770"/>
          </a:xfrm>
          <a:prstGeom prst="rect">
            <a:avLst/>
          </a:prstGeom>
          <a:noFill/>
        </p:spPr>
        <p:txBody>
          <a:bodyPr wrap="square" lIns="81530" tIns="40765" rIns="81530" bIns="40765" rtlCol="0">
            <a:spAutoFit/>
          </a:bodyPr>
          <a:lstStyle/>
          <a:p>
            <a:pPr algn="ctr"/>
            <a:r>
              <a:rPr lang="ru-RU" sz="1400" dirty="0">
                <a:cs typeface="Arial" charset="0"/>
              </a:rPr>
              <a:t>4</a:t>
            </a:r>
            <a:r>
              <a:rPr lang="ru-RU" sz="1400" dirty="0" smtClean="0">
                <a:cs typeface="Arial" charset="0"/>
              </a:rPr>
              <a:t> </a:t>
            </a:r>
            <a:r>
              <a:rPr lang="ru-RU" sz="1400" dirty="0">
                <a:cs typeface="Arial" charset="0"/>
              </a:rPr>
              <a:t>класс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263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5"/>
          <p:cNvSpPr txBox="1">
            <a:spLocks/>
          </p:cNvSpPr>
          <p:nvPr/>
        </p:nvSpPr>
        <p:spPr>
          <a:xfrm>
            <a:off x="484312" y="262930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С.И. ВОЛКОВА «ГЕОМЕТРИЯ ВОКРУГ НАС»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856" y="699542"/>
            <a:ext cx="4320000" cy="147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923925"/>
            <a:ext cx="4320000" cy="374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856" y="2340471"/>
            <a:ext cx="4320000" cy="186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0272" y="550657"/>
            <a:ext cx="1583927" cy="297770"/>
          </a:xfrm>
          <a:prstGeom prst="rect">
            <a:avLst/>
          </a:prstGeom>
          <a:noFill/>
        </p:spPr>
        <p:txBody>
          <a:bodyPr wrap="square" lIns="81530" tIns="40765" rIns="81530" bIns="40765" rtlCol="0">
            <a:spAutoFit/>
          </a:bodyPr>
          <a:lstStyle/>
          <a:p>
            <a:pPr algn="ctr"/>
            <a:r>
              <a:rPr lang="ru-RU" sz="1400" dirty="0">
                <a:cs typeface="Arial" charset="0"/>
              </a:rPr>
              <a:t>4</a:t>
            </a:r>
            <a:r>
              <a:rPr lang="ru-RU" sz="1400" dirty="0" smtClean="0">
                <a:cs typeface="Arial" charset="0"/>
              </a:rPr>
              <a:t> </a:t>
            </a:r>
            <a:r>
              <a:rPr lang="ru-RU" sz="1400" dirty="0">
                <a:cs typeface="Arial" charset="0"/>
              </a:rPr>
              <a:t>класс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507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555526"/>
            <a:ext cx="3780000" cy="278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731" y="3399963"/>
            <a:ext cx="3852000" cy="167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5255" y="2781049"/>
            <a:ext cx="4320000" cy="229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52536" y="202993"/>
            <a:ext cx="1852315" cy="351417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3</a:t>
            </a:r>
            <a:r>
              <a:rPr lang="ru-RU" sz="1600" dirty="0" smtClean="0">
                <a:cs typeface="Arial" charset="0"/>
              </a:rPr>
              <a:t> </a:t>
            </a:r>
            <a:r>
              <a:rPr lang="ru-RU" sz="1600" dirty="0">
                <a:cs typeface="Arial" charset="0"/>
              </a:rPr>
              <a:t>класс</a:t>
            </a:r>
            <a:endParaRPr lang="ru-RU" sz="1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573435"/>
            <a:ext cx="431934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455"/>
          <p:cNvSpPr txBox="1">
            <a:spLocks/>
          </p:cNvSpPr>
          <p:nvPr/>
        </p:nvSpPr>
        <p:spPr>
          <a:xfrm>
            <a:off x="576000" y="260301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Ю.И. ГЛАГОЛЕВА «РАЗВИТИЕ МАТЕМАТИЧЕСКИХ СПОСОБНОСТЕЙ»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50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2137" y="462136"/>
            <a:ext cx="1852315" cy="351417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3</a:t>
            </a:r>
            <a:r>
              <a:rPr lang="ru-RU" sz="1600" dirty="0" smtClean="0">
                <a:cs typeface="Arial" charset="0"/>
              </a:rPr>
              <a:t> </a:t>
            </a:r>
            <a:r>
              <a:rPr lang="ru-RU" sz="1600" dirty="0">
                <a:cs typeface="Arial" charset="0"/>
              </a:rPr>
              <a:t>класс</a:t>
            </a:r>
            <a:endParaRPr lang="ru-RU" sz="1600" dirty="0"/>
          </a:p>
        </p:txBody>
      </p:sp>
      <p:sp>
        <p:nvSpPr>
          <p:cNvPr id="7" name="Shape 455"/>
          <p:cNvSpPr txBox="1">
            <a:spLocks/>
          </p:cNvSpPr>
          <p:nvPr/>
        </p:nvSpPr>
        <p:spPr>
          <a:xfrm>
            <a:off x="356906" y="260301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Ю.И. ГЛАГОЛЕВА «РАЗВИТИЕ МАТЕМАТИЧЕСКИХ СПОСОБНОСТЕЙ»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795590"/>
            <a:ext cx="4320000" cy="2751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7919" y="800923"/>
            <a:ext cx="4320000" cy="238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7394" y="3190704"/>
            <a:ext cx="4320000" cy="175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09531" y="451788"/>
            <a:ext cx="1852315" cy="351417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sz="1600" dirty="0">
                <a:cs typeface="Arial" charset="0"/>
              </a:rPr>
              <a:t>4</a:t>
            </a:r>
            <a:r>
              <a:rPr lang="ru-RU" sz="1600" dirty="0" smtClean="0">
                <a:cs typeface="Arial" charset="0"/>
              </a:rPr>
              <a:t> </a:t>
            </a:r>
            <a:r>
              <a:rPr lang="ru-RU" sz="1600" dirty="0">
                <a:cs typeface="Arial" charset="0"/>
              </a:rPr>
              <a:t>класс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754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9824" y="483518"/>
            <a:ext cx="1852315" cy="382194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sz="1800" dirty="0">
                <a:cs typeface="Arial" charset="0"/>
              </a:rPr>
              <a:t>4 класс</a:t>
            </a:r>
            <a:endParaRPr lang="ru-RU" sz="1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42" y="533943"/>
            <a:ext cx="4320000" cy="317611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42" y="3735446"/>
            <a:ext cx="4320000" cy="1377483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7386" y="759921"/>
            <a:ext cx="4320000" cy="1307869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7386" y="2121999"/>
            <a:ext cx="4320000" cy="1381007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3335" y="3546838"/>
            <a:ext cx="4320000" cy="156609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455"/>
          <p:cNvSpPr txBox="1">
            <a:spLocks/>
          </p:cNvSpPr>
          <p:nvPr/>
        </p:nvSpPr>
        <p:spPr>
          <a:xfrm>
            <a:off x="90149" y="239416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Ю.И. ГЛАГОЛЕВА «РАЗВИТИЕ МАТЕМАТИЧЕСКИХ СПОСОБНОСТЕЙ»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456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72519"/>
            <a:ext cx="1852315" cy="382194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sz="1800" dirty="0">
                <a:cs typeface="Arial" charset="0"/>
              </a:rPr>
              <a:t>3 класс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114678" y="590240"/>
            <a:ext cx="1852315" cy="382194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sz="1800" dirty="0">
                <a:cs typeface="Arial" charset="0"/>
              </a:rPr>
              <a:t>4 класс</a:t>
            </a:r>
            <a:endParaRPr lang="ru-RU" sz="1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0333" y="963988"/>
            <a:ext cx="3924000" cy="383386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533" y="1275606"/>
            <a:ext cx="4527637" cy="320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455"/>
          <p:cNvSpPr txBox="1">
            <a:spLocks/>
          </p:cNvSpPr>
          <p:nvPr/>
        </p:nvSpPr>
        <p:spPr>
          <a:xfrm>
            <a:off x="359854" y="267494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Ю.И. ГЛАГОЛЕВА «РАЗВИТИЕ МАТЕМАТИЧЕСКИХ СПОСОБНОСТЕЙ»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81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9977" y="544621"/>
            <a:ext cx="3247380" cy="416153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915" y="569437"/>
            <a:ext cx="3306180" cy="416153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070761" y="4610801"/>
            <a:ext cx="7073239" cy="35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3" tIns="52116" rIns="104233" bIns="52116">
            <a:spAutoFit/>
          </a:bodyPr>
          <a:lstStyle/>
          <a:p>
            <a:r>
              <a:rPr lang="ru-RU" altLang="ru-RU" sz="1600" dirty="0"/>
              <a:t>М.И. Моро и др</a:t>
            </a:r>
            <a:r>
              <a:rPr lang="ru-RU" altLang="ru-RU" sz="1600" dirty="0" smtClean="0"/>
              <a:t>. «</a:t>
            </a:r>
            <a:r>
              <a:rPr lang="ru-RU" altLang="ru-RU" sz="1600" dirty="0"/>
              <a:t>Математика» </a:t>
            </a:r>
            <a:r>
              <a:rPr lang="ru-RU" altLang="ru-RU" sz="1600" dirty="0" smtClean="0"/>
              <a:t>1 </a:t>
            </a:r>
            <a:r>
              <a:rPr lang="ru-RU" altLang="ru-RU" sz="1600" dirty="0"/>
              <a:t>класс, 2 часть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89551" y="195486"/>
            <a:ext cx="2883346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СТРУКТУРА УРОКА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-101681" y="400892"/>
            <a:ext cx="4344883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61" tIns="35780" rIns="71561" bIns="35780" anchor="ctr"/>
          <a:lstStyle/>
          <a:p>
            <a:pPr>
              <a:defRPr/>
            </a:pPr>
            <a:r>
              <a:rPr lang="ru-RU" sz="1700" dirty="0">
                <a:solidFill>
                  <a:schemeClr val="tx2"/>
                </a:solidFill>
                <a:ea typeface="+mj-ea"/>
                <a:cs typeface="Arial" pitchFamily="34" charset="0"/>
              </a:rPr>
              <a:t>  </a:t>
            </a:r>
            <a:r>
              <a:rPr lang="ru-RU" sz="1700" u="sng" dirty="0">
                <a:solidFill>
                  <a:schemeClr val="tx2"/>
                </a:solidFill>
                <a:ea typeface="+mj-ea"/>
                <a:cs typeface="Arial" pitchFamily="34" charset="0"/>
              </a:rPr>
              <a:t>целеполагание </a:t>
            </a:r>
            <a:r>
              <a:rPr lang="ru-RU" sz="1700" u="sng" dirty="0" smtClean="0">
                <a:solidFill>
                  <a:schemeClr val="tx2"/>
                </a:solidFill>
                <a:ea typeface="+mj-ea"/>
                <a:cs typeface="Arial" pitchFamily="34" charset="0"/>
              </a:rPr>
              <a:t>и </a:t>
            </a:r>
            <a:r>
              <a:rPr lang="ru-RU" sz="1700" u="sng" dirty="0">
                <a:solidFill>
                  <a:schemeClr val="tx2"/>
                </a:solidFill>
                <a:ea typeface="+mj-ea"/>
                <a:cs typeface="Arial" pitchFamily="34" charset="0"/>
              </a:rPr>
              <a:t>планирование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092280" y="3940564"/>
            <a:ext cx="2393202" cy="59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700" dirty="0"/>
              <a:t> </a:t>
            </a:r>
            <a:r>
              <a:rPr lang="ru-RU" sz="1700" u="sng" dirty="0" smtClean="0">
                <a:solidFill>
                  <a:schemeClr val="tx2"/>
                </a:solidFill>
              </a:rPr>
              <a:t>самоконтроль</a:t>
            </a:r>
          </a:p>
          <a:p>
            <a:r>
              <a:rPr lang="ru-RU" sz="1700" u="sng" dirty="0" smtClean="0">
                <a:solidFill>
                  <a:schemeClr val="tx2"/>
                </a:solidFill>
              </a:rPr>
              <a:t> </a:t>
            </a:r>
            <a:r>
              <a:rPr lang="ru-RU" sz="1700" u="sng" dirty="0">
                <a:solidFill>
                  <a:schemeClr val="tx2"/>
                </a:solidFill>
              </a:rPr>
              <a:t>и </a:t>
            </a:r>
            <a:r>
              <a:rPr lang="ru-RU" sz="1700" u="sng" dirty="0" smtClean="0">
                <a:solidFill>
                  <a:schemeClr val="tx2"/>
                </a:solidFill>
              </a:rPr>
              <a:t>самооценка</a:t>
            </a:r>
            <a:endParaRPr lang="ru-RU" sz="1700" u="sng" dirty="0">
              <a:solidFill>
                <a:schemeClr val="tx2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-108520" y="1604704"/>
            <a:ext cx="3777381" cy="33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61" tIns="35780" rIns="71561" bIns="35780">
            <a:spAutoFit/>
          </a:bodyPr>
          <a:lstStyle/>
          <a:p>
            <a:r>
              <a:rPr lang="ru-RU" sz="1700" dirty="0">
                <a:solidFill>
                  <a:schemeClr val="tx2"/>
                </a:solidFill>
              </a:rPr>
              <a:t> </a:t>
            </a:r>
            <a:r>
              <a:rPr lang="ru-RU" sz="1700" u="sng" dirty="0" smtClean="0">
                <a:solidFill>
                  <a:schemeClr val="tx2"/>
                </a:solidFill>
              </a:rPr>
              <a:t>реализация намеченного</a:t>
            </a:r>
            <a:endParaRPr lang="ru-RU" sz="17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7" y="771550"/>
            <a:ext cx="3168467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389" y="629493"/>
            <a:ext cx="2989393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464" y="771550"/>
            <a:ext cx="3073641" cy="414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3304" y="389356"/>
            <a:ext cx="1852315" cy="382194"/>
          </a:xfrm>
          <a:prstGeom prst="rect">
            <a:avLst/>
          </a:prstGeom>
          <a:noFill/>
        </p:spPr>
        <p:txBody>
          <a:bodyPr wrap="square" lIns="104178" tIns="52089" rIns="104178" bIns="52089" rtlCol="0">
            <a:spAutoFit/>
          </a:bodyPr>
          <a:lstStyle/>
          <a:p>
            <a:pPr algn="ctr"/>
            <a:r>
              <a:rPr lang="ru-RU" dirty="0">
                <a:cs typeface="Arial" charset="0"/>
              </a:rPr>
              <a:t>2</a:t>
            </a:r>
            <a:r>
              <a:rPr lang="ru-RU" sz="1800" dirty="0" smtClean="0">
                <a:cs typeface="Arial" charset="0"/>
              </a:rPr>
              <a:t> </a:t>
            </a:r>
            <a:r>
              <a:rPr lang="ru-RU" sz="1800" dirty="0">
                <a:cs typeface="Arial" charset="0"/>
              </a:rPr>
              <a:t>класс</a:t>
            </a:r>
            <a:endParaRPr lang="ru-RU" sz="1800" dirty="0"/>
          </a:p>
        </p:txBody>
      </p:sp>
      <p:sp>
        <p:nvSpPr>
          <p:cNvPr id="6" name="Shape 455"/>
          <p:cNvSpPr txBox="1">
            <a:spLocks/>
          </p:cNvSpPr>
          <p:nvPr/>
        </p:nvSpPr>
        <p:spPr>
          <a:xfrm>
            <a:off x="-324544" y="226262"/>
            <a:ext cx="9239822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Calibri" panose="020F0502020204030204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.К. АНТОШИН «ГРАМОТНЫЙ ЧИТАТЕЛЬ. ОБУЧЕНИЕ СМЫСЛОВОМУ ЧТЕНИЮ»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62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555526"/>
            <a:ext cx="3250948" cy="442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647" y="555526"/>
            <a:ext cx="3443999" cy="442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hape 455"/>
          <p:cNvSpPr txBox="1">
            <a:spLocks/>
          </p:cNvSpPr>
          <p:nvPr/>
        </p:nvSpPr>
        <p:spPr>
          <a:xfrm>
            <a:off x="-172144" y="241598"/>
            <a:ext cx="9239822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Calibri" panose="020F0502020204030204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Calibri" panose="020F0502020204030204"/>
              </a:rPr>
              <a:t>.К. АНТОШИН «ГРАМОТНЫЙ ЧИТАТЕЛЬ. ОБУЧЕНИЕ СМЫСЛОВОМУ ЧТЕНИЮ»</a:t>
            </a:r>
            <a:endParaRPr lang="ru-RU" sz="20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5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8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62</a:t>
            </a:fld>
            <a:endParaRPr lang="en" sz="8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324545" y="267494"/>
            <a:ext cx="9666223" cy="379973"/>
          </a:xfrm>
          <a:prstGeom prst="rect">
            <a:avLst/>
          </a:prstGeom>
        </p:spPr>
        <p:txBody>
          <a:bodyPr wrap="square" lIns="71498" tIns="35749" rIns="71498" bIns="35749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СБОРНИКИ МЕТАПРЕДМЕТНЫХ ЗАДАНИЙ</a:t>
            </a:r>
            <a:endParaRPr lang="ru-RU" sz="23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4971" y="2300182"/>
            <a:ext cx="5136770" cy="516836"/>
          </a:xfrm>
          <a:prstGeom prst="rect">
            <a:avLst/>
          </a:prstGeom>
        </p:spPr>
        <p:txBody>
          <a:bodyPr lIns="104269" tIns="52135" rIns="104269" bIns="52135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 smtClean="0"/>
              <a:t>Сборники состоят </a:t>
            </a:r>
            <a:r>
              <a:rPr lang="ru-RU" sz="1600" b="1" dirty="0"/>
              <a:t>из двух частей.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113" y="2688290"/>
            <a:ext cx="8712856" cy="2259724"/>
          </a:xfrm>
          <a:prstGeom prst="rect">
            <a:avLst/>
          </a:prstGeom>
        </p:spPr>
        <p:txBody>
          <a:bodyPr wrap="square" lIns="104269" tIns="52135" rIns="104269" bIns="52135">
            <a:spAutoFit/>
          </a:bodyPr>
          <a:lstStyle/>
          <a:p>
            <a:r>
              <a:rPr lang="ru-RU" sz="1400" b="1" dirty="0"/>
              <a:t>Первая часть</a:t>
            </a:r>
            <a:r>
              <a:rPr lang="ru-RU" sz="1400" dirty="0"/>
              <a:t> включает задания в двух вариантах, которые помогут проверить уровень готовности младших школьников к олимпиадам. </a:t>
            </a:r>
          </a:p>
          <a:p>
            <a:endParaRPr lang="ru-RU" sz="1400" dirty="0"/>
          </a:p>
          <a:p>
            <a:r>
              <a:rPr lang="ru-RU" sz="1400" b="1" dirty="0"/>
              <a:t>Вторая часть</a:t>
            </a:r>
            <a:r>
              <a:rPr lang="ru-RU" sz="1400" dirty="0"/>
              <a:t> – тренировочный материал для подготовки к олимпиадам, в котором представлены задания разных типов: задания с использованием учебного оборудования; задания с применением различных средств информационно-коммуникативных технологий (ИКТ); задания на смысловое чтение; задания на работу с информацией, представленной в различных видах; задания на формирование и выбор эффективного способа решения.</a:t>
            </a:r>
          </a:p>
          <a:p>
            <a:endParaRPr lang="ru-RU" sz="1400" dirty="0"/>
          </a:p>
          <a:p>
            <a:r>
              <a:rPr lang="ru-RU" sz="1400" dirty="0"/>
              <a:t>С помощью раздела </a:t>
            </a:r>
            <a:r>
              <a:rPr lang="ru-RU" sz="1400" b="1" dirty="0"/>
              <a:t>«Ключи» </a:t>
            </a:r>
            <a:r>
              <a:rPr lang="ru-RU" sz="1400" dirty="0"/>
              <a:t>можно проверить задания каждой части.  </a:t>
            </a:r>
          </a:p>
        </p:txBody>
      </p:sp>
      <p:pic>
        <p:nvPicPr>
          <p:cNvPr id="28" name="Picture 3" descr="C:\Users\AZueva\Desktop\Метапредметные\2KL_П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71550"/>
            <a:ext cx="1186344" cy="144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Zueva\Desktop\Метапредметные\2KL3_П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957" y="787177"/>
            <a:ext cx="1195792" cy="144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Zueva\Desktop\Метапредметные\3KL_П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656" y="771550"/>
            <a:ext cx="1181376" cy="144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Users\AZueva\Desktop\Метапредметные\3KL2_П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113" y="787177"/>
            <a:ext cx="1178284" cy="144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AZueva\Desktop\Метапредметные\4KL_П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771550"/>
            <a:ext cx="1175820" cy="144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Zueva\Desktop\Метапредметные\4KL2_П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787177"/>
            <a:ext cx="1173379" cy="144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1" y="592014"/>
            <a:ext cx="3516200" cy="43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592014"/>
            <a:ext cx="3338364" cy="435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172145" y="195486"/>
            <a:ext cx="9666223" cy="426139"/>
          </a:xfrm>
          <a:prstGeom prst="rect">
            <a:avLst/>
          </a:prstGeom>
        </p:spPr>
        <p:txBody>
          <a:bodyPr wrap="square" lIns="71498" tIns="35749" rIns="71498" bIns="35749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Н.Л. ГАЛЕЕВА</a:t>
            </a: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И ДР. </a:t>
            </a:r>
            <a:r>
              <a:rPr lang="ru-RU" sz="2000" smtClean="0">
                <a:solidFill>
                  <a:schemeClr val="tx2"/>
                </a:solidFill>
              </a:rPr>
              <a:t>СБОРНИКИ МЕТАПРЕДМЕТНЫХ ЗАДАНИЙ</a:t>
            </a:r>
            <a:r>
              <a:rPr lang="ru-RU" sz="2300" smtClean="0">
                <a:solidFill>
                  <a:schemeClr val="bg1"/>
                </a:solidFill>
                <a:latin typeface="Impact" pitchFamily="34" charset="0"/>
              </a:rPr>
              <a:t>»</a:t>
            </a:r>
            <a:endParaRPr lang="ru-RU" sz="23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4" y="627534"/>
            <a:ext cx="7063328" cy="435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172145" y="195486"/>
            <a:ext cx="9666223" cy="426139"/>
          </a:xfrm>
          <a:prstGeom prst="rect">
            <a:avLst/>
          </a:prstGeom>
        </p:spPr>
        <p:txBody>
          <a:bodyPr wrap="square" lIns="71498" tIns="35749" rIns="71498" bIns="35749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Н.Л. ГАЛЕЕВА И ДР. СБОРНИКИ МЕТАПРЕДМЕТНЫХ ЗАДАНИЙ</a:t>
            </a:r>
            <a:r>
              <a:rPr lang="ru-RU" sz="2300" dirty="0" smtClean="0">
                <a:solidFill>
                  <a:schemeClr val="bg1"/>
                </a:solidFill>
                <a:latin typeface="Impact" pitchFamily="34" charset="0"/>
              </a:rPr>
              <a:t>»</a:t>
            </a:r>
            <a:endParaRPr lang="ru-RU" sz="23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72145" y="195486"/>
            <a:ext cx="9666223" cy="426139"/>
          </a:xfrm>
          <a:prstGeom prst="rect">
            <a:avLst/>
          </a:prstGeom>
        </p:spPr>
        <p:txBody>
          <a:bodyPr wrap="square" lIns="71498" tIns="35749" rIns="71498" bIns="35749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Н.Л. ГАЛЕЕВА И ДР. СБОРНИКИ МЕТАПРЕДМЕТНЫХ ЗАДАНИЙ</a:t>
            </a:r>
            <a:r>
              <a:rPr lang="ru-RU" sz="2300" dirty="0" smtClean="0">
                <a:solidFill>
                  <a:schemeClr val="bg1"/>
                </a:solidFill>
                <a:latin typeface="Impact" pitchFamily="34" charset="0"/>
              </a:rPr>
              <a:t>»</a:t>
            </a:r>
            <a:endParaRPr lang="ru-RU" sz="23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4" name="Изображение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0" r="5220"/>
          <a:stretch>
            <a:fillRect/>
          </a:stretch>
        </p:blipFill>
        <p:spPr>
          <a:xfrm>
            <a:off x="251525" y="843558"/>
            <a:ext cx="4128256" cy="378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Изображение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0"/>
          <a:stretch>
            <a:fillRect/>
          </a:stretch>
        </p:blipFill>
        <p:spPr>
          <a:xfrm>
            <a:off x="4639609" y="621625"/>
            <a:ext cx="3539258" cy="4284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007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65" y="721585"/>
            <a:ext cx="3368374" cy="320492"/>
          </a:xfrm>
          <a:prstGeom prst="rect">
            <a:avLst/>
          </a:prstGeom>
          <a:solidFill>
            <a:schemeClr val="bg1"/>
          </a:solidFill>
          <a:ln>
            <a:solidFill>
              <a:srgbClr val="88C3E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4032" tIns="52016" rIns="104032" bIns="52016">
            <a:spAutoFit/>
          </a:bodyPr>
          <a:lstStyle>
            <a:defPPr>
              <a:defRPr lang="ru-RU"/>
            </a:defPPr>
            <a:lvl1pPr algn="ctr" defTabSz="908881">
              <a:defRPr sz="1100" b="1">
                <a:solidFill>
                  <a:srgbClr val="294B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>
                <a:sym typeface="Helvetica Light"/>
              </a:rPr>
              <a:t>ТЕСТЫ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8064" y="748931"/>
            <a:ext cx="3368374" cy="320492"/>
          </a:xfrm>
          <a:prstGeom prst="rect">
            <a:avLst/>
          </a:prstGeom>
          <a:solidFill>
            <a:schemeClr val="bg1"/>
          </a:solidFill>
          <a:ln>
            <a:solidFill>
              <a:srgbClr val="88C3E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4032" tIns="52016" rIns="104032" bIns="52016">
            <a:spAutoFit/>
          </a:bodyPr>
          <a:lstStyle>
            <a:defPPr>
              <a:defRPr lang="ru-RU"/>
            </a:defPPr>
            <a:lvl1pPr algn="ctr" defTabSz="908881">
              <a:defRPr sz="1600" b="1">
                <a:solidFill>
                  <a:srgbClr val="294B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>
                <a:sym typeface="Helvetica Light"/>
              </a:rPr>
              <a:t>ПРОВЕРОЧНЫЕ РАБОТЫ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47545"/>
            <a:ext cx="1010818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779" y="1247545"/>
            <a:ext cx="1003551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534" y="1239742"/>
            <a:ext cx="1026358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AZueva\Desktop\новинки март-сентябрь\+ август-сентябрь\+М_Тесты_4 кл\Cover_matematika_testi_4k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451" y="1239742"/>
            <a:ext cx="1023186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239742"/>
            <a:ext cx="1003679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458" y="1235178"/>
            <a:ext cx="1001934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235178"/>
            <a:ext cx="1001934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591" y="1235178"/>
            <a:ext cx="1001934" cy="126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36512" y="2998495"/>
            <a:ext cx="5077982" cy="1213284"/>
          </a:xfrm>
          <a:prstGeom prst="rect">
            <a:avLst/>
          </a:prstGeom>
        </p:spPr>
        <p:txBody>
          <a:bodyPr wrap="square" lIns="104269" tIns="52135" rIns="104269" bIns="52135">
            <a:spAutoFit/>
          </a:bodyPr>
          <a:lstStyle/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venir Book"/>
                <a:ea typeface="Avenir Book"/>
                <a:cs typeface="Avenir Book"/>
                <a:sym typeface="Helvetica Light"/>
              </a:rPr>
              <a:t>Для экспресс-диагностики </a:t>
            </a: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на уроке;</a:t>
            </a:r>
          </a:p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Составлены по основным темам учебного предмета;</a:t>
            </a:r>
          </a:p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Представлены в двух вариантах;</a:t>
            </a:r>
          </a:p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Содержат </a:t>
            </a:r>
            <a:r>
              <a:rPr lang="ru-RU" sz="1200" dirty="0">
                <a:latin typeface="Avenir Book"/>
                <a:ea typeface="Avenir Book"/>
                <a:cs typeface="Avenir Book"/>
              </a:rPr>
              <a:t>задания базового, повышенного и высокого уровней сложности;</a:t>
            </a:r>
            <a:endParaRPr lang="en-US" sz="1200" dirty="0">
              <a:latin typeface="Avenir Book"/>
              <a:ea typeface="Avenir Book"/>
              <a:cs typeface="Avenir Book"/>
              <a:sym typeface="Helvetica Light"/>
            </a:endParaRPr>
          </a:p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Есть возможность самопроверки (содержит ответы).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2998495"/>
            <a:ext cx="5077982" cy="843952"/>
          </a:xfrm>
          <a:prstGeom prst="rect">
            <a:avLst/>
          </a:prstGeom>
        </p:spPr>
        <p:txBody>
          <a:bodyPr wrap="square" lIns="104269" tIns="52135" rIns="104269" bIns="52135">
            <a:spAutoFit/>
          </a:bodyPr>
          <a:lstStyle/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venir Book"/>
                <a:ea typeface="Avenir Book"/>
                <a:cs typeface="Avenir Book"/>
                <a:sym typeface="Helvetica Light"/>
              </a:rPr>
              <a:t>Для текущего и итогового контроля;</a:t>
            </a:r>
          </a:p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Составлены по основным разделам учебного предмета; </a:t>
            </a:r>
          </a:p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4 варианта по каждому разделу двух уровней сложности;</a:t>
            </a:r>
          </a:p>
          <a:p>
            <a:pPr marL="195505" indent="-195505" defTabSz="936790" hangingPunct="0">
              <a:buFont typeface="Wingdings" panose="05000000000000000000" pitchFamily="2" charset="2"/>
              <a:buChar char="ü"/>
            </a:pPr>
            <a:r>
              <a:rPr lang="ru-RU" sz="1200" dirty="0">
                <a:latin typeface="Avenir Book"/>
                <a:ea typeface="Avenir Book"/>
                <a:cs typeface="Avenir Book"/>
                <a:sym typeface="Helvetica Light"/>
              </a:rPr>
              <a:t> Есть возможность самопроверки (содержит ответы).</a:t>
            </a:r>
          </a:p>
        </p:txBody>
      </p:sp>
      <p:sp>
        <p:nvSpPr>
          <p:cNvPr id="14" name="Shape 455"/>
          <p:cNvSpPr txBox="1">
            <a:spLocks/>
          </p:cNvSpPr>
          <p:nvPr/>
        </p:nvSpPr>
        <p:spPr>
          <a:xfrm>
            <a:off x="251520" y="223767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/>
              </a:rPr>
              <a:t> СЕРИЯ «ПРОВЕРЬ СЕБЯ»</a:t>
            </a:r>
            <a:endParaRPr lang="ru-RU" sz="20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7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907" y="2334772"/>
            <a:ext cx="4003345" cy="967063"/>
          </a:xfrm>
          <a:prstGeom prst="rect">
            <a:avLst/>
          </a:prstGeom>
        </p:spPr>
        <p:txBody>
          <a:bodyPr wrap="square" lIns="104269" tIns="52135" rIns="104269" bIns="52135">
            <a:spAutoFit/>
          </a:bodyPr>
          <a:lstStyle/>
          <a:p>
            <a:pPr marL="195505" indent="-195505" defTabSz="936790" hangingPunct="0">
              <a:spcAft>
                <a:spcPts val="684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latin typeface="Avenir Book"/>
                <a:ea typeface="Avenir Book"/>
                <a:cs typeface="Avenir Book"/>
              </a:rPr>
              <a:t>Формирует навык смыслового чтения: </a:t>
            </a:r>
            <a:r>
              <a:rPr lang="ru-RU" sz="1400" dirty="0">
                <a:latin typeface="Avenir Book"/>
                <a:ea typeface="Avenir Book"/>
                <a:cs typeface="Avenir Book"/>
              </a:rPr>
              <a:t>умение понять текст, выделить в нём главное и извлечь из него нужную информацию</a:t>
            </a:r>
            <a:r>
              <a:rPr lang="ru-RU" sz="1400" dirty="0" smtClean="0">
                <a:latin typeface="Avenir Book"/>
                <a:ea typeface="Avenir Book"/>
                <a:cs typeface="Avenir Book"/>
              </a:rPr>
              <a:t>.</a:t>
            </a:r>
            <a:endParaRPr lang="ru-RU" sz="1400" dirty="0">
              <a:latin typeface="Avenir Book"/>
              <a:ea typeface="Avenir Book"/>
              <a:cs typeface="Avenir 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2334772"/>
            <a:ext cx="4087553" cy="751619"/>
          </a:xfrm>
          <a:prstGeom prst="rect">
            <a:avLst/>
          </a:prstGeom>
        </p:spPr>
        <p:txBody>
          <a:bodyPr wrap="square" lIns="104269" tIns="52135" rIns="104269" bIns="52135">
            <a:spAutoFit/>
          </a:bodyPr>
          <a:lstStyle/>
          <a:p>
            <a:pPr marL="195505" indent="-195505" defTabSz="936790" hangingPunct="0">
              <a:spcAft>
                <a:spcPts val="684"/>
              </a:spcAft>
              <a:buFont typeface="Wingdings" panose="05000000000000000000" pitchFamily="2" charset="2"/>
              <a:buChar char="ü"/>
            </a:pPr>
            <a:r>
              <a:rPr lang="ru-RU" sz="1400" b="1" dirty="0">
                <a:latin typeface="Avenir Book"/>
                <a:ea typeface="Avenir Book"/>
                <a:cs typeface="Avenir Book"/>
              </a:rPr>
              <a:t>Учит</a:t>
            </a:r>
            <a:r>
              <a:rPr lang="ru-RU" sz="1400" dirty="0">
                <a:latin typeface="Avenir Book"/>
                <a:ea typeface="Avenir Book"/>
                <a:cs typeface="Avenir Book"/>
              </a:rPr>
              <a:t> </a:t>
            </a:r>
            <a:r>
              <a:rPr lang="ru-RU" sz="1400" b="1" dirty="0">
                <a:latin typeface="Avenir Book"/>
                <a:ea typeface="Avenir Book"/>
                <a:cs typeface="Avenir Book"/>
              </a:rPr>
              <a:t>понимать смысл задачи, читать схемы и рисунки, решать задачи разных </a:t>
            </a:r>
            <a:r>
              <a:rPr lang="ru-RU" sz="1400" b="1" dirty="0" smtClean="0">
                <a:latin typeface="Avenir Book"/>
                <a:ea typeface="Avenir Book"/>
                <a:cs typeface="Avenir Book"/>
              </a:rPr>
              <a:t>видов</a:t>
            </a:r>
            <a:endParaRPr lang="ru-RU" sz="1400" b="1" dirty="0">
              <a:latin typeface="Avenir Book"/>
              <a:ea typeface="Avenir Book"/>
              <a:cs typeface="Avenir Book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1168" y="700658"/>
            <a:ext cx="1224301" cy="162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657769"/>
            <a:ext cx="1240227" cy="162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657769"/>
            <a:ext cx="1226430" cy="162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80" y="714772"/>
            <a:ext cx="1233173" cy="1620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Shape 455"/>
          <p:cNvSpPr txBox="1">
            <a:spLocks/>
          </p:cNvSpPr>
          <p:nvPr/>
        </p:nvSpPr>
        <p:spPr>
          <a:xfrm>
            <a:off x="458283" y="267494"/>
            <a:ext cx="8568000" cy="31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/>
              </a:rPr>
              <a:t> СЕРИЯ «ТРЕНАЖЁР МЛАДШЕГО ШКОЛЬНИКА»</a:t>
            </a:r>
            <a:endParaRPr lang="ru-RU" sz="20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9" y="3300669"/>
            <a:ext cx="1200923" cy="15840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635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116" y="3300669"/>
            <a:ext cx="1259824" cy="158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899" y="3301835"/>
            <a:ext cx="1181862" cy="1584000"/>
          </a:xfrm>
          <a:prstGeom prst="rect">
            <a:avLst/>
          </a:prstGeom>
          <a:ln>
            <a:noFill/>
          </a:ln>
          <a:effectLst>
            <a:outerShdw blurRad="50800" dist="635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035" y="3335463"/>
            <a:ext cx="1202964" cy="1584000"/>
          </a:xfrm>
          <a:prstGeom prst="rect">
            <a:avLst/>
          </a:prstGeom>
          <a:ln>
            <a:noFill/>
          </a:ln>
          <a:effectLst>
            <a:outerShdw blurRad="50800" dist="635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710563" y="4152732"/>
            <a:ext cx="4087553" cy="536175"/>
          </a:xfrm>
          <a:prstGeom prst="rect">
            <a:avLst/>
          </a:prstGeom>
        </p:spPr>
        <p:txBody>
          <a:bodyPr wrap="square" lIns="104269" tIns="52135" rIns="104269" bIns="52135">
            <a:spAutoFit/>
          </a:bodyPr>
          <a:lstStyle/>
          <a:p>
            <a:pPr marL="195505" indent="-195505" defTabSz="936790" hangingPunct="0">
              <a:spcAft>
                <a:spcPts val="684"/>
              </a:spcAft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venir Book"/>
                <a:ea typeface="Avenir Book"/>
                <a:cs typeface="Avenir Book"/>
              </a:rPr>
              <a:t>Формирование прочных вычислительных навыков</a:t>
            </a:r>
            <a:endParaRPr lang="ru-RU" sz="1400" b="1" dirty="0">
              <a:latin typeface="Avenir Book"/>
              <a:ea typeface="Avenir Book"/>
              <a:cs typeface="Avenir Book"/>
            </a:endParaRPr>
          </a:p>
        </p:txBody>
      </p:sp>
      <p:pic>
        <p:nvPicPr>
          <p:cNvPr id="4107" name="Picture 11" descr="ÐÐ·Ð¾Ð±ÑÐ°Ð¶ÐµÐ½Ð¸Ðµ Ð¢Ð°Ð±Ð»Ð¸ÑÐ½Ð¾Ðµ ÑÐ¼Ð½Ð¾Ð¶ÐµÐ½Ð¸Ðµ Ð¸ Ð´ÐµÐ»ÐµÐ½Ð¸Ðµ. 2-3 ÐºÐ»Ð°ÑÑ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335463"/>
            <a:ext cx="1209591" cy="158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0232" y="627534"/>
            <a:ext cx="7086922" cy="405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99886" y="184623"/>
            <a:ext cx="6111385" cy="4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498" tIns="35749" rIns="71498" bIns="35749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САЙТ «НАЧАЛЬНАЯ ШКОЛА»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 bwMode="auto">
          <a:xfrm>
            <a:off x="0" y="1755961"/>
            <a:ext cx="1297034" cy="411049"/>
          </a:xfrm>
          <a:prstGeom prst="wedgeRoundRectCallout">
            <a:avLst>
              <a:gd name="adj1" fmla="val 52456"/>
              <a:gd name="adj2" fmla="val -8367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Каталог в формате </a:t>
            </a:r>
            <a:r>
              <a:rPr lang="en-US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PDF</a:t>
            </a:r>
            <a:endParaRPr lang="ru-RU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 bwMode="auto">
          <a:xfrm>
            <a:off x="-42652" y="4271060"/>
            <a:ext cx="1231793" cy="411049"/>
          </a:xfrm>
          <a:prstGeom prst="wedgeRoundRectCallout">
            <a:avLst>
              <a:gd name="adj1" fmla="val 65123"/>
              <a:gd name="adj2" fmla="val -12521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/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Посмотреть </a:t>
            </a:r>
            <a:endParaRPr lang="en-US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развороты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09043" y="3473910"/>
            <a:ext cx="4430300" cy="11541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76600" y="1491630"/>
            <a:ext cx="1167808" cy="2713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036736" y="977317"/>
            <a:ext cx="1231487" cy="441289"/>
          </a:xfrm>
          <a:prstGeom prst="wedgeRoundRectCallout">
            <a:avLst>
              <a:gd name="adj1" fmla="val -40760"/>
              <a:gd name="adj2" fmla="val 7303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pPr algn="ctr">
              <a:defRPr/>
            </a:pPr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Выход на магазины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 bwMode="auto">
          <a:xfrm>
            <a:off x="4994548" y="1434167"/>
            <a:ext cx="1493273" cy="244915"/>
          </a:xfrm>
          <a:prstGeom prst="wedgeRoundRectCallout">
            <a:avLst>
              <a:gd name="adj1" fmla="val 83488"/>
              <a:gd name="adj2" fmla="val 182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61" tIns="35731" rIns="71461" bIns="35731" anchor="ctr"/>
          <a:lstStyle/>
          <a:p>
            <a:r>
              <a:rPr lang="ru-RU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Социальные сети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54690" y="3339045"/>
            <a:ext cx="1346391" cy="269730"/>
          </a:xfrm>
          <a:prstGeom prst="roundRect">
            <a:avLst>
              <a:gd name="adj" fmla="val 928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315"/>
          </a:p>
        </p:txBody>
      </p:sp>
      <p:sp>
        <p:nvSpPr>
          <p:cNvPr id="12" name="TextBox 9"/>
          <p:cNvSpPr>
            <a:spLocks noChangeArrowheads="1"/>
          </p:cNvSpPr>
          <p:nvPr/>
        </p:nvSpPr>
        <p:spPr bwMode="auto">
          <a:xfrm>
            <a:off x="3059832" y="4677534"/>
            <a:ext cx="2160240" cy="4085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1360" tIns="45680" rIns="91360" bIns="45680">
            <a:spAutoFit/>
          </a:bodyPr>
          <a:lstStyle/>
          <a:p>
            <a:r>
              <a:rPr lang="en-US" altLang="ru-RU" dirty="0"/>
              <a:t>http://1-4.prosv.ru/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951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>
            <a:spLocks noChangeArrowheads="1"/>
          </p:cNvSpPr>
          <p:nvPr/>
        </p:nvSpPr>
        <p:spPr bwMode="auto">
          <a:xfrm>
            <a:off x="273026" y="411510"/>
            <a:ext cx="2210742" cy="4085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1360" tIns="45680" rIns="91360" bIns="45680">
            <a:spAutoFit/>
          </a:bodyPr>
          <a:lstStyle/>
          <a:p>
            <a:r>
              <a:rPr lang="en-US" altLang="ru-RU" dirty="0"/>
              <a:t>http://1-4.prosv.ru/</a:t>
            </a:r>
            <a:endParaRPr lang="ru-RU" alt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15566"/>
            <a:ext cx="8784000" cy="2872267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77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44713"/>
            <a:ext cx="4576247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ДОПОЛНИТЕЛЬНЫЕ ПОСОБИЯ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907704" y="4604542"/>
            <a:ext cx="8674100" cy="35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/>
          <a:p>
            <a:pPr eaLnBrk="1" hangingPunct="1"/>
            <a:r>
              <a:rPr lang="ru-RU" altLang="ru-RU" sz="1600" dirty="0" smtClean="0"/>
              <a:t>М.И. Моро, С.И</a:t>
            </a:r>
            <a:r>
              <a:rPr lang="ru-RU" altLang="ru-RU" sz="1600" dirty="0"/>
              <a:t>. Волкова </a:t>
            </a:r>
            <a:r>
              <a:rPr lang="ru-RU" altLang="ru-RU" sz="1600" dirty="0" smtClean="0"/>
              <a:t>«Рабочая тетрадь», </a:t>
            </a:r>
            <a:r>
              <a:rPr lang="ru-RU" altLang="ru-RU" sz="1600" dirty="0"/>
              <a:t>1 </a:t>
            </a:r>
            <a:r>
              <a:rPr lang="ru-RU" altLang="ru-RU" sz="1600" dirty="0" smtClean="0"/>
              <a:t>класс, 2 часть   </a:t>
            </a:r>
            <a:endParaRPr lang="ru-RU" altLang="ru-RU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8486" y="507607"/>
            <a:ext cx="3028950" cy="4210765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521221"/>
            <a:ext cx="3092202" cy="419715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catalog.prosv.ru/images/big/83a2f18b-4add-11db-9da7-00304874af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303" y="915566"/>
            <a:ext cx="1095754" cy="158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3" y="664022"/>
            <a:ext cx="4065868" cy="4356000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243" y="664022"/>
            <a:ext cx="4065868" cy="936104"/>
          </a:xfrm>
          <a:prstGeom prst="roundRect">
            <a:avLst>
              <a:gd name="adj" fmla="val 928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315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653753"/>
            <a:ext cx="4388816" cy="4356000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>
            <a:spLocks noChangeArrowheads="1"/>
          </p:cNvSpPr>
          <p:nvPr/>
        </p:nvSpPr>
        <p:spPr bwMode="auto">
          <a:xfrm>
            <a:off x="7243" y="245220"/>
            <a:ext cx="2202358" cy="4085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 lIns="91360" tIns="45680" rIns="91360" bIns="45680">
            <a:spAutoFit/>
          </a:bodyPr>
          <a:lstStyle/>
          <a:p>
            <a:r>
              <a:rPr lang="en-US" altLang="ru-RU" dirty="0"/>
              <a:t>http://1-4.prosv.ru/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84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580" y="557417"/>
            <a:ext cx="6012000" cy="205886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705996" y="1716630"/>
            <a:ext cx="1080120" cy="248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32" tIns="52016" rIns="104032" bIns="52016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7"/>
          <p:cNvPicPr preferRelativeResize="0"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5986" y="1004645"/>
            <a:ext cx="877755" cy="133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/>
          <p:cNvPicPr preferRelativeResize="0"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3266" y="1332609"/>
            <a:ext cx="884763" cy="133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64" y="2664609"/>
            <a:ext cx="6012000" cy="2257256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IOvsyankina\Рабочий стол\untitled.PNG"/>
          <p:cNvPicPr preferRelativeResize="0"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4794" y="3259570"/>
            <a:ext cx="884679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7" descr="Y:\Полученные файлы\jpg\jpg\Mat_progr1_4_WR.jpg"/>
          <p:cNvPicPr preferRelativeResize="0"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772" y="987574"/>
            <a:ext cx="857189" cy="126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C:\Documents and Settings\IOvsyankina\Рабочий стол\untitled.PNG"/>
          <p:cNvPicPr preferRelativeResize="0"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7913" y="2885225"/>
            <a:ext cx="903687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C:\Documents and Settings\IOvsyankina\Рабочий стол\untitled.PNG"/>
          <p:cNvPicPr preferRelativeResize="0"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893" y="3300020"/>
            <a:ext cx="882306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9"/>
          <p:cNvPicPr preferRelativeResize="0"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961" y="1245859"/>
            <a:ext cx="812193" cy="126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" y="2781136"/>
            <a:ext cx="874679" cy="1332000"/>
          </a:xfrm>
          <a:prstGeom prst="rect">
            <a:avLst/>
          </a:prstGeom>
        </p:spPr>
      </p:pic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866887" y="182411"/>
            <a:ext cx="6111385" cy="3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498" tIns="35749" rIns="71498" bIns="35749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РАБОЧИЕ ПРОГРАММЫ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705996" y="3786032"/>
            <a:ext cx="1080120" cy="248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32" tIns="52016" rIns="104032" bIns="520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кругленная прямоугольная выноска 36"/>
          <p:cNvSpPr/>
          <p:nvPr/>
        </p:nvSpPr>
        <p:spPr>
          <a:xfrm rot="5400000">
            <a:off x="5410007" y="1229687"/>
            <a:ext cx="714119" cy="1526037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32" tIns="52016" rIns="104032" bIns="5201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5004052" y="1648028"/>
            <a:ext cx="1474055" cy="75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032" tIns="52016" rIns="104032" bIns="52016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Доступны для скачивания на сайте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739636" y="2429626"/>
            <a:ext cx="631570" cy="49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8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978" y="571128"/>
            <a:ext cx="5688000" cy="2387166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978" y="2990035"/>
            <a:ext cx="5688000" cy="2135607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 descr="P:\ЦНО-Продвижение\Обложки\4 Школа России\Русский язык\Kanakina\Metodiki\Kanakina-metod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555526"/>
            <a:ext cx="1011789" cy="134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3" descr="P:\ЦНО-Продвижение\Обложки\4 Школа России\Технология\Metodiki\Tehn_ShR_Lutceva_Metod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011288"/>
            <a:ext cx="1011789" cy="130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P:\ЦНО-Продвижение\Обложки\3 Перспектива\Литературное чтение\Методики\Boykina LitCht Metodika 4kl.jpg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20331" y="1938344"/>
            <a:ext cx="1009932" cy="144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prosv.ru/Attachment.aspx?Id=388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9943" y="5308213"/>
            <a:ext cx="933341" cy="144000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400" y="3470021"/>
            <a:ext cx="933197" cy="1440001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124911" y="195486"/>
            <a:ext cx="6111385" cy="3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498" tIns="35749" rIns="71498" bIns="35749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МЕТОДИЧЕСКИЕ РЕКОМЕНДАЦИИ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11960" y="1851840"/>
            <a:ext cx="1080120" cy="248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32" tIns="52016" rIns="104032" bIns="520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0603" y="4227934"/>
            <a:ext cx="1080120" cy="248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32" tIns="52016" rIns="104032" bIns="5201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 rot="5400000">
            <a:off x="5914063" y="1379666"/>
            <a:ext cx="714119" cy="1526037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32" tIns="52016" rIns="104032" bIns="5201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5508108" y="1798007"/>
            <a:ext cx="1474055" cy="75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032" tIns="52016" rIns="104032" bIns="52016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Доступны для скачивания на сайте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243692" y="2579605"/>
            <a:ext cx="631570" cy="49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3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4" y="710860"/>
            <a:ext cx="5257391" cy="3528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2915816" y="2639566"/>
            <a:ext cx="29961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671" tIns="50838" rIns="101671" bIns="50838" rtlCol="0" anchor="ctr"/>
          <a:lstStyle/>
          <a:p>
            <a:pPr algn="ctr"/>
            <a:endParaRPr lang="ru-RU" sz="180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-506354" y="333288"/>
            <a:ext cx="6111385" cy="3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498" tIns="35749" rIns="71498" bIns="35749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ЭЛЕКТРОННЫЕ ПРИЛОЖЕНИЯ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655579"/>
            <a:ext cx="5356014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787986" y="1275606"/>
            <a:ext cx="6111385" cy="3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498" tIns="35749" rIns="71498" bIns="35749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ЭЛЕКТРОННЫЕ ФОРМЫ УЧЕБНИКОВ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55"/>
          <p:cNvSpPr txBox="1"/>
          <p:nvPr/>
        </p:nvSpPr>
        <p:spPr>
          <a:xfrm>
            <a:off x="890139" y="152816"/>
            <a:ext cx="7998921" cy="546726"/>
          </a:xfrm>
          <a:prstGeom prst="rect">
            <a:avLst/>
          </a:prstGeom>
          <a:noFill/>
          <a:ln>
            <a:noFill/>
          </a:ln>
        </p:spPr>
        <p:txBody>
          <a:bodyPr lIns="76947" tIns="38473" rIns="76947" bIns="38473"/>
          <a:lstStyle>
            <a:lvl1pPr>
              <a:defRPr sz="2100">
                <a:solidFill>
                  <a:schemeClr val="tx1"/>
                </a:solidFill>
                <a:latin typeface="Calibri"/>
                <a:cs typeface="Arial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/>
                <a:cs typeface="Arial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/>
                <a:cs typeface="Arial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/>
                <a:cs typeface="Arial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/>
                <a:cs typeface="Arial"/>
              </a:defRPr>
            </a:lvl9pPr>
          </a:lstStyle>
          <a:p>
            <a:pPr algn="ctr" defTabSz="674521">
              <a:defRPr/>
            </a:pPr>
            <a:r>
              <a:rPr lang="ru-RU" altLang="ru-RU" sz="2400" dirty="0">
                <a:solidFill>
                  <a:schemeClr val="tx2"/>
                </a:solidFill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ГДЕ КУПИТЬ</a:t>
            </a:r>
          </a:p>
        </p:txBody>
      </p:sp>
      <p:pic>
        <p:nvPicPr>
          <p:cNvPr id="6" name="Рисунок 5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440" y="581388"/>
            <a:ext cx="7596000" cy="284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5868144" y="690389"/>
            <a:ext cx="1378664" cy="356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33" tIns="38467" rIns="76933" bIns="38467" anchor="ctr"/>
          <a:lstStyle/>
          <a:p>
            <a:pPr algn="ctr">
              <a:defRPr/>
            </a:pPr>
            <a:endParaRPr lang="ru-RU" sz="1300"/>
          </a:p>
        </p:txBody>
      </p:sp>
      <p:pic>
        <p:nvPicPr>
          <p:cNvPr id="7" name="Рисунок 6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9504" y="2612858"/>
            <a:ext cx="6408000" cy="2232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352774" y="3223446"/>
            <a:ext cx="424305" cy="356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933" tIns="38467" rIns="76933" bIns="38467" anchor="ctr"/>
          <a:lstStyle/>
          <a:p>
            <a:pPr algn="ctr">
              <a:defRPr/>
            </a:pPr>
            <a:endParaRPr lang="ru-RU" sz="130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77080" y="1792422"/>
            <a:ext cx="5372000" cy="8204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7654" y="1848805"/>
            <a:ext cx="4439991" cy="1010977"/>
          </a:xfrm>
          <a:prstGeom prst="rect">
            <a:avLst/>
          </a:prstGeom>
          <a:noFill/>
        </p:spPr>
        <p:txBody>
          <a:bodyPr wrap="none" lIns="71561" tIns="35780" rIns="71561" bIns="35780" rtlCol="0">
            <a:spAutoFit/>
          </a:bodyPr>
          <a:lstStyle/>
          <a:p>
            <a:r>
              <a:rPr lang="ru-RU" sz="1400" dirty="0"/>
              <a:t>Скидка 5% на неограниченное количество покупок</a:t>
            </a:r>
          </a:p>
          <a:p>
            <a:r>
              <a:rPr lang="ru-RU" sz="1400" dirty="0"/>
              <a:t>в интернет-магазине </a:t>
            </a:r>
            <a:r>
              <a:rPr lang="en-US" sz="1400" dirty="0"/>
              <a:t>shop</a:t>
            </a:r>
            <a:r>
              <a:rPr lang="ru-RU" sz="1400" dirty="0"/>
              <a:t>.</a:t>
            </a:r>
            <a:r>
              <a:rPr lang="en-US" sz="1400" dirty="0" err="1"/>
              <a:t>prosv</a:t>
            </a:r>
            <a:r>
              <a:rPr lang="ru-RU" sz="1400" dirty="0"/>
              <a:t>.</a:t>
            </a:r>
            <a:r>
              <a:rPr lang="en-US" sz="1400" dirty="0" err="1"/>
              <a:t>ru</a:t>
            </a:r>
            <a:r>
              <a:rPr lang="ru-RU" sz="1400" dirty="0"/>
              <a:t> до 31 декабря 2019 г.</a:t>
            </a:r>
          </a:p>
          <a:p>
            <a:pPr algn="ctr"/>
            <a:r>
              <a:rPr lang="ru-RU" sz="1400" dirty="0" err="1"/>
              <a:t>Промокод</a:t>
            </a:r>
            <a:r>
              <a:rPr lang="ru-RU" sz="1400" dirty="0"/>
              <a:t>: </a:t>
            </a:r>
            <a:r>
              <a:rPr lang="en-US" sz="1900" dirty="0">
                <a:solidFill>
                  <a:srgbClr val="FF0000"/>
                </a:solidFill>
              </a:rPr>
              <a:t>seminar2019</a:t>
            </a:r>
            <a:endParaRPr lang="ru-RU" sz="1900" dirty="0">
              <a:solidFill>
                <a:srgbClr val="FF0000"/>
              </a:solidFill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6996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5"/>
          <p:cNvSpPr txBox="1">
            <a:spLocks/>
          </p:cNvSpPr>
          <p:nvPr/>
        </p:nvSpPr>
        <p:spPr>
          <a:xfrm>
            <a:off x="997886" y="51470"/>
            <a:ext cx="6725493" cy="627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2000" b="1" cap="all" spc="-40" dirty="0" smtClean="0">
                <a:solidFill>
                  <a:srgbClr val="294790"/>
                </a:solidFill>
                <a:latin typeface="Calibri" pitchFamily="34" charset="0"/>
                <a:ea typeface="+mn-ea"/>
                <a:cs typeface="+mn-cs"/>
                <a:sym typeface="Helvetica Neue Black Condensed"/>
              </a:rPr>
              <a:t>контакты</a:t>
            </a:r>
            <a:endParaRPr lang="ru-RU" sz="2000" b="1" cap="all" spc="-40" dirty="0">
              <a:solidFill>
                <a:srgbClr val="294790"/>
              </a:solidFill>
              <a:latin typeface="Calibri" pitchFamily="34" charset="0"/>
              <a:ea typeface="+mn-ea"/>
              <a:cs typeface="+mn-cs"/>
              <a:sym typeface="Helvetica Neue Black Condense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237" y="2339871"/>
            <a:ext cx="4392487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Ставцева Дина Александровна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ведущий методист Центра начального образования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Группа компаний «Просвещение»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DStavtseva@prosv.ru</a:t>
            </a:r>
            <a:endParaRPr lang="ru-RU" sz="14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+7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495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789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40 (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доб.4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86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stomShape 13"/>
          <p:cNvSpPr/>
          <p:nvPr/>
        </p:nvSpPr>
        <p:spPr>
          <a:xfrm>
            <a:off x="4860029" y="483518"/>
            <a:ext cx="4283945" cy="123090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065" tIns="44737" rIns="89065" bIns="44737"/>
          <a:lstStyle/>
          <a:p>
            <a:pPr algn="ctr" defTabSz="1042504">
              <a:defRPr/>
            </a:pPr>
            <a:r>
              <a:rPr lang="ru-RU" sz="1300" b="1" dirty="0">
                <a:solidFill>
                  <a:srgbClr val="4D4C49"/>
                </a:solidFill>
                <a:latin typeface="Arial"/>
              </a:rPr>
              <a:t>Отдел по работе с государственными заказами</a:t>
            </a:r>
          </a:p>
          <a:p>
            <a:pPr algn="ctr" defTabSz="1042504">
              <a:defRPr/>
            </a:pP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Начальник отдела: 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spc="-1" dirty="0">
                <a:solidFill>
                  <a:srgbClr val="000000"/>
                </a:solidFill>
                <a:latin typeface="Calibri"/>
              </a:rPr>
              <a:t>Трофимова Галина Владимировна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Телефон:</a:t>
            </a:r>
            <a:r>
              <a:rPr lang="ru-RU" sz="1300" spc="-1" dirty="0">
                <a:solidFill>
                  <a:srgbClr val="000000"/>
                </a:solidFill>
                <a:latin typeface="Calibri"/>
              </a:rPr>
              <a:t> +7 (495) 789-30-40, доб. 41-44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E-</a:t>
            </a:r>
            <a:r>
              <a:rPr lang="ru-RU" sz="1300" b="1" spc="-1" dirty="0" err="1">
                <a:solidFill>
                  <a:srgbClr val="000000"/>
                </a:solidFill>
                <a:latin typeface="Calibri"/>
              </a:rPr>
              <a:t>mail</a:t>
            </a: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ru-RU" sz="1300" spc="-1" dirty="0">
                <a:solidFill>
                  <a:srgbClr val="0000FF"/>
                </a:solidFill>
                <a:latin typeface="Calibri"/>
                <a:hlinkClick r:id="rId4"/>
              </a:rPr>
              <a:t>GTrofimova@prosv.ru</a:t>
            </a:r>
            <a:r>
              <a:rPr lang="ru-RU" sz="1300" spc="-1" dirty="0">
                <a:solidFill>
                  <a:srgbClr val="000000"/>
                </a:solidFill>
                <a:latin typeface="Calibri"/>
              </a:rPr>
              <a:t> 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CustomShape 14"/>
          <p:cNvSpPr/>
          <p:nvPr/>
        </p:nvSpPr>
        <p:spPr>
          <a:xfrm>
            <a:off x="4862660" y="1742710"/>
            <a:ext cx="4283969" cy="119432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065" tIns="44737" rIns="89065" bIns="44737"/>
          <a:lstStyle/>
          <a:p>
            <a:pPr algn="ctr" defTabSz="1042504">
              <a:defRPr/>
            </a:pPr>
            <a:endParaRPr lang="ru-RU" sz="1300" b="1" dirty="0">
              <a:solidFill>
                <a:srgbClr val="4D4C49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b="1" dirty="0">
                <a:solidFill>
                  <a:srgbClr val="4D4C49"/>
                </a:solidFill>
                <a:latin typeface="Arial"/>
              </a:rPr>
              <a:t>Отдел по работе с оптовыми клиентами</a:t>
            </a:r>
          </a:p>
          <a:p>
            <a:pPr algn="ctr" defTabSz="1042504">
              <a:defRPr/>
            </a:pP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Начальник отдела: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spc="-1" dirty="0">
                <a:solidFill>
                  <a:srgbClr val="000000"/>
                </a:solidFill>
                <a:latin typeface="Calibri"/>
              </a:rPr>
              <a:t>Кузнецова Анна Николаевна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Телефон:</a:t>
            </a:r>
            <a:r>
              <a:rPr lang="ru-RU" sz="1300" spc="-1" dirty="0">
                <a:solidFill>
                  <a:srgbClr val="000000"/>
                </a:solidFill>
                <a:latin typeface="Calibri"/>
              </a:rPr>
              <a:t> +7 (495) 789-30-40, доб. 40-76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E-</a:t>
            </a:r>
            <a:r>
              <a:rPr lang="ru-RU" sz="1300" b="1" spc="-1" dirty="0" err="1">
                <a:solidFill>
                  <a:srgbClr val="000000"/>
                </a:solidFill>
                <a:latin typeface="Calibri"/>
              </a:rPr>
              <a:t>mail</a:t>
            </a: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ru-RU" sz="1300" spc="-1" dirty="0">
                <a:solidFill>
                  <a:srgbClr val="0000FF"/>
                </a:solidFill>
                <a:latin typeface="Calibri"/>
                <a:hlinkClick r:id="rId5"/>
              </a:rPr>
              <a:t>AKuznetsova@prosv.ru</a:t>
            </a:r>
            <a:r>
              <a:rPr lang="ru-RU" sz="1300" spc="-1" dirty="0">
                <a:solidFill>
                  <a:srgbClr val="000000"/>
                </a:solidFill>
                <a:latin typeface="Calibri"/>
              </a:rPr>
              <a:t> 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endParaRPr lang="ru-RU" sz="13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29" y="2951872"/>
            <a:ext cx="4270391" cy="1375632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51" tIns="52125" rIns="104251" bIns="52125" rtlCol="0" anchor="ctr"/>
          <a:lstStyle/>
          <a:p>
            <a:pPr algn="ctr" defTabSz="1042504">
              <a:defRPr/>
            </a:pPr>
            <a:endParaRPr lang="ru-RU" sz="1000" b="1" dirty="0">
              <a:solidFill>
                <a:srgbClr val="4D4C49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b="1" dirty="0">
                <a:solidFill>
                  <a:srgbClr val="4D4C49"/>
                </a:solidFill>
                <a:latin typeface="Arial"/>
              </a:rPr>
              <a:t>Дирекция по информационным технологиям</a:t>
            </a:r>
          </a:p>
          <a:p>
            <a:pPr algn="ctr" defTabSz="1042504">
              <a:defRPr/>
            </a:pPr>
            <a:r>
              <a:rPr lang="ru-RU" sz="1300" spc="-1" dirty="0">
                <a:solidFill>
                  <a:srgbClr val="000000"/>
                </a:solidFill>
                <a:latin typeface="Calibri"/>
              </a:rPr>
              <a:t>Лазарев Юрий Михайлович: </a:t>
            </a:r>
            <a:r>
              <a:rPr lang="en-US" sz="1300" spc="-1" dirty="0">
                <a:solidFill>
                  <a:srgbClr val="0000FF"/>
                </a:solidFill>
                <a:latin typeface="Calibri"/>
                <a:hlinkClick r:id="rId6"/>
              </a:rPr>
              <a:t>ylazarev@prosv.ru</a:t>
            </a:r>
            <a:endParaRPr lang="ru-RU" sz="1300" spc="-1" dirty="0">
              <a:solidFill>
                <a:srgbClr val="0000FF"/>
              </a:solidFill>
              <a:latin typeface="Calibri"/>
            </a:endParaRPr>
          </a:p>
          <a:p>
            <a:pPr algn="ctr" defTabSz="1042504">
              <a:defRPr/>
            </a:pPr>
            <a:r>
              <a:rPr lang="ru-RU" sz="1300" spc="-1" dirty="0">
                <a:solidFill>
                  <a:srgbClr val="000000"/>
                </a:solidFill>
                <a:latin typeface="Calibri"/>
              </a:rPr>
              <a:t>Вопросы, связанные </a:t>
            </a:r>
            <a:r>
              <a:rPr lang="ru-RU" sz="1300" b="1" spc="-1" dirty="0">
                <a:solidFill>
                  <a:srgbClr val="000000"/>
                </a:solidFill>
                <a:latin typeface="Calibri"/>
              </a:rPr>
              <a:t>с электронными учебниками</a:t>
            </a:r>
            <a:r>
              <a:rPr lang="ru-RU" sz="1300" spc="-1" dirty="0">
                <a:solidFill>
                  <a:srgbClr val="000000"/>
                </a:solidFill>
                <a:latin typeface="Calibri"/>
              </a:rPr>
              <a:t>, можно задать по адресу </a:t>
            </a:r>
            <a:r>
              <a:rPr lang="en-US" sz="1300" spc="-1" dirty="0">
                <a:solidFill>
                  <a:srgbClr val="0000FF"/>
                </a:solidFill>
                <a:latin typeface="Calibri"/>
                <a:hlinkClick r:id="rId7"/>
              </a:rPr>
              <a:t>digital@prosv.ru</a:t>
            </a:r>
            <a:endParaRPr lang="ru-RU" sz="1300" spc="-1" dirty="0">
              <a:solidFill>
                <a:srgbClr val="0000FF"/>
              </a:solidFill>
              <a:latin typeface="Calibri"/>
            </a:endParaRPr>
          </a:p>
          <a:p>
            <a:pPr algn="ctr" defTabSz="1042504">
              <a:defRPr/>
            </a:pPr>
            <a:r>
              <a:rPr lang="ru-RU" sz="1300" spc="-1" dirty="0">
                <a:solidFill>
                  <a:srgbClr val="000000"/>
                </a:solidFill>
                <a:latin typeface="Calibri"/>
              </a:rPr>
              <a:t>Подробная информация о проекте в разделе 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r>
              <a:rPr lang="ru-RU" sz="1300" spc="-1" dirty="0">
                <a:solidFill>
                  <a:srgbClr val="0000FF"/>
                </a:solidFill>
                <a:latin typeface="Calibri"/>
                <a:hlinkClick r:id="rId8"/>
              </a:rPr>
              <a:t>Электронный учебник</a:t>
            </a:r>
            <a:endParaRPr lang="ru-RU" sz="1300" spc="-1" dirty="0">
              <a:solidFill>
                <a:prstClr val="black"/>
              </a:solidFill>
              <a:latin typeface="Arial"/>
            </a:endParaRPr>
          </a:p>
          <a:p>
            <a:pPr algn="ctr" defTabSz="1042504">
              <a:defRPr/>
            </a:pPr>
            <a:endParaRPr lang="ru-RU" sz="1300" spc="-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1031648" y="865785"/>
            <a:ext cx="3468490" cy="13439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065" tIns="44326" rIns="89065" bIns="44326"/>
          <a:lstStyle/>
          <a:p>
            <a:pPr defTabSz="1042504">
              <a:defRPr/>
            </a:pPr>
            <a:r>
              <a:rPr lang="ru-RU" b="1" dirty="0">
                <a:solidFill>
                  <a:srgbClr val="4D4C49"/>
                </a:solidFill>
                <a:latin typeface="Arial"/>
              </a:rPr>
              <a:t>+7 (495) 789-30-40</a:t>
            </a:r>
          </a:p>
          <a:p>
            <a:pPr defTabSz="1042504">
              <a:defRPr/>
            </a:pPr>
            <a:r>
              <a:rPr lang="ru-RU" u="sng" spc="-1" dirty="0">
                <a:solidFill>
                  <a:srgbClr val="0000FF"/>
                </a:solidFill>
                <a:latin typeface="Trebuchet MS"/>
                <a:hlinkClick r:id="rId9"/>
              </a:rPr>
              <a:t>1-4.prosv.ru</a:t>
            </a:r>
            <a:endParaRPr lang="ru-RU" u="sng" spc="-1" dirty="0">
              <a:solidFill>
                <a:srgbClr val="0000FF"/>
              </a:solidFill>
              <a:latin typeface="Trebuchet MS"/>
            </a:endParaRPr>
          </a:p>
          <a:p>
            <a:pPr defTabSz="1042504">
              <a:defRPr/>
            </a:pPr>
            <a:r>
              <a:rPr lang="ru-RU" u="sng" spc="-1" dirty="0">
                <a:solidFill>
                  <a:srgbClr val="0000FF"/>
                </a:solidFill>
                <a:latin typeface="Trebuchet MS"/>
                <a:hlinkClick r:id="rId10"/>
              </a:rPr>
              <a:t>school-russia@prosv.ru</a:t>
            </a:r>
            <a:endParaRPr lang="ru-RU" u="sng" spc="-1" dirty="0">
              <a:solidFill>
                <a:srgbClr val="0000FF"/>
              </a:solidFill>
              <a:latin typeface="Trebuchet MS"/>
            </a:endParaRPr>
          </a:p>
        </p:txBody>
      </p:sp>
      <p:grpSp>
        <p:nvGrpSpPr>
          <p:cNvPr id="14" name="Group 4"/>
          <p:cNvGrpSpPr/>
          <p:nvPr/>
        </p:nvGrpSpPr>
        <p:grpSpPr>
          <a:xfrm>
            <a:off x="402097" y="933423"/>
            <a:ext cx="564982" cy="294512"/>
            <a:chOff x="209160" y="4023000"/>
            <a:chExt cx="483120" cy="267120"/>
          </a:xfrm>
        </p:grpSpPr>
        <p:sp>
          <p:nvSpPr>
            <p:cNvPr id="15" name="CustomShape 5"/>
            <p:cNvSpPr/>
            <p:nvPr/>
          </p:nvSpPr>
          <p:spPr>
            <a:xfrm>
              <a:off x="209160" y="4023000"/>
              <a:ext cx="482760" cy="2671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6"/>
            <p:cNvSpPr/>
            <p:nvPr/>
          </p:nvSpPr>
          <p:spPr>
            <a:xfrm rot="10800000">
              <a:off x="209520" y="4023360"/>
              <a:ext cx="482760" cy="121680"/>
            </a:xfrm>
            <a:prstGeom prst="triangle">
              <a:avLst>
                <a:gd name="adj" fmla="val 50000"/>
              </a:avLst>
            </a:prstGeom>
            <a:solidFill>
              <a:srgbClr val="000099"/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7" name="Прямоугольник 16"/>
          <p:cNvSpPr/>
          <p:nvPr/>
        </p:nvSpPr>
        <p:spPr>
          <a:xfrm>
            <a:off x="233237" y="483518"/>
            <a:ext cx="3693223" cy="382267"/>
          </a:xfrm>
          <a:prstGeom prst="rect">
            <a:avLst/>
          </a:prstGeom>
        </p:spPr>
        <p:txBody>
          <a:bodyPr wrap="none" lIns="104251" tIns="52125" rIns="104251" bIns="52125">
            <a:spAutoFit/>
          </a:bodyPr>
          <a:lstStyle/>
          <a:p>
            <a:pPr defTabSz="1042504">
              <a:defRPr/>
            </a:pPr>
            <a:r>
              <a:rPr lang="ru-RU" spc="-1" dirty="0">
                <a:solidFill>
                  <a:srgbClr val="376092"/>
                </a:solidFill>
                <a:latin typeface="Trebuchet MS"/>
              </a:rPr>
              <a:t>Центр начального образования: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237" y="2339871"/>
            <a:ext cx="4554787" cy="1218287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-22076" y="4183637"/>
            <a:ext cx="915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Все права защищены. </a:t>
            </a:r>
          </a:p>
          <a:p>
            <a:pPr algn="just"/>
            <a:r>
              <a:rPr lang="ru-RU" sz="1000" dirty="0"/>
              <a:t>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</a:t>
            </a:r>
            <a:r>
              <a:rPr lang="ru-RU" sz="1000" dirty="0" smtClean="0"/>
              <a:t>прав. © </a:t>
            </a:r>
            <a:r>
              <a:rPr lang="ru-RU" sz="1000" dirty="0"/>
              <a:t>АО «Издательство «Просвещение», </a:t>
            </a:r>
            <a:r>
              <a:rPr lang="ru-RU" sz="1000" dirty="0" smtClean="0"/>
              <a:t>2019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0720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0595" y="519522"/>
            <a:ext cx="3305880" cy="4125974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995936" y="4631549"/>
            <a:ext cx="8674100" cy="35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/>
          <a:p>
            <a:pPr eaLnBrk="1" hangingPunct="1"/>
            <a:r>
              <a:rPr lang="ru-RU" altLang="ru-RU" sz="1600" dirty="0"/>
              <a:t>С.И. Волкова «Проверочные работы», 1 класс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40" y="534008"/>
            <a:ext cx="3120963" cy="4125974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43102" y="195486"/>
            <a:ext cx="4576247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ДОПОЛНИТЕЛЬНЫЕ ПОСОБИЯ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7" name="Picture 6" descr="http://prosv.ru/Attachment.aspx?Id=10779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86475" y="1131590"/>
            <a:ext cx="1188001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90840" y="4223419"/>
            <a:ext cx="2661080" cy="2182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699542"/>
            <a:ext cx="6082413" cy="4104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93061" y="267493"/>
            <a:ext cx="4471538" cy="410813"/>
          </a:xfrm>
          <a:prstGeom prst="rect">
            <a:avLst/>
          </a:prstGeom>
        </p:spPr>
        <p:txBody>
          <a:bodyPr wrap="none" lIns="71561" tIns="35780" rIns="71561" bIns="35780">
            <a:spAutoFit/>
          </a:bodyPr>
          <a:lstStyle/>
          <a:p>
            <a:pPr marL="394480" indent="-394480" algn="ctr" eaLnBrk="0" hangingPunct="0">
              <a:spcBef>
                <a:spcPct val="20000"/>
              </a:spcBef>
              <a:spcAft>
                <a:spcPts val="518"/>
              </a:spcAft>
              <a:defRPr/>
            </a:pPr>
            <a:r>
              <a:rPr lang="ru-RU" sz="2200" b="1" cap="all" spc="259" dirty="0" smtClean="0">
                <a:solidFill>
                  <a:schemeClr val="tx2"/>
                </a:solidFill>
                <a:cs typeface="Arial" pitchFamily="34" charset="0"/>
              </a:rPr>
              <a:t>ЭЛЕКТРОННОЕ ПРИЛОЖЕНИЕ</a:t>
            </a:r>
            <a:endParaRPr lang="ru-RU" sz="2200" b="1" cap="all" spc="259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1969</Words>
  <Application>Microsoft Office PowerPoint</Application>
  <PresentationFormat>Экран (16:9)</PresentationFormat>
  <Paragraphs>301</Paragraphs>
  <Slides>75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7" baseType="lpstr"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Игушева Ирина Александровна</dc:creator>
  <cp:lastModifiedBy>Анастасия Черепнева</cp:lastModifiedBy>
  <cp:revision>79</cp:revision>
  <dcterms:created xsi:type="dcterms:W3CDTF">2019-04-10T07:07:37Z</dcterms:created>
  <dcterms:modified xsi:type="dcterms:W3CDTF">2019-09-18T13:29:54Z</dcterms:modified>
</cp:coreProperties>
</file>