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305" r:id="rId4"/>
    <p:sldId id="330" r:id="rId5"/>
    <p:sldId id="331" r:id="rId6"/>
    <p:sldId id="322" r:id="rId7"/>
    <p:sldId id="321" r:id="rId8"/>
    <p:sldId id="294" r:id="rId9"/>
    <p:sldId id="297" r:id="rId10"/>
    <p:sldId id="306" r:id="rId11"/>
    <p:sldId id="295" r:id="rId12"/>
    <p:sldId id="257" r:id="rId13"/>
    <p:sldId id="307" r:id="rId14"/>
    <p:sldId id="308" r:id="rId15"/>
    <p:sldId id="316" r:id="rId16"/>
    <p:sldId id="298" r:id="rId17"/>
    <p:sldId id="299" r:id="rId18"/>
    <p:sldId id="300" r:id="rId19"/>
    <p:sldId id="301" r:id="rId20"/>
    <p:sldId id="303" r:id="rId21"/>
    <p:sldId id="304" r:id="rId22"/>
    <p:sldId id="310" r:id="rId23"/>
    <p:sldId id="311" r:id="rId24"/>
    <p:sldId id="314" r:id="rId25"/>
    <p:sldId id="312" r:id="rId26"/>
    <p:sldId id="323" r:id="rId27"/>
    <p:sldId id="288" r:id="rId28"/>
    <p:sldId id="313" r:id="rId29"/>
    <p:sldId id="318" r:id="rId30"/>
    <p:sldId id="324" r:id="rId31"/>
    <p:sldId id="325" r:id="rId32"/>
    <p:sldId id="326" r:id="rId33"/>
    <p:sldId id="327" r:id="rId34"/>
    <p:sldId id="320" r:id="rId35"/>
    <p:sldId id="315" r:id="rId36"/>
    <p:sldId id="317" r:id="rId37"/>
    <p:sldId id="291" r:id="rId38"/>
    <p:sldId id="328" r:id="rId39"/>
    <p:sldId id="292" r:id="rId40"/>
  </p:sldIdLst>
  <p:sldSz cx="9144000" cy="5143500" type="screen16x9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Roboto Black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HRCaRrHeVBqxIFPsM30v6o0SF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4fdba414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g2b4fdba414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67fa0e7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2767fa0e7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4fdba41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b4fdba41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db5204c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db5204c9d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6" name="Google Shape;16;p24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1" name="Google Shape;11;p23" descr="1648061945(1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obrazovanie-pro.ru/masterskaya-interaktivnyh-tetradej/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s://obrazovanie-pro.ru/in-through-ou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s://interaktivnye-tetradi.com/lepbuki-shablony/" TargetMode="External"/><Relationship Id="rId4" Type="http://schemas.openxmlformats.org/officeDocument/2006/relationships/hyperlink" Target="https://interaktivnye-tetradi.com/interaktivnye-tetradi-anglijskij/" TargetMode="Externa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teachers.ru/sho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ldberries.ru/brands/izdatelstvo-titul" TargetMode="External"/><Relationship Id="rId4" Type="http://schemas.openxmlformats.org/officeDocument/2006/relationships/hyperlink" Target="https://www.ozon.ru/seller/izdatelstvo-titul-6954/knigi-1650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91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88.png"/><Relationship Id="rId17" Type="http://schemas.openxmlformats.org/officeDocument/2006/relationships/hyperlink" Target="https://1sept.ru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87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4fdba4140_0_91"/>
          <p:cNvSpPr txBox="1"/>
          <p:nvPr/>
        </p:nvSpPr>
        <p:spPr>
          <a:xfrm>
            <a:off x="446567" y="1105786"/>
            <a:ext cx="6524874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ru-RU" sz="2400" b="1" dirty="0" smtClean="0">
                <a:solidFill>
                  <a:srgbClr val="C00000"/>
                </a:solidFill>
              </a:rPr>
              <a:t>Использование приемов мнемотехники в обучении английскому языку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>
              <a:buSzPts val="2400"/>
            </a:pPr>
            <a:endParaRPr b="1" i="1"/>
          </a:p>
          <a:p>
            <a:pPr lvl="0" algn="ctr">
              <a:buSzPts val="2400"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учитель английского языка, педагог дополнительного образования высшей квалификационной категории, консультант по английскому языку студии раннего развития "</a:t>
            </a:r>
            <a:r>
              <a:rPr lang="ru-RU" sz="1600" b="1" dirty="0" err="1" smtClean="0">
                <a:solidFill>
                  <a:srgbClr val="0070C0"/>
                </a:solidFill>
                <a:latin typeface="+mn-lt"/>
              </a:rPr>
              <a:t>Happy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b="1" dirty="0" err="1" smtClean="0">
                <a:solidFill>
                  <a:srgbClr val="0070C0"/>
                </a:solidFill>
                <a:latin typeface="+mn-lt"/>
              </a:rPr>
              <a:t>Stars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", автор статей</a:t>
            </a:r>
            <a:endParaRPr sz="1600" b="1" i="0" u="none" strike="noStrike" cap="none">
              <a:solidFill>
                <a:srgbClr val="0070C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75778" name="Picture 2" descr="https://sun9-51.userapi.com/impg/w6p2W-WMsLb7XaYi6CIJsuj4V4Y33xQCYlfUcQ/-suQ0HqccPI.jpg?size=1200x1600&amp;quality=95&amp;sign=703b7b6f14fcadcb9bec9d8b2d2a121e&amp;type=album"/>
          <p:cNvPicPr>
            <a:picLocks noChangeAspect="1" noChangeArrowheads="1"/>
          </p:cNvPicPr>
          <p:nvPr/>
        </p:nvPicPr>
        <p:blipFill>
          <a:blip r:embed="rId3"/>
          <a:srcRect l="17397" t="22815" r="9893"/>
          <a:stretch>
            <a:fillRect/>
          </a:stretch>
        </p:blipFill>
        <p:spPr bwMode="auto">
          <a:xfrm>
            <a:off x="6875189" y="1560983"/>
            <a:ext cx="2268812" cy="3211257"/>
          </a:xfrm>
          <a:prstGeom prst="rect">
            <a:avLst/>
          </a:prstGeom>
          <a:noFill/>
        </p:spPr>
      </p:pic>
      <p:pic>
        <p:nvPicPr>
          <p:cNvPr id="4" name="Picture 2" descr="C:\Desktop\ТИТУЛ\9 декабря 2018 конференция Мильруд\Конфетти.jpg"/>
          <p:cNvPicPr>
            <a:picLocks noChangeAspect="1" noChangeArrowheads="1"/>
          </p:cNvPicPr>
          <p:nvPr/>
        </p:nvPicPr>
        <p:blipFill>
          <a:blip r:embed="rId4" cstate="print"/>
          <a:srcRect b="8910"/>
          <a:stretch>
            <a:fillRect/>
          </a:stretch>
        </p:blipFill>
        <p:spPr bwMode="auto">
          <a:xfrm>
            <a:off x="0" y="3135944"/>
            <a:ext cx="2585071" cy="1766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1" y="205979"/>
            <a:ext cx="5634110" cy="276210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</a:rPr>
              <a:t>Рифмизация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06905"/>
            <a:ext cx="8229600" cy="32725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Везёт лошадка целый воз,</a:t>
            </a:r>
          </a:p>
          <a:p>
            <a:pPr algn="ctr">
              <a:buNone/>
            </a:pPr>
            <a:r>
              <a:rPr lang="ru-RU" dirty="0" smtClean="0"/>
              <a:t>Лошадка по-английски – </a:t>
            </a:r>
            <a:r>
              <a:rPr lang="en-US" dirty="0" smtClean="0"/>
              <a:t>horse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" name="Picture 4" descr="https://static.vecteezy.com/system/resources/previews/005/096/127/original/a-horse-carries-a-cart-with-hay-transportation-of-goods-in-the-village-flat-illustration-vector.jpg"/>
          <p:cNvPicPr>
            <a:picLocks noChangeAspect="1" noChangeArrowheads="1"/>
          </p:cNvPicPr>
          <p:nvPr/>
        </p:nvPicPr>
        <p:blipFill>
          <a:blip r:embed="rId2"/>
          <a:srcRect l="5158" t="18928" r="5302" b="17451"/>
          <a:stretch>
            <a:fillRect/>
          </a:stretch>
        </p:blipFill>
        <p:spPr bwMode="auto">
          <a:xfrm>
            <a:off x="2509521" y="2419644"/>
            <a:ext cx="4187484" cy="19835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2"/>
          <a:srcRect l="35601" t="18941" r="38830" b="20774"/>
          <a:stretch>
            <a:fillRect/>
          </a:stretch>
        </p:blipFill>
        <p:spPr bwMode="auto">
          <a:xfrm>
            <a:off x="3355092" y="735645"/>
            <a:ext cx="3006625" cy="390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/>
          <a:srcRect l="35601" t="21589" r="39110" b="18737"/>
          <a:stretch>
            <a:fillRect/>
          </a:stretch>
        </p:blipFill>
        <p:spPr bwMode="auto">
          <a:xfrm>
            <a:off x="163312" y="731044"/>
            <a:ext cx="3093834" cy="39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/>
          <a:srcRect l="35911" t="15071" r="38716" b="25662"/>
          <a:stretch>
            <a:fillRect/>
          </a:stretch>
        </p:blipFill>
        <p:spPr bwMode="auto">
          <a:xfrm>
            <a:off x="6380174" y="763146"/>
            <a:ext cx="2674448" cy="3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4fdba4140_0_9"/>
          <p:cNvSpPr txBox="1">
            <a:spLocks noGrp="1"/>
          </p:cNvSpPr>
          <p:nvPr>
            <p:ph type="title"/>
          </p:nvPr>
        </p:nvSpPr>
        <p:spPr>
          <a:xfrm>
            <a:off x="2633196" y="4"/>
            <a:ext cx="6053603" cy="701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endParaRPr sz="240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b4fdba4140_0_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lvl="0" indent="0"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8" descr="C:\Users\я\AppData\Local\Packages\Microsoft.Windows.Photos_8wekyb3d8bbwe\TempState\ShareServiceTempFolder\Курбанова Серия.jpeg"/>
          <p:cNvPicPr>
            <a:picLocks noChangeAspect="1" noChangeArrowheads="1"/>
          </p:cNvPicPr>
          <p:nvPr/>
        </p:nvPicPr>
        <p:blipFill>
          <a:blip r:embed="rId3"/>
          <a:srcRect b="1088"/>
          <a:stretch>
            <a:fillRect/>
          </a:stretch>
        </p:blipFill>
        <p:spPr bwMode="auto">
          <a:xfrm>
            <a:off x="2593570" y="113898"/>
            <a:ext cx="3594100" cy="4739985"/>
          </a:xfrm>
          <a:prstGeom prst="rect">
            <a:avLst/>
          </a:prstGeom>
          <a:noFill/>
        </p:spPr>
      </p:pic>
      <p:sp>
        <p:nvSpPr>
          <p:cNvPr id="72706" name="AutoShape 2" descr="Комплект &quot;Стихи и загадки&quot; (5 книг). Первые английские слова. QR-код для аудио. | Курбанова Юлия Геннадьевна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2708" name="Picture 4" descr="C:\Users\я\AppData\Local\Packages\Microsoft.Windows.Photos_8wekyb3d8bbwe\TempState\ShareServiceTempFolder\Животные Курбанова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252" y="1148156"/>
            <a:ext cx="2405760" cy="320768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/>
          <a:srcRect l="31244" t="15682" r="34474" b="8147"/>
          <a:stretch>
            <a:fillRect/>
          </a:stretch>
        </p:blipFill>
        <p:spPr bwMode="auto">
          <a:xfrm>
            <a:off x="6387050" y="886899"/>
            <a:ext cx="2564445" cy="33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Teddy Bear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 l="32047" t="15071" r="35047" b="7943"/>
          <a:stretch>
            <a:fillRect/>
          </a:stretch>
        </p:blipFill>
        <p:spPr bwMode="auto">
          <a:xfrm>
            <a:off x="3038834" y="845648"/>
            <a:ext cx="3031958" cy="380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2820" t="13538" r="35442" b="9128"/>
          <a:stretch>
            <a:fillRect/>
          </a:stretch>
        </p:blipFill>
        <p:spPr bwMode="auto">
          <a:xfrm>
            <a:off x="247507" y="845649"/>
            <a:ext cx="2776592" cy="380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Plane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24250" t="14273" r="26263" b="25375"/>
          <a:stretch>
            <a:fillRect/>
          </a:stretch>
        </p:blipFill>
        <p:spPr bwMode="auto">
          <a:xfrm>
            <a:off x="1457540" y="735646"/>
            <a:ext cx="6366424" cy="397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Whale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 l="24365" t="14794" r="26218" b="25458"/>
          <a:stretch>
            <a:fillRect/>
          </a:stretch>
        </p:blipFill>
        <p:spPr bwMode="auto">
          <a:xfrm>
            <a:off x="2021305" y="825023"/>
            <a:ext cx="5266394" cy="382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5482" y="0"/>
            <a:ext cx="1498518" cy="14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562" y="0"/>
            <a:ext cx="5300770" cy="110003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</a:rPr>
              <a:t>Аудиальное</a:t>
            </a:r>
            <a:r>
              <a:rPr lang="ru-RU" sz="2000" b="1" dirty="0" smtClean="0">
                <a:solidFill>
                  <a:schemeClr val="bg1"/>
                </a:solidFill>
              </a:rPr>
              <a:t>, визуальное и кинестетическое представление: развиваем актерские и </a:t>
            </a:r>
            <a:r>
              <a:rPr lang="ru-RU" sz="2000" b="1" dirty="0" smtClean="0">
                <a:solidFill>
                  <a:srgbClr val="C00000"/>
                </a:solidFill>
              </a:rPr>
              <a:t>физические способности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143008" y="2357464"/>
            <a:ext cx="4643471" cy="22371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t="6368" r="6114"/>
          <a:stretch>
            <a:fillRect/>
          </a:stretch>
        </p:blipFill>
        <p:spPr bwMode="auto">
          <a:xfrm>
            <a:off x="980655" y="1134406"/>
            <a:ext cx="6650804" cy="343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431" y="0"/>
            <a:ext cx="4929509" cy="721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Интерактивные тетради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Анастасии Рыковой в моей практике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64395"/>
            <a:ext cx="6215106" cy="2464611"/>
          </a:xfrm>
        </p:spPr>
        <p:txBody>
          <a:bodyPr>
            <a:normAutofit fontScale="32500" lnSpcReduction="20000"/>
          </a:bodyPr>
          <a:lstStyle/>
          <a:p>
            <a:pPr fontAlgn="base">
              <a:buNone/>
            </a:pPr>
            <a:r>
              <a:rPr lang="ru-RU" sz="4500" b="1" dirty="0" smtClean="0"/>
              <a:t>Интернет-ресурсы и образовательные программы:</a:t>
            </a:r>
          </a:p>
          <a:p>
            <a:pPr fontAlgn="base">
              <a:buNone/>
            </a:pPr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>1) </a:t>
            </a:r>
            <a:r>
              <a:rPr lang="ru-RU" sz="4500" u="sng" dirty="0" smtClean="0">
                <a:hlinkClick r:id="rId2"/>
              </a:rPr>
              <a:t>https://obrazovanie-pro.ru/in-through-out/</a:t>
            </a:r>
            <a:r>
              <a:rPr lang="ru-RU" sz="4500" dirty="0" smtClean="0"/>
              <a:t> </a:t>
            </a:r>
            <a:br>
              <a:rPr lang="ru-RU" sz="4500" dirty="0" smtClean="0"/>
            </a:br>
            <a:r>
              <a:rPr lang="ru-RU" sz="4500" dirty="0" smtClean="0"/>
              <a:t>2) </a:t>
            </a:r>
            <a:r>
              <a:rPr lang="ru-RU" sz="4500" u="sng" dirty="0" smtClean="0">
                <a:hlinkClick r:id="rId3"/>
              </a:rPr>
              <a:t>https://obrazovanie-pro.ru/masterskaya-interaktivnyh-tetradej/</a:t>
            </a:r>
            <a:endParaRPr lang="ru-RU" sz="4500" u="sng" dirty="0" smtClean="0"/>
          </a:p>
          <a:p>
            <a:pPr fontAlgn="base">
              <a:buNone/>
            </a:pPr>
            <a:r>
              <a:rPr lang="ru-RU" sz="4500" dirty="0" smtClean="0"/>
              <a:t>3) </a:t>
            </a:r>
            <a:r>
              <a:rPr lang="ru-RU" sz="4500" u="sng" dirty="0" smtClean="0">
                <a:hlinkClick r:id="rId4"/>
              </a:rPr>
              <a:t>https://interaktivnye-tetradi.com/interaktivnye-tetradi-anglijskij/</a:t>
            </a:r>
            <a:r>
              <a:rPr lang="ru-RU" sz="4500" dirty="0" smtClean="0"/>
              <a:t> ← </a:t>
            </a:r>
            <a:r>
              <a:rPr lang="ru-RU" sz="4500" dirty="0" err="1" smtClean="0"/>
              <a:t>Интенсив</a:t>
            </a:r>
            <a:r>
              <a:rPr lang="ru-RU" sz="4500" dirty="0" smtClean="0"/>
              <a:t> по интерактивным тетрадям</a:t>
            </a:r>
            <a:br>
              <a:rPr lang="ru-RU" sz="4500" dirty="0" smtClean="0"/>
            </a:br>
            <a:r>
              <a:rPr lang="ru-RU" sz="4500" dirty="0" smtClean="0"/>
              <a:t>4) </a:t>
            </a:r>
            <a:r>
              <a:rPr lang="ru-RU" sz="4500" u="sng" dirty="0" smtClean="0">
                <a:hlinkClick r:id="rId5"/>
              </a:rPr>
              <a:t>https://interaktivnye-tetradi.com/lepbuki-shablony/</a:t>
            </a:r>
            <a:r>
              <a:rPr lang="ru-RU" sz="4500" dirty="0" smtClean="0"/>
              <a:t> ← Как делать шаблоны для </a:t>
            </a:r>
            <a:r>
              <a:rPr lang="ru-RU" sz="4500" dirty="0" err="1" smtClean="0"/>
              <a:t>лэпбуков</a:t>
            </a:r>
            <a:r>
              <a:rPr lang="ru-RU" sz="4500" dirty="0" smtClean="0"/>
              <a:t> и интерактивных тетрадей (</a:t>
            </a:r>
            <a:r>
              <a:rPr lang="ru-RU" sz="4500" dirty="0" err="1" smtClean="0"/>
              <a:t>видеокурс</a:t>
            </a:r>
            <a:r>
              <a:rPr lang="ru-RU" sz="4500" dirty="0" smtClean="0"/>
              <a:t>)</a:t>
            </a: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17410" name="Picture 2" descr="https://anastasiarykova.com/wp-content/uploads/2018/04/anastasia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3311" y="0"/>
            <a:ext cx="2330689" cy="234588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/>
          <a:srcRect t="2291" b="3783"/>
          <a:stretch/>
        </p:blipFill>
        <p:spPr bwMode="auto">
          <a:xfrm>
            <a:off x="351088" y="2765077"/>
            <a:ext cx="2949001" cy="1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https://i.pinimg.com/originals/60/fc/d5/60fcd5a0f1f9e3571ae630cfc6555f14.jpg"/>
          <p:cNvPicPr>
            <a:picLocks noChangeAspect="1" noChangeArrowheads="1"/>
          </p:cNvPicPr>
          <p:nvPr/>
        </p:nvPicPr>
        <p:blipFill>
          <a:blip r:embed="rId8"/>
          <a:srcRect t="6968" r="12245" b="21082"/>
          <a:stretch>
            <a:fillRect/>
          </a:stretch>
        </p:blipFill>
        <p:spPr bwMode="auto">
          <a:xfrm>
            <a:off x="6073701" y="2550164"/>
            <a:ext cx="2616537" cy="205367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/>
          <a:srcRect b="5578"/>
          <a:stretch/>
        </p:blipFill>
        <p:spPr bwMode="auto">
          <a:xfrm>
            <a:off x="3547598" y="2643344"/>
            <a:ext cx="1970421" cy="205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686" y="89377"/>
            <a:ext cx="6411113" cy="7142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Лексико-грамматическая таблица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1" descr="C:\Users\пк\Downloads\20191225_012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414" y="806554"/>
            <a:ext cx="3897078" cy="3908060"/>
          </a:xfrm>
          <a:prstGeom prst="rect">
            <a:avLst/>
          </a:prstGeom>
          <a:noFill/>
        </p:spPr>
      </p:pic>
      <p:pic>
        <p:nvPicPr>
          <p:cNvPr id="5" name="Picture 2" descr="C:\Users\пк\Downloads\20191225_012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826" y="879340"/>
            <a:ext cx="3949031" cy="37871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10" y="1232428"/>
            <a:ext cx="1571603" cy="20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1"/>
            <a:ext cx="6786610" cy="1904426"/>
          </a:xfrm>
        </p:spPr>
        <p:txBody>
          <a:bodyPr>
            <a:normAutofit fontScale="62500" lnSpcReduction="2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Книжка со створками «Множественное число существительных. Исключения»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План работы с книжкой: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1) </a:t>
            </a:r>
            <a:r>
              <a:rPr lang="ru-RU" sz="1800" b="1" dirty="0" smtClean="0">
                <a:solidFill>
                  <a:schemeClr val="tx1"/>
                </a:solidFill>
              </a:rPr>
              <a:t>  Вырежьте шаблон, приклейте его в тетрадь.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2) </a:t>
            </a:r>
            <a:r>
              <a:rPr lang="ru-RU" sz="1800" b="1" dirty="0" smtClean="0">
                <a:solidFill>
                  <a:schemeClr val="tx1"/>
                </a:solidFill>
              </a:rPr>
              <a:t> Раскрасьте картинки.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3) </a:t>
            </a:r>
            <a:r>
              <a:rPr lang="ru-RU" sz="1800" b="1" dirty="0" smtClean="0">
                <a:solidFill>
                  <a:schemeClr val="tx1"/>
                </a:solidFill>
              </a:rPr>
              <a:t> Обведите ручкой слова-исключения.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4) </a:t>
            </a:r>
            <a:r>
              <a:rPr lang="ru-RU" sz="1800" b="1" dirty="0" smtClean="0">
                <a:solidFill>
                  <a:schemeClr val="tx1"/>
                </a:solidFill>
              </a:rPr>
              <a:t> Напишите форму единственного числа существительных на другой стороне.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пк\Downloads\20191202_022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2165" y="1897552"/>
            <a:ext cx="3570578" cy="2678208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 t="18750" b="24779"/>
          <a:stretch>
            <a:fillRect/>
          </a:stretch>
        </p:blipFill>
        <p:spPr bwMode="auto">
          <a:xfrm>
            <a:off x="2014313" y="2035362"/>
            <a:ext cx="3058525" cy="230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67fa0e7a2_0_0"/>
          <p:cNvSpPr txBox="1">
            <a:spLocks noGrp="1"/>
          </p:cNvSpPr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Сегодня </a:t>
            </a: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мы</a:t>
            </a: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767fa0e7a2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 dirty="0" smtClean="0">
                <a:latin typeface="+mn-lt"/>
              </a:rPr>
              <a:t>решим, как помочь ученикам облегчить запоминание новых слов и грамматических конструкций, легко и быстро учить стихи и готовить пересказы на английском языке на любой ступени обучения;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ru-RU" sz="1800" dirty="0" smtClean="0">
                <a:latin typeface="+mn-lt"/>
              </a:rPr>
              <a:t>рассмотрим возможности применения различных приёмов, увеличивающих объем памяти и облегчающих запоминание информации с примерами из практики, в частности </a:t>
            </a:r>
            <a:r>
              <a:rPr lang="ru-RU" sz="1800" dirty="0" err="1" smtClean="0">
                <a:latin typeface="+mn-lt"/>
              </a:rPr>
              <a:t>мнемодорожки</a:t>
            </a:r>
            <a:r>
              <a:rPr lang="ru-RU" sz="1800" dirty="0" smtClean="0">
                <a:latin typeface="+mn-lt"/>
              </a:rPr>
              <a:t>, </a:t>
            </a:r>
            <a:r>
              <a:rPr lang="ru-RU" sz="1800" dirty="0" err="1" smtClean="0">
                <a:latin typeface="+mn-lt"/>
              </a:rPr>
              <a:t>мнемотаблицы</a:t>
            </a:r>
            <a:r>
              <a:rPr lang="ru-RU" sz="1800" dirty="0" smtClean="0">
                <a:latin typeface="+mn-lt"/>
              </a:rPr>
              <a:t>, </a:t>
            </a:r>
            <a:r>
              <a:rPr lang="ru-RU" sz="1800" dirty="0" err="1" smtClean="0">
                <a:latin typeface="+mn-lt"/>
              </a:rPr>
              <a:t>рифмизацию</a:t>
            </a:r>
            <a:r>
              <a:rPr lang="ru-RU" sz="1800" dirty="0" smtClean="0">
                <a:latin typeface="+mn-lt"/>
              </a:rPr>
              <a:t>, пиктограммы, пополнение банка слов и другие</a:t>
            </a:r>
            <a:endParaRPr sz="1800"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ctrTitle"/>
          </p:nvPr>
        </p:nvSpPr>
        <p:spPr>
          <a:xfrm>
            <a:off x="2392565" y="87474"/>
            <a:ext cx="6480281" cy="48316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Книжка с ярлычками «Указательные местоимения»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пк\Downloads\20191212_103424.jpg"/>
          <p:cNvPicPr>
            <a:picLocks noChangeAspect="1" noChangeArrowheads="1"/>
          </p:cNvPicPr>
          <p:nvPr/>
        </p:nvPicPr>
        <p:blipFill>
          <a:blip r:embed="rId2" cstate="print"/>
          <a:srcRect l="31250" t="21439" r="29166" b="5668"/>
          <a:stretch>
            <a:fillRect/>
          </a:stretch>
        </p:blipFill>
        <p:spPr bwMode="auto">
          <a:xfrm>
            <a:off x="235132" y="788807"/>
            <a:ext cx="2933114" cy="2072224"/>
          </a:xfrm>
          <a:prstGeom prst="rect">
            <a:avLst/>
          </a:prstGeom>
          <a:noFill/>
        </p:spPr>
      </p:pic>
      <p:pic>
        <p:nvPicPr>
          <p:cNvPr id="1027" name="Picture 3" descr="C:\Users\пк\Downloads\20191212_103347 (1).jpg"/>
          <p:cNvPicPr>
            <a:picLocks noChangeAspect="1" noChangeArrowheads="1"/>
          </p:cNvPicPr>
          <p:nvPr/>
        </p:nvPicPr>
        <p:blipFill>
          <a:blip r:embed="rId3" cstate="print"/>
          <a:srcRect l="40625" t="22129" r="27083" b="28561"/>
          <a:stretch>
            <a:fillRect/>
          </a:stretch>
        </p:blipFill>
        <p:spPr bwMode="auto">
          <a:xfrm>
            <a:off x="3350741" y="781166"/>
            <a:ext cx="3048050" cy="2036064"/>
          </a:xfrm>
          <a:prstGeom prst="rect">
            <a:avLst/>
          </a:prstGeom>
          <a:noFill/>
        </p:spPr>
      </p:pic>
      <p:pic>
        <p:nvPicPr>
          <p:cNvPr id="1028" name="Picture 4" descr="C:\Users\пк\Downloads\20191212_103356.jpg"/>
          <p:cNvPicPr>
            <a:picLocks noChangeAspect="1" noChangeArrowheads="1"/>
          </p:cNvPicPr>
          <p:nvPr/>
        </p:nvPicPr>
        <p:blipFill>
          <a:blip r:embed="rId4" cstate="print"/>
          <a:srcRect l="50000" t="21859" r="18750" b="26417"/>
          <a:stretch>
            <a:fillRect/>
          </a:stretch>
        </p:blipFill>
        <p:spPr bwMode="auto">
          <a:xfrm>
            <a:off x="325693" y="2926080"/>
            <a:ext cx="2421474" cy="173833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r="11249"/>
          <a:stretch>
            <a:fillRect/>
          </a:stretch>
        </p:blipFill>
        <p:spPr bwMode="auto">
          <a:xfrm>
            <a:off x="6606944" y="747933"/>
            <a:ext cx="2369250" cy="205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Users\я\Downloads\IMG_0473.jpg"/>
          <p:cNvPicPr>
            <a:picLocks noChangeAspect="1" noChangeArrowheads="1"/>
          </p:cNvPicPr>
          <p:nvPr/>
        </p:nvPicPr>
        <p:blipFill>
          <a:blip r:embed="rId6"/>
          <a:srcRect t="34857" b="17524"/>
          <a:stretch>
            <a:fillRect/>
          </a:stretch>
        </p:blipFill>
        <p:spPr bwMode="auto">
          <a:xfrm>
            <a:off x="3283130" y="2882537"/>
            <a:ext cx="4901211" cy="17504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758" y="563766"/>
            <a:ext cx="3531500" cy="416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t="4688" b="13615"/>
          <a:stretch>
            <a:fillRect/>
          </a:stretch>
        </p:blipFill>
        <p:spPr bwMode="auto">
          <a:xfrm>
            <a:off x="5088870" y="570641"/>
            <a:ext cx="3386680" cy="4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916" y="205979"/>
            <a:ext cx="2622884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Word lists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sun9-78.userapi.com/impg/0-9XtVPZKd2R91BDRqV-j0pxtd-O7bpDy5G7jw/89oW1AR2ssk.jpg?size=628x879&amp;quality=96&amp;sign=e2a4a2800d33a43b8c098822326d3a66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880" y="1216909"/>
            <a:ext cx="2213810" cy="297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 l="31990" t="20161" r="36891" b="8277"/>
          <a:stretch>
            <a:fillRect/>
          </a:stretch>
        </p:blipFill>
        <p:spPr bwMode="auto">
          <a:xfrm>
            <a:off x="2461315" y="405637"/>
            <a:ext cx="3506347" cy="426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 l="32047" t="14664" r="35095" b="7943"/>
          <a:stretch>
            <a:fillRect/>
          </a:stretch>
        </p:blipFill>
        <p:spPr bwMode="auto">
          <a:xfrm>
            <a:off x="5976128" y="694393"/>
            <a:ext cx="3167872" cy="39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708" y="1"/>
            <a:ext cx="5641091" cy="556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With your friends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2"/>
          <a:srcRect l="31703" t="14053" r="35047" b="8758"/>
          <a:stretch>
            <a:fillRect/>
          </a:stretch>
        </p:blipFill>
        <p:spPr bwMode="auto">
          <a:xfrm>
            <a:off x="0" y="0"/>
            <a:ext cx="3540622" cy="443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я\Desktop\АЯШ\IMG_031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977" y="563765"/>
            <a:ext cx="5397023" cy="378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я\Desktop\АЯШ\IMG_0324.jpg"/>
          <p:cNvPicPr/>
          <p:nvPr/>
        </p:nvPicPr>
        <p:blipFill>
          <a:blip r:embed="rId4" cstate="print"/>
          <a:srcRect l="20744" t="9007" r="4889" b="22059"/>
          <a:stretch>
            <a:fillRect/>
          </a:stretch>
        </p:blipFill>
        <p:spPr bwMode="auto">
          <a:xfrm>
            <a:off x="1790800" y="2421784"/>
            <a:ext cx="3496220" cy="235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409" y="0"/>
            <a:ext cx="7442391" cy="55001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en-US" sz="3100" b="1" dirty="0" smtClean="0">
                <a:solidFill>
                  <a:schemeClr val="bg1"/>
                </a:solidFill>
              </a:rPr>
              <a:t>Vocabulary Bank / </a:t>
            </a:r>
            <a:r>
              <a:rPr lang="ru-RU" sz="3100" b="1" dirty="0" smtClean="0">
                <a:solidFill>
                  <a:schemeClr val="bg1"/>
                </a:solidFill>
              </a:rPr>
              <a:t>Банк слов</a:t>
            </a:r>
            <a:endParaRPr lang="ru-RU" sz="3100" b="1" dirty="0">
              <a:solidFill>
                <a:schemeClr val="bg1"/>
              </a:solidFill>
            </a:endParaRPr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5543" t="9641" r="35628" b="7909"/>
          <a:stretch>
            <a:fillRect/>
          </a:stretch>
        </p:blipFill>
        <p:spPr bwMode="auto">
          <a:xfrm>
            <a:off x="92645" y="687519"/>
            <a:ext cx="5119221" cy="40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s://lh3.googleusercontent.com/kXapoQc1BpIhw1dO1Dok8tMZoUW8iW7EVQfv_we2aEEKlPbyqYRg03GuSKpLmACnmK8=w2247-h1264"/>
          <p:cNvPicPr>
            <a:picLocks noChangeAspect="1" noChangeArrowheads="1"/>
          </p:cNvPicPr>
          <p:nvPr/>
        </p:nvPicPr>
        <p:blipFill>
          <a:blip r:embed="rId3"/>
          <a:srcRect l="20522" t="24616"/>
          <a:stretch>
            <a:fillRect/>
          </a:stretch>
        </p:blipFill>
        <p:spPr bwMode="auto">
          <a:xfrm>
            <a:off x="5211393" y="676300"/>
            <a:ext cx="3932608" cy="2098251"/>
          </a:xfrm>
          <a:prstGeom prst="rect">
            <a:avLst/>
          </a:prstGeom>
          <a:noFill/>
        </p:spPr>
      </p:pic>
      <p:pic>
        <p:nvPicPr>
          <p:cNvPr id="28674" name="Picture 2" descr="https://madeheart.com/media/productphoto/289/23525645/1_23_DSC_02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6973" y="2811952"/>
            <a:ext cx="2806363" cy="18709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sun9-78.userapi.com/impg/0-9XtVPZKd2R91BDRqV-j0pxtd-O7bpDy5G7jw/89oW1AR2ssk.jpg?size=628x879&amp;quality=96&amp;sign=e2a4a2800d33a43b8c098822326d3a66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190" y="1120656"/>
            <a:ext cx="2493260" cy="353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31932" t="18941" r="35161" b="8147"/>
          <a:stretch>
            <a:fillRect/>
          </a:stretch>
        </p:blipFill>
        <p:spPr bwMode="auto">
          <a:xfrm>
            <a:off x="2736326" y="0"/>
            <a:ext cx="3540722" cy="477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я\Downloads\IMG_0617.jpg"/>
          <p:cNvPicPr>
            <a:picLocks noChangeAspect="1" noChangeArrowheads="1"/>
          </p:cNvPicPr>
          <p:nvPr/>
        </p:nvPicPr>
        <p:blipFill>
          <a:blip r:embed="rId4"/>
          <a:srcRect t="19089" r="5885" b="4266"/>
          <a:stretch>
            <a:fillRect/>
          </a:stretch>
        </p:blipFill>
        <p:spPr bwMode="auto">
          <a:xfrm>
            <a:off x="6082249" y="-1"/>
            <a:ext cx="3061752" cy="1870052"/>
          </a:xfrm>
          <a:prstGeom prst="rect">
            <a:avLst/>
          </a:prstGeom>
          <a:noFill/>
        </p:spPr>
      </p:pic>
      <p:pic>
        <p:nvPicPr>
          <p:cNvPr id="27650" name="Picture 2" descr="C:\Users\я\Downloads\IMG_06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948" y="1913331"/>
            <a:ext cx="3059052" cy="1854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90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sun9-78.userapi.com/impg/0-9XtVPZKd2R91BDRqV-j0pxtd-O7bpDy5G7jw/89oW1AR2ssk.jpg?size=628x879&amp;quality=96&amp;sign=e2a4a2800d33a43b8c098822326d3a66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812" y="1134406"/>
            <a:ext cx="2046371" cy="296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 l="32019" t="18246" r="35039" b="8170"/>
          <a:stretch>
            <a:fillRect/>
          </a:stretch>
        </p:blipFill>
        <p:spPr bwMode="auto">
          <a:xfrm>
            <a:off x="2404994" y="0"/>
            <a:ext cx="3698960" cy="464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6" descr="https://fsd.multiurok.ru/html/2019/02/26/s_5c757b4c803f3/img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7667" y="0"/>
            <a:ext cx="3066333" cy="1724813"/>
          </a:xfrm>
          <a:prstGeom prst="rect">
            <a:avLst/>
          </a:prstGeom>
          <a:noFill/>
        </p:spPr>
      </p:pic>
      <p:pic>
        <p:nvPicPr>
          <p:cNvPr id="57352" name="Picture 8" descr="https://sun9-68.userapi.com/impg/xUAa94ybAGFdypOhz1rChNLL2jtidktUaZCaiQ/0vsK-Dp-R5U.jpg?size=960x720&amp;quality=96&amp;sign=3d448f9f59a335aa6dcffa81db80c5d2&amp;c_uniq_tag=ej1436GnLZqeQVSdKdtcvlOlp9uVBF3K8Y2DheAFmfI&amp;type=album"/>
          <p:cNvPicPr>
            <a:picLocks noChangeAspect="1" noChangeArrowheads="1"/>
          </p:cNvPicPr>
          <p:nvPr/>
        </p:nvPicPr>
        <p:blipFill>
          <a:blip r:embed="rId5"/>
          <a:srcRect t="3195" b="3195"/>
          <a:stretch>
            <a:fillRect/>
          </a:stretch>
        </p:blipFill>
        <p:spPr bwMode="auto">
          <a:xfrm>
            <a:off x="6098292" y="1705047"/>
            <a:ext cx="3045708" cy="2138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2206934" y="4"/>
            <a:ext cx="6479865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Учимся пересказывать 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28;g29db5204c9d_0_39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7646" y="745196"/>
            <a:ext cx="3693900" cy="38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2;g29db5204c9d_0_288" descr="Изображение выглядит как карт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2421" y="717259"/>
            <a:ext cx="1911579" cy="26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27;g29db5204c9d_0_390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646" y="728770"/>
            <a:ext cx="2967572" cy="39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696" y="205979"/>
            <a:ext cx="6081104" cy="50904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Учимся пересказывать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омплект &quot;Стихи и загадки&quot; (5 книг). Первые английские слова. QR-код для аудио. | Курбанова Юлия Геннадьевна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sun9-78.userapi.com/impg/0-9XtVPZKd2R91BDRqV-j0pxtd-O7bpDy5G7jw/89oW1AR2ssk.jpg?size=628x879&amp;quality=96&amp;sign=e2a4a2800d33a43b8c098822326d3a66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13" y="996903"/>
            <a:ext cx="1290100" cy="17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 l="39115" t="62448" r="37991" b="19464"/>
          <a:stretch>
            <a:fillRect/>
          </a:stretch>
        </p:blipFill>
        <p:spPr bwMode="auto">
          <a:xfrm>
            <a:off x="1333783" y="1058776"/>
            <a:ext cx="4998263" cy="326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undefin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5122" y="795300"/>
            <a:ext cx="2525748" cy="38454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1210033" y="4"/>
            <a:ext cx="7476767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84;g29db5204c9d_0_7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21893"/>
            <a:ext cx="5280144" cy="38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314520" y="151255"/>
            <a:ext cx="3829480" cy="4565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b="1" dirty="0" smtClean="0"/>
              <a:t>Lead-in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Dear students, have a look at this object. What is it? </a:t>
            </a:r>
            <a:endParaRPr lang="ru-RU" sz="1200" dirty="0" smtClean="0"/>
          </a:p>
          <a:p>
            <a:r>
              <a:rPr lang="en-US" sz="1200" b="1" dirty="0" smtClean="0"/>
              <a:t>Student 1: </a:t>
            </a:r>
            <a:r>
              <a:rPr lang="en-US" sz="1200" dirty="0" smtClean="0"/>
              <a:t>It is a calendar.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Yes, right. But it’s not a usual calendar. What is special about this calendar?</a:t>
            </a:r>
            <a:endParaRPr lang="ru-RU" sz="1200" dirty="0" smtClean="0"/>
          </a:p>
          <a:p>
            <a:r>
              <a:rPr lang="en-US" sz="1200" b="1" dirty="0" smtClean="0"/>
              <a:t>Student 2: </a:t>
            </a:r>
            <a:r>
              <a:rPr lang="en-US" sz="1200" dirty="0" smtClean="0"/>
              <a:t>It is also a vocabulary.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Exactly! How many words does this vocabulary contain?</a:t>
            </a:r>
            <a:endParaRPr lang="ru-RU" sz="1200" dirty="0" smtClean="0"/>
          </a:p>
          <a:p>
            <a:r>
              <a:rPr lang="en-US" sz="1200" b="1" dirty="0" smtClean="0"/>
              <a:t>Student 3: </a:t>
            </a:r>
            <a:r>
              <a:rPr lang="en-US" sz="1200" dirty="0" smtClean="0"/>
              <a:t>It contains 366 words.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That’s true. But why not 365?</a:t>
            </a:r>
            <a:endParaRPr lang="ru-RU" sz="1200" dirty="0" smtClean="0"/>
          </a:p>
          <a:p>
            <a:r>
              <a:rPr lang="en-US" sz="1200" b="1" dirty="0" smtClean="0"/>
              <a:t>Student 4: </a:t>
            </a:r>
            <a:r>
              <a:rPr lang="en-US" sz="1200" dirty="0" smtClean="0"/>
              <a:t>Because 2024 is a leap year. 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And which day is added to a leap year?</a:t>
            </a:r>
            <a:endParaRPr lang="ru-RU" sz="1200" dirty="0" smtClean="0"/>
          </a:p>
          <a:p>
            <a:r>
              <a:rPr lang="en-US" sz="1200" b="1" dirty="0" smtClean="0"/>
              <a:t>Student 5: </a:t>
            </a:r>
            <a:r>
              <a:rPr lang="en-US" sz="1200" dirty="0" smtClean="0"/>
              <a:t>February 29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.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Yeah, you are absolutely right. What season is it now?</a:t>
            </a:r>
            <a:endParaRPr lang="ru-RU" sz="1200" dirty="0" smtClean="0"/>
          </a:p>
          <a:p>
            <a:r>
              <a:rPr lang="en-US" sz="1200" b="1" dirty="0" smtClean="0"/>
              <a:t>Student 6: </a:t>
            </a:r>
            <a:r>
              <a:rPr lang="en-US" sz="1200" dirty="0" smtClean="0"/>
              <a:t>It’s winter now.</a:t>
            </a:r>
            <a:endParaRPr lang="ru-RU" sz="1200" dirty="0" smtClean="0"/>
          </a:p>
          <a:p>
            <a:r>
              <a:rPr lang="en-US" sz="1200" dirty="0" smtClean="0"/>
              <a:t>Teacher: What month is it now?</a:t>
            </a:r>
            <a:endParaRPr lang="ru-RU" sz="1200" dirty="0" smtClean="0"/>
          </a:p>
          <a:p>
            <a:r>
              <a:rPr lang="en-US" sz="1200" b="1" dirty="0" smtClean="0"/>
              <a:t>Student 7: </a:t>
            </a:r>
            <a:r>
              <a:rPr lang="en-US" sz="1200" dirty="0" smtClean="0"/>
              <a:t>It’s January now. </a:t>
            </a:r>
            <a:endParaRPr lang="ru-RU" sz="1200" dirty="0" smtClean="0"/>
          </a:p>
          <a:p>
            <a:r>
              <a:rPr lang="en-US" sz="1200" b="1" dirty="0" smtClean="0"/>
              <a:t>Teacher: </a:t>
            </a:r>
            <a:r>
              <a:rPr lang="en-US" sz="1200" dirty="0" smtClean="0"/>
              <a:t>How many days are there in January? </a:t>
            </a:r>
            <a:endParaRPr lang="ru-RU" sz="1200" dirty="0" smtClean="0"/>
          </a:p>
          <a:p>
            <a:r>
              <a:rPr lang="en-US" sz="1200" b="1" dirty="0" smtClean="0"/>
              <a:t>Student 8: </a:t>
            </a:r>
            <a:r>
              <a:rPr lang="en-US" sz="1200" dirty="0" smtClean="0"/>
              <a:t>There are 31 days in January.</a:t>
            </a:r>
            <a:endParaRPr lang="ru-RU" sz="12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67fa0e7a2_0_0"/>
          <p:cNvSpPr txBox="1">
            <a:spLocks noGrp="1"/>
          </p:cNvSpPr>
          <p:nvPr>
            <p:ph type="title"/>
          </p:nvPr>
        </p:nvSpPr>
        <p:spPr>
          <a:xfrm>
            <a:off x="2076307" y="4"/>
            <a:ext cx="6610492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Мнемоника </a:t>
            </a: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vs. </a:t>
            </a: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Мнемотехника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767fa0e7a2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ru-RU" sz="1800" b="1" dirty="0" err="1" smtClean="0">
                <a:latin typeface="+mn-lt"/>
              </a:rPr>
              <a:t>Мнемо́ника</a:t>
            </a:r>
            <a:r>
              <a:rPr lang="ru-RU" sz="1800" dirty="0" smtClean="0">
                <a:latin typeface="+mn-lt"/>
              </a:rPr>
              <a:t> (</a:t>
            </a:r>
            <a:r>
              <a:rPr lang="ru-RU" sz="1800" dirty="0" err="1" smtClean="0">
                <a:latin typeface="+mn-lt"/>
              </a:rPr>
              <a:t>др.-греч</a:t>
            </a:r>
            <a:r>
              <a:rPr lang="ru-RU" sz="1800" dirty="0" smtClean="0">
                <a:latin typeface="+mn-lt"/>
              </a:rPr>
              <a:t>. </a:t>
            </a:r>
            <a:r>
              <a:rPr lang="ru-RU" sz="1800" dirty="0" err="1" smtClean="0">
                <a:latin typeface="+mn-lt"/>
              </a:rPr>
              <a:t>μνημονικόν </a:t>
            </a:r>
            <a:r>
              <a:rPr lang="ru-RU" sz="1800" dirty="0" smtClean="0">
                <a:latin typeface="+mn-lt"/>
              </a:rPr>
              <a:t>— </a:t>
            </a:r>
            <a:r>
              <a:rPr lang="ru-RU" sz="1800" i="1" dirty="0" smtClean="0">
                <a:latin typeface="+mn-lt"/>
              </a:rPr>
              <a:t>искусство запоминания</a:t>
            </a:r>
            <a:r>
              <a:rPr lang="ru-RU" sz="1800" dirty="0" smtClean="0">
                <a:latin typeface="+mn-lt"/>
              </a:rPr>
              <a:t>), </a:t>
            </a:r>
          </a:p>
          <a:p>
            <a:pPr marL="0" indent="0">
              <a:buNone/>
            </a:pPr>
            <a:r>
              <a:rPr lang="ru-RU" sz="1800" b="1" dirty="0" err="1" smtClean="0">
                <a:latin typeface="+mn-lt"/>
              </a:rPr>
              <a:t>мнемоте́хника</a:t>
            </a:r>
            <a:r>
              <a:rPr lang="ru-RU" sz="1800" dirty="0" smtClean="0">
                <a:latin typeface="+mn-lt"/>
              </a:rPr>
              <a:t> — совокупность специальных приёмов и способов, облегчающих запоминание нужной информации и увеличивающих объём памяти путём образования ассоциаций (связей): замена абстрактных объектов и фактов на понятия и представления, имеющие визуальное, </a:t>
            </a:r>
            <a:r>
              <a:rPr lang="ru-RU" sz="1800" dirty="0" err="1" smtClean="0">
                <a:latin typeface="+mn-lt"/>
              </a:rPr>
              <a:t>аудиальное</a:t>
            </a:r>
            <a:r>
              <a:rPr lang="ru-RU" sz="1800" dirty="0" smtClean="0">
                <a:latin typeface="+mn-lt"/>
              </a:rPr>
              <a:t> или кинестетическое представление, связывание объектов с уже имеющейся в памяти информацией, различные модификации для упрощения запоминания.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4063236" y="4"/>
            <a:ext cx="462356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January 2024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2894454" y="756271"/>
            <a:ext cx="5792346" cy="383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>
              <a:buNone/>
            </a:pPr>
            <a:r>
              <a:rPr lang="en-US" sz="1400" b="1" dirty="0" smtClean="0"/>
              <a:t>Present Simple. Adverbs of Frequency.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Работа по цепочке. </a:t>
            </a:r>
            <a:endParaRPr lang="en-US" sz="1400" dirty="0" smtClean="0"/>
          </a:p>
          <a:p>
            <a:pPr>
              <a:buNone/>
            </a:pPr>
            <a:r>
              <a:rPr lang="ru-RU" sz="1400" dirty="0" smtClean="0"/>
              <a:t>Цель: повторить наречия частотности </a:t>
            </a:r>
            <a:r>
              <a:rPr lang="en-US" sz="1400" dirty="0" smtClean="0"/>
              <a:t>(adverbs of frequency)</a:t>
            </a:r>
            <a:r>
              <a:rPr lang="ru-RU" sz="1400" dirty="0" smtClean="0"/>
              <a:t> и потренироваться задавать специальные вопросы в </a:t>
            </a:r>
            <a:r>
              <a:rPr lang="en-US" sz="1400" dirty="0" smtClean="0"/>
              <a:t>Present Simple</a:t>
            </a:r>
            <a:r>
              <a:rPr lang="ru-RU" sz="1400" dirty="0" smtClean="0"/>
              <a:t>. Учащиеся задают друг другу вопросы, которые начинаются так: </a:t>
            </a:r>
            <a:r>
              <a:rPr lang="en-US" sz="1400" dirty="0" smtClean="0"/>
              <a:t>How often do you</a:t>
            </a:r>
            <a:r>
              <a:rPr lang="ru-RU" sz="1400" dirty="0" smtClean="0"/>
              <a:t> …? Далее в свой вопрос каждый ученик подставляет глагол без частицы </a:t>
            </a:r>
            <a:r>
              <a:rPr lang="en-US" sz="1400" dirty="0" smtClean="0"/>
              <a:t>to </a:t>
            </a:r>
            <a:r>
              <a:rPr lang="ru-RU" sz="1400" dirty="0" smtClean="0"/>
              <a:t>из календаря-словаря. Например, </a:t>
            </a:r>
          </a:p>
          <a:p>
            <a:pPr>
              <a:buNone/>
            </a:pPr>
            <a:r>
              <a:rPr lang="en-US" sz="1400" dirty="0" smtClean="0"/>
              <a:t>Student</a:t>
            </a:r>
            <a:r>
              <a:rPr lang="ru-RU" sz="1400" dirty="0" smtClean="0"/>
              <a:t> 1: </a:t>
            </a:r>
            <a:r>
              <a:rPr lang="en-US" sz="1400" dirty="0" smtClean="0"/>
              <a:t>How often do you </a:t>
            </a:r>
            <a:r>
              <a:rPr lang="en-US" sz="1400" b="1" dirty="0" smtClean="0"/>
              <a:t>clean the flat</a:t>
            </a:r>
            <a:r>
              <a:rPr lang="ru-RU" sz="1400" dirty="0" smtClean="0"/>
              <a:t>?</a:t>
            </a:r>
          </a:p>
          <a:p>
            <a:pPr>
              <a:buNone/>
            </a:pPr>
            <a:r>
              <a:rPr lang="ru-RU" sz="1400" dirty="0" smtClean="0"/>
              <a:t>На вопрос отвечает второй ученик и задаёт аналогичный вопрос третьему, но использует другой глагол из календаря-словаря. </a:t>
            </a:r>
          </a:p>
          <a:p>
            <a:pPr>
              <a:buNone/>
            </a:pPr>
            <a:r>
              <a:rPr lang="en-US" sz="1400" dirty="0" smtClean="0"/>
              <a:t>Student 2: I </a:t>
            </a:r>
            <a:r>
              <a:rPr lang="en-US" sz="1400" b="1" dirty="0" smtClean="0"/>
              <a:t>clean the flat</a:t>
            </a:r>
            <a:r>
              <a:rPr lang="en-US" sz="1400" dirty="0" smtClean="0"/>
              <a:t> daily. How often do you</a:t>
            </a:r>
            <a:r>
              <a:rPr lang="en-US" sz="1400" b="1" dirty="0" smtClean="0"/>
              <a:t> dust</a:t>
            </a:r>
            <a:r>
              <a:rPr lang="en-US" sz="1400" dirty="0" smtClean="0"/>
              <a:t> the furniture?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Student 3: I </a:t>
            </a:r>
            <a:r>
              <a:rPr lang="en-US" sz="1400" b="1" dirty="0" smtClean="0"/>
              <a:t>dust</a:t>
            </a:r>
            <a:r>
              <a:rPr lang="en-US" sz="1400" dirty="0" smtClean="0"/>
              <a:t> the furniture twice a week. How often do you </a:t>
            </a:r>
            <a:r>
              <a:rPr lang="en-US" sz="1400" b="1" dirty="0" smtClean="0"/>
              <a:t>vacuum</a:t>
            </a:r>
            <a:r>
              <a:rPr lang="en-US" sz="1400" dirty="0" smtClean="0"/>
              <a:t> the carpets?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Student 4: I </a:t>
            </a:r>
            <a:r>
              <a:rPr lang="en-US" sz="1400" b="1" dirty="0" smtClean="0"/>
              <a:t>vacuum</a:t>
            </a:r>
            <a:r>
              <a:rPr lang="en-US" sz="1400" dirty="0" smtClean="0"/>
              <a:t> the carpets three times a week. How often do you </a:t>
            </a:r>
            <a:r>
              <a:rPr lang="en-US" sz="1400" b="1" dirty="0" smtClean="0"/>
              <a:t>make your bed</a:t>
            </a:r>
            <a:r>
              <a:rPr lang="en-US" sz="1400" dirty="0" smtClean="0"/>
              <a:t>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Student 5: I </a:t>
            </a:r>
            <a:r>
              <a:rPr lang="en-US" sz="1400" b="1" dirty="0" smtClean="0"/>
              <a:t>make my bed</a:t>
            </a:r>
            <a:r>
              <a:rPr lang="en-US" sz="1400" dirty="0" smtClean="0"/>
              <a:t> every morning. How often do you </a:t>
            </a:r>
            <a:r>
              <a:rPr lang="en-US" sz="1400" b="1" dirty="0" smtClean="0"/>
              <a:t>do the laundry</a:t>
            </a:r>
            <a:r>
              <a:rPr lang="en-US" sz="1400" dirty="0" smtClean="0"/>
              <a:t>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Student 6: I never </a:t>
            </a:r>
            <a:r>
              <a:rPr lang="en-US" sz="1400" b="1" dirty="0" smtClean="0"/>
              <a:t>do the laundry</a:t>
            </a:r>
            <a:r>
              <a:rPr lang="en-US" sz="1400" dirty="0" smtClean="0"/>
              <a:t>; my mother usually does it in our family. How often do you</a:t>
            </a:r>
            <a:r>
              <a:rPr lang="en-US" sz="1400" b="1" dirty="0" smtClean="0"/>
              <a:t> hang out the laundry</a:t>
            </a:r>
            <a:r>
              <a:rPr lang="en-US" sz="1400" dirty="0" smtClean="0"/>
              <a:t>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Student 7: I </a:t>
            </a:r>
            <a:r>
              <a:rPr lang="en-US" sz="1400" b="1" dirty="0" smtClean="0"/>
              <a:t>hang out the laundry</a:t>
            </a:r>
            <a:r>
              <a:rPr lang="en-US" sz="1400" dirty="0" smtClean="0"/>
              <a:t> every time my mum </a:t>
            </a:r>
            <a:r>
              <a:rPr lang="en-US" sz="1400" b="1" dirty="0" smtClean="0"/>
              <a:t>does the laundry</a:t>
            </a:r>
            <a:r>
              <a:rPr lang="en-US" sz="1400" dirty="0" smtClean="0"/>
              <a:t>, I help her when I am free. Etc. </a:t>
            </a:r>
            <a:endParaRPr lang="ru-RU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l="36977" t="14370" r="39080" b="25051"/>
          <a:stretch>
            <a:fillRect/>
          </a:stretch>
        </p:blipFill>
        <p:spPr bwMode="auto">
          <a:xfrm>
            <a:off x="0" y="0"/>
            <a:ext cx="286695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25084" y="838772"/>
            <a:ext cx="5912660" cy="3836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4063236" y="4"/>
            <a:ext cx="462356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January 2024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3080084" y="756271"/>
            <a:ext cx="5606716" cy="383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lvl="0">
              <a:buNone/>
            </a:pPr>
            <a:r>
              <a:rPr lang="ru-RU" sz="1400" b="1" dirty="0" smtClean="0"/>
              <a:t>                       </a:t>
            </a:r>
            <a:r>
              <a:rPr lang="en-US" sz="1400" b="1" dirty="0" smtClean="0"/>
              <a:t>Past Simple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Учитель раздаёт каждому учащемуся табличку с календарём на январь, можно</a:t>
            </a:r>
            <a:r>
              <a:rPr lang="en-US" sz="1400" dirty="0" smtClean="0"/>
              <a:t> </a:t>
            </a:r>
            <a:r>
              <a:rPr lang="ru-RU" sz="1400" dirty="0" smtClean="0"/>
              <a:t>просто сделать ксерокопию страницы календаря. Даты учащиеся вписывают сами, исходя из того, чем они занимались в эти дни, можно, разумеется, пофантазировать. Затем по цепочке задают друг другу по два вопроса в прошедшем простом времени, один – общий, второй – специальный.</a:t>
            </a:r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A: Did you walk the dog on the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B: No, I didn’t.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A: What did you do on the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B: I did grocery shopping on the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Если на общий вопрос ответ был положительный, тогда в специальном вопросе меняем дату. Например</a:t>
            </a:r>
            <a:r>
              <a:rPr lang="en-US" sz="1400" dirty="0" smtClean="0"/>
              <a:t>,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A: Did you surf the Net on the 23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en-US" sz="1400" dirty="0" smtClean="0"/>
              <a:t>B: Yes, I did.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 </a:t>
            </a:r>
            <a:r>
              <a:rPr lang="en-US" sz="1400" dirty="0" smtClean="0"/>
              <a:t>A: What did you do on the 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 </a:t>
            </a:r>
            <a:r>
              <a:rPr lang="en-US" sz="1400" dirty="0" smtClean="0"/>
              <a:t>B: On the 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 I watered my plants.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 Кстати, здесь мы также тренируем учащихся в правильном назывании дат. Ведь нередко ребята используют количественные числительные вместо порядковых, забывают про определенный артикль перед числительным, про предлог </a:t>
            </a:r>
            <a:r>
              <a:rPr lang="en-US" sz="1400" dirty="0" smtClean="0"/>
              <a:t>of</a:t>
            </a:r>
            <a:r>
              <a:rPr lang="ru-RU" sz="1400" dirty="0" smtClean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25084" y="838772"/>
            <a:ext cx="5912660" cy="3836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24117" t="22957" r="27468" b="7332"/>
          <a:stretch>
            <a:fillRect/>
          </a:stretch>
        </p:blipFill>
        <p:spPr bwMode="auto">
          <a:xfrm>
            <a:off x="89378" y="1127532"/>
            <a:ext cx="3011332" cy="264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4063236" y="4"/>
            <a:ext cx="462356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January 2024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2894454" y="756271"/>
            <a:ext cx="5792346" cy="383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>
              <a:buNone/>
            </a:pPr>
            <a:r>
              <a:rPr lang="en-US" sz="1400" b="1" dirty="0" smtClean="0"/>
              <a:t>Future Simple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Аналогично строим работу над будущим простым временем. Учащиеся по цепочке задают друг другу по два вопроса в будущем простом времени, один – общий, второй – специальный.</a:t>
            </a:r>
          </a:p>
          <a:p>
            <a:pPr>
              <a:buNone/>
            </a:pPr>
            <a:r>
              <a:rPr lang="en-US" sz="1400" dirty="0" smtClean="0"/>
              <a:t>A: Will you shovel snow on the 29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B: No, I won’t.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A: What will you do on the 29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B: I will cook dinner on the 29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Если на общий вопрос ответ был положительный, тогда в специальном вопросе меняем дату. Например</a:t>
            </a:r>
            <a:r>
              <a:rPr lang="en-US" sz="1400" dirty="0" smtClean="0"/>
              <a:t>,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A:  Will you shovel snow on the 29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B: Yes, I will.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A: What will you do on the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B: On the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January I will clean the flat.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Полезно потренировать учащихся узнавать по-английски, когда будет совершена та или иная деятельность.</a:t>
            </a:r>
          </a:p>
          <a:p>
            <a:pPr>
              <a:buNone/>
            </a:pPr>
            <a:r>
              <a:rPr lang="en-US" sz="1400" dirty="0" smtClean="0"/>
              <a:t>A: </a:t>
            </a:r>
            <a:r>
              <a:rPr lang="en-US" sz="1400" b="1" dirty="0" smtClean="0"/>
              <a:t>When</a:t>
            </a:r>
            <a:r>
              <a:rPr lang="en-US" sz="1400" dirty="0" smtClean="0"/>
              <a:t> will you wash up? Etc.</a:t>
            </a:r>
            <a:endParaRPr lang="ru-RU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l="36977" t="14370" r="39080" b="25051"/>
          <a:stretch>
            <a:fillRect/>
          </a:stretch>
        </p:blipFill>
        <p:spPr bwMode="auto">
          <a:xfrm>
            <a:off x="0" y="0"/>
            <a:ext cx="286695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25084" y="838772"/>
            <a:ext cx="5912660" cy="3836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4063236" y="4"/>
            <a:ext cx="462356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January 2024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2894454" y="756271"/>
            <a:ext cx="5792346" cy="383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None/>
            </a:pPr>
            <a:r>
              <a:rPr lang="en-US" sz="1400" b="1" dirty="0" smtClean="0"/>
              <a:t>            Present Perfect</a:t>
            </a:r>
            <a:r>
              <a:rPr lang="ru-RU" sz="1400" b="1" dirty="0" smtClean="0"/>
              <a:t>. </a:t>
            </a:r>
            <a:r>
              <a:rPr lang="en-US" sz="1400" b="1" dirty="0" smtClean="0"/>
              <a:t>Irregular Verbs (</a:t>
            </a:r>
            <a:r>
              <a:rPr lang="ru-RU" sz="1400" b="1" dirty="0" smtClean="0"/>
              <a:t>Неправильные глаголы</a:t>
            </a:r>
            <a:r>
              <a:rPr lang="en-US" sz="1400" b="1" dirty="0" smtClean="0"/>
              <a:t>)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         </a:t>
            </a:r>
            <a:r>
              <a:rPr lang="ru-RU" sz="1400" dirty="0" smtClean="0"/>
              <a:t>В календарь-словарь на январь включены выражения как с правильными, так и с неправильными глаголами. Можно попросить ребят найти все неправильные глаголы и вспомнить остальные их формы. Если глаголы для учеников совершенно новые, то раздаём им таблички с тремя формами.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        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         </a:t>
            </a:r>
            <a:r>
              <a:rPr lang="ru-RU" sz="1400" dirty="0" smtClean="0"/>
              <a:t>Далее уместно будет вспомнить </a:t>
            </a:r>
            <a:r>
              <a:rPr lang="en-US" sz="1400" b="1" dirty="0" smtClean="0"/>
              <a:t>Present Perfect</a:t>
            </a:r>
            <a:r>
              <a:rPr lang="ru-RU" sz="1400" dirty="0" smtClean="0"/>
              <a:t>. Снова работаем по цепочке. Каждому учащемуся даём возможность задать хотя бы один вопрос и ответить хотя бы на один вопрос.</a:t>
            </a:r>
          </a:p>
          <a:p>
            <a:pPr>
              <a:buNone/>
            </a:pPr>
            <a:r>
              <a:rPr lang="en-US" sz="1400" dirty="0" smtClean="0"/>
              <a:t>         A: Have you ever trimmed bushes?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         B: Yes, I have. / No, I haven’t.</a:t>
            </a: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l="36977" t="14370" r="39080" b="25051"/>
          <a:stretch>
            <a:fillRect/>
          </a:stretch>
        </p:blipFill>
        <p:spPr bwMode="auto">
          <a:xfrm>
            <a:off x="137502" y="-1"/>
            <a:ext cx="2976957" cy="475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25084" y="838772"/>
            <a:ext cx="5912660" cy="3836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 l="25683" t="33951" r="26797" b="43318"/>
          <a:stretch>
            <a:fillRect/>
          </a:stretch>
        </p:blipFill>
        <p:spPr bwMode="auto">
          <a:xfrm>
            <a:off x="3821370" y="2213809"/>
            <a:ext cx="3858215" cy="10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2062556" y="0"/>
            <a:ext cx="708144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Приём </a:t>
            </a:r>
            <a:r>
              <a:rPr lang="ru-RU" sz="20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рифмизации</a:t>
            </a:r>
            <a:r>
              <a:rPr lang="ru-RU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для запоминания неправильных глаголов 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ru-RU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ru-RU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ru-RU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5663" y="1072529"/>
            <a:ext cx="6167043" cy="271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ru-RU" sz="1800" dirty="0" smtClean="0">
                <a:noFill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найти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аккаунт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found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found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Вижу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крупный апельсин –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seen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Спел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нам песенку фазан –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сказал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мне мой сосед –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said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said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заплатил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мой мопед –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чеки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разложил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плед –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laid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sz="1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ru-RU" sz="1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Голаголия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292" name="Picture 4" descr="C:\Users\я\AppData\Local\Packages\Microsoft.Windows.Photos_8wekyb3d8bbwe\TempState\ShareServiceTempFolder\IMG_0625.jpeg"/>
          <p:cNvPicPr>
            <a:picLocks noChangeAspect="1" noChangeArrowheads="1"/>
          </p:cNvPicPr>
          <p:nvPr/>
        </p:nvPicPr>
        <p:blipFill>
          <a:blip r:embed="rId3"/>
          <a:srcRect l="1810" t="25813" r="2124" b="17192"/>
          <a:stretch>
            <a:fillRect/>
          </a:stretch>
        </p:blipFill>
        <p:spPr bwMode="auto">
          <a:xfrm>
            <a:off x="6758314" y="914400"/>
            <a:ext cx="1703364" cy="2187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Игра «Крокодил»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777" y="1100030"/>
            <a:ext cx="4279593" cy="3740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По очереди ребята выходят к доске, вытягивают карточку из колоды, изображают мимикой и жестами действие, которое им выпало на карточке, и спрашивают: </a:t>
            </a:r>
          </a:p>
          <a:p>
            <a:r>
              <a:rPr lang="ru-RU" b="1" dirty="0" smtClean="0"/>
              <a:t>“</a:t>
            </a:r>
            <a:r>
              <a:rPr lang="en-US" b="1" dirty="0" smtClean="0"/>
              <a:t>What am I doing</a:t>
            </a:r>
            <a:r>
              <a:rPr lang="ru-RU" b="1" dirty="0" smtClean="0"/>
              <a:t>?”</a:t>
            </a:r>
          </a:p>
          <a:p>
            <a:r>
              <a:rPr lang="ru-RU" b="1" dirty="0" smtClean="0"/>
              <a:t>Отгадывающие предлагают свои версии </a:t>
            </a:r>
          </a:p>
          <a:p>
            <a:pPr lvl="0"/>
            <a:r>
              <a:rPr lang="ru-RU" b="1" dirty="0" smtClean="0"/>
              <a:t>- </a:t>
            </a:r>
            <a:r>
              <a:rPr lang="en-US" b="1" dirty="0" smtClean="0"/>
              <a:t>Are you ironing</a:t>
            </a:r>
            <a:r>
              <a:rPr lang="ru-RU" b="1" dirty="0" smtClean="0"/>
              <a:t>?</a:t>
            </a:r>
          </a:p>
          <a:p>
            <a:pPr lvl="0"/>
            <a:r>
              <a:rPr lang="ru-RU" b="1" dirty="0" smtClean="0"/>
              <a:t>- </a:t>
            </a:r>
            <a:r>
              <a:rPr lang="en-US" b="1" dirty="0" smtClean="0"/>
              <a:t>Are you cooking dinner? Etc.</a:t>
            </a:r>
            <a:endParaRPr lang="ru-RU" b="1" dirty="0" smtClean="0"/>
          </a:p>
          <a:p>
            <a:pPr lvl="0"/>
            <a:r>
              <a:rPr lang="ru-RU" b="1" dirty="0" smtClean="0"/>
              <a:t>-</a:t>
            </a:r>
            <a:r>
              <a:rPr lang="en-US" b="1" dirty="0" smtClean="0"/>
              <a:t>Yes, I am. / No, I am not.</a:t>
            </a:r>
            <a:endParaRPr lang="ru-RU" b="1" dirty="0" smtClean="0"/>
          </a:p>
          <a:p>
            <a:r>
              <a:rPr lang="ru-RU" b="1" dirty="0" smtClean="0"/>
              <a:t>Разделительные вопросы тоже можно потренировать:</a:t>
            </a:r>
          </a:p>
          <a:p>
            <a:pPr lvl="0"/>
            <a:r>
              <a:rPr lang="ru-RU" b="1" dirty="0" smtClean="0"/>
              <a:t>- </a:t>
            </a:r>
            <a:r>
              <a:rPr lang="en-US" b="1" dirty="0" smtClean="0"/>
              <a:t>You are ironing, aren’t you?</a:t>
            </a:r>
            <a:endParaRPr lang="ru-RU" b="1" dirty="0" smtClean="0"/>
          </a:p>
          <a:p>
            <a:r>
              <a:rPr lang="en-US" dirty="0" smtClean="0"/>
              <a:t>     </a:t>
            </a:r>
            <a:endParaRPr lang="ru-RU" dirty="0"/>
          </a:p>
        </p:txBody>
      </p:sp>
      <p:pic>
        <p:nvPicPr>
          <p:cNvPr id="10" name="Рисунок 9" descr="C:\Users\я\Desktop\АЯШ\IMG_0256.jpg"/>
          <p:cNvPicPr/>
          <p:nvPr/>
        </p:nvPicPr>
        <p:blipFill>
          <a:blip r:embed="rId3" cstate="print"/>
          <a:srcRect r="12778"/>
          <a:stretch>
            <a:fillRect/>
          </a:stretch>
        </p:blipFill>
        <p:spPr bwMode="auto">
          <a:xfrm>
            <a:off x="4750755" y="1574418"/>
            <a:ext cx="4393245" cy="311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384;g29db5204c9d_0_7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7763" y="0"/>
            <a:ext cx="2886237" cy="1711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2172559" y="4"/>
            <a:ext cx="6840812" cy="74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Запоминаем слова во время динамической паузы</a:t>
            </a: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 descr="C:\Users\я\Desktop\АЯШ\IMG_0338.jpg"/>
          <p:cNvPicPr/>
          <p:nvPr/>
        </p:nvPicPr>
        <p:blipFill>
          <a:blip r:embed="rId3" cstate="print"/>
          <a:srcRect b="14951"/>
          <a:stretch>
            <a:fillRect/>
          </a:stretch>
        </p:blipFill>
        <p:spPr bwMode="auto">
          <a:xfrm>
            <a:off x="2041932" y="866275"/>
            <a:ext cx="5328270" cy="366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767fa0e7a2_0_36"/>
          <p:cNvSpPr txBox="1">
            <a:spLocks noGrp="1"/>
          </p:cNvSpPr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282"/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404" name="Google Shape;404;g2767fa0e7a2_0_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/>
              <a:t>titul.online - онлайн-подписка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db5204c9d_0_710"/>
          <p:cNvSpPr txBox="1">
            <a:spLocks noGrp="1"/>
          </p:cNvSpPr>
          <p:nvPr>
            <p:ph type="title"/>
          </p:nvPr>
        </p:nvSpPr>
        <p:spPr>
          <a:xfrm>
            <a:off x="1636295" y="4"/>
            <a:ext cx="7377076" cy="74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 До новых встреч!</a:t>
            </a: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9db5204c9d_0_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l="34962" t="14359" r="36365" b="27282"/>
          <a:stretch>
            <a:fillRect/>
          </a:stretch>
        </p:blipFill>
        <p:spPr bwMode="auto">
          <a:xfrm>
            <a:off x="2729451" y="695980"/>
            <a:ext cx="3530092" cy="404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1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410" name="Google Shape;410;p21" descr="Group 39883(1)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21" descr="Group 39887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21" descr="Group 39886.png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21" descr="Group 39890.pn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21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p21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416" name="Google Shape;416;p21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417" name="Google Shape;417;p21" descr="логошвц 1.png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8" name="Google Shape;418;p21" descr="Group.png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" name="Google Shape;419;p21" descr="logo1вебинары 1.png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0" name="Google Shape;420;p21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421" name="Google Shape;421;p21" descr="logo 3.png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p21" descr="logo 2.png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23" name="Google Shape;423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67fa0e7a2_0_0"/>
          <p:cNvSpPr txBox="1">
            <a:spLocks noGrp="1"/>
          </p:cNvSpPr>
          <p:nvPr>
            <p:ph type="title"/>
          </p:nvPr>
        </p:nvSpPr>
        <p:spPr>
          <a:xfrm>
            <a:off x="2076307" y="4"/>
            <a:ext cx="6610492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Пиктограммы 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767fa0e7a2_0_0"/>
          <p:cNvSpPr txBox="1">
            <a:spLocks noGrp="1"/>
          </p:cNvSpPr>
          <p:nvPr>
            <p:ph type="body" idx="1"/>
          </p:nvPr>
        </p:nvSpPr>
        <p:spPr>
          <a:xfrm>
            <a:off x="3210712" y="735646"/>
            <a:ext cx="3059459" cy="233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ru-RU" sz="1800" b="1" dirty="0" smtClean="0"/>
              <a:t>Пиктограмма</a:t>
            </a:r>
            <a:r>
              <a:rPr lang="ru-RU" sz="1800" dirty="0" smtClean="0"/>
              <a:t> (от сочетания латинского и греческого слов «нарисованный» и «надпись») — это знак, который в схематичном виде изображает самые важные черты объекта, который он обозначает.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C:\Users\я\AppData\Local\Packages\Microsoft.Windows.Photos_8wekyb3d8bbwe\TempState\ShareServiceTempFolder\IMG_0623.jpeg"/>
          <p:cNvPicPr>
            <a:picLocks noChangeAspect="1" noChangeArrowheads="1"/>
          </p:cNvPicPr>
          <p:nvPr/>
        </p:nvPicPr>
        <p:blipFill>
          <a:blip r:embed="rId3"/>
          <a:srcRect t="26458" b="17796"/>
          <a:stretch>
            <a:fillRect/>
          </a:stretch>
        </p:blipFill>
        <p:spPr bwMode="auto">
          <a:xfrm>
            <a:off x="0" y="728770"/>
            <a:ext cx="3284261" cy="3962444"/>
          </a:xfrm>
          <a:prstGeom prst="rect">
            <a:avLst/>
          </a:prstGeom>
          <a:noFill/>
        </p:spPr>
      </p:pic>
      <p:pic>
        <p:nvPicPr>
          <p:cNvPr id="3076" name="Picture 4" descr="C:\Users\я\AppData\Local\Packages\Microsoft.Windows.Photos_8wekyb3d8bbwe\TempState\ShareServiceTempFolder\IMG_0622.jpeg"/>
          <p:cNvPicPr>
            <a:picLocks noChangeAspect="1" noChangeArrowheads="1"/>
          </p:cNvPicPr>
          <p:nvPr/>
        </p:nvPicPr>
        <p:blipFill>
          <a:blip r:embed="rId4"/>
          <a:srcRect l="7584" t="28109" r="6179" b="15339"/>
          <a:stretch>
            <a:fillRect/>
          </a:stretch>
        </p:blipFill>
        <p:spPr bwMode="auto">
          <a:xfrm>
            <a:off x="6380177" y="721895"/>
            <a:ext cx="2640069" cy="3746978"/>
          </a:xfrm>
          <a:prstGeom prst="rect">
            <a:avLst/>
          </a:prstGeom>
          <a:noFill/>
        </p:spPr>
      </p:pic>
      <p:pic>
        <p:nvPicPr>
          <p:cNvPr id="7" name="Picture 6" descr="C:\Users\я\AppData\Local\Packages\Microsoft.Windows.Photos_8wekyb3d8bbwe\TempState\ShareServiceTempFolder\IMG_0621.jpeg"/>
          <p:cNvPicPr>
            <a:picLocks noChangeAspect="1" noChangeArrowheads="1"/>
          </p:cNvPicPr>
          <p:nvPr/>
        </p:nvPicPr>
        <p:blipFill>
          <a:blip r:embed="rId5"/>
          <a:srcRect t="26245" b="15097"/>
          <a:stretch>
            <a:fillRect/>
          </a:stretch>
        </p:blipFill>
        <p:spPr bwMode="auto">
          <a:xfrm>
            <a:off x="4668253" y="2832577"/>
            <a:ext cx="1456884" cy="184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767fa0e7a2_0_0"/>
          <p:cNvSpPr txBox="1">
            <a:spLocks noGrp="1"/>
          </p:cNvSpPr>
          <p:nvPr>
            <p:ph type="title"/>
          </p:nvPr>
        </p:nvSpPr>
        <p:spPr>
          <a:xfrm>
            <a:off x="2096933" y="4"/>
            <a:ext cx="693019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Мнемоквадрат</a:t>
            </a:r>
            <a:r>
              <a:rPr lang="ru-RU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ru-RU" sz="20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мнемодорожка</a:t>
            </a:r>
            <a:r>
              <a:rPr lang="ru-RU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ru-RU" sz="20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мнемотаблица</a:t>
            </a:r>
            <a:r>
              <a:rPr lang="ru-RU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767fa0e7a2_0_0"/>
          <p:cNvSpPr txBox="1">
            <a:spLocks noGrp="1"/>
          </p:cNvSpPr>
          <p:nvPr>
            <p:ph type="body" idx="1"/>
          </p:nvPr>
        </p:nvSpPr>
        <p:spPr>
          <a:xfrm>
            <a:off x="1835676" y="735645"/>
            <a:ext cx="6662056" cy="393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None/>
            </a:pPr>
            <a:r>
              <a:rPr lang="ru-RU" sz="1800" b="1" dirty="0" err="1" smtClean="0"/>
              <a:t>Мнемоквадрат</a:t>
            </a:r>
            <a:r>
              <a:rPr lang="ru-RU" sz="1800" dirty="0" smtClean="0"/>
              <a:t> — это структурная единица </a:t>
            </a:r>
            <a:r>
              <a:rPr lang="ru-RU" sz="1800" dirty="0" err="1" smtClean="0"/>
              <a:t>мнемодорожки</a:t>
            </a:r>
            <a:r>
              <a:rPr lang="ru-RU" sz="1800" dirty="0" smtClean="0"/>
              <a:t> или </a:t>
            </a:r>
            <a:r>
              <a:rPr lang="ru-RU" sz="1800" dirty="0" err="1" smtClean="0"/>
              <a:t>мнемотаблицы</a:t>
            </a:r>
            <a:r>
              <a:rPr lang="ru-RU" sz="1800" dirty="0" smtClean="0"/>
              <a:t>. Это отдельный схематичный несложный рисунок с определённой информацией. Каждое изображение обозначает слово, сочетание слов или несложное короткое предложение.</a:t>
            </a:r>
          </a:p>
          <a:p>
            <a:pPr>
              <a:buNone/>
            </a:pPr>
            <a:r>
              <a:rPr lang="ru-RU" sz="1800" b="1" dirty="0" err="1" smtClean="0"/>
              <a:t>Мнемодорожка</a:t>
            </a:r>
            <a:r>
              <a:rPr lang="ru-RU" sz="1800" dirty="0" smtClean="0"/>
              <a:t> — это коллаж из 3–4 изображений. С помощью него дети учатся составлять истории, запоминать стихи и песни.</a:t>
            </a:r>
          </a:p>
          <a:p>
            <a:pPr>
              <a:buNone/>
            </a:pPr>
            <a:r>
              <a:rPr lang="ru-RU" sz="1800" b="1" dirty="0" err="1" smtClean="0"/>
              <a:t>Мнемотаблица</a:t>
            </a:r>
            <a:r>
              <a:rPr lang="ru-RU" sz="1800" dirty="0" smtClean="0"/>
              <a:t> — это схема, в которой заложена определённая информация. На каждое слово или маленькое словосочетание придумывается картинка (изображение), то есть весь текст зарисовывается схематично. Глядя на эти схемы-рисунки, ребёнок легко запоминает информацию.</a:t>
            </a:r>
          </a:p>
          <a:p>
            <a:pPr marL="0" lvl="0" indent="0"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207613" y="405635"/>
            <a:ext cx="330011" cy="9274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70698" y="440057"/>
            <a:ext cx="438868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29"/>
            <a:ext cx="8229600" cy="70483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Работа над песенкой «Репка»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</a:t>
            </a:r>
            <a:r>
              <a:rPr lang="ru-RU" sz="2400" b="1" dirty="0" smtClean="0">
                <a:solidFill>
                  <a:schemeClr val="bg1"/>
                </a:solidFill>
              </a:rPr>
              <a:t>с помощью мнемотехники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640444"/>
            <a:ext cx="6000792" cy="37505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00B050"/>
                </a:solidFill>
              </a:rPr>
              <a:t>Little Turnip</a:t>
            </a:r>
          </a:p>
          <a:p>
            <a:pPr algn="ctr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8674" name="Picture 2" descr="ПРОЕКТ «ВОЗНЕСЕНИЕ». СПЕЦИАЛЬНОЕ ЗАДАНИЕ ЛК «ПАЛЛАДА» — Магниты Ду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6"/>
            <a:ext cx="788772" cy="448318"/>
          </a:xfrm>
          <a:prstGeom prst="rect">
            <a:avLst/>
          </a:prstGeom>
          <a:noFill/>
        </p:spPr>
      </p:pic>
      <p:pic>
        <p:nvPicPr>
          <p:cNvPr id="28676" name="Picture 4" descr="Купить глазки для игрушек в Иркутске по низкой цене"/>
          <p:cNvPicPr>
            <a:picLocks noChangeAspect="1" noChangeArrowheads="1"/>
          </p:cNvPicPr>
          <p:nvPr/>
        </p:nvPicPr>
        <p:blipFill>
          <a:blip r:embed="rId3"/>
          <a:srcRect l="9000" t="25338" r="9999" b="22297"/>
          <a:stretch>
            <a:fillRect/>
          </a:stretch>
        </p:blipFill>
        <p:spPr bwMode="auto">
          <a:xfrm>
            <a:off x="1714480" y="1178710"/>
            <a:ext cx="1357322" cy="584402"/>
          </a:xfrm>
          <a:prstGeom prst="rect">
            <a:avLst/>
          </a:prstGeom>
          <a:noFill/>
        </p:spPr>
      </p:pic>
      <p:pic>
        <p:nvPicPr>
          <p:cNvPr id="28678" name="Picture 6" descr="Ready to Tame Your Sweet Tooth? - The New York Ti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32288"/>
            <a:ext cx="1500198" cy="750099"/>
          </a:xfrm>
          <a:prstGeom prst="rect">
            <a:avLst/>
          </a:prstGeom>
          <a:noFill/>
        </p:spPr>
      </p:pic>
      <p:pic>
        <p:nvPicPr>
          <p:cNvPr id="9" name="Picture 2" descr="ПРОЕКТ «ВОЗНЕСЕНИЕ». СПЕЦИАЛЬНОЕ ЗАДАНИЕ ЛК «ПАЛЛАДА» — Магниты Дух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9091" y="1287290"/>
            <a:ext cx="785818" cy="446639"/>
          </a:xfrm>
          <a:prstGeom prst="rect">
            <a:avLst/>
          </a:prstGeom>
          <a:noFill/>
        </p:spPr>
      </p:pic>
      <p:pic>
        <p:nvPicPr>
          <p:cNvPr id="10" name="Picture 2" descr="ПРОЕКТ «ВОЗНЕСЕНИЕ». СПЕЦИАЛЬНОЕ ЗАДАНИЕ ЛК «ПАЛЛАДА» — Магниты Дух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5197" y="1368368"/>
            <a:ext cx="714380" cy="406036"/>
          </a:xfrm>
          <a:prstGeom prst="rect">
            <a:avLst/>
          </a:prstGeom>
          <a:noFill/>
        </p:spPr>
      </p:pic>
      <p:pic>
        <p:nvPicPr>
          <p:cNvPr id="28680" name="Picture 8" descr="Just Right Hybrid Turnip | Gurney&amp;#39;s Seed &amp;amp; Nursery Co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089543"/>
            <a:ext cx="1071570" cy="803678"/>
          </a:xfrm>
          <a:prstGeom prst="rect">
            <a:avLst/>
          </a:prstGeom>
          <a:noFill/>
        </p:spPr>
      </p:pic>
      <p:pic>
        <p:nvPicPr>
          <p:cNvPr id="28682" name="Picture 10" descr="рисунок одной линии пальцы вверх символ руки знак одобрения, большой палец  клипарт, иллюстрация, одобрить PNG и вектор пнг для бесплатной загруз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3" y="1821652"/>
            <a:ext cx="1452555" cy="1089416"/>
          </a:xfrm>
          <a:prstGeom prst="rect">
            <a:avLst/>
          </a:prstGeom>
          <a:noFill/>
        </p:spPr>
      </p:pic>
      <p:pic>
        <p:nvPicPr>
          <p:cNvPr id="28684" name="Picture 12" descr="Как сделать маленький узловой круг в CSS - CodeRoa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2031573"/>
            <a:ext cx="1428760" cy="1153549"/>
          </a:xfrm>
          <a:prstGeom prst="rect">
            <a:avLst/>
          </a:prstGeom>
          <a:noFill/>
        </p:spPr>
      </p:pic>
      <p:pic>
        <p:nvPicPr>
          <p:cNvPr id="28686" name="Picture 14" descr="Сказка Репка читать онлайн Сказки для детей читать онлайн бесплатно"/>
          <p:cNvPicPr>
            <a:picLocks noChangeAspect="1" noChangeArrowheads="1"/>
          </p:cNvPicPr>
          <p:nvPr/>
        </p:nvPicPr>
        <p:blipFill>
          <a:blip r:embed="rId10" cstate="print"/>
          <a:srcRect l="15909" r="15909"/>
          <a:stretch>
            <a:fillRect/>
          </a:stretch>
        </p:blipFill>
        <p:spPr bwMode="auto">
          <a:xfrm>
            <a:off x="211596" y="3419254"/>
            <a:ext cx="1754708" cy="1272164"/>
          </a:xfrm>
          <a:prstGeom prst="rect">
            <a:avLst/>
          </a:prstGeom>
          <a:noFill/>
        </p:spPr>
      </p:pic>
      <p:pic>
        <p:nvPicPr>
          <p:cNvPr id="17" name="Picture 8" descr="Just Right Hybrid Turnip | Gurney&amp;#39;s Seed &amp;amp; Nursery Co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143122"/>
            <a:ext cx="1071570" cy="803678"/>
          </a:xfrm>
          <a:prstGeom prst="rect">
            <a:avLst/>
          </a:prstGeom>
          <a:noFill/>
        </p:spPr>
      </p:pic>
      <p:pic>
        <p:nvPicPr>
          <p:cNvPr id="18" name="Picture 8" descr="Just Right Hybrid Turnip | Gurney&amp;#39;s Seed &amp;amp; Nursery Co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143122"/>
            <a:ext cx="1071570" cy="803678"/>
          </a:xfrm>
          <a:prstGeom prst="rect">
            <a:avLst/>
          </a:prstGeom>
          <a:noFill/>
        </p:spPr>
      </p:pic>
      <p:pic>
        <p:nvPicPr>
          <p:cNvPr id="19" name="Picture 4" descr="Купить глазки для игрушек в Иркутске по низкой цене"/>
          <p:cNvPicPr>
            <a:picLocks noChangeAspect="1" noChangeArrowheads="1"/>
          </p:cNvPicPr>
          <p:nvPr/>
        </p:nvPicPr>
        <p:blipFill>
          <a:blip r:embed="rId3"/>
          <a:srcRect l="9000" t="25338" r="9999" b="22297"/>
          <a:stretch>
            <a:fillRect/>
          </a:stretch>
        </p:blipFill>
        <p:spPr bwMode="auto">
          <a:xfrm>
            <a:off x="2247421" y="3526820"/>
            <a:ext cx="1953320" cy="841012"/>
          </a:xfrm>
          <a:prstGeom prst="rect">
            <a:avLst/>
          </a:prstGeom>
          <a:noFill/>
        </p:spPr>
      </p:pic>
      <p:pic>
        <p:nvPicPr>
          <p:cNvPr id="21" name="Picture 14" descr="Сказка Репка читать онлайн Сказки для детей читать онлайн бесплатно"/>
          <p:cNvPicPr>
            <a:picLocks noChangeAspect="1" noChangeArrowheads="1"/>
          </p:cNvPicPr>
          <p:nvPr/>
        </p:nvPicPr>
        <p:blipFill>
          <a:blip r:embed="rId10" cstate="print"/>
          <a:srcRect l="15909" r="15909"/>
          <a:stretch>
            <a:fillRect/>
          </a:stretch>
        </p:blipFill>
        <p:spPr bwMode="auto">
          <a:xfrm>
            <a:off x="4435999" y="3337703"/>
            <a:ext cx="1827297" cy="1324791"/>
          </a:xfrm>
          <a:prstGeom prst="rect">
            <a:avLst/>
          </a:prstGeom>
          <a:noFill/>
        </p:spPr>
      </p:pic>
      <p:pic>
        <p:nvPicPr>
          <p:cNvPr id="22" name="Picture 14" descr="Сказка Репка читать онлайн Сказки для детей читать онлайн бесплатно"/>
          <p:cNvPicPr>
            <a:picLocks noChangeAspect="1" noChangeArrowheads="1"/>
          </p:cNvPicPr>
          <p:nvPr/>
        </p:nvPicPr>
        <p:blipFill>
          <a:blip r:embed="rId10" cstate="print"/>
          <a:srcRect l="15909" r="15909"/>
          <a:stretch>
            <a:fillRect/>
          </a:stretch>
        </p:blipFill>
        <p:spPr bwMode="auto">
          <a:xfrm>
            <a:off x="6612013" y="3346395"/>
            <a:ext cx="1796343" cy="13023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048" y="4829"/>
            <a:ext cx="6926752" cy="70483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Работа с песенным материалом в учебниках </a:t>
            </a:r>
            <a:r>
              <a:rPr lang="en-US" sz="2400" b="1" dirty="0" smtClean="0">
                <a:solidFill>
                  <a:schemeClr val="bg1"/>
                </a:solidFill>
              </a:rPr>
              <a:t>HappyEnglish.ru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640444"/>
            <a:ext cx="6000792" cy="37505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2"/>
          <a:srcRect l="32735" t="17509" r="36334" b="45509"/>
          <a:stretch>
            <a:fillRect/>
          </a:stretch>
        </p:blipFill>
        <p:spPr bwMode="auto">
          <a:xfrm>
            <a:off x="4131988" y="1045029"/>
            <a:ext cx="4620126" cy="308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3"/>
          <a:srcRect l="32964" t="34391" r="34932" b="10998"/>
          <a:stretch>
            <a:fillRect/>
          </a:stretch>
        </p:blipFill>
        <p:spPr bwMode="auto">
          <a:xfrm>
            <a:off x="233756" y="1031278"/>
            <a:ext cx="3664475" cy="312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684" y="-240632"/>
            <a:ext cx="6820187" cy="220006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Работа над песенкой «</a:t>
            </a:r>
            <a:r>
              <a:rPr lang="en-US" sz="2400" b="1" dirty="0" smtClean="0">
                <a:solidFill>
                  <a:schemeClr val="bg1"/>
                </a:solidFill>
              </a:rPr>
              <a:t>My Garden</a:t>
            </a:r>
            <a:r>
              <a:rPr lang="ru-RU" sz="2400" b="1" dirty="0" smtClean="0">
                <a:solidFill>
                  <a:schemeClr val="bg1"/>
                </a:solidFill>
              </a:rPr>
              <a:t>» 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с помощью многоуровневой </a:t>
            </a:r>
            <a:r>
              <a:rPr lang="ru-RU" sz="3200" b="1" dirty="0" smtClean="0">
                <a:solidFill>
                  <a:schemeClr val="tx1"/>
                </a:solidFill>
              </a:rPr>
              <a:t>книжки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“My Senses”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749" r="626"/>
          <a:stretch>
            <a:fillRect/>
          </a:stretch>
        </p:blipFill>
        <p:spPr bwMode="auto">
          <a:xfrm>
            <a:off x="-1" y="1615669"/>
            <a:ext cx="3689245" cy="31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4652"/>
          <a:stretch>
            <a:fillRect/>
          </a:stretch>
        </p:blipFill>
        <p:spPr bwMode="auto">
          <a:xfrm>
            <a:off x="2968712" y="1608795"/>
            <a:ext cx="6175288" cy="313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6470" y="2759279"/>
            <a:ext cx="2023562" cy="2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0" y="205979"/>
            <a:ext cx="6074229" cy="27621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Многоуровневая книжка «</a:t>
            </a:r>
            <a:r>
              <a:rPr lang="en-US" sz="2800" b="1" dirty="0" smtClean="0">
                <a:solidFill>
                  <a:schemeClr val="bg1"/>
                </a:solidFill>
              </a:rPr>
              <a:t>My Senses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62559"/>
            <a:ext cx="8229600" cy="211635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пк\Downloads\20191216_123956.jpg"/>
          <p:cNvPicPr>
            <a:picLocks noChangeAspect="1" noChangeArrowheads="1"/>
          </p:cNvPicPr>
          <p:nvPr/>
        </p:nvPicPr>
        <p:blipFill rotWithShape="1">
          <a:blip r:embed="rId3" cstate="print"/>
          <a:srcRect l="17989" t="17187" r="16594" b="21875"/>
          <a:stretch/>
        </p:blipFill>
        <p:spPr bwMode="auto">
          <a:xfrm>
            <a:off x="202860" y="844440"/>
            <a:ext cx="2549309" cy="3927476"/>
          </a:xfrm>
          <a:prstGeom prst="rect">
            <a:avLst/>
          </a:prstGeom>
          <a:noFill/>
        </p:spPr>
      </p:pic>
      <p:pic>
        <p:nvPicPr>
          <p:cNvPr id="1027" name="Picture 3" descr="C:\Users\пк\Downloads\20191216_124004.jpg"/>
          <p:cNvPicPr>
            <a:picLocks noChangeAspect="1" noChangeArrowheads="1"/>
          </p:cNvPicPr>
          <p:nvPr/>
        </p:nvPicPr>
        <p:blipFill>
          <a:blip r:embed="rId4" cstate="print"/>
          <a:srcRect l="4978" t="10937" r="11410" b="16406"/>
          <a:stretch>
            <a:fillRect/>
          </a:stretch>
        </p:blipFill>
        <p:spPr bwMode="auto">
          <a:xfrm>
            <a:off x="2827640" y="573528"/>
            <a:ext cx="2032392" cy="2200335"/>
          </a:xfrm>
          <a:prstGeom prst="rect">
            <a:avLst/>
          </a:prstGeom>
          <a:noFill/>
        </p:spPr>
      </p:pic>
      <p:pic>
        <p:nvPicPr>
          <p:cNvPr id="1028" name="Picture 4" descr="C:\Users\пк\Downloads\20191216_124009.jpg"/>
          <p:cNvPicPr>
            <a:picLocks noChangeAspect="1" noChangeArrowheads="1"/>
          </p:cNvPicPr>
          <p:nvPr/>
        </p:nvPicPr>
        <p:blipFill>
          <a:blip r:embed="rId5" cstate="print"/>
          <a:srcRect l="11410" t="10937" r="9802" b="14062"/>
          <a:stretch>
            <a:fillRect/>
          </a:stretch>
        </p:blipFill>
        <p:spPr bwMode="auto">
          <a:xfrm>
            <a:off x="5004049" y="573528"/>
            <a:ext cx="1881139" cy="2228216"/>
          </a:xfrm>
          <a:prstGeom prst="rect">
            <a:avLst/>
          </a:prstGeom>
          <a:noFill/>
        </p:spPr>
      </p:pic>
      <p:pic>
        <p:nvPicPr>
          <p:cNvPr id="1029" name="Picture 5" descr="C:\Users\пк\Downloads\20191216_124014.jpg"/>
          <p:cNvPicPr>
            <a:picLocks noChangeAspect="1" noChangeArrowheads="1"/>
          </p:cNvPicPr>
          <p:nvPr/>
        </p:nvPicPr>
        <p:blipFill rotWithShape="1">
          <a:blip r:embed="rId6" cstate="print"/>
          <a:srcRect l="11093" t="11719" r="25039" b="17187"/>
          <a:stretch/>
        </p:blipFill>
        <p:spPr bwMode="auto">
          <a:xfrm>
            <a:off x="7020273" y="573528"/>
            <a:ext cx="1872208" cy="2376264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9038" y="2795040"/>
            <a:ext cx="1857218" cy="209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8932" r="3401"/>
          <a:stretch/>
        </p:blipFill>
        <p:spPr bwMode="auto">
          <a:xfrm>
            <a:off x="7036420" y="2791604"/>
            <a:ext cx="1856060" cy="210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1320</Words>
  <PresentationFormat>Экран (16:9)</PresentationFormat>
  <Paragraphs>151</Paragraphs>
  <Slides>39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Roboto Black</vt:lpstr>
      <vt:lpstr>Тема Office</vt:lpstr>
      <vt:lpstr>Слайд 1</vt:lpstr>
      <vt:lpstr>Сегодня мы </vt:lpstr>
      <vt:lpstr>Мнемоника vs. Мнемотехника</vt:lpstr>
      <vt:lpstr>Пиктограммы </vt:lpstr>
      <vt:lpstr>Мнемоквадрат       мнемодорожка        мнемотаблица </vt:lpstr>
      <vt:lpstr>Работа над песенкой «Репка»                                                                с помощью мнемотехники</vt:lpstr>
      <vt:lpstr>Работа с песенным материалом в учебниках HappyEnglish.ru</vt:lpstr>
      <vt:lpstr>Работа над песенкой «My Garden»  с помощью многоуровневой книжки  “My Senses”</vt:lpstr>
      <vt:lpstr>Многоуровневая книжка «My Senses»</vt:lpstr>
      <vt:lpstr>Рифмизация </vt:lpstr>
      <vt:lpstr>Слайд 11</vt:lpstr>
      <vt:lpstr>Слайд 12</vt:lpstr>
      <vt:lpstr>Teddy Bear </vt:lpstr>
      <vt:lpstr>        Plane </vt:lpstr>
      <vt:lpstr>        Whale  </vt:lpstr>
      <vt:lpstr>Аудиальное, визуальное и кинестетическое представление: развиваем актерские и физические способности</vt:lpstr>
      <vt:lpstr>Интерактивные тетради  Анастасии Рыковой в моей практике</vt:lpstr>
      <vt:lpstr>Лексико-грамматическая таблица</vt:lpstr>
      <vt:lpstr>Слайд 19</vt:lpstr>
      <vt:lpstr>Книжка с ярлычками «Указательные местоимения»</vt:lpstr>
      <vt:lpstr>Слайд 21</vt:lpstr>
      <vt:lpstr>Word lists         </vt:lpstr>
      <vt:lpstr>         With your friends</vt:lpstr>
      <vt:lpstr>         Vocabulary Bank / Банк слов</vt:lpstr>
      <vt:lpstr>         </vt:lpstr>
      <vt:lpstr>         </vt:lpstr>
      <vt:lpstr>Учимся пересказывать </vt:lpstr>
      <vt:lpstr>Учимся пересказывать </vt:lpstr>
      <vt:lpstr>Слайд 29</vt:lpstr>
      <vt:lpstr>January 2024</vt:lpstr>
      <vt:lpstr>January 2024</vt:lpstr>
      <vt:lpstr>January 2024</vt:lpstr>
      <vt:lpstr>January 2024</vt:lpstr>
      <vt:lpstr>Приём рифмизации для запоминания неправильных глаголов </vt:lpstr>
      <vt:lpstr>Игра «Крокодил»</vt:lpstr>
      <vt:lpstr>Запоминаем слова во время динамической паузы</vt:lpstr>
      <vt:lpstr>Где найти эти материалы</vt:lpstr>
      <vt:lpstr>Спасибо за внимание! До новых встреч!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Хитрова</dc:creator>
  <cp:lastModifiedBy>я</cp:lastModifiedBy>
  <cp:revision>128</cp:revision>
  <dcterms:modified xsi:type="dcterms:W3CDTF">2024-02-18T13:32:54Z</dcterms:modified>
</cp:coreProperties>
</file>