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62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10" d="100"/>
          <a:sy n="210" d="100"/>
        </p:scale>
        <p:origin x="-10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69910-A401-4B38-96E1-27FCCBB066E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923-5BA1-4308-924E-BC658254A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0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F3910-9BBE-4E60-9DEE-86415E05AD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6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-univers.ru/info/publishers/izdatelstvo_intellekt_tsent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23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25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6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s://video.1sep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" y="0"/>
            <a:ext cx="9144032" cy="5143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25073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«Государственная итоговая аттестация по биологии в 9 и 11 классах: обсуждение проектов документов»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389" y="2571759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Скворцов Павел Михайлович</a:t>
            </a:r>
          </a:p>
          <a:p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кандидат педагогических наук, доцент Центра </a:t>
            </a:r>
            <a:r>
              <a:rPr lang="ru-RU" b="1" dirty="0" err="1" smtClean="0">
                <a:solidFill>
                  <a:srgbClr val="0A0A0A"/>
                </a:solidFill>
                <a:latin typeface="helvetica" panose="020B0604020202020204" pitchFamily="34" charset="0"/>
              </a:rPr>
              <a:t>довузовской</a:t>
            </a:r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 подготовки </a:t>
            </a:r>
            <a:b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</a:br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«Малый медицинский университет» </a:t>
            </a:r>
            <a:b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</a:br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МГМСУ им. А.И. Евдокимова</a:t>
            </a:r>
          </a:p>
          <a:p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Почётный работник общего образования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13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35" y="699542"/>
            <a:ext cx="9126565" cy="90676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dirty="0" smtClean="0"/>
              <a:t>Типология заданий и подходы к их выполнению</a:t>
            </a:r>
            <a:r>
              <a:rPr lang="ru-RU" sz="1800" dirty="0"/>
              <a:t>. Блок заданий </a:t>
            </a:r>
            <a:r>
              <a:rPr lang="ru-RU" sz="1800" dirty="0" smtClean="0"/>
              <a:t>5–8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5606"/>
            <a:ext cx="5184576" cy="33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3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50" y="1059582"/>
            <a:ext cx="6592203" cy="25629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600" dirty="0" smtClean="0"/>
              <a:t>Типология заданий и подходы к их выполнению</a:t>
            </a:r>
            <a:r>
              <a:rPr lang="ru-RU" sz="1600" dirty="0"/>
              <a:t>. Блок заданий </a:t>
            </a:r>
            <a:r>
              <a:rPr lang="ru-RU" sz="1600" dirty="0" smtClean="0"/>
              <a:t>9–12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147814"/>
            <a:ext cx="3839434" cy="1456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1878"/>
            <a:ext cx="1857179" cy="1369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1960" y="1707654"/>
            <a:ext cx="4212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При выполнении данного задания необходимо </a:t>
            </a:r>
            <a:r>
              <a:rPr lang="ru-RU" sz="1400" dirty="0" smtClean="0"/>
              <a:t>узнать </a:t>
            </a:r>
            <a:r>
              <a:rPr lang="ru-RU" sz="1400" dirty="0"/>
              <a:t>части семени цветкового </a:t>
            </a:r>
            <a:r>
              <a:rPr lang="ru-RU" sz="1400" dirty="0" smtClean="0"/>
              <a:t>растения</a:t>
            </a:r>
            <a:r>
              <a:rPr lang="ru-RU" sz="1400" dirty="0"/>
              <a:t>, </a:t>
            </a:r>
            <a:r>
              <a:rPr lang="ru-RU" sz="1400" dirty="0" smtClean="0"/>
              <a:t>обозначенные </a:t>
            </a:r>
            <a:r>
              <a:rPr lang="ru-RU" sz="1400" dirty="0"/>
              <a:t>на рисунке цифрами 5 (две </a:t>
            </a:r>
            <a:r>
              <a:rPr lang="ru-RU" sz="1400" dirty="0" smtClean="0"/>
              <a:t>семядоли</a:t>
            </a:r>
            <a:r>
              <a:rPr lang="ru-RU" sz="1400" dirty="0"/>
              <a:t>), 6 (эндосперм), 7 (околоплодник</a:t>
            </a:r>
            <a:r>
              <a:rPr lang="ru-RU" sz="1400" dirty="0" smtClean="0"/>
              <a:t>), 8 </a:t>
            </a:r>
            <a:r>
              <a:rPr lang="ru-RU" sz="1400" dirty="0"/>
              <a:t>(одна семядоля). Затем нужно соотнести </a:t>
            </a:r>
            <a:r>
              <a:rPr lang="ru-RU" sz="1400" dirty="0" smtClean="0"/>
              <a:t> перечень </a:t>
            </a:r>
            <a:r>
              <a:rPr lang="ru-RU" sz="1400" dirty="0"/>
              <a:t>особенностей, содержащийся в </a:t>
            </a:r>
            <a:r>
              <a:rPr lang="ru-RU" sz="1400" dirty="0" smtClean="0"/>
              <a:t>столбце 1</a:t>
            </a:r>
            <a:r>
              <a:rPr lang="ru-RU" sz="1400" dirty="0"/>
              <a:t>, с соответствующей клеточной структурой, для которой она характерна, и записать </a:t>
            </a:r>
            <a:r>
              <a:rPr lang="ru-RU" sz="1400" dirty="0" smtClean="0"/>
              <a:t>цифру столбца </a:t>
            </a:r>
            <a:r>
              <a:rPr lang="ru-RU" sz="1400" dirty="0"/>
              <a:t>2 (не обозначения на рисунке!) под </a:t>
            </a:r>
            <a:r>
              <a:rPr lang="ru-RU" sz="1400" dirty="0" smtClean="0"/>
              <a:t>нужной </a:t>
            </a:r>
            <a:r>
              <a:rPr lang="ru-RU" sz="1400" dirty="0"/>
              <a:t>буквой в ответе.</a:t>
            </a:r>
          </a:p>
        </p:txBody>
      </p:sp>
    </p:spTree>
    <p:extLst>
      <p:ext uri="{BB962C8B-B14F-4D97-AF65-F5344CB8AC3E}">
        <p14:creationId xmlns:p14="http://schemas.microsoft.com/office/powerpoint/2010/main" val="285582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35" y="915566"/>
            <a:ext cx="9126565" cy="90676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000" dirty="0" smtClean="0"/>
              <a:t>Типология заданий и подходы к их выполнению</a:t>
            </a:r>
            <a:r>
              <a:rPr lang="ru-RU" sz="2000" dirty="0"/>
              <a:t>. Блок заданий </a:t>
            </a:r>
            <a:r>
              <a:rPr lang="ru-RU" sz="2000" dirty="0" smtClean="0"/>
              <a:t>13-16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635646"/>
            <a:ext cx="5832648" cy="15349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3219822"/>
            <a:ext cx="5336921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Для успешного выполнения задания необходимо вспомнить, откуда появляется и </a:t>
            </a:r>
            <a:r>
              <a:rPr lang="ru-RU" sz="1600" dirty="0" smtClean="0"/>
              <a:t>какие </a:t>
            </a:r>
            <a:r>
              <a:rPr lang="ru-RU" sz="1600" dirty="0"/>
              <a:t>органы дыхательной системы проходит воздух при выдохе. Затем необходимо </a:t>
            </a:r>
            <a:r>
              <a:rPr lang="ru-RU" sz="1600" dirty="0" smtClean="0"/>
              <a:t>сформировать </a:t>
            </a:r>
            <a:r>
              <a:rPr lang="ru-RU" sz="1600" dirty="0"/>
              <a:t>правильную последовательность из </a:t>
            </a:r>
            <a:r>
              <a:rPr lang="ru-RU" sz="1600" dirty="0" smtClean="0"/>
              <a:t> перечисленных </a:t>
            </a:r>
            <a:r>
              <a:rPr lang="ru-RU" sz="1600" dirty="0"/>
              <a:t>органов и записать в виде </a:t>
            </a:r>
            <a:r>
              <a:rPr lang="ru-RU" sz="1600" dirty="0" smtClean="0"/>
              <a:t>последовательности </a:t>
            </a:r>
            <a:r>
              <a:rPr lang="ru-RU" sz="1600" dirty="0"/>
              <a:t>цифр, обозначающих </a:t>
            </a:r>
            <a:r>
              <a:rPr lang="ru-RU" sz="1600" dirty="0" smtClean="0"/>
              <a:t>номер позиции </a:t>
            </a:r>
            <a:r>
              <a:rPr lang="ru-RU" sz="1600" dirty="0"/>
              <a:t>соответствующего органа.</a:t>
            </a:r>
          </a:p>
        </p:txBody>
      </p:sp>
    </p:spTree>
    <p:extLst>
      <p:ext uri="{BB962C8B-B14F-4D97-AF65-F5344CB8AC3E}">
        <p14:creationId xmlns:p14="http://schemas.microsoft.com/office/powerpoint/2010/main" val="228357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35" y="843558"/>
            <a:ext cx="9126565" cy="90676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000" dirty="0" smtClean="0"/>
              <a:t>Типология заданий и подходы к их выполнению</a:t>
            </a:r>
            <a:r>
              <a:rPr lang="ru-RU" sz="2000" dirty="0"/>
              <a:t>. Блок заданий </a:t>
            </a:r>
            <a:r>
              <a:rPr lang="ru-RU" sz="2000" dirty="0" smtClean="0"/>
              <a:t>17–19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51670"/>
            <a:ext cx="4052809" cy="2005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952" y="3939902"/>
            <a:ext cx="514806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Правильное выполнение задания требует выявить три предложения, в которых </a:t>
            </a:r>
            <a:r>
              <a:rPr lang="ru-RU" sz="1400" dirty="0" smtClean="0"/>
              <a:t>даны верные </a:t>
            </a:r>
            <a:r>
              <a:rPr lang="ru-RU" sz="1400" dirty="0"/>
              <a:t>по отношению к биологической изоляции положения. В ответе следует </a:t>
            </a:r>
            <a:r>
              <a:rPr lang="ru-RU" sz="1400" dirty="0" smtClean="0"/>
              <a:t>записать номера </a:t>
            </a:r>
            <a:r>
              <a:rPr lang="ru-RU" sz="1400" dirty="0"/>
              <a:t>верных пунктов в любом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322400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420" y="843558"/>
            <a:ext cx="9126565" cy="90676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400" dirty="0" smtClean="0"/>
              <a:t>Подходы к выполнению заданий 22-28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460" y="1491630"/>
            <a:ext cx="8964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25. </a:t>
            </a:r>
            <a:r>
              <a:rPr lang="ru-RU" dirty="0"/>
              <a:t>Подавляющее большинство взрослых амфибий населяет пресные водоёмы. Однако некоторые амфибии могут обитать в солоноватых водоёмах. Например, лягушка-</a:t>
            </a:r>
            <a:r>
              <a:rPr lang="ru-RU" dirty="0" err="1"/>
              <a:t>крабоед</a:t>
            </a:r>
            <a:r>
              <a:rPr lang="ru-RU" dirty="0"/>
              <a:t> (</a:t>
            </a:r>
            <a:r>
              <a:rPr lang="ru-RU" dirty="0" err="1"/>
              <a:t>Fejervarya</a:t>
            </a:r>
            <a:r>
              <a:rPr lang="ru-RU" dirty="0"/>
              <a:t> </a:t>
            </a:r>
            <a:r>
              <a:rPr lang="ru-RU" dirty="0" err="1"/>
              <a:t>cancrivora</a:t>
            </a:r>
            <a:r>
              <a:rPr lang="ru-RU" dirty="0"/>
              <a:t>) может некоторое время находиться в морской воде. Как при переходе лягушки из морской воды в пресную у неё изменится концентрация мочевины в крови, объём мочи и интенсивность </a:t>
            </a:r>
            <a:r>
              <a:rPr lang="ru-RU" dirty="0" err="1"/>
              <a:t>реабсорбции</a:t>
            </a:r>
            <a:r>
              <a:rPr lang="ru-RU" dirty="0"/>
              <a:t> воды в почках? Ответ поясните.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4574" y="3046261"/>
            <a:ext cx="5418662" cy="1647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Элементы ответа: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1) концентрация мочевины в крови уменьшится;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2) объем мочи увеличится;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3) интенсивность </a:t>
            </a:r>
            <a:r>
              <a:rPr lang="ru-RU" sz="1400" dirty="0" err="1"/>
              <a:t>реабсорбции</a:t>
            </a:r>
            <a:r>
              <a:rPr lang="ru-RU" sz="1400" dirty="0"/>
              <a:t> воды в почках уменьшится;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4) концентрация солей в пресной воде ниже, чем в морской (пресная вода </a:t>
            </a:r>
            <a:r>
              <a:rPr lang="ru-RU" sz="1400" dirty="0" err="1"/>
              <a:t>гипотонична</a:t>
            </a:r>
            <a:r>
              <a:rPr lang="ru-RU" sz="1400" dirty="0"/>
              <a:t>);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5) вода будет входить в тело лягушки (в результате осмоса);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6) при переходе в пресную среду у лягушки будет увеличиваться выделение воды (снижаться </a:t>
            </a:r>
            <a:r>
              <a:rPr lang="ru-RU" sz="1400" dirty="0" err="1"/>
              <a:t>гипергидратация</a:t>
            </a:r>
            <a:r>
              <a:rPr lang="ru-RU" sz="1400" dirty="0"/>
              <a:t> организма).</a:t>
            </a:r>
          </a:p>
        </p:txBody>
      </p:sp>
    </p:spTree>
    <p:extLst>
      <p:ext uri="{BB962C8B-B14F-4D97-AF65-F5344CB8AC3E}">
        <p14:creationId xmlns:p14="http://schemas.microsoft.com/office/powerpoint/2010/main" val="2401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" y="-23929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250733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«Основной государственный экзамен по биологии. </a:t>
            </a:r>
            <a:b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</a:br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Обсуждение документов»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29074"/>
            <a:ext cx="719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Размещение: </a:t>
            </a:r>
          </a:p>
          <a:p>
            <a:r>
              <a:rPr lang="en-US" dirty="0"/>
              <a:t>https://fipi.ru/oge/demoversii-specifikacii-kodifikatory#!/tab/173801626-6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5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8144" y="771550"/>
            <a:ext cx="3062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Кодификатор</a:t>
            </a:r>
          </a:p>
          <a:p>
            <a:r>
              <a:rPr lang="ru-RU" dirty="0" smtClean="0"/>
              <a:t>Спецификация</a:t>
            </a:r>
          </a:p>
          <a:p>
            <a:r>
              <a:rPr lang="ru-RU" dirty="0" smtClean="0"/>
              <a:t>Демонстрационный вариант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31590"/>
            <a:ext cx="3842957" cy="33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1556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Размещение: </a:t>
            </a:r>
          </a:p>
          <a:p>
            <a:pPr algn="ctr"/>
            <a:r>
              <a:rPr lang="en-US" dirty="0"/>
              <a:t>https://fipi.ru/oge/dlya-predmetnyh-komissiy-subektov-rf#!/tab/173940378-6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2" y="1707654"/>
            <a:ext cx="357090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2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771550"/>
            <a:ext cx="9126565" cy="1200151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1400" b="1" dirty="0"/>
              <a:t>Кодификатор</a:t>
            </a:r>
            <a:r>
              <a:rPr lang="ru-RU" sz="1400" dirty="0"/>
              <a:t> проверяемых требований к результатам освоения </a:t>
            </a:r>
            <a:r>
              <a:rPr lang="ru-RU" sz="1400" dirty="0" smtClean="0"/>
              <a:t>основной образовательной </a:t>
            </a:r>
            <a:r>
              <a:rPr lang="ru-RU" sz="1400" dirty="0"/>
              <a:t>программы </a:t>
            </a:r>
            <a:r>
              <a:rPr lang="ru-RU" sz="1400" dirty="0" smtClean="0"/>
              <a:t>основного общего </a:t>
            </a:r>
            <a:r>
              <a:rPr lang="ru-RU" sz="1400" dirty="0"/>
              <a:t>образования и </a:t>
            </a:r>
            <a:r>
              <a:rPr lang="ru-RU" sz="1400" dirty="0" smtClean="0"/>
              <a:t>элементов содержания </a:t>
            </a:r>
            <a:r>
              <a:rPr lang="ru-RU" sz="1400" dirty="0"/>
              <a:t>для проведения </a:t>
            </a:r>
            <a:r>
              <a:rPr lang="ru-RU" sz="1400" dirty="0" smtClean="0"/>
              <a:t>основного  государственного экзамена по биологии</a:t>
            </a:r>
            <a:endParaRPr lang="ru-RU" sz="1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635646"/>
            <a:ext cx="856895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Включает: </a:t>
            </a:r>
          </a:p>
          <a:p>
            <a:pPr marL="0" indent="0">
              <a:buNone/>
            </a:pPr>
            <a:r>
              <a:rPr lang="ru-RU" sz="1800" dirty="0"/>
              <a:t>− раздел 1. «Перечень проверяемых требований к результатам </a:t>
            </a:r>
            <a:r>
              <a:rPr lang="ru-RU" sz="1800" dirty="0" smtClean="0"/>
              <a:t>освоения основной </a:t>
            </a:r>
            <a:r>
              <a:rPr lang="ru-RU" sz="1800" dirty="0"/>
              <a:t>образовательной программы </a:t>
            </a:r>
            <a:r>
              <a:rPr lang="ru-RU" sz="1800" dirty="0" smtClean="0"/>
              <a:t>основного </a:t>
            </a:r>
            <a:r>
              <a:rPr lang="ru-RU" sz="1800" dirty="0"/>
              <a:t>общего образования </a:t>
            </a:r>
            <a:r>
              <a:rPr lang="ru-RU" sz="1800" dirty="0" smtClean="0"/>
              <a:t>по биологии»;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473" y="32918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− раздел 3. «Отражение в содержании контрольных измерительных материалов личностных результатов освоения основной образовательной программы </a:t>
            </a:r>
            <a:r>
              <a:rPr lang="ru-RU" dirty="0" smtClean="0"/>
              <a:t>основного </a:t>
            </a:r>
            <a:r>
              <a:rPr lang="ru-RU" dirty="0"/>
              <a:t>общего образования».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473" y="2645499"/>
            <a:ext cx="7295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− раздел 2. «Перечень элементов содержания, проверяемых на </a:t>
            </a:r>
            <a:r>
              <a:rPr lang="ru-RU" b="1" i="1" dirty="0" smtClean="0">
                <a:solidFill>
                  <a:srgbClr val="002060"/>
                </a:solidFill>
              </a:rPr>
              <a:t>основном </a:t>
            </a:r>
            <a:r>
              <a:rPr lang="ru-RU" b="1" i="1" dirty="0">
                <a:solidFill>
                  <a:srgbClr val="002060"/>
                </a:solidFill>
              </a:rPr>
              <a:t>государственном экзамене по биологии»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1006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1" y="1226675"/>
            <a:ext cx="8712968" cy="1141635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3200" b="1" i="1" dirty="0" smtClean="0">
                <a:solidFill>
                  <a:srgbClr val="002060"/>
                </a:solidFill>
              </a:rPr>
              <a:t>раздел </a:t>
            </a:r>
            <a:r>
              <a:rPr lang="ru-RU" sz="3200" b="1" i="1" dirty="0">
                <a:solidFill>
                  <a:srgbClr val="002060"/>
                </a:solidFill>
              </a:rPr>
              <a:t>2. «Перечень элементов содержания, проверяемых на </a:t>
            </a:r>
            <a:r>
              <a:rPr lang="ru-RU" sz="3200" b="1" i="1" dirty="0" smtClean="0">
                <a:solidFill>
                  <a:srgbClr val="002060"/>
                </a:solidFill>
              </a:rPr>
              <a:t>основном </a:t>
            </a:r>
            <a:r>
              <a:rPr lang="ru-RU" sz="3200" b="1" i="1" dirty="0">
                <a:solidFill>
                  <a:srgbClr val="002060"/>
                </a:solidFill>
              </a:rPr>
              <a:t>государственном экзамене по биологии»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5" y="2368310"/>
            <a:ext cx="8856983" cy="187220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u="sng" dirty="0" smtClean="0"/>
              <a:t>1</a:t>
            </a:r>
            <a:r>
              <a:rPr lang="ru-RU" sz="1800" u="sng" dirty="0"/>
              <a:t>. Биология – наука о живой природе. Методы научного </a:t>
            </a:r>
            <a:r>
              <a:rPr lang="ru-RU" sz="1800" u="sng" dirty="0" smtClean="0"/>
              <a:t>познания </a:t>
            </a:r>
            <a:r>
              <a:rPr lang="ru-RU" sz="1800" dirty="0" smtClean="0"/>
              <a:t>(включает 3 подраздела)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u="sng" dirty="0" smtClean="0"/>
              <a:t>2</a:t>
            </a:r>
            <a:r>
              <a:rPr lang="ru-RU" sz="1800" u="sng" dirty="0"/>
              <a:t>. Среда обитания. Природные и искусственные сообщества. Человек и окружающая </a:t>
            </a:r>
            <a:r>
              <a:rPr lang="ru-RU" sz="1800" u="sng" dirty="0" smtClean="0"/>
              <a:t>среда </a:t>
            </a:r>
            <a:r>
              <a:rPr lang="ru-RU" sz="1800" dirty="0" smtClean="0"/>
              <a:t>(включает 9 подразделов)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u="sng" dirty="0" smtClean="0"/>
              <a:t>3</a:t>
            </a:r>
            <a:r>
              <a:rPr lang="ru-RU" sz="1800" u="sng" dirty="0"/>
              <a:t>. Эволюционное развитие растений, животных и </a:t>
            </a:r>
            <a:r>
              <a:rPr lang="ru-RU" sz="1800" u="sng" dirty="0" smtClean="0"/>
              <a:t>человека </a:t>
            </a:r>
            <a:r>
              <a:rPr lang="ru-RU" sz="1800" dirty="0" smtClean="0"/>
              <a:t>(включает 3 подраздела)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u="sng" dirty="0"/>
              <a:t>4. Организмы бактерий, грибов и </a:t>
            </a:r>
            <a:r>
              <a:rPr lang="ru-RU" sz="1800" u="sng" dirty="0" smtClean="0"/>
              <a:t>лишайников </a:t>
            </a:r>
            <a:r>
              <a:rPr lang="ru-RU" sz="1800" dirty="0" smtClean="0"/>
              <a:t>(</a:t>
            </a:r>
            <a:r>
              <a:rPr lang="ru-RU" sz="1800" dirty="0"/>
              <a:t>включает </a:t>
            </a:r>
            <a:r>
              <a:rPr lang="ru-RU" sz="1800" dirty="0" smtClean="0"/>
              <a:t>2 подраздела)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u="sng" dirty="0" smtClean="0"/>
              <a:t>5</a:t>
            </a:r>
            <a:r>
              <a:rPr lang="ru-RU" sz="1800" u="sng" dirty="0"/>
              <a:t>. Растительный организм. Систематические группы растений </a:t>
            </a:r>
            <a:r>
              <a:rPr lang="ru-RU" sz="1800" dirty="0"/>
              <a:t>(включает 8 подразделов)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/>
              <a:t>	 </a:t>
            </a:r>
            <a:endParaRPr lang="ru-RU" sz="1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3939902"/>
            <a:ext cx="59766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u="sng" dirty="0" smtClean="0"/>
              <a:t>6</a:t>
            </a:r>
            <a:r>
              <a:rPr lang="ru-RU" u="sng" dirty="0"/>
              <a:t>. Животный организм. Систематические группы животных </a:t>
            </a:r>
            <a:r>
              <a:rPr lang="ru-RU" dirty="0" smtClean="0"/>
              <a:t>(включает 8 подразделов)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ru-RU" u="sng" dirty="0" smtClean="0"/>
              <a:t>7</a:t>
            </a:r>
            <a:r>
              <a:rPr lang="ru-RU" u="sng" dirty="0"/>
              <a:t>. Человек и его здоровье </a:t>
            </a:r>
            <a:r>
              <a:rPr lang="ru-RU" dirty="0" smtClean="0"/>
              <a:t>(включает 12 подразделов)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33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" y="-23929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20" y="1370853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0A0A"/>
                </a:solidFill>
                <a:latin typeface="helvetica" panose="020B0604020202020204" pitchFamily="34" charset="0"/>
              </a:rPr>
              <a:t>«Единый государственный экзамен по биологии. Обсуждение документов»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29074"/>
            <a:ext cx="719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Размещение: </a:t>
            </a:r>
          </a:p>
          <a:p>
            <a:r>
              <a:rPr lang="en-US" dirty="0"/>
              <a:t>https://fipi.ru/ege/demoversii-specifikacii-kodifikatory#!/tab/151883967-6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88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927" y="1258218"/>
            <a:ext cx="9126565" cy="90676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/>
              <a:t>Спецификация</a:t>
            </a:r>
            <a:r>
              <a:rPr lang="ru-RU" sz="2400" dirty="0" smtClean="0"/>
              <a:t> контрольных </a:t>
            </a:r>
            <a:r>
              <a:rPr lang="ru-RU" sz="2400" dirty="0"/>
              <a:t>измерительных </a:t>
            </a:r>
            <a:r>
              <a:rPr lang="ru-RU" sz="2400" dirty="0" smtClean="0"/>
              <a:t>материалов для </a:t>
            </a:r>
            <a:r>
              <a:rPr lang="ru-RU" sz="2400" dirty="0"/>
              <a:t>проведения в 2024 году </a:t>
            </a:r>
            <a:r>
              <a:rPr lang="ru-RU" sz="2400" dirty="0" smtClean="0"/>
              <a:t>основного </a:t>
            </a:r>
            <a:r>
              <a:rPr lang="ru-RU" sz="2400" dirty="0"/>
              <a:t>государственного </a:t>
            </a:r>
            <a:r>
              <a:rPr lang="ru-RU" sz="2400" dirty="0" smtClean="0"/>
              <a:t>экзамена по биологии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997" y="2499742"/>
            <a:ext cx="69847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u="sng" dirty="0" smtClean="0"/>
              <a:t>П. 11. </a:t>
            </a:r>
            <a:r>
              <a:rPr lang="ru-RU" b="1" i="1" u="sng" dirty="0"/>
              <a:t>Изменения в КИМ </a:t>
            </a:r>
            <a:r>
              <a:rPr lang="ru-RU" b="1" i="1" u="sng" dirty="0" smtClean="0"/>
              <a:t>2024 </a:t>
            </a:r>
            <a:r>
              <a:rPr lang="ru-RU" b="1" i="1" u="sng" dirty="0"/>
              <a:t>года в сравнении с КИМ 2023 </a:t>
            </a:r>
            <a:r>
              <a:rPr lang="ru-RU" b="1" i="1" u="sng" dirty="0" smtClean="0"/>
              <a:t>года: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Изменения </a:t>
            </a:r>
            <a:r>
              <a:rPr lang="ru-RU" dirty="0"/>
              <a:t>структуры и содержания </a:t>
            </a:r>
            <a:r>
              <a:rPr lang="ru-RU" dirty="0" smtClean="0"/>
              <a:t>КИМ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8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627534"/>
            <a:ext cx="8370990" cy="69954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600" b="1" dirty="0" smtClean="0"/>
              <a:t>Пособия для подготовки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" y="1203598"/>
            <a:ext cx="2252348" cy="3266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75605"/>
            <a:ext cx="2376264" cy="3445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704888"/>
            <a:ext cx="439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Предложен план повторения, исходя из Кодификаторов ОГЭ и ЕГЭ</a:t>
            </a:r>
          </a:p>
          <a:p>
            <a:r>
              <a:rPr lang="ru-RU" dirty="0" smtClean="0"/>
              <a:t>2) Имеются тематические контрольные работы для отработки умений выполнять задания в соответствии с требованиями</a:t>
            </a:r>
          </a:p>
          <a:p>
            <a:r>
              <a:rPr lang="ru-RU" dirty="0" smtClean="0"/>
              <a:t>3) Для предэкзаменационной подготовки имеются варианты, собранные в полном соответствии со Спецификацией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4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81C9FB-22F4-4D80-A8B4-95040FA5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31590"/>
            <a:ext cx="6903358" cy="3546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D98142-A902-46EC-BCA1-9F5F1C31BE8A}"/>
              </a:ext>
            </a:extLst>
          </p:cNvPr>
          <p:cNvSpPr txBox="1"/>
          <p:nvPr/>
        </p:nvSpPr>
        <p:spPr>
          <a:xfrm>
            <a:off x="2376713" y="88171"/>
            <a:ext cx="600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intellectcentre.ru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B7C9CA78-3E75-4F67-8C56-C160934B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6"/>
            <a:ext cx="889619" cy="5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1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27849C-3D8C-4B36-849B-F62D0F740E57}"/>
              </a:ext>
            </a:extLst>
          </p:cNvPr>
          <p:cNvSpPr txBox="1"/>
          <p:nvPr/>
        </p:nvSpPr>
        <p:spPr>
          <a:xfrm>
            <a:off x="2323284" y="51470"/>
            <a:ext cx="649944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 Издательства «Интеллект-Центр» можно купить в интернет-магазине электронных изданий «Электронный универс»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(e-Univers.ru)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783">
              <a:defRPr/>
            </a:pPr>
            <a:r>
              <a:rPr lang="ru-RU" sz="135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4D86E0-4173-4CFC-B8F2-BD6CACD86F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5" y="1177094"/>
            <a:ext cx="1257300" cy="10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BB628-5682-47B7-B86C-D16EE4265BD7}"/>
              </a:ext>
            </a:extLst>
          </p:cNvPr>
          <p:cNvSpPr txBox="1"/>
          <p:nvPr/>
        </p:nvSpPr>
        <p:spPr>
          <a:xfrm>
            <a:off x="1907299" y="1443588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dirty="0">
                <a:solidFill>
                  <a:srgbClr val="005BD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https://e-univers.ru/info/publishers/izdatelstvo_intellekt_tsentr/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5A88D1-F995-46D7-8D0E-4F5AC77F4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01" y="799546"/>
            <a:ext cx="1208853" cy="11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349A18-6DD3-4CCE-A171-2D6CD846ED33}"/>
              </a:ext>
            </a:extLst>
          </p:cNvPr>
          <p:cNvSpPr txBox="1"/>
          <p:nvPr/>
        </p:nvSpPr>
        <p:spPr>
          <a:xfrm>
            <a:off x="204652" y="2090307"/>
            <a:ext cx="82199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В наше время, когда и учителя, и ученики чаще смотрят на экран, чем на запечатанный бумажный лист, все большую роль играют электронные издания. 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13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преимущества очевидны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Легко купить, не выходя из дома.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издания снабжены навигационным меню. 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занимают места в квартире и сумке.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читать на различных устройствах.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них легко перенести тот или иной фрагмент в рабочий материал.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Текст легко увеличить и приспособить к самому требовательному зрению.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книги, как правило, существенно дешевле своих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бумажных аналогов и т.д. и т.п.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69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19781"/>
            <a:ext cx="3669124" cy="2995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771550"/>
            <a:ext cx="3062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Кодификатор</a:t>
            </a:r>
          </a:p>
          <a:p>
            <a:r>
              <a:rPr lang="ru-RU" dirty="0" smtClean="0"/>
              <a:t>Спецификация</a:t>
            </a:r>
          </a:p>
          <a:p>
            <a:r>
              <a:rPr lang="ru-RU" dirty="0" smtClean="0"/>
              <a:t>Демонстрационный вариант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6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" y="1347614"/>
            <a:ext cx="5322988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77155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Размещение: </a:t>
            </a:r>
          </a:p>
          <a:p>
            <a:pPr algn="ctr"/>
            <a:r>
              <a:rPr lang="en-US" dirty="0" smtClean="0"/>
              <a:t>https</a:t>
            </a:r>
            <a:r>
              <a:rPr lang="en-US" dirty="0"/>
              <a:t>://fipi.ru/ege/analiticheskie-i-metodicheskie-materialy#!/tab/173737686-5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9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35" y="915566"/>
            <a:ext cx="9126565" cy="1200151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1400" b="1" dirty="0"/>
              <a:t>Кодификатор</a:t>
            </a:r>
            <a:r>
              <a:rPr lang="ru-RU" sz="1400" dirty="0"/>
              <a:t> проверяемых требований к результатам освоения </a:t>
            </a:r>
            <a:r>
              <a:rPr lang="ru-RU" sz="1400" dirty="0" smtClean="0"/>
              <a:t>основной образовательной </a:t>
            </a:r>
            <a:r>
              <a:rPr lang="ru-RU" sz="1400" dirty="0"/>
              <a:t>программы </a:t>
            </a:r>
            <a:r>
              <a:rPr lang="ru-RU" sz="1400" dirty="0" smtClean="0"/>
              <a:t>среднего общего </a:t>
            </a:r>
            <a:r>
              <a:rPr lang="ru-RU" sz="1400" dirty="0"/>
              <a:t>образования и </a:t>
            </a:r>
            <a:r>
              <a:rPr lang="ru-RU" sz="1400" dirty="0" smtClean="0"/>
              <a:t>элементов содержания </a:t>
            </a:r>
            <a:r>
              <a:rPr lang="ru-RU" sz="1400" dirty="0"/>
              <a:t>для проведения единого </a:t>
            </a:r>
            <a:r>
              <a:rPr lang="ru-RU" sz="1400" dirty="0" smtClean="0"/>
              <a:t> государственного экзамена по биологии</a:t>
            </a:r>
            <a:endParaRPr lang="ru-RU" sz="1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1707654"/>
            <a:ext cx="856895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Включает: </a:t>
            </a:r>
          </a:p>
          <a:p>
            <a:pPr marL="0" indent="0">
              <a:buNone/>
            </a:pPr>
            <a:r>
              <a:rPr lang="ru-RU" sz="1800" dirty="0"/>
              <a:t>− раздел 1. «Перечень проверяемых требований к результатам </a:t>
            </a:r>
            <a:r>
              <a:rPr lang="ru-RU" sz="1800" dirty="0" smtClean="0"/>
              <a:t>освоения основной </a:t>
            </a:r>
            <a:r>
              <a:rPr lang="ru-RU" sz="1800" dirty="0"/>
              <a:t>образовательной программы среднего общего образования </a:t>
            </a:r>
            <a:r>
              <a:rPr lang="ru-RU" sz="1800" dirty="0" smtClean="0"/>
              <a:t>по биологии»;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473" y="32918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− раздел 3. «Отражение в содержании контрольных измерительных материалов личностных результатов освоения основной образовательной программы среднего общего образования».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473" y="2649236"/>
            <a:ext cx="7295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− раздел 2. «Перечень элементов содержания, проверяемых на едином государственном экзамене по биологии»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2452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7056" y="699542"/>
            <a:ext cx="8712968" cy="114163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раздел </a:t>
            </a:r>
            <a:r>
              <a:rPr lang="ru-RU" sz="1400" b="1" i="1" dirty="0">
                <a:solidFill>
                  <a:srgbClr val="002060"/>
                </a:solidFill>
              </a:rPr>
              <a:t>2. «Перечень элементов содержания, проверяемых на едином государственном экзамене по биологии»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3394" y="1491630"/>
            <a:ext cx="8229600" cy="187220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u="sng" dirty="0" smtClean="0"/>
              <a:t>1. Биология </a:t>
            </a:r>
            <a:r>
              <a:rPr lang="ru-RU" sz="1400" u="sng" dirty="0"/>
              <a:t>как наука. Живые системы и их </a:t>
            </a:r>
            <a:r>
              <a:rPr lang="ru-RU" sz="1400" u="sng" dirty="0" smtClean="0"/>
              <a:t>изучение </a:t>
            </a:r>
            <a:r>
              <a:rPr lang="ru-RU" sz="1400" dirty="0" smtClean="0"/>
              <a:t>(включает 3 подраздела) – изучается как на базовом, так и на углублённом уровнях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u="sng" dirty="0" smtClean="0"/>
              <a:t>2. </a:t>
            </a:r>
            <a:r>
              <a:rPr lang="ru-RU" sz="1400" u="sng" dirty="0"/>
              <a:t>Клетка как биологическая </a:t>
            </a:r>
            <a:r>
              <a:rPr lang="ru-RU" sz="1400" u="sng" dirty="0" smtClean="0"/>
              <a:t>система </a:t>
            </a:r>
            <a:r>
              <a:rPr lang="ru-RU" sz="1400" dirty="0" smtClean="0"/>
              <a:t>(включает 6 подразделов) – изучается как </a:t>
            </a:r>
            <a:r>
              <a:rPr lang="ru-RU" sz="1400" dirty="0"/>
              <a:t>на базовом, так и на углублённом уровнях</a:t>
            </a:r>
            <a:endParaRPr lang="ru-RU" sz="1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u="sng" dirty="0" smtClean="0"/>
              <a:t>3. </a:t>
            </a:r>
            <a:r>
              <a:rPr lang="ru-RU" sz="1400" u="sng" dirty="0"/>
              <a:t>Организм как биологическая </a:t>
            </a:r>
            <a:r>
              <a:rPr lang="ru-RU" sz="1400" u="sng" dirty="0" smtClean="0"/>
              <a:t>система </a:t>
            </a:r>
            <a:r>
              <a:rPr lang="ru-RU" sz="1400" dirty="0" smtClean="0"/>
              <a:t>(включает 9 подразделов) – изучается </a:t>
            </a:r>
            <a:r>
              <a:rPr lang="ru-RU" sz="1400" dirty="0"/>
              <a:t>как на базовом, так и на углублённом </a:t>
            </a:r>
            <a:r>
              <a:rPr lang="ru-RU" sz="1400" dirty="0" smtClean="0"/>
              <a:t>уровнях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dirty="0"/>
              <a:t>4. Система и многообразие органического мира (включает 7 подразделов</a:t>
            </a:r>
            <a:r>
              <a:rPr lang="ru-RU" sz="1400" dirty="0" smtClean="0"/>
              <a:t>) – изучается только на базовом уровне </a:t>
            </a:r>
            <a:r>
              <a:rPr lang="ru-RU" sz="1400" b="1" i="1" dirty="0" smtClean="0">
                <a:solidFill>
                  <a:srgbClr val="C00000"/>
                </a:solidFill>
              </a:rPr>
              <a:t>(где в ФОП старшей школы?)</a:t>
            </a:r>
            <a:r>
              <a:rPr lang="ru-RU" sz="1400" dirty="0" smtClean="0"/>
              <a:t>	 </a:t>
            </a:r>
            <a:endParaRPr lang="ru-RU" sz="1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3394" y="2933297"/>
            <a:ext cx="516511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/>
              <a:t>5. </a:t>
            </a:r>
            <a:r>
              <a:rPr lang="ru-RU" sz="1400" dirty="0"/>
              <a:t>Организм человека и его </a:t>
            </a:r>
            <a:r>
              <a:rPr lang="ru-RU" sz="1400" dirty="0" smtClean="0"/>
              <a:t>здоровье (включает 8 подразделов) - </a:t>
            </a:r>
            <a:r>
              <a:rPr lang="ru-RU" sz="1400" dirty="0"/>
              <a:t>изучается только на базовом уровне </a:t>
            </a:r>
            <a:r>
              <a:rPr lang="ru-RU" sz="1400" b="1" i="1" dirty="0">
                <a:solidFill>
                  <a:srgbClr val="C00000"/>
                </a:solidFill>
              </a:rPr>
              <a:t>(где в ФОП старшей школы</a:t>
            </a:r>
            <a:r>
              <a:rPr lang="ru-RU" sz="1400" b="1" i="1" dirty="0" smtClean="0">
                <a:solidFill>
                  <a:srgbClr val="C00000"/>
                </a:solidFill>
              </a:rPr>
              <a:t>?)</a:t>
            </a:r>
          </a:p>
          <a:p>
            <a:pPr>
              <a:lnSpc>
                <a:spcPct val="80000"/>
              </a:lnSpc>
            </a:pPr>
            <a:r>
              <a:rPr lang="ru-RU" sz="1400" u="sng" dirty="0" smtClean="0"/>
              <a:t>6. </a:t>
            </a:r>
            <a:r>
              <a:rPr lang="ru-RU" sz="1400" u="sng" dirty="0"/>
              <a:t>Теория эволюции. Развитие жизни на </a:t>
            </a:r>
            <a:r>
              <a:rPr lang="ru-RU" sz="1400" u="sng" dirty="0" smtClean="0"/>
              <a:t>Земле </a:t>
            </a:r>
            <a:r>
              <a:rPr lang="ru-RU" sz="1400" dirty="0" smtClean="0"/>
              <a:t>(включает 5 подразделов)</a:t>
            </a:r>
            <a:r>
              <a:rPr lang="ru-RU" sz="1400" dirty="0"/>
              <a:t> – изучается как на базовом, так и на углублённом уровнях</a:t>
            </a:r>
          </a:p>
          <a:p>
            <a:pPr>
              <a:lnSpc>
                <a:spcPct val="80000"/>
              </a:lnSpc>
            </a:pPr>
            <a:r>
              <a:rPr lang="ru-RU" sz="1400" u="sng" dirty="0" smtClean="0"/>
              <a:t>7. </a:t>
            </a:r>
            <a:r>
              <a:rPr lang="ru-RU" sz="1400" u="sng" dirty="0"/>
              <a:t>Экосистемы и присущие им </a:t>
            </a:r>
            <a:r>
              <a:rPr lang="ru-RU" sz="1400" u="sng" dirty="0" smtClean="0"/>
              <a:t>закономерности </a:t>
            </a:r>
            <a:r>
              <a:rPr lang="ru-RU" sz="1400" dirty="0" smtClean="0"/>
              <a:t>(включает 6 подразделов</a:t>
            </a:r>
            <a:r>
              <a:rPr lang="ru-RU" sz="1400" dirty="0"/>
              <a:t>) – изучается как на базовом, так и на углублённом уровнях  </a:t>
            </a:r>
          </a:p>
        </p:txBody>
      </p:sp>
    </p:spTree>
    <p:extLst>
      <p:ext uri="{BB962C8B-B14F-4D97-AF65-F5344CB8AC3E}">
        <p14:creationId xmlns:p14="http://schemas.microsoft.com/office/powerpoint/2010/main" val="64395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958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Вопрос: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Почему включены для проверки  разделы 4 и 5, если их нет в ФОП СОО?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63638"/>
            <a:ext cx="590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/>
              <a:t>Вопрос не возникал, пока в ЕГЭ по литературе не исключили проверку знания произведений ряда писателей на основании того, что произведения этих писателей изучались в основном общем образовании и проверялись процедурой ОГЭ, а ФОП литературы в среднем общем образовании не предполагает повторения данных произведений.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00686" y="2263591"/>
            <a:ext cx="28902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</a:rPr>
              <a:t>Почему в ЕГЭ по биологии позволяется проверять то, что запретили в ЕГЭ по литературе?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3906" y="3747234"/>
            <a:ext cx="33198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</a:rPr>
              <a:t>Где выпускнику брать учебное время для повторения тем, не изучаемых в старшей школе согласно ФОП СОО по биологии, чтобы успешно сдать ЕГЭ и поступить в ВУЗ?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59616" y="2926406"/>
            <a:ext cx="51003" cy="8208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2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54574" y="968927"/>
            <a:ext cx="9126565" cy="90676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200" b="1" dirty="0" smtClean="0"/>
              <a:t>Спецификация</a:t>
            </a:r>
            <a:r>
              <a:rPr lang="ru-RU" sz="1200" dirty="0" smtClean="0"/>
              <a:t> контрольных </a:t>
            </a:r>
            <a:r>
              <a:rPr lang="ru-RU" sz="1200" dirty="0"/>
              <a:t>измерительных </a:t>
            </a:r>
            <a:r>
              <a:rPr lang="ru-RU" sz="1200" dirty="0" smtClean="0"/>
              <a:t>материалов для </a:t>
            </a:r>
            <a:r>
              <a:rPr lang="ru-RU" sz="1200" dirty="0"/>
              <a:t>проведения в 2024 году единого государственного </a:t>
            </a:r>
            <a:r>
              <a:rPr lang="ru-RU" sz="1200" dirty="0" smtClean="0"/>
              <a:t>экзамена по биологии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888770"/>
            <a:ext cx="871296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i="1" u="sng" dirty="0" smtClean="0"/>
              <a:t>П. 10</a:t>
            </a:r>
            <a:r>
              <a:rPr lang="ru-RU" sz="1200" b="1" i="1" u="sng" dirty="0"/>
              <a:t>. Изменения в КИМ ЕГЭ 2024 года в сравнении с КИМ 2023 </a:t>
            </a:r>
            <a:r>
              <a:rPr lang="ru-RU" sz="1200" b="1" i="1" u="sng" dirty="0" smtClean="0"/>
              <a:t>года: </a:t>
            </a:r>
            <a:r>
              <a:rPr lang="ru-RU" sz="1200" dirty="0" smtClean="0"/>
              <a:t>исключено </a:t>
            </a:r>
            <a:r>
              <a:rPr lang="ru-RU" sz="1200" dirty="0"/>
              <a:t>задание 20 по нумерации 2023 г</a:t>
            </a:r>
            <a:r>
              <a:rPr lang="ru-RU" sz="1200" dirty="0" smtClean="0"/>
              <a:t>. Общее </a:t>
            </a:r>
            <a:r>
              <a:rPr lang="ru-RU" sz="1200" dirty="0"/>
              <a:t>число заданий сократилось с 29 до 28. </a:t>
            </a:r>
            <a:r>
              <a:rPr lang="ru-RU" sz="1200" dirty="0" smtClean="0"/>
              <a:t>Максимальный первичный </a:t>
            </a:r>
            <a:r>
              <a:rPr lang="ru-RU" sz="1200" dirty="0"/>
              <a:t>балл сокращён с 59 до 57.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6449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i="1" u="sng" dirty="0" smtClean="0"/>
              <a:t>Приложение: Обобщённый </a:t>
            </a:r>
            <a:r>
              <a:rPr lang="ru-RU" sz="1200" b="1" i="1" u="sng" dirty="0"/>
              <a:t>план варианта КИМ ЕГЭ 2024 </a:t>
            </a:r>
            <a:r>
              <a:rPr lang="ru-RU" sz="1200" b="1" i="1" u="sng" dirty="0" smtClean="0"/>
              <a:t>года по биологии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Распределение заданий по сложности: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Задания базового уровня сложности - №№1-5, 7, 9, 11-13, 15, 17-18, 21 (всего 14 из 28);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Задания повышенного уровня сложности - №№6, 8, 10, 14, 16, 19-20, 22 (всего 8 из 28);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Задания высокого уровня сложности - №№23-28 (всего 6 из 28)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939902"/>
            <a:ext cx="496855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/>
              <a:t>Вопрос: </a:t>
            </a:r>
          </a:p>
          <a:p>
            <a:pPr>
              <a:lnSpc>
                <a:spcPct val="80000"/>
              </a:lnSpc>
            </a:pPr>
            <a:r>
              <a:rPr lang="ru-RU" sz="1200" b="1" i="1" dirty="0" smtClean="0">
                <a:solidFill>
                  <a:srgbClr val="002060"/>
                </a:solidFill>
              </a:rPr>
              <a:t>Почему </a:t>
            </a:r>
            <a:r>
              <a:rPr lang="ru-RU" sz="1200" b="1" i="1" dirty="0" smtClean="0">
                <a:solidFill>
                  <a:srgbClr val="C00000"/>
                </a:solidFill>
              </a:rPr>
              <a:t>задания 10, 14, 16</a:t>
            </a:r>
            <a:r>
              <a:rPr lang="ru-RU" sz="1200" b="1" i="1" dirty="0" smtClean="0">
                <a:solidFill>
                  <a:srgbClr val="002060"/>
                </a:solidFill>
              </a:rPr>
              <a:t>, проверяющие знания и умения разделов 4 и 5 (изучаемых, согласно Кодификатору, на базовом уровне) имеют повышенную сложность, а </a:t>
            </a:r>
            <a:r>
              <a:rPr lang="ru-RU" sz="1200" b="1" i="1" dirty="0" smtClean="0">
                <a:solidFill>
                  <a:srgbClr val="C00000"/>
                </a:solidFill>
              </a:rPr>
              <a:t>задание 25</a:t>
            </a:r>
            <a:r>
              <a:rPr lang="ru-RU" sz="1200" b="1" i="1" dirty="0" smtClean="0">
                <a:solidFill>
                  <a:srgbClr val="002060"/>
                </a:solidFill>
              </a:rPr>
              <a:t> – высокий уровень?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9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35" y="987574"/>
            <a:ext cx="9126565" cy="90676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400" b="1" dirty="0"/>
              <a:t>Демонстрационный </a:t>
            </a:r>
            <a:r>
              <a:rPr lang="ru-RU" sz="1400" b="1" dirty="0" smtClean="0"/>
              <a:t>вариант </a:t>
            </a:r>
            <a:r>
              <a:rPr lang="ru-RU" sz="1400" dirty="0" smtClean="0"/>
              <a:t>контрольных </a:t>
            </a:r>
            <a:r>
              <a:rPr lang="ru-RU" sz="1400" dirty="0"/>
              <a:t>измерительных </a:t>
            </a:r>
            <a:r>
              <a:rPr lang="ru-RU" sz="1400" dirty="0" smtClean="0"/>
              <a:t>материалов единого </a:t>
            </a:r>
            <a:r>
              <a:rPr lang="ru-RU" sz="1400" dirty="0"/>
              <a:t>государственного экзамена 2024 </a:t>
            </a:r>
            <a:r>
              <a:rPr lang="ru-RU" sz="1400" dirty="0" smtClean="0"/>
              <a:t>года по биологии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779662"/>
            <a:ext cx="7794926" cy="182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Структура варианта КИМ ЕГЭ по биологии предполагает проверку элементов содержания по четырем содержательным блокам: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Блок заданий 5–8</a:t>
            </a:r>
            <a:r>
              <a:rPr lang="ru-RU" sz="1400" dirty="0"/>
              <a:t>: </a:t>
            </a:r>
            <a:endParaRPr lang="ru-RU" sz="1400" dirty="0" smtClean="0"/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Клетка и организм – биологические системы»</a:t>
            </a:r>
            <a:r>
              <a:rPr lang="ru-RU" sz="1400" dirty="0"/>
              <a:t>,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Блок заданий 9–12</a:t>
            </a:r>
            <a:r>
              <a:rPr lang="ru-RU" sz="1400" dirty="0"/>
              <a:t>: </a:t>
            </a:r>
            <a:endParaRPr lang="ru-RU" sz="1400" dirty="0" smtClean="0"/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Система и многообразие органического мира»</a:t>
            </a:r>
            <a:r>
              <a:rPr lang="ru-RU" sz="1400" dirty="0"/>
              <a:t>,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Блок заданий 13–16</a:t>
            </a:r>
            <a:r>
              <a:rPr lang="ru-RU" sz="1400" dirty="0"/>
              <a:t>: </a:t>
            </a:r>
            <a:endParaRPr lang="ru-RU" sz="1400" dirty="0" smtClean="0"/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Организм человека и его здоровье»</a:t>
            </a:r>
            <a:r>
              <a:rPr lang="ru-RU" sz="1400" dirty="0"/>
              <a:t>,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Блок заданий </a:t>
            </a:r>
            <a:r>
              <a:rPr lang="ru-RU" sz="1400" b="1" dirty="0" smtClean="0"/>
              <a:t>17–19</a:t>
            </a:r>
            <a:r>
              <a:rPr lang="ru-RU" sz="1400" dirty="0" smtClean="0"/>
              <a:t>: 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Эволюция и экология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434" y="3795886"/>
            <a:ext cx="5250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Остальные задания варианта (1-4, 21-28) на основе разнообразного биологического содержания проверяют достижение метапредметных и предметных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3151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1458</Words>
  <Application>Microsoft Office PowerPoint</Application>
  <PresentationFormat>Экран (16:9)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Кодификатор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 государственного экзамена по биологии</vt:lpstr>
      <vt:lpstr>раздел 2. «Перечень элементов содержания, проверяемых на едином государственном экзамене по биологии»</vt:lpstr>
      <vt:lpstr>Презентация PowerPoint</vt:lpstr>
      <vt:lpstr>Спецификация контрольных измерительных материалов для проведения в 2024 году единого государственного экзамена по биологии</vt:lpstr>
      <vt:lpstr>Демонстрационный вариант контрольных измерительных материалов единого государственного экзамена 2024 года по биологии</vt:lpstr>
      <vt:lpstr>Типология заданий и подходы к их выполнению. Блок заданий 5–8</vt:lpstr>
      <vt:lpstr>Типология заданий и подходы к их выполнению. Блок заданий 9–12</vt:lpstr>
      <vt:lpstr>Типология заданий и подходы к их выполнению. Блок заданий 13-16</vt:lpstr>
      <vt:lpstr>Типология заданий и подходы к их выполнению. Блок заданий 17–19</vt:lpstr>
      <vt:lpstr>Подходы к выполнению заданий 22-28</vt:lpstr>
      <vt:lpstr>Презентация PowerPoint</vt:lpstr>
      <vt:lpstr>Презентация PowerPoint</vt:lpstr>
      <vt:lpstr>Презентация PowerPoint</vt:lpstr>
      <vt:lpstr>Кодификатор проверяемых требований к результатам освоения основной образовательной программы основного общего образования и элементов содержания для проведения основного  государственного экзамена по биологии</vt:lpstr>
      <vt:lpstr>раздел 2. «Перечень элементов содержания, проверяемых на основном государственном экзамене по биологии»</vt:lpstr>
      <vt:lpstr>Спецификация контрольных измерительных материалов для проведения в 2024 году основного государственного экзамена по биологии</vt:lpstr>
      <vt:lpstr>Пособия для подготовки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Степан Малиновский</cp:lastModifiedBy>
  <cp:revision>14</cp:revision>
  <dcterms:created xsi:type="dcterms:W3CDTF">2023-03-27T17:12:42Z</dcterms:created>
  <dcterms:modified xsi:type="dcterms:W3CDTF">2023-09-19T12:37:23Z</dcterms:modified>
</cp:coreProperties>
</file>