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64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2" r:id="rId12"/>
    <p:sldId id="273" r:id="rId13"/>
    <p:sldId id="272" r:id="rId14"/>
    <p:sldId id="271" r:id="rId15"/>
    <p:sldId id="270" r:id="rId16"/>
    <p:sldId id="269" r:id="rId17"/>
    <p:sldId id="263" r:id="rId18"/>
    <p:sldId id="274" r:id="rId19"/>
    <p:sldId id="279" r:id="rId20"/>
    <p:sldId id="277" r:id="rId21"/>
    <p:sldId id="278" r:id="rId22"/>
    <p:sldId id="276" r:id="rId23"/>
    <p:sldId id="280" r:id="rId24"/>
    <p:sldId id="281" r:id="rId25"/>
    <p:sldId id="275" r:id="rId26"/>
    <p:sldId id="285" r:id="rId27"/>
    <p:sldId id="284" r:id="rId28"/>
    <p:sldId id="286" r:id="rId29"/>
    <p:sldId id="287" r:id="rId30"/>
    <p:sldId id="288" r:id="rId31"/>
    <p:sldId id="289" r:id="rId32"/>
    <p:sldId id="291" r:id="rId33"/>
    <p:sldId id="292" r:id="rId34"/>
    <p:sldId id="293" r:id="rId35"/>
    <p:sldId id="297" r:id="rId36"/>
    <p:sldId id="290" r:id="rId37"/>
    <p:sldId id="296" r:id="rId38"/>
    <p:sldId id="294" r:id="rId39"/>
    <p:sldId id="295" r:id="rId40"/>
    <p:sldId id="298" r:id="rId41"/>
    <p:sldId id="283" r:id="rId42"/>
    <p:sldId id="282" r:id="rId43"/>
    <p:sldId id="257" r:id="rId44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786" y="67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9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BE70BF-EF5A-38B1-AFF4-91B6AAB2C8ED}"/>
              </a:ext>
            </a:extLst>
          </p:cNvPr>
          <p:cNvSpPr txBox="1"/>
          <p:nvPr/>
        </p:nvSpPr>
        <p:spPr>
          <a:xfrm>
            <a:off x="182646" y="1565419"/>
            <a:ext cx="8853850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          </a:t>
            </a: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Формирование 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предметных и метапредметных умений  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 использованием печатных пособий 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как основа преемственности 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дошкольного и начального общего образования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D10482-5A10-755B-5C97-5FC5F844F804}"/>
              </a:ext>
            </a:extLst>
          </p:cNvPr>
          <p:cNvSpPr txBox="1"/>
          <p:nvPr/>
        </p:nvSpPr>
        <p:spPr>
          <a:xfrm>
            <a:off x="182646" y="4700589"/>
            <a:ext cx="6826370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Спикер: 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Волкова Елена Васильевна,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учитель начальных классов ГБОУ Школа №158,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председатель АУНК города Москвы,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почётный работник образования,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автор пособий для обучающихся начальной школы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DAE7CA-6D13-D90A-C6A7-D008A9E8E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254"/>
            <a:ext cx="8352928" cy="607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358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515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77AE4-ACDA-B649-E71E-D165DB958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0" t="335" b="1"/>
          <a:stretch/>
        </p:blipFill>
        <p:spPr>
          <a:xfrm>
            <a:off x="125759" y="1136876"/>
            <a:ext cx="8478689" cy="509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655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515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9D3B8A-EA43-34DA-F9B9-13AD6CB4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21178"/>
            <a:ext cx="8712968" cy="47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661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515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E048EC-00E6-6E55-D653-51DB34D9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9" y="1393040"/>
            <a:ext cx="8809620" cy="35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913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515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8AFDEA-99F5-44D4-BE23-5EB2E2D61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6" y="1187624"/>
            <a:ext cx="8519178" cy="57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9345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515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DD08EA-CDC1-A11F-13CF-CC346C26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3" t="94"/>
          <a:stretch/>
        </p:blipFill>
        <p:spPr>
          <a:xfrm>
            <a:off x="89755" y="1187624"/>
            <a:ext cx="8964488" cy="547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809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515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7B7C53-21DB-EEBB-1E43-8BB300EB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0" t="72"/>
          <a:stretch/>
        </p:blipFill>
        <p:spPr>
          <a:xfrm>
            <a:off x="-5702" y="1330899"/>
            <a:ext cx="8970189" cy="523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909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251520" y="2627784"/>
            <a:ext cx="83529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155362-F447-4EFD-7DC9-810583EAF7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0" t="1168"/>
          <a:stretch/>
        </p:blipFill>
        <p:spPr>
          <a:xfrm>
            <a:off x="503952" y="1331640"/>
            <a:ext cx="7664896" cy="52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29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251520" y="2627784"/>
            <a:ext cx="83529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8C8C69-A600-3F99-BD6C-23D8CAA1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0" t="1081"/>
          <a:stretch/>
        </p:blipFill>
        <p:spPr>
          <a:xfrm>
            <a:off x="-18256" y="1187624"/>
            <a:ext cx="8892480" cy="65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817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251520" y="2627784"/>
            <a:ext cx="83529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315FF5-A490-A0C3-57AA-4AF7540BF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26" t="695"/>
          <a:stretch/>
        </p:blipFill>
        <p:spPr>
          <a:xfrm>
            <a:off x="395536" y="1619672"/>
            <a:ext cx="8748464" cy="59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0461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BE70BF-EF5A-38B1-AFF4-91B6AAB2C8ED}"/>
              </a:ext>
            </a:extLst>
          </p:cNvPr>
          <p:cNvSpPr txBox="1"/>
          <p:nvPr/>
        </p:nvSpPr>
        <p:spPr>
          <a:xfrm>
            <a:off x="293603" y="1565312"/>
            <a:ext cx="864096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ФГОС ДО – 2023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EB2AF8-D4EE-63C0-22C1-63282C2C7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4" t="33174" r="1481" b="35376"/>
          <a:stretch/>
        </p:blipFill>
        <p:spPr>
          <a:xfrm>
            <a:off x="323058" y="2756061"/>
            <a:ext cx="8582050" cy="11061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09C25-D275-86FD-BDBA-7E4A209A6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3" t="65948"/>
          <a:stretch/>
        </p:blipFill>
        <p:spPr>
          <a:xfrm>
            <a:off x="280975" y="4481838"/>
            <a:ext cx="8582050" cy="11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122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251520" y="2627784"/>
            <a:ext cx="83529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3DE94E-AADD-1767-090C-1D0557498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0" t="1352"/>
          <a:stretch/>
        </p:blipFill>
        <p:spPr>
          <a:xfrm>
            <a:off x="251520" y="1403648"/>
            <a:ext cx="8892480" cy="52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8363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251520" y="2627784"/>
            <a:ext cx="83529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2AAF4E-796E-0BCB-CDBE-02322351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1" y="1187624"/>
            <a:ext cx="8707065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5034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105272" y="1260427"/>
            <a:ext cx="835292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Федеральная образовательная программа          начального общего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4F3A9F-C037-92FE-7CA2-ADD642C1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3" t="4930"/>
          <a:stretch/>
        </p:blipFill>
        <p:spPr>
          <a:xfrm>
            <a:off x="233772" y="2860486"/>
            <a:ext cx="8676456" cy="20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292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105272" y="1260427"/>
            <a:ext cx="835292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Федеральная образовательная программа          начального общего образования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CB4096-44E4-B03E-DE16-DA10C687C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01" y="2843808"/>
            <a:ext cx="9144000" cy="24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938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323528" y="1147122"/>
            <a:ext cx="835292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Федеральная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рабоч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ая программа</a:t>
            </a:r>
          </a:p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по учебному предмету «Русский язык»</a:t>
            </a:r>
          </a:p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809EED-71A1-DC00-2F50-396F1941D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5255320"/>
            <a:ext cx="1779444" cy="23766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31D05-B059-C7A9-7650-5CE67325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452473"/>
            <a:ext cx="4267452" cy="405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4F013F-B0F5-9C6A-A25D-D492FB701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65" y="3302163"/>
            <a:ext cx="8716454" cy="18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040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251520" y="2627784"/>
            <a:ext cx="83529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C562E-EA5C-37D3-A969-E0A52D4C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3" t="1254"/>
          <a:stretch/>
        </p:blipFill>
        <p:spPr>
          <a:xfrm>
            <a:off x="179512" y="1187624"/>
            <a:ext cx="8964488" cy="55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2871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8" y="780536"/>
            <a:ext cx="5492972" cy="1847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F76502-CBAC-A3D9-4C51-A5FE0878D5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2" t="2007"/>
          <a:stretch/>
        </p:blipFill>
        <p:spPr>
          <a:xfrm>
            <a:off x="196608" y="2569240"/>
            <a:ext cx="8462751" cy="35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5650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8" y="780536"/>
            <a:ext cx="5492972" cy="18472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4CDF13-5BC8-4A16-4EC8-341E98CD04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73" t="-1476"/>
          <a:stretch/>
        </p:blipFill>
        <p:spPr>
          <a:xfrm>
            <a:off x="349726" y="2483768"/>
            <a:ext cx="8444548" cy="26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7434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8" y="780536"/>
            <a:ext cx="5492972" cy="18472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27DDC-30D0-5E94-E954-E0AA3E60CE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0" t="164" b="1"/>
          <a:stretch/>
        </p:blipFill>
        <p:spPr>
          <a:xfrm>
            <a:off x="129094" y="2195736"/>
            <a:ext cx="7082510" cy="43844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AB5913-740E-CD11-8C38-87338C386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158" y="866575"/>
            <a:ext cx="1714447" cy="244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385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8" y="780536"/>
            <a:ext cx="5492972" cy="18472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AB5913-740E-CD11-8C38-87338C38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329" y="810916"/>
            <a:ext cx="1802984" cy="25728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B1215D-AB0C-87DB-0A99-8557B8E417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35" t="1499"/>
          <a:stretch/>
        </p:blipFill>
        <p:spPr>
          <a:xfrm>
            <a:off x="251520" y="2257653"/>
            <a:ext cx="6922950" cy="47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64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BE70BF-EF5A-38B1-AFF4-91B6AAB2C8ED}"/>
              </a:ext>
            </a:extLst>
          </p:cNvPr>
          <p:cNvSpPr txBox="1"/>
          <p:nvPr/>
        </p:nvSpPr>
        <p:spPr>
          <a:xfrm>
            <a:off x="293603" y="1565312"/>
            <a:ext cx="864096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Применение ФГОС ДО в практике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FA53A0-BDBD-8A50-DAAC-EE01139AB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4" t="70364" r="40861"/>
          <a:stretch/>
        </p:blipFill>
        <p:spPr>
          <a:xfrm>
            <a:off x="293603" y="2699792"/>
            <a:ext cx="8208913" cy="27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739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5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8" y="780536"/>
            <a:ext cx="5492972" cy="18472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AB5913-740E-CD11-8C38-87338C38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84" y="903862"/>
            <a:ext cx="1851831" cy="26425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4A08AE-9D75-5E09-1D0B-108EA80F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03" y="2483768"/>
            <a:ext cx="6255686" cy="47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8152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8" y="780536"/>
            <a:ext cx="5492972" cy="1847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64EE13-DE7F-DABE-0F6C-1F2DE601E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76" y="2280723"/>
            <a:ext cx="4839375" cy="45345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AF1825-596B-36A9-2135-D5DD98C8E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004" y="899592"/>
            <a:ext cx="2064964" cy="29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7266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8" y="780536"/>
            <a:ext cx="5492972" cy="18472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5FC2D4-14AF-0B7B-64F2-97AC3C827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16" y="950545"/>
            <a:ext cx="1794967" cy="25659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B76F82-BBCA-C560-9D4A-17A848B96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607" y="2327111"/>
            <a:ext cx="5166531" cy="51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972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8" y="780536"/>
            <a:ext cx="5492972" cy="18472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B2DC2-2647-35AC-10E4-3846F739D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258" y="893104"/>
            <a:ext cx="1844284" cy="2612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34BC5F-B7C0-48C7-9841-C2FB9D729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58" y="2426251"/>
            <a:ext cx="5142608" cy="23436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049AEE-2FB1-A0DB-5A45-5333FC8E5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58" y="4914900"/>
            <a:ext cx="5506871" cy="25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539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323528" y="1147122"/>
            <a:ext cx="835292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Федеральная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рабоч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ая программа</a:t>
            </a:r>
          </a:p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по учебному предмету 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Математика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31D05-B059-C7A9-7650-5CE67325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452473"/>
            <a:ext cx="4267452" cy="4051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563BBE-20BE-8334-91C6-05DBDCDE6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1" r="68537"/>
          <a:stretch/>
        </p:blipFill>
        <p:spPr>
          <a:xfrm>
            <a:off x="2915816" y="5388099"/>
            <a:ext cx="1872208" cy="26087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E62AFA-AB9E-38ED-DEE4-0F919D84A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6" y="3003245"/>
            <a:ext cx="8458200" cy="167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2185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323528" y="1147122"/>
            <a:ext cx="835292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Федеральная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рабоч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ая программа</a:t>
            </a:r>
          </a:p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по учебному предмету 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Математика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563BBE-20BE-8334-91C6-05DBDCDE6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1" r="68537"/>
          <a:stretch/>
        </p:blipFill>
        <p:spPr>
          <a:xfrm>
            <a:off x="2725894" y="4913156"/>
            <a:ext cx="1872208" cy="260877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86A16D-BC22-2D9C-A059-4382957650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31" b="23922"/>
          <a:stretch/>
        </p:blipFill>
        <p:spPr>
          <a:xfrm>
            <a:off x="205238" y="2329876"/>
            <a:ext cx="8446769" cy="23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6281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38" b="58472"/>
          <a:stretch/>
        </p:blipFill>
        <p:spPr>
          <a:xfrm>
            <a:off x="1681498" y="780536"/>
            <a:ext cx="4474678" cy="767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2CCB8B-0D8D-286B-FD77-7229EA02DD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0" t="-781"/>
          <a:stretch/>
        </p:blipFill>
        <p:spPr>
          <a:xfrm>
            <a:off x="395536" y="2555777"/>
            <a:ext cx="8775516" cy="4001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F0A71-6F1E-BF04-341F-BF5B485553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01" t="1490" r="63181" b="86353"/>
          <a:stretch/>
        </p:blipFill>
        <p:spPr>
          <a:xfrm>
            <a:off x="1681498" y="1561574"/>
            <a:ext cx="46618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194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38" b="58472"/>
          <a:stretch/>
        </p:blipFill>
        <p:spPr>
          <a:xfrm>
            <a:off x="1681498" y="780536"/>
            <a:ext cx="4474678" cy="767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F0A71-6F1E-BF04-341F-BF5B48555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1" t="1490" r="63181" b="86353"/>
          <a:stretch/>
        </p:blipFill>
        <p:spPr>
          <a:xfrm>
            <a:off x="1681498" y="1561574"/>
            <a:ext cx="4661805" cy="914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48B1B6-0533-3B2E-EF39-BB7B037A9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419" y="1073940"/>
            <a:ext cx="2008753" cy="2804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F12FFD-1EA7-E06B-9AF6-1C74A99A0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54" y="2690285"/>
            <a:ext cx="5681646" cy="34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8995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38" b="58472"/>
          <a:stretch/>
        </p:blipFill>
        <p:spPr>
          <a:xfrm>
            <a:off x="1681498" y="780536"/>
            <a:ext cx="4474678" cy="767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F0A71-6F1E-BF04-341F-BF5B48555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1" t="1490" r="63181" b="86353"/>
          <a:stretch/>
        </p:blipFill>
        <p:spPr>
          <a:xfrm>
            <a:off x="1681498" y="1561574"/>
            <a:ext cx="4661805" cy="914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C08DDE-87FE-7804-515F-0EB81E83F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871" y="927023"/>
            <a:ext cx="2129606" cy="30979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D3985-FF4B-4F4C-16EC-D256266C7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50" y="2506574"/>
            <a:ext cx="6103298" cy="4051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009025-CAC7-57C4-D6A7-F3FB1543A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50" y="6723733"/>
            <a:ext cx="5224070" cy="13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9051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38" b="58472"/>
          <a:stretch/>
        </p:blipFill>
        <p:spPr>
          <a:xfrm>
            <a:off x="1681498" y="780536"/>
            <a:ext cx="4474678" cy="767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F0A71-6F1E-BF04-341F-BF5B48555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1" t="1490" r="63181" b="86353"/>
          <a:stretch/>
        </p:blipFill>
        <p:spPr>
          <a:xfrm>
            <a:off x="1681498" y="1561574"/>
            <a:ext cx="4661805" cy="914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8D8DAB-0A55-004F-5127-825AF19D6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70" y="1064867"/>
            <a:ext cx="1958519" cy="28222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A35846-96F9-629D-725A-211809143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576111"/>
            <a:ext cx="4661805" cy="33661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F2B909-2232-D306-3CA9-D85C36846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53" y="6341527"/>
            <a:ext cx="5885923" cy="142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07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47E735-B4D2-5A50-4E49-C6AA2B3A3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3808"/>
            <a:ext cx="9144000" cy="3003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2E6EB-E138-20EB-4F80-A83FBE9B280E}"/>
              </a:ext>
            </a:extLst>
          </p:cNvPr>
          <p:cNvSpPr txBox="1"/>
          <p:nvPr/>
        </p:nvSpPr>
        <p:spPr>
          <a:xfrm>
            <a:off x="105272" y="1260427"/>
            <a:ext cx="835292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808038" indent="-717550">
              <a:tabLst>
                <a:tab pos="808038" algn="l"/>
              </a:tabLs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Федеральная образовательная программа         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63351285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801F-0DF4-CB88-F4AA-76EB722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38" b="58472"/>
          <a:stretch/>
        </p:blipFill>
        <p:spPr>
          <a:xfrm>
            <a:off x="1681498" y="780536"/>
            <a:ext cx="4474678" cy="767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F0A71-6F1E-BF04-341F-BF5B48555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1" t="1490" r="63181" b="86353"/>
          <a:stretch/>
        </p:blipFill>
        <p:spPr>
          <a:xfrm>
            <a:off x="1681498" y="1561574"/>
            <a:ext cx="4661805" cy="914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45999-DBDF-3392-B239-9ABFDEBB3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8" y="1001813"/>
            <a:ext cx="2225971" cy="32076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706181-7DE6-92F4-A004-42D9187C0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53" y="2474097"/>
            <a:ext cx="5713183" cy="3623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88A179-8FD9-A3F6-F8F6-E8651C48B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53" y="6549028"/>
            <a:ext cx="5363323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231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11E31-BFA9-A5FE-770A-732436DC9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4" y="1156236"/>
            <a:ext cx="8364772" cy="68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470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878D-80DE-048C-7A6F-40E95CE98480}"/>
              </a:ext>
            </a:extLst>
          </p:cNvPr>
          <p:cNvSpPr txBox="1"/>
          <p:nvPr/>
        </p:nvSpPr>
        <p:spPr>
          <a:xfrm>
            <a:off x="251520" y="2627784"/>
            <a:ext cx="83529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6A27E2-559F-0802-0A1C-228CB465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3" t="2026"/>
          <a:stretch/>
        </p:blipFill>
        <p:spPr>
          <a:xfrm>
            <a:off x="300405" y="2026548"/>
            <a:ext cx="7819141" cy="41511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55864F8-17EC-BECB-E88C-64E4F8F8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60708"/>
            <a:ext cx="2253702" cy="151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81698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7" y="-5265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83D91F-F1C0-7C93-345B-637D97A3CD43}"/>
              </a:ext>
            </a:extLst>
          </p:cNvPr>
          <p:cNvSpPr txBox="1"/>
          <p:nvPr/>
        </p:nvSpPr>
        <p:spPr>
          <a:xfrm>
            <a:off x="395536" y="999883"/>
            <a:ext cx="8277363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808038" indent="-717550">
              <a:tabLst>
                <a:tab pos="808038" algn="l"/>
              </a:tabLst>
            </a:pPr>
            <a:r>
              <a:rPr lang="ru-RU" sz="3200" b="1">
                <a:solidFill>
                  <a:schemeClr val="accent6">
                    <a:lumMod val="50000"/>
                  </a:schemeClr>
                </a:solidFill>
              </a:rPr>
              <a:t>Федеральная образовательная программа          дошкольного образования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F5EC0D-6CD6-0F47-CBA4-ECD42A812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99" y="2293082"/>
            <a:ext cx="8458200" cy="14480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179C32-65A6-E479-C79E-2FC3CDFC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96" y="4174279"/>
            <a:ext cx="8458200" cy="78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290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17BF70-DFFA-6950-6CC5-F3B6BF1E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0" t="1350"/>
          <a:stretch/>
        </p:blipFill>
        <p:spPr>
          <a:xfrm>
            <a:off x="125760" y="1331640"/>
            <a:ext cx="8892480" cy="52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9368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B4673-D682-D1E5-707E-014424982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3" t="1178"/>
          <a:stretch/>
        </p:blipFill>
        <p:spPr>
          <a:xfrm>
            <a:off x="89756" y="1259632"/>
            <a:ext cx="8964488" cy="60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13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E11DE6-762C-20A1-ED21-C769ED40F0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3" t="851"/>
          <a:stretch/>
        </p:blipFill>
        <p:spPr>
          <a:xfrm>
            <a:off x="0" y="1187624"/>
            <a:ext cx="8964488" cy="56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904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E79DC-4F27-71EE-E857-462C3F912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92" y="1209883"/>
            <a:ext cx="8606680" cy="61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057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116</Words>
  <Application>Microsoft Office PowerPoint</Application>
  <PresentationFormat>Произвольный</PresentationFormat>
  <Paragraphs>32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Елена Волкова</cp:lastModifiedBy>
  <cp:revision>9</cp:revision>
  <dcterms:modified xsi:type="dcterms:W3CDTF">2024-09-11T03:37:06Z</dcterms:modified>
</cp:coreProperties>
</file>