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2" r:id="rId14"/>
    <p:sldId id="341" r:id="rId15"/>
    <p:sldId id="343" r:id="rId16"/>
    <p:sldId id="344" r:id="rId17"/>
    <p:sldId id="345" r:id="rId18"/>
    <p:sldId id="346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220" d="100"/>
          <a:sy n="220" d="100"/>
        </p:scale>
        <p:origin x="396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AF8F6-FE43-4773-B5F5-56A632066043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9F101-88B1-4252-9D21-D81DCF033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6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teachers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mishkie" TargetMode="External"/><Relationship Id="rId5" Type="http://schemas.openxmlformats.org/officeDocument/2006/relationships/hyperlink" Target="https://mishkie.ru/grammar-plane" TargetMode="External"/><Relationship Id="rId4" Type="http://schemas.openxmlformats.org/officeDocument/2006/relationships/hyperlink" Target="https://mishkie.ru/battleshi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692B6-FA78-4536-9278-EF2AA54B5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5566"/>
            <a:ext cx="7772400" cy="1928788"/>
          </a:xfrm>
        </p:spPr>
        <p:txBody>
          <a:bodyPr>
            <a:normAutofit/>
          </a:bodyPr>
          <a:lstStyle/>
          <a:p>
            <a:r>
              <a:rPr lang="ru-RU" dirty="0"/>
              <a:t>Используем УМК </a:t>
            </a:r>
            <a:br>
              <a:rPr lang="ru-RU" dirty="0"/>
            </a:br>
            <a:r>
              <a:rPr lang="ru-RU" dirty="0"/>
              <a:t>на 150%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465C4DEB-A13F-4E7E-B87B-ECB98059D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57499"/>
            <a:ext cx="6400800" cy="131445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А. Ю. Морозов,</a:t>
            </a:r>
          </a:p>
          <a:p>
            <a:r>
              <a:rPr lang="en-GB" dirty="0"/>
              <a:t>Cambridge Assessment Presenter, </a:t>
            </a:r>
            <a:r>
              <a:rPr lang="ru-RU" dirty="0"/>
              <a:t>сертифицированный преподаватель </a:t>
            </a:r>
            <a:r>
              <a:rPr lang="en-GB" dirty="0"/>
              <a:t>CELTA </a:t>
            </a:r>
            <a:r>
              <a:rPr lang="ru-RU" dirty="0"/>
              <a:t>и выпускник </a:t>
            </a:r>
            <a:r>
              <a:rPr lang="en-GB" dirty="0"/>
              <a:t>DELTA. </a:t>
            </a:r>
            <a:r>
              <a:rPr lang="ru-RU" dirty="0"/>
              <a:t>В прошлом – старший методист федеральной сети языковых центров </a:t>
            </a:r>
            <a:r>
              <a:rPr lang="en-GB" dirty="0"/>
              <a:t>Oxford.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Адаптируем задания в УМК</a:t>
            </a:r>
          </a:p>
        </p:txBody>
      </p:sp>
      <p:sp>
        <p:nvSpPr>
          <p:cNvPr id="3" name="Прямоугольник 17">
            <a:extLst>
              <a:ext uri="{FF2B5EF4-FFF2-40B4-BE49-F238E27FC236}">
                <a16:creationId xmlns:a16="http://schemas.microsoft.com/office/drawing/2014/main" xmlns="" id="{7CBA56FF-7ECF-512F-6A37-B0F75452095E}"/>
              </a:ext>
            </a:extLst>
          </p:cNvPr>
          <p:cNvSpPr/>
          <p:nvPr/>
        </p:nvSpPr>
        <p:spPr>
          <a:xfrm>
            <a:off x="755576" y="1914039"/>
            <a:ext cx="1845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Multiple matching: </a:t>
            </a:r>
            <a:endParaRPr lang="ru-RU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A21A60-E889-587E-207D-464321E6478B}"/>
              </a:ext>
            </a:extLst>
          </p:cNvPr>
          <p:cNvSpPr txBox="1"/>
          <p:nvPr/>
        </p:nvSpPr>
        <p:spPr>
          <a:xfrm>
            <a:off x="1043608" y="2652310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A box of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 bottle of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 packet of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 jar of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3DA33C-E0B8-9383-D60E-AAEDB7986C16}"/>
              </a:ext>
            </a:extLst>
          </p:cNvPr>
          <p:cNvSpPr txBox="1"/>
          <p:nvPr/>
        </p:nvSpPr>
        <p:spPr>
          <a:xfrm>
            <a:off x="3419872" y="2652310"/>
            <a:ext cx="16561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1600" dirty="0"/>
              <a:t>Soda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600" dirty="0"/>
              <a:t>Chips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600" dirty="0"/>
              <a:t>Jam 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1600" dirty="0"/>
              <a:t>Biscuits </a:t>
            </a:r>
          </a:p>
          <a:p>
            <a:pPr marL="457200" indent="-457200">
              <a:buFont typeface="+mj-lt"/>
              <a:buAutoNum type="alphaLcPeriod"/>
            </a:pPr>
            <a:endParaRPr lang="en-US" sz="1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9B8298A-F33A-E642-8CF4-F7E141942B77}"/>
              </a:ext>
            </a:extLst>
          </p:cNvPr>
          <p:cNvGrpSpPr/>
          <p:nvPr/>
        </p:nvGrpSpPr>
        <p:grpSpPr>
          <a:xfrm>
            <a:off x="179512" y="1354460"/>
            <a:ext cx="8136904" cy="3372013"/>
            <a:chOff x="179512" y="1354460"/>
            <a:chExt cx="8136904" cy="33720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4DE300A-48FF-3C3F-99DC-40624018AE74}"/>
                </a:ext>
              </a:extLst>
            </p:cNvPr>
            <p:cNvSpPr txBox="1"/>
            <p:nvPr/>
          </p:nvSpPr>
          <p:spPr>
            <a:xfrm>
              <a:off x="179512" y="4449474"/>
              <a:ext cx="74888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Morozov, </a:t>
              </a:r>
              <a:r>
                <a:rPr lang="en-US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(2023). Mishkie Grammar 1. Titul Publishers.</a:t>
              </a:r>
              <a:endParaRPr lang="x-non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xmlns="" id="{F3D4CD28-F27D-FE62-ADA4-36E1DF900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985" y="1354460"/>
              <a:ext cx="2284431" cy="3153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160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Добавляем динамику в урок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00B7B9-E390-1CC9-00ED-D86D1B56C83D}"/>
              </a:ext>
            </a:extLst>
          </p:cNvPr>
          <p:cNvSpPr txBox="1"/>
          <p:nvPr/>
        </p:nvSpPr>
        <p:spPr>
          <a:xfrm>
            <a:off x="1043608" y="241327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endParaRPr lang="ru-RU" sz="1600" i="1" dirty="0"/>
          </a:p>
          <a:p>
            <a:pPr marL="457200" indent="-457200">
              <a:buFont typeface="+mj-lt"/>
              <a:buAutoNum type="alphaLcParenR"/>
            </a:pPr>
            <a:r>
              <a:rPr lang="en-US" sz="1600" i="1" dirty="0"/>
              <a:t>Turn you up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600" i="1" dirty="0"/>
              <a:t>Put you up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600" i="1" dirty="0"/>
              <a:t>Blow you up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600" i="1" dirty="0"/>
              <a:t>Cheer you up</a:t>
            </a:r>
            <a:endParaRPr lang="ru-RU" sz="1600" i="1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A42AE4F4-F3BF-D356-CDEF-6D6A9C17FFC3}"/>
              </a:ext>
            </a:extLst>
          </p:cNvPr>
          <p:cNvSpPr/>
          <p:nvPr/>
        </p:nvSpPr>
        <p:spPr>
          <a:xfrm>
            <a:off x="711087" y="2058803"/>
            <a:ext cx="3473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Here is some good news! It will… </a:t>
            </a:r>
            <a:endParaRPr lang="ru-RU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A3AA3E-8021-41BD-701D-D2C9F61E8BE9}"/>
              </a:ext>
            </a:extLst>
          </p:cNvPr>
          <p:cNvSpPr txBox="1"/>
          <p:nvPr/>
        </p:nvSpPr>
        <p:spPr>
          <a:xfrm>
            <a:off x="179512" y="4449474"/>
            <a:ext cx="4084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Murphy, R. (2012). English Grammar in Use, 4-ed. CUP. </a:t>
            </a:r>
            <a:endParaRPr lang="ru-RU" sz="1200" dirty="0"/>
          </a:p>
        </p:txBody>
      </p:sp>
      <p:sp>
        <p:nvSpPr>
          <p:cNvPr id="12" name="Прямоугольник 8">
            <a:extLst>
              <a:ext uri="{FF2B5EF4-FFF2-40B4-BE49-F238E27FC236}">
                <a16:creationId xmlns:a16="http://schemas.microsoft.com/office/drawing/2014/main" xmlns="" id="{4D4045E1-878E-97C3-DA1C-A53ABCD7E0B7}"/>
              </a:ext>
            </a:extLst>
          </p:cNvPr>
          <p:cNvSpPr/>
          <p:nvPr/>
        </p:nvSpPr>
        <p:spPr>
          <a:xfrm>
            <a:off x="5148064" y="1642112"/>
            <a:ext cx="3473354" cy="2627708"/>
          </a:xfrm>
          <a:prstGeom prst="rect">
            <a:avLst/>
          </a:prstGeom>
          <a:solidFill>
            <a:schemeClr val="bg1"/>
          </a:solidFill>
          <a:ln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ysClr val="windowText" lastClr="000000"/>
                </a:solidFill>
              </a:rPr>
              <a:t>Divide Ss in two teams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ysClr val="windowText" lastClr="000000"/>
                </a:solidFill>
              </a:rPr>
              <a:t>Find the imposter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ysClr val="windowText" lastClr="000000"/>
                </a:solidFill>
              </a:rPr>
              <a:t>ABCD corners 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solidFill>
                  <a:sysClr val="windowText" lastClr="000000"/>
                </a:solidFill>
              </a:rPr>
              <a:t>Дуэль гусениц 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ysClr val="windowText" lastClr="000000"/>
                </a:solidFill>
              </a:rPr>
              <a:t>Придумайте вопросы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</a:rPr>
              <a:t>к ответам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ysClr val="windowText" lastClr="000000"/>
                </a:solidFill>
              </a:rPr>
              <a:t>Спроси-спроси-поменяйся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ysClr val="windowText" lastClr="000000"/>
                </a:solidFill>
              </a:rPr>
              <a:t>«Чистим» грамматику 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ysClr val="windowText" lastClr="000000"/>
                </a:solidFill>
              </a:rPr>
              <a:t>Betting game  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ysClr val="windowText" lastClr="000000"/>
                </a:solidFill>
              </a:rPr>
              <a:t>Who wants to be a millionaire</a:t>
            </a:r>
          </a:p>
        </p:txBody>
      </p:sp>
    </p:spTree>
    <p:extLst>
      <p:ext uri="{BB962C8B-B14F-4D97-AF65-F5344CB8AC3E}">
        <p14:creationId xmlns:p14="http://schemas.microsoft.com/office/powerpoint/2010/main" val="33787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Добавляем динамику в урок</a:t>
            </a:r>
          </a:p>
        </p:txBody>
      </p:sp>
      <p:pic>
        <p:nvPicPr>
          <p:cNvPr id="2" name="Picture 2" descr="Сборник Голицынского - употребление to be - freestudio21">
            <a:extLst>
              <a:ext uri="{FF2B5EF4-FFF2-40B4-BE49-F238E27FC236}">
                <a16:creationId xmlns:a16="http://schemas.microsoft.com/office/drawing/2014/main" xmlns="" id="{EDE18111-23C1-9DFC-289E-398B51293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26"/>
          <a:stretch/>
        </p:blipFill>
        <p:spPr bwMode="auto">
          <a:xfrm>
            <a:off x="5637976" y="1614610"/>
            <a:ext cx="2856680" cy="2747430"/>
          </a:xfrm>
          <a:prstGeom prst="rect">
            <a:avLst/>
          </a:prstGeom>
          <a:noFill/>
          <a:ln w="19050">
            <a:solidFill>
              <a:srgbClr val="CA4C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FEE9DFA-ECA0-577E-1BFD-A856FF4AD427}"/>
              </a:ext>
            </a:extLst>
          </p:cNvPr>
          <p:cNvSpPr txBox="1"/>
          <p:nvPr/>
        </p:nvSpPr>
        <p:spPr>
          <a:xfrm>
            <a:off x="899592" y="237920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/>
              <a:t>Добавить имена детей из класса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/>
              <a:t>Перепиши от лица Бэтмена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/>
              <a:t>Перепиши в ед. / мн. числе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/>
              <a:t>Перепиши в другом роде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/>
              <a:t>Перепиши в другом времени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/>
              <a:t>Исправь предложения</a:t>
            </a:r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xmlns="" id="{434C8C51-7706-948B-041C-13E28760F3BF}"/>
              </a:ext>
            </a:extLst>
          </p:cNvPr>
          <p:cNvSpPr/>
          <p:nvPr/>
        </p:nvSpPr>
        <p:spPr>
          <a:xfrm>
            <a:off x="755576" y="1868550"/>
            <a:ext cx="5907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Как оживить?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B8C3C4-17C8-B81F-0E99-F8FB58C06DF4}"/>
              </a:ext>
            </a:extLst>
          </p:cNvPr>
          <p:cNvSpPr txBox="1"/>
          <p:nvPr/>
        </p:nvSpPr>
        <p:spPr>
          <a:xfrm>
            <a:off x="248112" y="4395636"/>
            <a:ext cx="5863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Голицинский, Ю.Б. (2006). Грамматика, сборник упражнений. Каро.   </a:t>
            </a:r>
          </a:p>
        </p:txBody>
      </p:sp>
    </p:spTree>
    <p:extLst>
      <p:ext uri="{BB962C8B-B14F-4D97-AF65-F5344CB8AC3E}">
        <p14:creationId xmlns:p14="http://schemas.microsoft.com/office/powerpoint/2010/main" val="9251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B28E6F8-0C26-1349-B2F6-321253A91EAE}"/>
              </a:ext>
            </a:extLst>
          </p:cNvPr>
          <p:cNvSpPr/>
          <p:nvPr/>
        </p:nvSpPr>
        <p:spPr>
          <a:xfrm>
            <a:off x="1441450" y="4193989"/>
            <a:ext cx="6261100" cy="355921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I never ride a horse</a:t>
            </a:r>
            <a:endParaRPr lang="ru-RU" i="1" dirty="0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4C3D82A3-A3C3-054F-BA69-91ABAC4A75EE}"/>
              </a:ext>
            </a:extLst>
          </p:cNvPr>
          <p:cNvGrpSpPr/>
          <p:nvPr/>
        </p:nvGrpSpPr>
        <p:grpSpPr>
          <a:xfrm>
            <a:off x="10099222" y="2112775"/>
            <a:ext cx="8132237" cy="917951"/>
            <a:chOff x="457201" y="2577648"/>
            <a:chExt cx="10842983" cy="1223934"/>
          </a:xfrm>
        </p:grpSpPr>
        <p:pic>
          <p:nvPicPr>
            <p:cNvPr id="1036" name="Picture 12" descr="Airplane clipart">
              <a:extLst>
                <a:ext uri="{FF2B5EF4-FFF2-40B4-BE49-F238E27FC236}">
                  <a16:creationId xmlns:a16="http://schemas.microsoft.com/office/drawing/2014/main" xmlns="" id="{3DCF6B7C-1BA9-1F49-967C-046A08111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201" y="2577648"/>
              <a:ext cx="1730027" cy="122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27D4335F-EBFE-314F-A541-6D0BE6EAEAAD}"/>
                </a:ext>
              </a:extLst>
            </p:cNvPr>
            <p:cNvGrpSpPr/>
            <p:nvPr/>
          </p:nvGrpSpPr>
          <p:grpSpPr>
            <a:xfrm>
              <a:off x="2462629" y="2790731"/>
              <a:ext cx="8837555" cy="760015"/>
              <a:chOff x="2462629" y="2790731"/>
              <a:chExt cx="8837555" cy="760015"/>
            </a:xfrm>
          </p:grpSpPr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xmlns="" id="{BA7B8E84-ECA7-6C44-A1AE-B78C10DED698}"/>
                  </a:ext>
                </a:extLst>
              </p:cNvPr>
              <p:cNvSpPr/>
              <p:nvPr/>
            </p:nvSpPr>
            <p:spPr>
              <a:xfrm>
                <a:off x="2462629" y="2790731"/>
                <a:ext cx="8837555" cy="760015"/>
              </a:xfrm>
              <a:custGeom>
                <a:avLst/>
                <a:gdLst>
                  <a:gd name="connsiteX0" fmla="*/ 828521 w 8837555"/>
                  <a:gd name="connsiteY0" fmla="*/ 600 h 760015"/>
                  <a:gd name="connsiteX1" fmla="*/ 4418778 w 8837555"/>
                  <a:gd name="connsiteY1" fmla="*/ 57115 h 760015"/>
                  <a:gd name="connsiteX2" fmla="*/ 8837555 w 8837555"/>
                  <a:gd name="connsiteY2" fmla="*/ 57115 h 760015"/>
                  <a:gd name="connsiteX3" fmla="*/ 8837555 w 8837555"/>
                  <a:gd name="connsiteY3" fmla="*/ 65399 h 760015"/>
                  <a:gd name="connsiteX4" fmla="*/ 8292059 w 8837555"/>
                  <a:gd name="connsiteY4" fmla="*/ 401415 h 760015"/>
                  <a:gd name="connsiteX5" fmla="*/ 8827796 w 8837555"/>
                  <a:gd name="connsiteY5" fmla="*/ 703976 h 760015"/>
                  <a:gd name="connsiteX6" fmla="*/ 8561381 w 8837555"/>
                  <a:gd name="connsiteY6" fmla="*/ 733332 h 760015"/>
                  <a:gd name="connsiteX7" fmla="*/ 4418778 w 8837555"/>
                  <a:gd name="connsiteY7" fmla="*/ 702901 h 760015"/>
                  <a:gd name="connsiteX8" fmla="*/ 0 w 8837555"/>
                  <a:gd name="connsiteY8" fmla="*/ 702901 h 760015"/>
                  <a:gd name="connsiteX9" fmla="*/ 0 w 8837555"/>
                  <a:gd name="connsiteY9" fmla="*/ 57115 h 760015"/>
                  <a:gd name="connsiteX10" fmla="*/ 828521 w 8837555"/>
                  <a:gd name="connsiteY10" fmla="*/ 600 h 76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37555" h="760015">
                    <a:moveTo>
                      <a:pt x="828521" y="600"/>
                    </a:moveTo>
                    <a:cubicBezTo>
                      <a:pt x="2025274" y="-13215"/>
                      <a:pt x="3222026" y="217870"/>
                      <a:pt x="4418778" y="57115"/>
                    </a:cubicBezTo>
                    <a:cubicBezTo>
                      <a:pt x="5891703" y="-140737"/>
                      <a:pt x="7364629" y="254967"/>
                      <a:pt x="8837555" y="57115"/>
                    </a:cubicBezTo>
                    <a:lnTo>
                      <a:pt x="8837555" y="65399"/>
                    </a:lnTo>
                    <a:lnTo>
                      <a:pt x="8292059" y="401415"/>
                    </a:lnTo>
                    <a:lnTo>
                      <a:pt x="8827796" y="703976"/>
                    </a:lnTo>
                    <a:lnTo>
                      <a:pt x="8561381" y="733332"/>
                    </a:lnTo>
                    <a:cubicBezTo>
                      <a:pt x="7180513" y="853609"/>
                      <a:pt x="5799645" y="517415"/>
                      <a:pt x="4418778" y="702901"/>
                    </a:cubicBezTo>
                    <a:cubicBezTo>
                      <a:pt x="2945852" y="900753"/>
                      <a:pt x="1472926" y="505049"/>
                      <a:pt x="0" y="702901"/>
                    </a:cubicBezTo>
                    <a:lnTo>
                      <a:pt x="0" y="57115"/>
                    </a:lnTo>
                    <a:cubicBezTo>
                      <a:pt x="276174" y="20018"/>
                      <a:pt x="552347" y="3788"/>
                      <a:pt x="828521" y="6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D846D51-030D-334B-A857-858F94B91382}"/>
                  </a:ext>
                </a:extLst>
              </p:cNvPr>
              <p:cNvSpPr txBox="1"/>
              <p:nvPr/>
            </p:nvSpPr>
            <p:spPr>
              <a:xfrm>
                <a:off x="2650210" y="2905780"/>
                <a:ext cx="7966129" cy="5232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DoubleWave1">
                  <a:avLst/>
                </a:prstTxWarp>
                <a:spAutoFit/>
              </a:bodyPr>
              <a:lstStyle/>
              <a:p>
                <a:r>
                  <a:rPr lang="en-US" sz="2100" dirty="0">
                    <a:solidFill>
                      <a:schemeClr val="bg1"/>
                    </a:solidFill>
                  </a:rPr>
                  <a:t>I never ________ (ride) a horse</a:t>
                </a:r>
                <a:endParaRPr lang="ru-RU" sz="2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4C0605A6-21AD-BE49-993B-4B3559613D9E}"/>
              </a:ext>
            </a:extLst>
          </p:cNvPr>
          <p:cNvSpPr/>
          <p:nvPr/>
        </p:nvSpPr>
        <p:spPr>
          <a:xfrm>
            <a:off x="278194" y="4128882"/>
            <a:ext cx="1310834" cy="486137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PLANE</a:t>
            </a:r>
            <a:endParaRPr lang="ru-RU" sz="2400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E3630A7E-00E9-1B4A-8474-2F9A34E4A713}"/>
              </a:ext>
            </a:extLst>
          </p:cNvPr>
          <p:cNvSpPr/>
          <p:nvPr/>
        </p:nvSpPr>
        <p:spPr>
          <a:xfrm>
            <a:off x="7595966" y="4128882"/>
            <a:ext cx="1310834" cy="486137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CHECK</a:t>
            </a:r>
            <a:endParaRPr lang="ru-RU" sz="2400" b="1" dirty="0"/>
          </a:p>
        </p:txBody>
      </p:sp>
      <p:pic>
        <p:nvPicPr>
          <p:cNvPr id="25" name="Рисунок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B69D9DD-3A02-D24E-87F5-D7CA1481A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23053" y="554799"/>
            <a:ext cx="683747" cy="694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E50904-36EF-8B46-A3CF-D3484C50E562}"/>
              </a:ext>
            </a:extLst>
          </p:cNvPr>
          <p:cNvSpPr txBox="1"/>
          <p:nvPr/>
        </p:nvSpPr>
        <p:spPr>
          <a:xfrm>
            <a:off x="2051720" y="771550"/>
            <a:ext cx="47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  <a:cs typeface="Arial" panose="020B0604020202020204" pitchFamily="34" charset="0"/>
              </a:rPr>
              <a:t>Read and fill in the gap!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6 0 L -2.58577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molety_029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en seat bel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xmlns="" id="{8A9C020B-413C-DE95-0856-7245CBFBC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1630"/>
            <a:ext cx="4459383" cy="25468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8F508C-AEC3-2BA6-32A5-E77BB9947766}"/>
              </a:ext>
            </a:extLst>
          </p:cNvPr>
          <p:cNvSpPr txBox="1"/>
          <p:nvPr/>
        </p:nvSpPr>
        <p:spPr>
          <a:xfrm>
            <a:off x="179512" y="4449474"/>
            <a:ext cx="7488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Morozov,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(2023). Mishkie Grammar 1. Titul Publishers.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xmlns="" id="{CC9292BE-5A2B-0640-9C3A-110129B9C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49"/>
          <a:stretch/>
        </p:blipFill>
        <p:spPr>
          <a:xfrm>
            <a:off x="5796136" y="699542"/>
            <a:ext cx="2880320" cy="38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3889E75-ADE3-1D55-9015-F85CC0B3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51" y="843558"/>
            <a:ext cx="6699897" cy="37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27C8FD4F-FBFE-F1BA-5619-6328B418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Адаптируем формат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044421-426D-6381-A4EE-F3FE8CE1C8FC}"/>
              </a:ext>
            </a:extLst>
          </p:cNvPr>
          <p:cNvGrpSpPr/>
          <p:nvPr/>
        </p:nvGrpSpPr>
        <p:grpSpPr>
          <a:xfrm>
            <a:off x="883584" y="2010202"/>
            <a:ext cx="1902252" cy="617920"/>
            <a:chOff x="683568" y="1707654"/>
            <a:chExt cx="1902252" cy="617920"/>
          </a:xfrm>
        </p:grpSpPr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xmlns="" id="{39613FC1-D2A2-62F7-B5D7-66340977237C}"/>
                </a:ext>
              </a:extLst>
            </p:cNvPr>
            <p:cNvSpPr/>
            <p:nvPr/>
          </p:nvSpPr>
          <p:spPr>
            <a:xfrm>
              <a:off x="683568" y="170765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16">
              <a:extLst>
                <a:ext uri="{FF2B5EF4-FFF2-40B4-BE49-F238E27FC236}">
                  <a16:creationId xmlns:a16="http://schemas.microsoft.com/office/drawing/2014/main" xmlns="" id="{A58944CE-E093-9FA5-10A4-D7533FC1D642}"/>
                </a:ext>
              </a:extLst>
            </p:cNvPr>
            <p:cNvSpPr/>
            <p:nvPr/>
          </p:nvSpPr>
          <p:spPr>
            <a:xfrm>
              <a:off x="1893716" y="170765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xmlns="" id="{093EAA26-979F-9DAA-E70E-2DE130B27A76}"/>
                </a:ext>
              </a:extLst>
            </p:cNvPr>
            <p:cNvSpPr/>
            <p:nvPr/>
          </p:nvSpPr>
          <p:spPr>
            <a:xfrm>
              <a:off x="1459794" y="1919066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FC70A29-163A-E886-D478-32B13C606EBB}"/>
              </a:ext>
            </a:extLst>
          </p:cNvPr>
          <p:cNvGrpSpPr/>
          <p:nvPr/>
        </p:nvGrpSpPr>
        <p:grpSpPr>
          <a:xfrm>
            <a:off x="6639164" y="1583860"/>
            <a:ext cx="1840794" cy="1568833"/>
            <a:chOff x="3563888" y="1527604"/>
            <a:chExt cx="1840794" cy="1568833"/>
          </a:xfrm>
        </p:grpSpPr>
        <p:sp>
          <p:nvSpPr>
            <p:cNvPr id="10" name="Прямоугольник 16">
              <a:extLst>
                <a:ext uri="{FF2B5EF4-FFF2-40B4-BE49-F238E27FC236}">
                  <a16:creationId xmlns:a16="http://schemas.microsoft.com/office/drawing/2014/main" xmlns="" id="{B794F2D5-D66A-002E-485A-F9B4E03D855E}"/>
                </a:ext>
              </a:extLst>
            </p:cNvPr>
            <p:cNvSpPr/>
            <p:nvPr/>
          </p:nvSpPr>
          <p:spPr>
            <a:xfrm>
              <a:off x="3563888" y="152760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6">
              <a:extLst>
                <a:ext uri="{FF2B5EF4-FFF2-40B4-BE49-F238E27FC236}">
                  <a16:creationId xmlns:a16="http://schemas.microsoft.com/office/drawing/2014/main" xmlns="" id="{ABD619EE-3112-D69C-0AC4-3DEEFFAE2757}"/>
                </a:ext>
              </a:extLst>
            </p:cNvPr>
            <p:cNvSpPr/>
            <p:nvPr/>
          </p:nvSpPr>
          <p:spPr>
            <a:xfrm>
              <a:off x="4712578" y="1793498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6">
              <a:extLst>
                <a:ext uri="{FF2B5EF4-FFF2-40B4-BE49-F238E27FC236}">
                  <a16:creationId xmlns:a16="http://schemas.microsoft.com/office/drawing/2014/main" xmlns="" id="{3CE477AE-BC13-145A-CB46-192D1C93DF5F}"/>
                </a:ext>
              </a:extLst>
            </p:cNvPr>
            <p:cNvSpPr/>
            <p:nvPr/>
          </p:nvSpPr>
          <p:spPr>
            <a:xfrm>
              <a:off x="3886850" y="2478517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S3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xmlns="" id="{34626CDB-AEEE-A84B-4C1E-B6D58C634AD4}"/>
                </a:ext>
              </a:extLst>
            </p:cNvPr>
            <p:cNvSpPr/>
            <p:nvPr/>
          </p:nvSpPr>
          <p:spPr>
            <a:xfrm rot="1678526">
              <a:off x="4331252" y="1834315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xmlns="" id="{87DB72B6-E62E-252A-90D4-5908521C6173}"/>
                </a:ext>
              </a:extLst>
            </p:cNvPr>
            <p:cNvSpPr/>
            <p:nvPr/>
          </p:nvSpPr>
          <p:spPr>
            <a:xfrm rot="8324352">
              <a:off x="4588198" y="2474202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xmlns="" id="{F6191116-D0E2-AE26-2065-AFC3305DFBA3}"/>
                </a:ext>
              </a:extLst>
            </p:cNvPr>
            <p:cNvSpPr/>
            <p:nvPr/>
          </p:nvSpPr>
          <p:spPr>
            <a:xfrm rot="14181636">
              <a:off x="3932501" y="2220526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578105E-0CD3-2D75-8750-4C7794752310}"/>
              </a:ext>
            </a:extLst>
          </p:cNvPr>
          <p:cNvGrpSpPr/>
          <p:nvPr/>
        </p:nvGrpSpPr>
        <p:grpSpPr>
          <a:xfrm>
            <a:off x="3647760" y="1634575"/>
            <a:ext cx="1848479" cy="1478630"/>
            <a:chOff x="6108411" y="1464864"/>
            <a:chExt cx="1848479" cy="1478630"/>
          </a:xfrm>
        </p:grpSpPr>
        <p:sp>
          <p:nvSpPr>
            <p:cNvPr id="16" name="Прямоугольник 16">
              <a:extLst>
                <a:ext uri="{FF2B5EF4-FFF2-40B4-BE49-F238E27FC236}">
                  <a16:creationId xmlns:a16="http://schemas.microsoft.com/office/drawing/2014/main" xmlns="" id="{34C98D41-32D8-5ACA-0FF3-CBA71821FB88}"/>
                </a:ext>
              </a:extLst>
            </p:cNvPr>
            <p:cNvSpPr/>
            <p:nvPr/>
          </p:nvSpPr>
          <p:spPr>
            <a:xfrm>
              <a:off x="6108411" y="1846167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D08C4450-384D-AAE5-B284-BEE9484AAD3B}"/>
                </a:ext>
              </a:extLst>
            </p:cNvPr>
            <p:cNvSpPr/>
            <p:nvPr/>
          </p:nvSpPr>
          <p:spPr>
            <a:xfrm>
              <a:off x="7264786" y="146486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6">
              <a:extLst>
                <a:ext uri="{FF2B5EF4-FFF2-40B4-BE49-F238E27FC236}">
                  <a16:creationId xmlns:a16="http://schemas.microsoft.com/office/drawing/2014/main" xmlns="" id="{28B46347-943D-6C15-B8B9-9A8BDDE9F476}"/>
                </a:ext>
              </a:extLst>
            </p:cNvPr>
            <p:cNvSpPr/>
            <p:nvPr/>
          </p:nvSpPr>
          <p:spPr>
            <a:xfrm>
              <a:off x="7264786" y="232557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S3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xmlns="" id="{74B75571-2B92-BF42-4F7E-21E0E2F162F8}"/>
                </a:ext>
              </a:extLst>
            </p:cNvPr>
            <p:cNvSpPr/>
            <p:nvPr/>
          </p:nvSpPr>
          <p:spPr>
            <a:xfrm rot="1678526">
              <a:off x="6869807" y="2354778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xmlns="" id="{8DA2ACCD-E6E0-E584-F1ED-6507115F6442}"/>
                </a:ext>
              </a:extLst>
            </p:cNvPr>
            <p:cNvSpPr/>
            <p:nvPr/>
          </p:nvSpPr>
          <p:spPr>
            <a:xfrm rot="19844386">
              <a:off x="6835441" y="1849368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CEAED24-B84F-970C-8CE7-9A89966EA5F2}"/>
              </a:ext>
            </a:extLst>
          </p:cNvPr>
          <p:cNvGrpSpPr/>
          <p:nvPr/>
        </p:nvGrpSpPr>
        <p:grpSpPr>
          <a:xfrm>
            <a:off x="2152065" y="3507854"/>
            <a:ext cx="1761187" cy="617920"/>
            <a:chOff x="683568" y="1707654"/>
            <a:chExt cx="1761187" cy="617920"/>
          </a:xfrm>
        </p:grpSpPr>
        <p:sp>
          <p:nvSpPr>
            <p:cNvPr id="25" name="Прямоугольник 16">
              <a:extLst>
                <a:ext uri="{FF2B5EF4-FFF2-40B4-BE49-F238E27FC236}">
                  <a16:creationId xmlns:a16="http://schemas.microsoft.com/office/drawing/2014/main" xmlns="" id="{B4C0322E-452B-6944-F7C7-B65A929A5E93}"/>
                </a:ext>
              </a:extLst>
            </p:cNvPr>
            <p:cNvSpPr/>
            <p:nvPr/>
          </p:nvSpPr>
          <p:spPr>
            <a:xfrm>
              <a:off x="683568" y="170765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16">
              <a:extLst>
                <a:ext uri="{FF2B5EF4-FFF2-40B4-BE49-F238E27FC236}">
                  <a16:creationId xmlns:a16="http://schemas.microsoft.com/office/drawing/2014/main" xmlns="" id="{0676C0BB-46EF-B7F0-2CFE-E3245D61887E}"/>
                </a:ext>
              </a:extLst>
            </p:cNvPr>
            <p:cNvSpPr/>
            <p:nvPr/>
          </p:nvSpPr>
          <p:spPr>
            <a:xfrm>
              <a:off x="2034780" y="1707654"/>
              <a:ext cx="409975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xmlns="" id="{6C063CB9-5EC3-4468-E779-BFF16404549F}"/>
                </a:ext>
              </a:extLst>
            </p:cNvPr>
            <p:cNvSpPr/>
            <p:nvPr/>
          </p:nvSpPr>
          <p:spPr>
            <a:xfrm>
              <a:off x="1459794" y="1919066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00C0711-A0A5-BB4B-1FEB-6CB560BFA513}"/>
              </a:ext>
            </a:extLst>
          </p:cNvPr>
          <p:cNvGrpSpPr/>
          <p:nvPr/>
        </p:nvGrpSpPr>
        <p:grpSpPr>
          <a:xfrm>
            <a:off x="5292080" y="3507854"/>
            <a:ext cx="1786835" cy="617920"/>
            <a:chOff x="683568" y="1707654"/>
            <a:chExt cx="1786835" cy="617920"/>
          </a:xfrm>
        </p:grpSpPr>
        <p:sp>
          <p:nvSpPr>
            <p:cNvPr id="29" name="Прямоугольник 16">
              <a:extLst>
                <a:ext uri="{FF2B5EF4-FFF2-40B4-BE49-F238E27FC236}">
                  <a16:creationId xmlns:a16="http://schemas.microsoft.com/office/drawing/2014/main" xmlns="" id="{D0FF09EC-6D29-0BEE-0567-FC5E472A52E7}"/>
                </a:ext>
              </a:extLst>
            </p:cNvPr>
            <p:cNvSpPr/>
            <p:nvPr/>
          </p:nvSpPr>
          <p:spPr>
            <a:xfrm>
              <a:off x="683568" y="1707654"/>
              <a:ext cx="692104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16">
              <a:extLst>
                <a:ext uri="{FF2B5EF4-FFF2-40B4-BE49-F238E27FC236}">
                  <a16:creationId xmlns:a16="http://schemas.microsoft.com/office/drawing/2014/main" xmlns="" id="{A10B684D-4B46-5812-CFE3-A5EE29054571}"/>
                </a:ext>
              </a:extLst>
            </p:cNvPr>
            <p:cNvSpPr/>
            <p:nvPr/>
          </p:nvSpPr>
          <p:spPr>
            <a:xfrm>
              <a:off x="2009132" y="1707654"/>
              <a:ext cx="461271" cy="617920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en-US" sz="3600" b="1" dirty="0">
                  <a:ln w="6600">
                    <a:noFill/>
                    <a:prstDash val="solid"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36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xmlns="" id="{4074B869-5AD5-22CD-544B-042689299A61}"/>
                </a:ext>
              </a:extLst>
            </p:cNvPr>
            <p:cNvSpPr/>
            <p:nvPr/>
          </p:nvSpPr>
          <p:spPr>
            <a:xfrm>
              <a:off x="1459794" y="1919066"/>
              <a:ext cx="360040" cy="1950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22203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xmlns="" id="{8E503B25-8212-9661-8488-F6A21ED49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1550"/>
            <a:ext cx="2630834" cy="3816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xmlns="" id="{823A5F11-E92C-92E9-5FB6-03E1EA5AE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1321" b="39623"/>
          <a:stretch/>
        </p:blipFill>
        <p:spPr>
          <a:xfrm>
            <a:off x="3544615" y="680491"/>
            <a:ext cx="5203849" cy="3895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2CEE9414-7126-72CC-3CF4-C7D056EECB11}"/>
              </a:ext>
            </a:extLst>
          </p:cNvPr>
          <p:cNvSpPr/>
          <p:nvPr/>
        </p:nvSpPr>
        <p:spPr>
          <a:xfrm>
            <a:off x="5580112" y="300379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77155A4-7A63-34D1-61C4-05D9ED253635}"/>
              </a:ext>
            </a:extLst>
          </p:cNvPr>
          <p:cNvSpPr/>
          <p:nvPr/>
        </p:nvSpPr>
        <p:spPr>
          <a:xfrm>
            <a:off x="5940152" y="267976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8E83FD6-F909-6756-521A-B1221A9FAEF9}"/>
              </a:ext>
            </a:extLst>
          </p:cNvPr>
          <p:cNvSpPr/>
          <p:nvPr/>
        </p:nvSpPr>
        <p:spPr>
          <a:xfrm>
            <a:off x="6228184" y="365187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8D72159-CCE7-6F33-BA1E-2CEC872AD883}"/>
              </a:ext>
            </a:extLst>
          </p:cNvPr>
          <p:cNvSpPr/>
          <p:nvPr/>
        </p:nvSpPr>
        <p:spPr>
          <a:xfrm>
            <a:off x="6588224" y="365187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362B652-836F-EEA0-0CA7-D34E287F5C96}"/>
              </a:ext>
            </a:extLst>
          </p:cNvPr>
          <p:cNvSpPr/>
          <p:nvPr/>
        </p:nvSpPr>
        <p:spPr>
          <a:xfrm>
            <a:off x="6876256" y="267976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6338148-7D6E-6DDD-6A32-632AA7E7BB9E}"/>
              </a:ext>
            </a:extLst>
          </p:cNvPr>
          <p:cNvSpPr/>
          <p:nvPr/>
        </p:nvSpPr>
        <p:spPr>
          <a:xfrm>
            <a:off x="5580112" y="429994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5AD72CF-7308-6CC0-DBBD-C6828C542AE2}"/>
              </a:ext>
            </a:extLst>
          </p:cNvPr>
          <p:cNvSpPr/>
          <p:nvPr/>
        </p:nvSpPr>
        <p:spPr>
          <a:xfrm>
            <a:off x="7524328" y="4251589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72EB337-0C13-431B-8327-0990DFE10AFB}"/>
              </a:ext>
            </a:extLst>
          </p:cNvPr>
          <p:cNvSpPr/>
          <p:nvPr/>
        </p:nvSpPr>
        <p:spPr>
          <a:xfrm>
            <a:off x="7236296" y="329183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DBF0906-F275-5C08-BF6B-FEC4151C1492}"/>
              </a:ext>
            </a:extLst>
          </p:cNvPr>
          <p:cNvSpPr/>
          <p:nvPr/>
        </p:nvSpPr>
        <p:spPr>
          <a:xfrm>
            <a:off x="7524328" y="2997820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33BDDDB-A129-3232-0709-8524B9151934}"/>
              </a:ext>
            </a:extLst>
          </p:cNvPr>
          <p:cNvSpPr/>
          <p:nvPr/>
        </p:nvSpPr>
        <p:spPr>
          <a:xfrm>
            <a:off x="7575872" y="236495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68ED333-CD69-94FF-DC7E-3749FF4F728A}"/>
              </a:ext>
            </a:extLst>
          </p:cNvPr>
          <p:cNvSpPr/>
          <p:nvPr/>
        </p:nvSpPr>
        <p:spPr>
          <a:xfrm>
            <a:off x="6275495" y="426856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E0DE6B4-8BBF-B7B8-0CA1-E1750C5F8087}"/>
              </a:ext>
            </a:extLst>
          </p:cNvPr>
          <p:cNvSpPr/>
          <p:nvPr/>
        </p:nvSpPr>
        <p:spPr>
          <a:xfrm>
            <a:off x="5580112" y="233281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8A76BBA-C2C1-F86C-960F-A80261B26344}"/>
              </a:ext>
            </a:extLst>
          </p:cNvPr>
          <p:cNvSpPr/>
          <p:nvPr/>
        </p:nvSpPr>
        <p:spPr>
          <a:xfrm>
            <a:off x="7211599" y="396607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A0482B7-7925-0B51-D26B-78B197AFAF24}"/>
              </a:ext>
            </a:extLst>
          </p:cNvPr>
          <p:cNvSpPr/>
          <p:nvPr/>
        </p:nvSpPr>
        <p:spPr>
          <a:xfrm>
            <a:off x="6237353" y="3320612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0E991D2-95D8-92AA-B412-F3F0870EBDDD}"/>
              </a:ext>
            </a:extLst>
          </p:cNvPr>
          <p:cNvSpPr/>
          <p:nvPr/>
        </p:nvSpPr>
        <p:spPr>
          <a:xfrm>
            <a:off x="5508104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B1771A6-F623-44F1-4D35-47682AB9F2C5}"/>
              </a:ext>
            </a:extLst>
          </p:cNvPr>
          <p:cNvSpPr/>
          <p:nvPr/>
        </p:nvSpPr>
        <p:spPr>
          <a:xfrm>
            <a:off x="5835352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F93C3A7-1A0A-01B0-DCD2-F5306B71618C}"/>
              </a:ext>
            </a:extLst>
          </p:cNvPr>
          <p:cNvSpPr/>
          <p:nvPr/>
        </p:nvSpPr>
        <p:spPr>
          <a:xfrm>
            <a:off x="6162600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BEC97CD-D9B8-0C5F-75D9-C1F3094471C6}"/>
              </a:ext>
            </a:extLst>
          </p:cNvPr>
          <p:cNvSpPr/>
          <p:nvPr/>
        </p:nvSpPr>
        <p:spPr>
          <a:xfrm>
            <a:off x="6489848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8B1CFA7-6FCD-78E6-6A97-61A66764ECCF}"/>
              </a:ext>
            </a:extLst>
          </p:cNvPr>
          <p:cNvSpPr/>
          <p:nvPr/>
        </p:nvSpPr>
        <p:spPr>
          <a:xfrm>
            <a:off x="6817096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C3599C6-1163-A056-22BF-3CF0C1333D13}"/>
              </a:ext>
            </a:extLst>
          </p:cNvPr>
          <p:cNvSpPr/>
          <p:nvPr/>
        </p:nvSpPr>
        <p:spPr>
          <a:xfrm>
            <a:off x="7144344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D5CD09E-6BAB-258F-BFBD-1BDABFE84DB3}"/>
              </a:ext>
            </a:extLst>
          </p:cNvPr>
          <p:cNvSpPr/>
          <p:nvPr/>
        </p:nvSpPr>
        <p:spPr>
          <a:xfrm>
            <a:off x="7471593" y="22608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039726F-4C7C-2D88-FBCD-49A3894C372A}"/>
              </a:ext>
            </a:extLst>
          </p:cNvPr>
          <p:cNvSpPr/>
          <p:nvPr/>
        </p:nvSpPr>
        <p:spPr>
          <a:xfrm>
            <a:off x="5508104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C304743-7900-D49C-BDEB-0643E848E9CC}"/>
              </a:ext>
            </a:extLst>
          </p:cNvPr>
          <p:cNvSpPr/>
          <p:nvPr/>
        </p:nvSpPr>
        <p:spPr>
          <a:xfrm>
            <a:off x="5835352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EA412ED-4FED-ED7E-7FC1-E0F0AE3D6B7F}"/>
              </a:ext>
            </a:extLst>
          </p:cNvPr>
          <p:cNvSpPr/>
          <p:nvPr/>
        </p:nvSpPr>
        <p:spPr>
          <a:xfrm>
            <a:off x="6162600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4357699-D8AE-3474-F967-23AD1E1242F5}"/>
              </a:ext>
            </a:extLst>
          </p:cNvPr>
          <p:cNvSpPr/>
          <p:nvPr/>
        </p:nvSpPr>
        <p:spPr>
          <a:xfrm>
            <a:off x="6489848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D07DBFA-8DF3-D9E4-9197-EB99DDA39451}"/>
              </a:ext>
            </a:extLst>
          </p:cNvPr>
          <p:cNvSpPr/>
          <p:nvPr/>
        </p:nvSpPr>
        <p:spPr>
          <a:xfrm>
            <a:off x="6817096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2601483-4F7A-4B7F-3E7E-15CB60EBB680}"/>
              </a:ext>
            </a:extLst>
          </p:cNvPr>
          <p:cNvSpPr/>
          <p:nvPr/>
        </p:nvSpPr>
        <p:spPr>
          <a:xfrm>
            <a:off x="7144344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31216C1-3AEC-4105-8D8B-ECD9F9A3ADE3}"/>
              </a:ext>
            </a:extLst>
          </p:cNvPr>
          <p:cNvSpPr/>
          <p:nvPr/>
        </p:nvSpPr>
        <p:spPr>
          <a:xfrm>
            <a:off x="7471593" y="25860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5FD6075-178D-D2FE-34C6-E00D18A89401}"/>
              </a:ext>
            </a:extLst>
          </p:cNvPr>
          <p:cNvSpPr/>
          <p:nvPr/>
        </p:nvSpPr>
        <p:spPr>
          <a:xfrm>
            <a:off x="5508104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8150652-E9B1-B325-BBB4-B7A2B5D55502}"/>
              </a:ext>
            </a:extLst>
          </p:cNvPr>
          <p:cNvSpPr/>
          <p:nvPr/>
        </p:nvSpPr>
        <p:spPr>
          <a:xfrm>
            <a:off x="5835352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20C43E5-80A0-4665-2844-CC0100B52E00}"/>
              </a:ext>
            </a:extLst>
          </p:cNvPr>
          <p:cNvSpPr/>
          <p:nvPr/>
        </p:nvSpPr>
        <p:spPr>
          <a:xfrm>
            <a:off x="6162600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ABBE595-2C1B-DAF3-9E2A-65B8E0856398}"/>
              </a:ext>
            </a:extLst>
          </p:cNvPr>
          <p:cNvSpPr/>
          <p:nvPr/>
        </p:nvSpPr>
        <p:spPr>
          <a:xfrm>
            <a:off x="6489848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2386DCB-7EEE-89CB-9920-8A6B7C4F3402}"/>
              </a:ext>
            </a:extLst>
          </p:cNvPr>
          <p:cNvSpPr/>
          <p:nvPr/>
        </p:nvSpPr>
        <p:spPr>
          <a:xfrm>
            <a:off x="6817096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8FE8AF7-F622-B33C-2301-12147E817FAD}"/>
              </a:ext>
            </a:extLst>
          </p:cNvPr>
          <p:cNvSpPr/>
          <p:nvPr/>
        </p:nvSpPr>
        <p:spPr>
          <a:xfrm>
            <a:off x="7144344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1E02787-AF4B-296A-73F1-54DFCE767DCA}"/>
              </a:ext>
            </a:extLst>
          </p:cNvPr>
          <p:cNvSpPr/>
          <p:nvPr/>
        </p:nvSpPr>
        <p:spPr>
          <a:xfrm>
            <a:off x="7471593" y="290785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A9CD2C8-AF49-C765-4396-78044051D91F}"/>
              </a:ext>
            </a:extLst>
          </p:cNvPr>
          <p:cNvSpPr/>
          <p:nvPr/>
        </p:nvSpPr>
        <p:spPr>
          <a:xfrm>
            <a:off x="5508104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C80FF32-91F7-E49F-B1E9-6AA86E54C53E}"/>
              </a:ext>
            </a:extLst>
          </p:cNvPr>
          <p:cNvSpPr/>
          <p:nvPr/>
        </p:nvSpPr>
        <p:spPr>
          <a:xfrm>
            <a:off x="5835352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87F2D54-FD9E-898E-05F2-1F56DAA9EF60}"/>
              </a:ext>
            </a:extLst>
          </p:cNvPr>
          <p:cNvSpPr/>
          <p:nvPr/>
        </p:nvSpPr>
        <p:spPr>
          <a:xfrm>
            <a:off x="6162600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56E1568-8A42-44B9-67D5-B22942135500}"/>
              </a:ext>
            </a:extLst>
          </p:cNvPr>
          <p:cNvSpPr/>
          <p:nvPr/>
        </p:nvSpPr>
        <p:spPr>
          <a:xfrm>
            <a:off x="6489848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22EF2C8-07F8-734E-C78C-B48D9518C5CE}"/>
              </a:ext>
            </a:extLst>
          </p:cNvPr>
          <p:cNvSpPr/>
          <p:nvPr/>
        </p:nvSpPr>
        <p:spPr>
          <a:xfrm>
            <a:off x="6817096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33806D6-3DAA-BAA8-8870-79E74C474BF7}"/>
              </a:ext>
            </a:extLst>
          </p:cNvPr>
          <p:cNvSpPr/>
          <p:nvPr/>
        </p:nvSpPr>
        <p:spPr>
          <a:xfrm>
            <a:off x="7144344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E10DB97-5825-43BE-7495-8F2D1FCCAD9C}"/>
              </a:ext>
            </a:extLst>
          </p:cNvPr>
          <p:cNvSpPr/>
          <p:nvPr/>
        </p:nvSpPr>
        <p:spPr>
          <a:xfrm>
            <a:off x="7471593" y="3225798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76FA667-B6FA-7D5D-BFEE-10E34F6AE474}"/>
              </a:ext>
            </a:extLst>
          </p:cNvPr>
          <p:cNvSpPr/>
          <p:nvPr/>
        </p:nvSpPr>
        <p:spPr>
          <a:xfrm>
            <a:off x="5508104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3495BBC-94CD-24D2-3470-BEFAEA9A9D46}"/>
              </a:ext>
            </a:extLst>
          </p:cNvPr>
          <p:cNvSpPr/>
          <p:nvPr/>
        </p:nvSpPr>
        <p:spPr>
          <a:xfrm>
            <a:off x="5835352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D971EE3-D585-CF2E-460A-7696BDAF0186}"/>
              </a:ext>
            </a:extLst>
          </p:cNvPr>
          <p:cNvSpPr/>
          <p:nvPr/>
        </p:nvSpPr>
        <p:spPr>
          <a:xfrm>
            <a:off x="6162600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0D809FA-9C4D-8096-A4F8-35A05B379224}"/>
              </a:ext>
            </a:extLst>
          </p:cNvPr>
          <p:cNvSpPr/>
          <p:nvPr/>
        </p:nvSpPr>
        <p:spPr>
          <a:xfrm>
            <a:off x="6489848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3823C72-D461-0853-BB51-7544674E2B76}"/>
              </a:ext>
            </a:extLst>
          </p:cNvPr>
          <p:cNvSpPr/>
          <p:nvPr/>
        </p:nvSpPr>
        <p:spPr>
          <a:xfrm>
            <a:off x="6817096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4EF58DE-3405-56BE-DF81-EAB9EC6A98BA}"/>
              </a:ext>
            </a:extLst>
          </p:cNvPr>
          <p:cNvSpPr/>
          <p:nvPr/>
        </p:nvSpPr>
        <p:spPr>
          <a:xfrm>
            <a:off x="7144344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B7E2033-5EB7-54E9-4CBC-8F0CF9134B15}"/>
              </a:ext>
            </a:extLst>
          </p:cNvPr>
          <p:cNvSpPr/>
          <p:nvPr/>
        </p:nvSpPr>
        <p:spPr>
          <a:xfrm>
            <a:off x="7471593" y="3546007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74277B4-DDC7-D5FF-6BC6-2D97ECAE6215}"/>
              </a:ext>
            </a:extLst>
          </p:cNvPr>
          <p:cNvSpPr/>
          <p:nvPr/>
        </p:nvSpPr>
        <p:spPr>
          <a:xfrm>
            <a:off x="5508104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30AF6005-1BA4-334F-56E3-F74D118877B4}"/>
              </a:ext>
            </a:extLst>
          </p:cNvPr>
          <p:cNvSpPr/>
          <p:nvPr/>
        </p:nvSpPr>
        <p:spPr>
          <a:xfrm>
            <a:off x="5835352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F1C67C3-61B6-A076-5DD9-8681A9C2BBDE}"/>
              </a:ext>
            </a:extLst>
          </p:cNvPr>
          <p:cNvSpPr/>
          <p:nvPr/>
        </p:nvSpPr>
        <p:spPr>
          <a:xfrm>
            <a:off x="6162600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6991EB91-F3D0-F756-79EC-6F7369B56679}"/>
              </a:ext>
            </a:extLst>
          </p:cNvPr>
          <p:cNvSpPr/>
          <p:nvPr/>
        </p:nvSpPr>
        <p:spPr>
          <a:xfrm>
            <a:off x="6489848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56A28F9-C4AC-E4C4-B6FA-0100CC882FA6}"/>
              </a:ext>
            </a:extLst>
          </p:cNvPr>
          <p:cNvSpPr/>
          <p:nvPr/>
        </p:nvSpPr>
        <p:spPr>
          <a:xfrm>
            <a:off x="6817096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D07030CE-9EB0-E476-3819-050E655B5341}"/>
              </a:ext>
            </a:extLst>
          </p:cNvPr>
          <p:cNvSpPr/>
          <p:nvPr/>
        </p:nvSpPr>
        <p:spPr>
          <a:xfrm>
            <a:off x="7144344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46EB6DE-4994-40C3-97C4-6D53DE0C6C8E}"/>
              </a:ext>
            </a:extLst>
          </p:cNvPr>
          <p:cNvSpPr/>
          <p:nvPr/>
        </p:nvSpPr>
        <p:spPr>
          <a:xfrm>
            <a:off x="7471593" y="3873533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1418D07-2286-70D0-0DB3-04C73D69C42B}"/>
              </a:ext>
            </a:extLst>
          </p:cNvPr>
          <p:cNvSpPr/>
          <p:nvPr/>
        </p:nvSpPr>
        <p:spPr>
          <a:xfrm>
            <a:off x="5508104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ED52CAA5-35C9-4CC9-4F52-403167A428B2}"/>
              </a:ext>
            </a:extLst>
          </p:cNvPr>
          <p:cNvSpPr/>
          <p:nvPr/>
        </p:nvSpPr>
        <p:spPr>
          <a:xfrm>
            <a:off x="5835352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4CD425F1-6F3C-7C84-DA8E-5FEDD355458D}"/>
              </a:ext>
            </a:extLst>
          </p:cNvPr>
          <p:cNvSpPr/>
          <p:nvPr/>
        </p:nvSpPr>
        <p:spPr>
          <a:xfrm>
            <a:off x="6162600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1C99024B-50E7-7E1C-5427-D5585B938FB0}"/>
              </a:ext>
            </a:extLst>
          </p:cNvPr>
          <p:cNvSpPr/>
          <p:nvPr/>
        </p:nvSpPr>
        <p:spPr>
          <a:xfrm>
            <a:off x="6489848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6356678-B791-1595-C405-C1EDD6B7538F}"/>
              </a:ext>
            </a:extLst>
          </p:cNvPr>
          <p:cNvSpPr/>
          <p:nvPr/>
        </p:nvSpPr>
        <p:spPr>
          <a:xfrm>
            <a:off x="6817096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FADAA64-C193-5CC5-9F16-C95B55112CAF}"/>
              </a:ext>
            </a:extLst>
          </p:cNvPr>
          <p:cNvSpPr/>
          <p:nvPr/>
        </p:nvSpPr>
        <p:spPr>
          <a:xfrm>
            <a:off x="7144344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B757A04-BF85-3415-A951-251E278FF6F3}"/>
              </a:ext>
            </a:extLst>
          </p:cNvPr>
          <p:cNvSpPr/>
          <p:nvPr/>
        </p:nvSpPr>
        <p:spPr>
          <a:xfrm>
            <a:off x="7471593" y="4197446"/>
            <a:ext cx="288032" cy="288032"/>
          </a:xfrm>
          <a:prstGeom prst="rect">
            <a:avLst/>
          </a:prstGeom>
          <a:solidFill>
            <a:srgbClr val="CA4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31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5094ECDE-F356-03FA-6CDF-0DEF7D516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72914"/>
            <a:ext cx="2653958" cy="381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8EC646F-461D-9F4D-44BC-D0DEE58AC488}"/>
              </a:ext>
            </a:extLst>
          </p:cNvPr>
          <p:cNvSpPr txBox="1"/>
          <p:nvPr/>
        </p:nvSpPr>
        <p:spPr>
          <a:xfrm>
            <a:off x="251520" y="3939902"/>
            <a:ext cx="5328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Сборник появится в продаже на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https://www.englishteachers.ru/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OZON, Wildberries,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затем в книжных магазинах. Также ее можно будет купить на 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lanirint.ru, my-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shop.ru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в других магазинах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E8B112-A826-CE72-DE87-B8FE5A27AED9}"/>
              </a:ext>
            </a:extLst>
          </p:cNvPr>
          <p:cNvSpPr txBox="1"/>
          <p:nvPr/>
        </p:nvSpPr>
        <p:spPr>
          <a:xfrm>
            <a:off x="619022" y="1275606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Скачать игру «Морской бой»: </a:t>
            </a:r>
          </a:p>
          <a:p>
            <a:r>
              <a:rPr lang="en-GB" sz="1600" dirty="0">
                <a:hlinkClick r:id="rId4"/>
              </a:rPr>
              <a:t>https://mishkie.ru/battleship</a:t>
            </a:r>
            <a:r>
              <a:rPr lang="ru-RU" sz="1600" dirty="0"/>
              <a:t> </a:t>
            </a:r>
            <a:endParaRPr lang="en-US" sz="1600" dirty="0"/>
          </a:p>
          <a:p>
            <a:endParaRPr lang="en-US" sz="1600" dirty="0"/>
          </a:p>
          <a:p>
            <a:r>
              <a:rPr lang="ru-RU" sz="1600" dirty="0"/>
              <a:t>Скачать игру «</a:t>
            </a:r>
            <a:r>
              <a:rPr lang="en-US" sz="1600" dirty="0"/>
              <a:t>Grammar Plane</a:t>
            </a:r>
            <a:r>
              <a:rPr lang="ru-RU" sz="1600" dirty="0"/>
              <a:t>»: </a:t>
            </a:r>
          </a:p>
          <a:p>
            <a:r>
              <a:rPr lang="en-GB" sz="1600" dirty="0">
                <a:hlinkClick r:id="rId5"/>
              </a:rPr>
              <a:t>https://mishkie.ru/grammar-plane</a:t>
            </a:r>
            <a:r>
              <a:rPr lang="ru-RU" sz="1600" dirty="0"/>
              <a:t> </a:t>
            </a:r>
            <a:endParaRPr lang="en-US" sz="1600" dirty="0"/>
          </a:p>
          <a:p>
            <a:endParaRPr lang="en-US" sz="1600" dirty="0"/>
          </a:p>
          <a:p>
            <a:r>
              <a:rPr lang="ru-RU" sz="1600" dirty="0"/>
              <a:t>Задать вопрос: </a:t>
            </a:r>
          </a:p>
          <a:p>
            <a:r>
              <a:rPr lang="en-GB" sz="1600" b="0" i="0" u="none" strike="noStrike" dirty="0">
                <a:effectLst/>
                <a:latin typeface="-apple-system"/>
                <a:hlinkClick r:id="rId6"/>
              </a:rPr>
              <a:t>https://vk.com/mishkie</a:t>
            </a:r>
            <a:r>
              <a:rPr lang="ru-RU" sz="1600" b="0" i="0" u="none" strike="noStrike" dirty="0">
                <a:effectLst/>
                <a:latin typeface="-apple-system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03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Современные УМК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FC89A9-830B-E9DB-B5E3-C2E9D57BEAB3}"/>
              </a:ext>
            </a:extLst>
          </p:cNvPr>
          <p:cNvSpPr txBox="1"/>
          <p:nvPr/>
        </p:nvSpPr>
        <p:spPr>
          <a:xfrm>
            <a:off x="179512" y="4449474"/>
            <a:ext cx="7488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Richards, J. (2001). Curriculum Development in Language Education. Cambridge University Press.</a:t>
            </a:r>
            <a:endParaRPr lang="x-non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AE4AB9-6264-3B66-98EB-66E210C1557D}"/>
              </a:ext>
            </a:extLst>
          </p:cNvPr>
          <p:cNvSpPr txBox="1"/>
          <p:nvPr/>
        </p:nvSpPr>
        <p:spPr>
          <a:xfrm>
            <a:off x="827584" y="2139702"/>
            <a:ext cx="37444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Culture biases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Можно ли сделать учебник для всех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Иллюзия системы и прогресса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Фокус на языке, а не на ученике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 – пройти учебник </a:t>
            </a: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ible Vector Clip Art EPS Images. 37,017 Bible clipart vector illustrations  available to search from thousands of royalty free illustration and stock  art designers.">
            <a:extLst>
              <a:ext uri="{FF2B5EF4-FFF2-40B4-BE49-F238E27FC236}">
                <a16:creationId xmlns:a16="http://schemas.microsoft.com/office/drawing/2014/main" xmlns="" id="{CECCAF3C-FF9F-80C7-2A2A-5ACA19DDD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"/>
          <a:stretch/>
        </p:blipFill>
        <p:spPr bwMode="auto">
          <a:xfrm>
            <a:off x="4572000" y="1719712"/>
            <a:ext cx="3935602" cy="23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en-US" sz="3200" dirty="0"/>
              <a:t>Mixed-Level Groups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AE4AB9-6264-3B66-98EB-66E210C1557D}"/>
              </a:ext>
            </a:extLst>
          </p:cNvPr>
          <p:cNvSpPr txBox="1"/>
          <p:nvPr/>
        </p:nvSpPr>
        <p:spPr>
          <a:xfrm>
            <a:off x="755576" y="2335232"/>
            <a:ext cx="37444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“Everybody is a genius, but if you judge the fish by its ability to climb a tree, it will live its whole live believing that it’s stupid.” </a:t>
            </a:r>
          </a:p>
          <a:p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Alber</a:t>
            </a:r>
            <a:r>
              <a:rPr 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t Einstein</a:t>
            </a:r>
            <a:endParaRPr lang="x-none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114EA94-07C4-7C31-DEF4-2590BE636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12"/>
          <a:stretch/>
        </p:blipFill>
        <p:spPr bwMode="auto">
          <a:xfrm>
            <a:off x="5148064" y="1626937"/>
            <a:ext cx="3404980" cy="24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Slow Finishers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AE4AB9-6264-3B66-98EB-66E210C1557D}"/>
              </a:ext>
            </a:extLst>
          </p:cNvPr>
          <p:cNvSpPr txBox="1"/>
          <p:nvPr/>
        </p:nvSpPr>
        <p:spPr>
          <a:xfrm>
            <a:off x="862371" y="2355726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Ошибка при распределении в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Старательный и внимательный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Стратегия избегания</a:t>
            </a: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0245C7BD-EC13-844B-D650-EFE7D432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851670"/>
            <a:ext cx="2147314" cy="21473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en-US" sz="3200" dirty="0"/>
              <a:t>Fast Finishers</a:t>
            </a:r>
            <a:endParaRPr lang="ru-RU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AAE4AB9-6264-3B66-98EB-66E210C1557D}"/>
              </a:ext>
            </a:extLst>
          </p:cNvPr>
          <p:cNvSpPr txBox="1"/>
          <p:nvPr/>
        </p:nvSpPr>
        <p:spPr>
          <a:xfrm>
            <a:off x="862371" y="2355726"/>
            <a:ext cx="3744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Ошибка при распределении в группы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Нежелание вчитываться и думать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Стратегия самоутверждения  </a:t>
            </a: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ÐÐ°ÑÑÐ¸Ð½ÐºÐ¸ Ð¿Ð¾ Ð·Ð°Ð¿ÑÐ¾ÑÑ turbo snail gif">
            <a:extLst>
              <a:ext uri="{FF2B5EF4-FFF2-40B4-BE49-F238E27FC236}">
                <a16:creationId xmlns:a16="http://schemas.microsoft.com/office/drawing/2014/main" xmlns="" id="{C99D777A-A91D-9E6E-7388-E169E788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211710"/>
            <a:ext cx="3061557" cy="129726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915566"/>
            <a:ext cx="3312368" cy="857250"/>
          </a:xfrm>
        </p:spPr>
        <p:txBody>
          <a:bodyPr>
            <a:normAutofit/>
          </a:bodyPr>
          <a:lstStyle/>
          <a:p>
            <a:r>
              <a:rPr lang="en-US" sz="3200" dirty="0"/>
              <a:t>Fast Finishers</a:t>
            </a:r>
            <a:endParaRPr lang="ru-RU" sz="3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606A0-51C6-4ACD-3AF7-405D4EFBCB5C}"/>
              </a:ext>
            </a:extLst>
          </p:cNvPr>
          <p:cNvSpPr txBox="1">
            <a:spLocks/>
          </p:cNvSpPr>
          <p:nvPr/>
        </p:nvSpPr>
        <p:spPr>
          <a:xfrm>
            <a:off x="539552" y="915566"/>
            <a:ext cx="33123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Slow Finishers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6E3224-E7BC-13DE-CC2C-479BE768D4C8}"/>
              </a:ext>
            </a:extLst>
          </p:cNvPr>
          <p:cNvSpPr txBox="1"/>
          <p:nvPr/>
        </p:nvSpPr>
        <p:spPr>
          <a:xfrm>
            <a:off x="899592" y="1995686"/>
            <a:ext cx="3744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Больше опор и подсказок.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Спрашивать первым, когда пул ответов еще большой.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Спрашивать последним, когда пробуем новый формат упражнений.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Давать простые поручения (прочитай задание, запиши на доске).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Не делать это упражнение.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9D0FFC-3471-05D8-8E16-29A6752BADFC}"/>
              </a:ext>
            </a:extLst>
          </p:cNvPr>
          <p:cNvSpPr txBox="1"/>
          <p:nvPr/>
        </p:nvSpPr>
        <p:spPr>
          <a:xfrm>
            <a:off x="4932040" y="1995686"/>
            <a:ext cx="3528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Всегда п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родумывать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Follow-up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задание со звездочкой,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поменяйтесь ролями,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теперь начните с конца доски,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допишите свои идеи,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сделайте свой вариант упражнения и т.д.</a:t>
            </a:r>
            <a:endParaRPr lang="x-non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Работа в парах</a:t>
            </a:r>
          </a:p>
        </p:txBody>
      </p:sp>
      <p:sp>
        <p:nvSpPr>
          <p:cNvPr id="3" name="Прямоугольник 16">
            <a:extLst>
              <a:ext uri="{FF2B5EF4-FFF2-40B4-BE49-F238E27FC236}">
                <a16:creationId xmlns:a16="http://schemas.microsoft.com/office/drawing/2014/main" xmlns="" id="{DABDBF4E-4E30-6B8E-9868-4B44593EA4B1}"/>
              </a:ext>
            </a:extLst>
          </p:cNvPr>
          <p:cNvSpPr/>
          <p:nvPr/>
        </p:nvSpPr>
        <p:spPr>
          <a:xfrm>
            <a:off x="4700435" y="2139702"/>
            <a:ext cx="3615981" cy="1171918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72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SS, WW</a:t>
            </a:r>
            <a:endParaRPr lang="ru-RU" sz="72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138B4B-D624-1B8A-34A0-CDC98D866F68}"/>
              </a:ext>
            </a:extLst>
          </p:cNvPr>
          <p:cNvSpPr txBox="1"/>
          <p:nvPr/>
        </p:nvSpPr>
        <p:spPr>
          <a:xfrm>
            <a:off x="827584" y="2211710"/>
            <a:ext cx="3463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Listen and circle / fill in the gaps</a:t>
            </a:r>
            <a:r>
              <a:rPr lang="ru-RU" sz="1600" dirty="0"/>
              <a:t>.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Fill in the gaps / write sentences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Prompts / no prompts</a:t>
            </a:r>
            <a:r>
              <a:rPr lang="ru-RU" sz="1600" dirty="0"/>
              <a:t>.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Guess by picture / by definition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Put sentences / paragraphs in order</a:t>
            </a:r>
            <a:r>
              <a:rPr lang="ru-RU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72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Работа в парах</a:t>
            </a:r>
          </a:p>
        </p:txBody>
      </p: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xmlns="" id="{0F69B969-7CFB-ED35-59BB-F71F9E41BEFF}"/>
              </a:ext>
            </a:extLst>
          </p:cNvPr>
          <p:cNvSpPr/>
          <p:nvPr/>
        </p:nvSpPr>
        <p:spPr>
          <a:xfrm>
            <a:off x="5652448" y="1565303"/>
            <a:ext cx="2418217" cy="802586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48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SW, SW</a:t>
            </a:r>
            <a:endParaRPr lang="ru-RU" sz="48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0CD7FD-26B2-0314-DD76-6236CC9F23AB}"/>
              </a:ext>
            </a:extLst>
          </p:cNvPr>
          <p:cNvSpPr txBox="1"/>
          <p:nvPr/>
        </p:nvSpPr>
        <p:spPr>
          <a:xfrm>
            <a:off x="977861" y="2211710"/>
            <a:ext cx="4138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 reads questions / S answers</a:t>
            </a:r>
            <a:r>
              <a:rPr lang="ru-RU" sz="1600" dirty="0"/>
              <a:t>.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 runs to take questions / S answers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 mimes / SS guess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 describes / WW listen and draw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 describes / WW put in order</a:t>
            </a:r>
            <a:r>
              <a:rPr lang="ru-RU" sz="1600" dirty="0"/>
              <a:t>.</a:t>
            </a:r>
            <a:r>
              <a:rPr lang="en-US" sz="1600" dirty="0"/>
              <a:t>   </a:t>
            </a: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F9582E81-51E2-C0E4-1852-9079AA962D93}"/>
              </a:ext>
            </a:extLst>
          </p:cNvPr>
          <p:cNvSpPr/>
          <p:nvPr/>
        </p:nvSpPr>
        <p:spPr>
          <a:xfrm>
            <a:off x="6097120" y="2464571"/>
            <a:ext cx="1528871" cy="802586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48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SSW</a:t>
            </a:r>
            <a:endParaRPr lang="ru-RU" sz="48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xmlns="" id="{807B8630-EB4E-C2C0-DC4C-A93DEE9174E8}"/>
              </a:ext>
            </a:extLst>
          </p:cNvPr>
          <p:cNvSpPr/>
          <p:nvPr/>
        </p:nvSpPr>
        <p:spPr>
          <a:xfrm>
            <a:off x="6012160" y="3363838"/>
            <a:ext cx="1698789" cy="802586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sz="4800" b="1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SWW</a:t>
            </a:r>
            <a:endParaRPr lang="ru-RU" sz="4800" b="1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F33048E-80B0-883C-2E1E-E0985417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Адаптируем задания в УМК</a:t>
            </a:r>
          </a:p>
        </p:txBody>
      </p:sp>
      <p:sp>
        <p:nvSpPr>
          <p:cNvPr id="3" name="Прямоугольник 17">
            <a:extLst>
              <a:ext uri="{FF2B5EF4-FFF2-40B4-BE49-F238E27FC236}">
                <a16:creationId xmlns:a16="http://schemas.microsoft.com/office/drawing/2014/main" xmlns="" id="{7CBA56FF-7ECF-512F-6A37-B0F75452095E}"/>
              </a:ext>
            </a:extLst>
          </p:cNvPr>
          <p:cNvSpPr/>
          <p:nvPr/>
        </p:nvSpPr>
        <p:spPr>
          <a:xfrm>
            <a:off x="683568" y="1798844"/>
            <a:ext cx="3628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Open-ended vs. closed-ended questions:</a:t>
            </a:r>
            <a:endParaRPr lang="ru-RU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AD36CE-D54D-AAB0-BE6C-E52E4E1C7FDB}"/>
              </a:ext>
            </a:extLst>
          </p:cNvPr>
          <p:cNvSpPr txBox="1"/>
          <p:nvPr/>
        </p:nvSpPr>
        <p:spPr>
          <a:xfrm>
            <a:off x="1047923" y="2340843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I </a:t>
            </a:r>
            <a:r>
              <a:rPr lang="ru-RU" sz="1600" dirty="0"/>
              <a:t>/</a:t>
            </a:r>
            <a:r>
              <a:rPr lang="en-US" sz="1600" dirty="0"/>
              <a:t> a cat</a:t>
            </a:r>
            <a:r>
              <a:rPr lang="ru-RU" sz="1600" dirty="0"/>
              <a:t> ___________________________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We </a:t>
            </a:r>
            <a:r>
              <a:rPr lang="ru-RU" sz="1600" dirty="0"/>
              <a:t>/</a:t>
            </a:r>
            <a:r>
              <a:rPr lang="en-US" sz="1600" dirty="0"/>
              <a:t> a good teacher</a:t>
            </a:r>
            <a:r>
              <a:rPr lang="ru-RU" sz="1600" dirty="0"/>
              <a:t> _________________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He </a:t>
            </a:r>
            <a:r>
              <a:rPr lang="ru-RU" sz="1600" dirty="0"/>
              <a:t>/</a:t>
            </a:r>
            <a:r>
              <a:rPr lang="en-US" sz="1600" dirty="0"/>
              <a:t> a blue T-shirt </a:t>
            </a:r>
            <a:r>
              <a:rPr lang="ru-RU" sz="1600" dirty="0"/>
              <a:t>___________________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They </a:t>
            </a:r>
            <a:r>
              <a:rPr lang="ru-RU" sz="1600" dirty="0"/>
              <a:t>/</a:t>
            </a:r>
            <a:r>
              <a:rPr lang="en-US" sz="1600" dirty="0"/>
              <a:t> big ears </a:t>
            </a:r>
            <a:r>
              <a:rPr lang="ru-RU" sz="1600" dirty="0"/>
              <a:t>_____________________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She </a:t>
            </a:r>
            <a:r>
              <a:rPr lang="ru-RU" sz="1600" dirty="0"/>
              <a:t>/</a:t>
            </a:r>
            <a:r>
              <a:rPr lang="en-US" sz="1600" dirty="0"/>
              <a:t> green eyes </a:t>
            </a:r>
            <a:r>
              <a:rPr lang="ru-RU" sz="1600" dirty="0"/>
              <a:t>____________________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It </a:t>
            </a:r>
            <a:r>
              <a:rPr lang="ru-RU" sz="1600" dirty="0"/>
              <a:t>/</a:t>
            </a:r>
            <a:r>
              <a:rPr lang="en-US" sz="1600" dirty="0"/>
              <a:t> long tail </a:t>
            </a:r>
            <a:r>
              <a:rPr lang="ru-RU" sz="1600" dirty="0"/>
              <a:t>________________________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D9D75C6-AABE-37E4-D3C4-CE12C232AF4A}"/>
              </a:ext>
            </a:extLst>
          </p:cNvPr>
          <p:cNvGrpSpPr/>
          <p:nvPr/>
        </p:nvGrpSpPr>
        <p:grpSpPr>
          <a:xfrm>
            <a:off x="179512" y="1317457"/>
            <a:ext cx="8421577" cy="3409016"/>
            <a:chOff x="179512" y="1317457"/>
            <a:chExt cx="8421577" cy="3409016"/>
          </a:xfrm>
        </p:grpSpPr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xmlns="" id="{C9ADDDF6-B9DF-15A7-AFDE-7F1EE29DD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1317457"/>
              <a:ext cx="2300897" cy="31662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4DE300A-48FF-3C3F-99DC-40624018AE74}"/>
                </a:ext>
              </a:extLst>
            </p:cNvPr>
            <p:cNvSpPr txBox="1"/>
            <p:nvPr/>
          </p:nvSpPr>
          <p:spPr>
            <a:xfrm>
              <a:off x="179512" y="4449474"/>
              <a:ext cx="74888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Morozov, </a:t>
              </a:r>
              <a:r>
                <a:rPr lang="en-US" sz="1200" dirty="0"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n-US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(2023). Mishkie Grammar 1. Titul Publishers.</a:t>
              </a:r>
              <a:endParaRPr lang="x-non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0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611</Words>
  <Application>Microsoft Office PowerPoint</Application>
  <PresentationFormat>Экран (16:9)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Используем УМК  на 150%</vt:lpstr>
      <vt:lpstr>Современные УМК</vt:lpstr>
      <vt:lpstr>Mixed-Level Groups</vt:lpstr>
      <vt:lpstr>Slow Finishers</vt:lpstr>
      <vt:lpstr>Fast Finishers</vt:lpstr>
      <vt:lpstr>Fast Finishers</vt:lpstr>
      <vt:lpstr>Работа в парах</vt:lpstr>
      <vt:lpstr>Работа в парах</vt:lpstr>
      <vt:lpstr>Адаптируем задания в УМК</vt:lpstr>
      <vt:lpstr>Адаптируем задания в УМК</vt:lpstr>
      <vt:lpstr>Добавляем динамику в урок</vt:lpstr>
      <vt:lpstr>Добавляем динамику в урок</vt:lpstr>
      <vt:lpstr>Презентация PowerPoint</vt:lpstr>
      <vt:lpstr>Презентация PowerPoint</vt:lpstr>
      <vt:lpstr>Презентация PowerPoint</vt:lpstr>
      <vt:lpstr>Адаптируем формат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средства организации проектных работ по ФГОС в обучении английскому языку</dc:title>
  <dc:creator>Alexey Konobeiev</dc:creator>
  <cp:lastModifiedBy>Степан Малиновский</cp:lastModifiedBy>
  <cp:revision>42</cp:revision>
  <dcterms:created xsi:type="dcterms:W3CDTF">2021-01-18T22:12:37Z</dcterms:created>
  <dcterms:modified xsi:type="dcterms:W3CDTF">2023-02-20T12:28:47Z</dcterms:modified>
</cp:coreProperties>
</file>