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7" r:id="rId2"/>
    <p:sldId id="433" r:id="rId3"/>
    <p:sldId id="434" r:id="rId4"/>
    <p:sldId id="398" r:id="rId5"/>
    <p:sldId id="401" r:id="rId6"/>
    <p:sldId id="400" r:id="rId7"/>
    <p:sldId id="387" r:id="rId8"/>
    <p:sldId id="403" r:id="rId9"/>
    <p:sldId id="437" r:id="rId10"/>
    <p:sldId id="404" r:id="rId11"/>
    <p:sldId id="436" r:id="rId12"/>
    <p:sldId id="405" r:id="rId13"/>
    <p:sldId id="406" r:id="rId14"/>
    <p:sldId id="407" r:id="rId15"/>
    <p:sldId id="408" r:id="rId16"/>
    <p:sldId id="409" r:id="rId17"/>
    <p:sldId id="411" r:id="rId18"/>
    <p:sldId id="413" r:id="rId19"/>
    <p:sldId id="415" r:id="rId20"/>
    <p:sldId id="416" r:id="rId21"/>
    <p:sldId id="418" r:id="rId22"/>
    <p:sldId id="419" r:id="rId23"/>
    <p:sldId id="420" r:id="rId24"/>
    <p:sldId id="421" r:id="rId25"/>
    <p:sldId id="422" r:id="rId26"/>
    <p:sldId id="423" r:id="rId27"/>
    <p:sldId id="426" r:id="rId28"/>
    <p:sldId id="427" r:id="rId29"/>
    <p:sldId id="428" r:id="rId30"/>
    <p:sldId id="412" r:id="rId31"/>
    <p:sldId id="304" r:id="rId32"/>
    <p:sldId id="259" r:id="rId3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A4668F7E-F9A1-493D-81DD-B69E42F8061C}">
          <p14:sldIdLst>
            <p14:sldId id="257"/>
            <p14:sldId id="433"/>
            <p14:sldId id="434"/>
            <p14:sldId id="398"/>
            <p14:sldId id="401"/>
            <p14:sldId id="400"/>
            <p14:sldId id="387"/>
            <p14:sldId id="403"/>
            <p14:sldId id="437"/>
            <p14:sldId id="404"/>
            <p14:sldId id="436"/>
            <p14:sldId id="405"/>
            <p14:sldId id="406"/>
            <p14:sldId id="407"/>
            <p14:sldId id="408"/>
            <p14:sldId id="409"/>
            <p14:sldId id="411"/>
            <p14:sldId id="413"/>
            <p14:sldId id="415"/>
            <p14:sldId id="416"/>
            <p14:sldId id="418"/>
            <p14:sldId id="419"/>
            <p14:sldId id="420"/>
            <p14:sldId id="421"/>
            <p14:sldId id="422"/>
            <p14:sldId id="423"/>
            <p14:sldId id="426"/>
            <p14:sldId id="427"/>
            <p14:sldId id="428"/>
            <p14:sldId id="412"/>
            <p14:sldId id="304"/>
            <p14:sldId id="25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E5D2"/>
    <a:srgbClr val="CC3300"/>
    <a:srgbClr val="FDFDA5"/>
    <a:srgbClr val="B4F2FA"/>
    <a:srgbClr val="D3FCCC"/>
    <a:srgbClr val="FDC69D"/>
    <a:srgbClr val="FFFED2"/>
    <a:srgbClr val="FCCCDB"/>
    <a:srgbClr val="E7FAFD"/>
    <a:srgbClr val="AAFC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22" autoAdjust="0"/>
  </p:normalViewPr>
  <p:slideViewPr>
    <p:cSldViewPr>
      <p:cViewPr>
        <p:scale>
          <a:sx n="80" d="100"/>
          <a:sy n="80" d="100"/>
        </p:scale>
        <p:origin x="-2502" y="-11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66.wmf"/><Relationship Id="rId3" Type="http://schemas.openxmlformats.org/officeDocument/2006/relationships/image" Target="../media/image62.wmf"/><Relationship Id="rId7" Type="http://schemas.openxmlformats.org/officeDocument/2006/relationships/image" Target="../media/image65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Relationship Id="rId6" Type="http://schemas.openxmlformats.org/officeDocument/2006/relationships/image" Target="../media/image57.wmf"/><Relationship Id="rId11" Type="http://schemas.openxmlformats.org/officeDocument/2006/relationships/image" Target="../media/image69.wmf"/><Relationship Id="rId5" Type="http://schemas.openxmlformats.org/officeDocument/2006/relationships/image" Target="../media/image64.wmf"/><Relationship Id="rId10" Type="http://schemas.openxmlformats.org/officeDocument/2006/relationships/image" Target="../media/image68.wmf"/><Relationship Id="rId4" Type="http://schemas.openxmlformats.org/officeDocument/2006/relationships/image" Target="../media/image63.wmf"/><Relationship Id="rId9" Type="http://schemas.openxmlformats.org/officeDocument/2006/relationships/image" Target="../media/image67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1.wmf"/><Relationship Id="rId1" Type="http://schemas.openxmlformats.org/officeDocument/2006/relationships/image" Target="../media/image70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79.wmf"/><Relationship Id="rId3" Type="http://schemas.openxmlformats.org/officeDocument/2006/relationships/image" Target="../media/image74.wmf"/><Relationship Id="rId7" Type="http://schemas.openxmlformats.org/officeDocument/2006/relationships/image" Target="../media/image78.wmf"/><Relationship Id="rId12" Type="http://schemas.openxmlformats.org/officeDocument/2006/relationships/image" Target="../media/image83.wmf"/><Relationship Id="rId2" Type="http://schemas.openxmlformats.org/officeDocument/2006/relationships/image" Target="../media/image73.wmf"/><Relationship Id="rId1" Type="http://schemas.openxmlformats.org/officeDocument/2006/relationships/image" Target="../media/image72.wmf"/><Relationship Id="rId6" Type="http://schemas.openxmlformats.org/officeDocument/2006/relationships/image" Target="../media/image77.wmf"/><Relationship Id="rId11" Type="http://schemas.openxmlformats.org/officeDocument/2006/relationships/image" Target="../media/image82.wmf"/><Relationship Id="rId5" Type="http://schemas.openxmlformats.org/officeDocument/2006/relationships/image" Target="../media/image76.wmf"/><Relationship Id="rId10" Type="http://schemas.openxmlformats.org/officeDocument/2006/relationships/image" Target="../media/image81.wmf"/><Relationship Id="rId4" Type="http://schemas.openxmlformats.org/officeDocument/2006/relationships/image" Target="../media/image75.wmf"/><Relationship Id="rId9" Type="http://schemas.openxmlformats.org/officeDocument/2006/relationships/image" Target="../media/image80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1.wmf"/><Relationship Id="rId1" Type="http://schemas.openxmlformats.org/officeDocument/2006/relationships/image" Target="../media/image84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87.wmf"/><Relationship Id="rId2" Type="http://schemas.openxmlformats.org/officeDocument/2006/relationships/image" Target="../media/image86.wmf"/><Relationship Id="rId1" Type="http://schemas.openxmlformats.org/officeDocument/2006/relationships/image" Target="../media/image71.wmf"/><Relationship Id="rId4" Type="http://schemas.openxmlformats.org/officeDocument/2006/relationships/image" Target="../media/image88.wmf"/></Relationships>
</file>

<file path=ppt/drawings/_rels/vmlDrawing15.vml.rels><?xml version="1.0" encoding="UTF-8" standalone="yes"?>
<Relationships xmlns="http://schemas.openxmlformats.org/package/2006/relationships"><Relationship Id="rId8" Type="http://schemas.openxmlformats.org/officeDocument/2006/relationships/image" Target="../media/image96.wmf"/><Relationship Id="rId3" Type="http://schemas.openxmlformats.org/officeDocument/2006/relationships/image" Target="../media/image91.wmf"/><Relationship Id="rId7" Type="http://schemas.openxmlformats.org/officeDocument/2006/relationships/image" Target="../media/image95.wmf"/><Relationship Id="rId2" Type="http://schemas.openxmlformats.org/officeDocument/2006/relationships/image" Target="../media/image90.wmf"/><Relationship Id="rId1" Type="http://schemas.openxmlformats.org/officeDocument/2006/relationships/image" Target="../media/image89.wmf"/><Relationship Id="rId6" Type="http://schemas.openxmlformats.org/officeDocument/2006/relationships/image" Target="../media/image94.wmf"/><Relationship Id="rId11" Type="http://schemas.openxmlformats.org/officeDocument/2006/relationships/image" Target="../media/image99.wmf"/><Relationship Id="rId5" Type="http://schemas.openxmlformats.org/officeDocument/2006/relationships/image" Target="../media/image93.wmf"/><Relationship Id="rId10" Type="http://schemas.openxmlformats.org/officeDocument/2006/relationships/image" Target="../media/image98.wmf"/><Relationship Id="rId4" Type="http://schemas.openxmlformats.org/officeDocument/2006/relationships/image" Target="../media/image92.wmf"/><Relationship Id="rId9" Type="http://schemas.openxmlformats.org/officeDocument/2006/relationships/image" Target="../media/image97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wmf"/><Relationship Id="rId2" Type="http://schemas.openxmlformats.org/officeDocument/2006/relationships/image" Target="../media/image101.wmf"/><Relationship Id="rId1" Type="http://schemas.openxmlformats.org/officeDocument/2006/relationships/image" Target="../media/image100.wmf"/><Relationship Id="rId4" Type="http://schemas.openxmlformats.org/officeDocument/2006/relationships/image" Target="../media/image103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wmf"/><Relationship Id="rId2" Type="http://schemas.openxmlformats.org/officeDocument/2006/relationships/image" Target="../media/image105.wmf"/><Relationship Id="rId1" Type="http://schemas.openxmlformats.org/officeDocument/2006/relationships/image" Target="../media/image104.wmf"/><Relationship Id="rId4" Type="http://schemas.openxmlformats.org/officeDocument/2006/relationships/image" Target="../media/image10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7" Type="http://schemas.openxmlformats.org/officeDocument/2006/relationships/image" Target="../media/image21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4" Type="http://schemas.openxmlformats.org/officeDocument/2006/relationships/image" Target="../media/image2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7" Type="http://schemas.openxmlformats.org/officeDocument/2006/relationships/image" Target="../media/image31.wmf"/><Relationship Id="rId2" Type="http://schemas.openxmlformats.org/officeDocument/2006/relationships/image" Target="../media/image23.wmf"/><Relationship Id="rId1" Type="http://schemas.openxmlformats.org/officeDocument/2006/relationships/image" Target="../media/image26.wmf"/><Relationship Id="rId6" Type="http://schemas.openxmlformats.org/officeDocument/2006/relationships/image" Target="../media/image30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6" Type="http://schemas.openxmlformats.org/officeDocument/2006/relationships/image" Target="../media/image37.wmf"/><Relationship Id="rId5" Type="http://schemas.openxmlformats.org/officeDocument/2006/relationships/image" Target="../media/image36.wmf"/><Relationship Id="rId4" Type="http://schemas.openxmlformats.org/officeDocument/2006/relationships/image" Target="../media/image35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4" Type="http://schemas.openxmlformats.org/officeDocument/2006/relationships/image" Target="../media/image4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5" Type="http://schemas.openxmlformats.org/officeDocument/2006/relationships/image" Target="../media/image46.wmf"/><Relationship Id="rId4" Type="http://schemas.openxmlformats.org/officeDocument/2006/relationships/image" Target="../media/image45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3" Type="http://schemas.openxmlformats.org/officeDocument/2006/relationships/image" Target="../media/image50.wmf"/><Relationship Id="rId7" Type="http://schemas.openxmlformats.org/officeDocument/2006/relationships/image" Target="../media/image54.wmf"/><Relationship Id="rId12" Type="http://schemas.openxmlformats.org/officeDocument/2006/relationships/image" Target="../media/image59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Relationship Id="rId6" Type="http://schemas.openxmlformats.org/officeDocument/2006/relationships/image" Target="../media/image53.wmf"/><Relationship Id="rId11" Type="http://schemas.openxmlformats.org/officeDocument/2006/relationships/image" Target="../media/image58.wmf"/><Relationship Id="rId5" Type="http://schemas.openxmlformats.org/officeDocument/2006/relationships/image" Target="../media/image52.wmf"/><Relationship Id="rId10" Type="http://schemas.openxmlformats.org/officeDocument/2006/relationships/image" Target="../media/image57.wmf"/><Relationship Id="rId4" Type="http://schemas.openxmlformats.org/officeDocument/2006/relationships/image" Target="../media/image51.wmf"/><Relationship Id="rId9" Type="http://schemas.openxmlformats.org/officeDocument/2006/relationships/image" Target="../media/image5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0D4EF4-3D23-46A3-A0C4-4D54DA037EBB}" type="datetimeFigureOut">
              <a:rPr lang="ru-RU" smtClean="0"/>
              <a:pPr/>
              <a:t>10.06.2021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91F4EE-A539-4AA1-9F6F-593F31518E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2583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6513B-A29E-4689-A704-F9E6FD84D723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6513B-A29E-4689-A704-F9E6FD84D723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pPr/>
              <a:t>10.06.2021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5258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pPr/>
              <a:t>10.06.2021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44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pPr/>
              <a:t>10.06.2021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8484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4C4D6-4CC0-4CCD-B0CE-9A5B9C0A7D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8398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pPr/>
              <a:t>10.06.2021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986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pPr/>
              <a:t>10.06.2021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660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pPr/>
              <a:t>10.06.2021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320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pPr/>
              <a:t>10.06.2021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533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pPr/>
              <a:t>10.06.2021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007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pPr/>
              <a:t>10.06.2021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620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pPr/>
              <a:t>10.06.2021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73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pPr/>
              <a:t>10.06.2021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8927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3D4C2-34CD-465A-A8A2-174F961BA0EE}" type="datetimeFigureOut">
              <a:rPr lang="ru-RU" smtClean="0"/>
              <a:pPr/>
              <a:t>10.06.2021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1B22D-6BD5-445C-8E95-855BC366B2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829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13" Type="http://schemas.openxmlformats.org/officeDocument/2006/relationships/oleObject" Target="../embeddings/oleObject12.bin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12" Type="http://schemas.openxmlformats.org/officeDocument/2006/relationships/image" Target="../media/image19.wmf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21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wmf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8.bin"/><Relationship Id="rId15" Type="http://schemas.openxmlformats.org/officeDocument/2006/relationships/oleObject" Target="../embeddings/oleObject13.bin"/><Relationship Id="rId10" Type="http://schemas.openxmlformats.org/officeDocument/2006/relationships/image" Target="../media/image18.wmf"/><Relationship Id="rId4" Type="http://schemas.openxmlformats.org/officeDocument/2006/relationships/image" Target="../media/image15.wmf"/><Relationship Id="rId9" Type="http://schemas.openxmlformats.org/officeDocument/2006/relationships/oleObject" Target="../embeddings/oleObject10.bin"/><Relationship Id="rId14" Type="http://schemas.openxmlformats.org/officeDocument/2006/relationships/image" Target="../media/image20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15.bin"/><Relationship Id="rId10" Type="http://schemas.openxmlformats.org/officeDocument/2006/relationships/image" Target="../media/image25.wmf"/><Relationship Id="rId4" Type="http://schemas.openxmlformats.org/officeDocument/2006/relationships/image" Target="../media/image22.wmf"/><Relationship Id="rId9" Type="http://schemas.openxmlformats.org/officeDocument/2006/relationships/oleObject" Target="../embeddings/oleObject17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13" Type="http://schemas.openxmlformats.org/officeDocument/2006/relationships/oleObject" Target="../embeddings/oleObject23.bin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12" Type="http://schemas.openxmlformats.org/officeDocument/2006/relationships/image" Target="../media/image29.wmf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31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23.wmf"/><Relationship Id="rId11" Type="http://schemas.openxmlformats.org/officeDocument/2006/relationships/oleObject" Target="../embeddings/oleObject22.bin"/><Relationship Id="rId5" Type="http://schemas.openxmlformats.org/officeDocument/2006/relationships/oleObject" Target="../embeddings/oleObject19.bin"/><Relationship Id="rId15" Type="http://schemas.openxmlformats.org/officeDocument/2006/relationships/oleObject" Target="../embeddings/oleObject24.bin"/><Relationship Id="rId10" Type="http://schemas.openxmlformats.org/officeDocument/2006/relationships/image" Target="../media/image28.wmf"/><Relationship Id="rId4" Type="http://schemas.openxmlformats.org/officeDocument/2006/relationships/image" Target="../media/image26.wmf"/><Relationship Id="rId9" Type="http://schemas.openxmlformats.org/officeDocument/2006/relationships/oleObject" Target="../embeddings/oleObject21.bin"/><Relationship Id="rId14" Type="http://schemas.openxmlformats.org/officeDocument/2006/relationships/image" Target="../media/image30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13" Type="http://schemas.openxmlformats.org/officeDocument/2006/relationships/oleObject" Target="../embeddings/oleObject30.bin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7.bin"/><Relationship Id="rId12" Type="http://schemas.openxmlformats.org/officeDocument/2006/relationships/image" Target="../media/image36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3.wmf"/><Relationship Id="rId11" Type="http://schemas.openxmlformats.org/officeDocument/2006/relationships/oleObject" Target="../embeddings/oleObject29.bin"/><Relationship Id="rId5" Type="http://schemas.openxmlformats.org/officeDocument/2006/relationships/oleObject" Target="../embeddings/oleObject26.bin"/><Relationship Id="rId10" Type="http://schemas.openxmlformats.org/officeDocument/2006/relationships/image" Target="../media/image35.wmf"/><Relationship Id="rId4" Type="http://schemas.openxmlformats.org/officeDocument/2006/relationships/image" Target="../media/image32.wmf"/><Relationship Id="rId9" Type="http://schemas.openxmlformats.org/officeDocument/2006/relationships/oleObject" Target="../embeddings/oleObject28.bin"/><Relationship Id="rId14" Type="http://schemas.openxmlformats.org/officeDocument/2006/relationships/image" Target="../media/image37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oleObject" Target="../embeddings/oleObject31.bin"/><Relationship Id="rId7" Type="http://schemas.openxmlformats.org/officeDocument/2006/relationships/oleObject" Target="../embeddings/oleObject3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32.bin"/><Relationship Id="rId10" Type="http://schemas.openxmlformats.org/officeDocument/2006/relationships/image" Target="../media/image41.wmf"/><Relationship Id="rId4" Type="http://schemas.openxmlformats.org/officeDocument/2006/relationships/image" Target="../media/image38.wmf"/><Relationship Id="rId9" Type="http://schemas.openxmlformats.org/officeDocument/2006/relationships/oleObject" Target="../embeddings/oleObject34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3" Type="http://schemas.openxmlformats.org/officeDocument/2006/relationships/oleObject" Target="../embeddings/oleObject35.bin"/><Relationship Id="rId7" Type="http://schemas.openxmlformats.org/officeDocument/2006/relationships/oleObject" Target="../embeddings/oleObject37.bin"/><Relationship Id="rId12" Type="http://schemas.openxmlformats.org/officeDocument/2006/relationships/image" Target="../media/image46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3.wmf"/><Relationship Id="rId11" Type="http://schemas.openxmlformats.org/officeDocument/2006/relationships/oleObject" Target="../embeddings/oleObject39.bin"/><Relationship Id="rId5" Type="http://schemas.openxmlformats.org/officeDocument/2006/relationships/oleObject" Target="../embeddings/oleObject36.bin"/><Relationship Id="rId10" Type="http://schemas.openxmlformats.org/officeDocument/2006/relationships/image" Target="../media/image45.wmf"/><Relationship Id="rId4" Type="http://schemas.openxmlformats.org/officeDocument/2006/relationships/image" Target="../media/image42.wmf"/><Relationship Id="rId9" Type="http://schemas.openxmlformats.org/officeDocument/2006/relationships/oleObject" Target="../embeddings/oleObject38.bin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47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13" Type="http://schemas.openxmlformats.org/officeDocument/2006/relationships/oleObject" Target="../embeddings/oleObject46.bin"/><Relationship Id="rId18" Type="http://schemas.openxmlformats.org/officeDocument/2006/relationships/image" Target="../media/image55.wmf"/><Relationship Id="rId26" Type="http://schemas.openxmlformats.org/officeDocument/2006/relationships/image" Target="../media/image59.wmf"/><Relationship Id="rId3" Type="http://schemas.openxmlformats.org/officeDocument/2006/relationships/oleObject" Target="../embeddings/oleObject41.bin"/><Relationship Id="rId21" Type="http://schemas.openxmlformats.org/officeDocument/2006/relationships/oleObject" Target="../embeddings/oleObject50.bin"/><Relationship Id="rId7" Type="http://schemas.openxmlformats.org/officeDocument/2006/relationships/oleObject" Target="../embeddings/oleObject43.bin"/><Relationship Id="rId12" Type="http://schemas.openxmlformats.org/officeDocument/2006/relationships/image" Target="../media/image52.wmf"/><Relationship Id="rId17" Type="http://schemas.openxmlformats.org/officeDocument/2006/relationships/oleObject" Target="../embeddings/oleObject48.bin"/><Relationship Id="rId25" Type="http://schemas.openxmlformats.org/officeDocument/2006/relationships/oleObject" Target="../embeddings/oleObject5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4.wmf"/><Relationship Id="rId20" Type="http://schemas.openxmlformats.org/officeDocument/2006/relationships/image" Target="../media/image56.w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49.wmf"/><Relationship Id="rId11" Type="http://schemas.openxmlformats.org/officeDocument/2006/relationships/oleObject" Target="../embeddings/oleObject45.bin"/><Relationship Id="rId24" Type="http://schemas.openxmlformats.org/officeDocument/2006/relationships/image" Target="../media/image58.wmf"/><Relationship Id="rId5" Type="http://schemas.openxmlformats.org/officeDocument/2006/relationships/oleObject" Target="../embeddings/oleObject42.bin"/><Relationship Id="rId15" Type="http://schemas.openxmlformats.org/officeDocument/2006/relationships/oleObject" Target="../embeddings/oleObject47.bin"/><Relationship Id="rId23" Type="http://schemas.openxmlformats.org/officeDocument/2006/relationships/oleObject" Target="../embeddings/oleObject51.bin"/><Relationship Id="rId10" Type="http://schemas.openxmlformats.org/officeDocument/2006/relationships/image" Target="../media/image51.wmf"/><Relationship Id="rId19" Type="http://schemas.openxmlformats.org/officeDocument/2006/relationships/oleObject" Target="../embeddings/oleObject49.bin"/><Relationship Id="rId4" Type="http://schemas.openxmlformats.org/officeDocument/2006/relationships/image" Target="../media/image48.wmf"/><Relationship Id="rId9" Type="http://schemas.openxmlformats.org/officeDocument/2006/relationships/oleObject" Target="../embeddings/oleObject44.bin"/><Relationship Id="rId14" Type="http://schemas.openxmlformats.org/officeDocument/2006/relationships/image" Target="../media/image53.wmf"/><Relationship Id="rId22" Type="http://schemas.openxmlformats.org/officeDocument/2006/relationships/image" Target="../media/image57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wmf"/><Relationship Id="rId13" Type="http://schemas.openxmlformats.org/officeDocument/2006/relationships/oleObject" Target="../embeddings/oleObject58.bin"/><Relationship Id="rId18" Type="http://schemas.openxmlformats.org/officeDocument/2006/relationships/image" Target="../media/image66.wmf"/><Relationship Id="rId3" Type="http://schemas.openxmlformats.org/officeDocument/2006/relationships/oleObject" Target="../embeddings/oleObject53.bin"/><Relationship Id="rId21" Type="http://schemas.openxmlformats.org/officeDocument/2006/relationships/oleObject" Target="../embeddings/oleObject62.bin"/><Relationship Id="rId7" Type="http://schemas.openxmlformats.org/officeDocument/2006/relationships/oleObject" Target="../embeddings/oleObject55.bin"/><Relationship Id="rId12" Type="http://schemas.openxmlformats.org/officeDocument/2006/relationships/image" Target="../media/image64.wmf"/><Relationship Id="rId17" Type="http://schemas.openxmlformats.org/officeDocument/2006/relationships/oleObject" Target="../embeddings/oleObject60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5.wmf"/><Relationship Id="rId20" Type="http://schemas.openxmlformats.org/officeDocument/2006/relationships/image" Target="../media/image67.wmf"/><Relationship Id="rId1" Type="http://schemas.openxmlformats.org/officeDocument/2006/relationships/vmlDrawing" Target="../drawings/vmlDrawing10.vml"/><Relationship Id="rId6" Type="http://schemas.openxmlformats.org/officeDocument/2006/relationships/image" Target="../media/image61.wmf"/><Relationship Id="rId11" Type="http://schemas.openxmlformats.org/officeDocument/2006/relationships/oleObject" Target="../embeddings/oleObject57.bin"/><Relationship Id="rId24" Type="http://schemas.openxmlformats.org/officeDocument/2006/relationships/image" Target="../media/image69.wmf"/><Relationship Id="rId5" Type="http://schemas.openxmlformats.org/officeDocument/2006/relationships/oleObject" Target="../embeddings/oleObject54.bin"/><Relationship Id="rId15" Type="http://schemas.openxmlformats.org/officeDocument/2006/relationships/oleObject" Target="../embeddings/oleObject59.bin"/><Relationship Id="rId23" Type="http://schemas.openxmlformats.org/officeDocument/2006/relationships/oleObject" Target="../embeddings/oleObject63.bin"/><Relationship Id="rId10" Type="http://schemas.openxmlformats.org/officeDocument/2006/relationships/image" Target="../media/image63.wmf"/><Relationship Id="rId19" Type="http://schemas.openxmlformats.org/officeDocument/2006/relationships/oleObject" Target="../embeddings/oleObject61.bin"/><Relationship Id="rId4" Type="http://schemas.openxmlformats.org/officeDocument/2006/relationships/image" Target="../media/image60.wmf"/><Relationship Id="rId9" Type="http://schemas.openxmlformats.org/officeDocument/2006/relationships/oleObject" Target="../embeddings/oleObject56.bin"/><Relationship Id="rId14" Type="http://schemas.openxmlformats.org/officeDocument/2006/relationships/image" Target="../media/image57.wmf"/><Relationship Id="rId22" Type="http://schemas.openxmlformats.org/officeDocument/2006/relationships/image" Target="../media/image68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71.wmf"/><Relationship Id="rId5" Type="http://schemas.openxmlformats.org/officeDocument/2006/relationships/oleObject" Target="../embeddings/oleObject65.bin"/><Relationship Id="rId4" Type="http://schemas.openxmlformats.org/officeDocument/2006/relationships/image" Target="../media/image70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wmf"/><Relationship Id="rId13" Type="http://schemas.openxmlformats.org/officeDocument/2006/relationships/oleObject" Target="../embeddings/oleObject71.bin"/><Relationship Id="rId18" Type="http://schemas.openxmlformats.org/officeDocument/2006/relationships/image" Target="../media/image79.wmf"/><Relationship Id="rId26" Type="http://schemas.openxmlformats.org/officeDocument/2006/relationships/image" Target="../media/image83.wmf"/><Relationship Id="rId3" Type="http://schemas.openxmlformats.org/officeDocument/2006/relationships/oleObject" Target="../embeddings/oleObject66.bin"/><Relationship Id="rId21" Type="http://schemas.openxmlformats.org/officeDocument/2006/relationships/oleObject" Target="../embeddings/oleObject75.bin"/><Relationship Id="rId7" Type="http://schemas.openxmlformats.org/officeDocument/2006/relationships/oleObject" Target="../embeddings/oleObject68.bin"/><Relationship Id="rId12" Type="http://schemas.openxmlformats.org/officeDocument/2006/relationships/image" Target="../media/image76.wmf"/><Relationship Id="rId17" Type="http://schemas.openxmlformats.org/officeDocument/2006/relationships/oleObject" Target="../embeddings/oleObject73.bin"/><Relationship Id="rId25" Type="http://schemas.openxmlformats.org/officeDocument/2006/relationships/oleObject" Target="../embeddings/oleObject77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8.wmf"/><Relationship Id="rId20" Type="http://schemas.openxmlformats.org/officeDocument/2006/relationships/image" Target="../media/image80.wmf"/><Relationship Id="rId1" Type="http://schemas.openxmlformats.org/officeDocument/2006/relationships/vmlDrawing" Target="../drawings/vmlDrawing12.vml"/><Relationship Id="rId6" Type="http://schemas.openxmlformats.org/officeDocument/2006/relationships/image" Target="../media/image73.wmf"/><Relationship Id="rId11" Type="http://schemas.openxmlformats.org/officeDocument/2006/relationships/oleObject" Target="../embeddings/oleObject70.bin"/><Relationship Id="rId24" Type="http://schemas.openxmlformats.org/officeDocument/2006/relationships/image" Target="../media/image82.wmf"/><Relationship Id="rId5" Type="http://schemas.openxmlformats.org/officeDocument/2006/relationships/oleObject" Target="../embeddings/oleObject67.bin"/><Relationship Id="rId15" Type="http://schemas.openxmlformats.org/officeDocument/2006/relationships/oleObject" Target="../embeddings/oleObject72.bin"/><Relationship Id="rId23" Type="http://schemas.openxmlformats.org/officeDocument/2006/relationships/oleObject" Target="../embeddings/oleObject76.bin"/><Relationship Id="rId10" Type="http://schemas.openxmlformats.org/officeDocument/2006/relationships/image" Target="../media/image75.wmf"/><Relationship Id="rId19" Type="http://schemas.openxmlformats.org/officeDocument/2006/relationships/oleObject" Target="../embeddings/oleObject74.bin"/><Relationship Id="rId4" Type="http://schemas.openxmlformats.org/officeDocument/2006/relationships/image" Target="../media/image72.wmf"/><Relationship Id="rId9" Type="http://schemas.openxmlformats.org/officeDocument/2006/relationships/oleObject" Target="../embeddings/oleObject69.bin"/><Relationship Id="rId14" Type="http://schemas.openxmlformats.org/officeDocument/2006/relationships/image" Target="../media/image77.wmf"/><Relationship Id="rId22" Type="http://schemas.openxmlformats.org/officeDocument/2006/relationships/image" Target="../media/image81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8.bin"/><Relationship Id="rId7" Type="http://schemas.openxmlformats.org/officeDocument/2006/relationships/image" Target="../media/image8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71.wmf"/><Relationship Id="rId5" Type="http://schemas.openxmlformats.org/officeDocument/2006/relationships/oleObject" Target="../embeddings/oleObject79.bin"/><Relationship Id="rId4" Type="http://schemas.openxmlformats.org/officeDocument/2006/relationships/image" Target="../media/image84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3.bin"/><Relationship Id="rId3" Type="http://schemas.openxmlformats.org/officeDocument/2006/relationships/oleObject" Target="../embeddings/oleObject80.bin"/><Relationship Id="rId7" Type="http://schemas.openxmlformats.org/officeDocument/2006/relationships/oleObject" Target="../embeddings/oleObject8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86.wmf"/><Relationship Id="rId11" Type="http://schemas.openxmlformats.org/officeDocument/2006/relationships/image" Target="../media/image88.wmf"/><Relationship Id="rId5" Type="http://schemas.openxmlformats.org/officeDocument/2006/relationships/oleObject" Target="../embeddings/oleObject81.bin"/><Relationship Id="rId10" Type="http://schemas.openxmlformats.org/officeDocument/2006/relationships/oleObject" Target="../embeddings/oleObject84.bin"/><Relationship Id="rId4" Type="http://schemas.openxmlformats.org/officeDocument/2006/relationships/image" Target="../media/image71.wmf"/><Relationship Id="rId9" Type="http://schemas.openxmlformats.org/officeDocument/2006/relationships/image" Target="../media/image87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wmf"/><Relationship Id="rId13" Type="http://schemas.openxmlformats.org/officeDocument/2006/relationships/oleObject" Target="../embeddings/oleObject90.bin"/><Relationship Id="rId18" Type="http://schemas.openxmlformats.org/officeDocument/2006/relationships/image" Target="../media/image96.wmf"/><Relationship Id="rId3" Type="http://schemas.openxmlformats.org/officeDocument/2006/relationships/oleObject" Target="../embeddings/oleObject85.bin"/><Relationship Id="rId21" Type="http://schemas.openxmlformats.org/officeDocument/2006/relationships/oleObject" Target="../embeddings/oleObject94.bin"/><Relationship Id="rId7" Type="http://schemas.openxmlformats.org/officeDocument/2006/relationships/oleObject" Target="../embeddings/oleObject87.bin"/><Relationship Id="rId12" Type="http://schemas.openxmlformats.org/officeDocument/2006/relationships/image" Target="../media/image93.wmf"/><Relationship Id="rId17" Type="http://schemas.openxmlformats.org/officeDocument/2006/relationships/oleObject" Target="../embeddings/oleObject9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5.wmf"/><Relationship Id="rId20" Type="http://schemas.openxmlformats.org/officeDocument/2006/relationships/image" Target="../media/image97.wmf"/><Relationship Id="rId1" Type="http://schemas.openxmlformats.org/officeDocument/2006/relationships/vmlDrawing" Target="../drawings/vmlDrawing15.vml"/><Relationship Id="rId6" Type="http://schemas.openxmlformats.org/officeDocument/2006/relationships/image" Target="../media/image90.wmf"/><Relationship Id="rId11" Type="http://schemas.openxmlformats.org/officeDocument/2006/relationships/oleObject" Target="../embeddings/oleObject89.bin"/><Relationship Id="rId24" Type="http://schemas.openxmlformats.org/officeDocument/2006/relationships/image" Target="../media/image99.wmf"/><Relationship Id="rId5" Type="http://schemas.openxmlformats.org/officeDocument/2006/relationships/oleObject" Target="../embeddings/oleObject86.bin"/><Relationship Id="rId15" Type="http://schemas.openxmlformats.org/officeDocument/2006/relationships/oleObject" Target="../embeddings/oleObject91.bin"/><Relationship Id="rId23" Type="http://schemas.openxmlformats.org/officeDocument/2006/relationships/oleObject" Target="../embeddings/oleObject95.bin"/><Relationship Id="rId10" Type="http://schemas.openxmlformats.org/officeDocument/2006/relationships/image" Target="../media/image92.wmf"/><Relationship Id="rId19" Type="http://schemas.openxmlformats.org/officeDocument/2006/relationships/oleObject" Target="../embeddings/oleObject93.bin"/><Relationship Id="rId4" Type="http://schemas.openxmlformats.org/officeDocument/2006/relationships/image" Target="../media/image89.wmf"/><Relationship Id="rId9" Type="http://schemas.openxmlformats.org/officeDocument/2006/relationships/oleObject" Target="../embeddings/oleObject88.bin"/><Relationship Id="rId14" Type="http://schemas.openxmlformats.org/officeDocument/2006/relationships/image" Target="../media/image94.wmf"/><Relationship Id="rId22" Type="http://schemas.openxmlformats.org/officeDocument/2006/relationships/image" Target="../media/image98.w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wmf"/><Relationship Id="rId3" Type="http://schemas.openxmlformats.org/officeDocument/2006/relationships/oleObject" Target="../embeddings/oleObject96.bin"/><Relationship Id="rId7" Type="http://schemas.openxmlformats.org/officeDocument/2006/relationships/oleObject" Target="../embeddings/oleObject9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01.wmf"/><Relationship Id="rId5" Type="http://schemas.openxmlformats.org/officeDocument/2006/relationships/oleObject" Target="../embeddings/oleObject97.bin"/><Relationship Id="rId10" Type="http://schemas.openxmlformats.org/officeDocument/2006/relationships/image" Target="../media/image103.wmf"/><Relationship Id="rId4" Type="http://schemas.openxmlformats.org/officeDocument/2006/relationships/image" Target="../media/image100.wmf"/><Relationship Id="rId9" Type="http://schemas.openxmlformats.org/officeDocument/2006/relationships/oleObject" Target="../embeddings/oleObject99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wmf"/><Relationship Id="rId3" Type="http://schemas.openxmlformats.org/officeDocument/2006/relationships/oleObject" Target="../embeddings/oleObject100.bin"/><Relationship Id="rId7" Type="http://schemas.openxmlformats.org/officeDocument/2006/relationships/oleObject" Target="../embeddings/oleObject10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05.wmf"/><Relationship Id="rId5" Type="http://schemas.openxmlformats.org/officeDocument/2006/relationships/oleObject" Target="../embeddings/oleObject101.bin"/><Relationship Id="rId10" Type="http://schemas.openxmlformats.org/officeDocument/2006/relationships/image" Target="../media/image107.wmf"/><Relationship Id="rId4" Type="http://schemas.openxmlformats.org/officeDocument/2006/relationships/image" Target="../media/image104.wmf"/><Relationship Id="rId9" Type="http://schemas.openxmlformats.org/officeDocument/2006/relationships/oleObject" Target="../embeddings/oleObject103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s://urok.1sept.ru/" TargetMode="External"/><Relationship Id="rId13" Type="http://schemas.openxmlformats.org/officeDocument/2006/relationships/image" Target="../media/image115.emf"/><Relationship Id="rId18" Type="http://schemas.openxmlformats.org/officeDocument/2006/relationships/hyperlink" Target="https://www.instagram.com/pervoes/" TargetMode="External"/><Relationship Id="rId3" Type="http://schemas.openxmlformats.org/officeDocument/2006/relationships/image" Target="../media/image110.emf"/><Relationship Id="rId21" Type="http://schemas.openxmlformats.org/officeDocument/2006/relationships/image" Target="../media/image119.emf"/><Relationship Id="rId7" Type="http://schemas.openxmlformats.org/officeDocument/2006/relationships/image" Target="../media/image112.emf"/><Relationship Id="rId12" Type="http://schemas.openxmlformats.org/officeDocument/2006/relationships/hyperlink" Target="https://ok.ru/digital.september" TargetMode="External"/><Relationship Id="rId17" Type="http://schemas.openxmlformats.org/officeDocument/2006/relationships/image" Target="../media/image117.emf"/><Relationship Id="rId2" Type="http://schemas.openxmlformats.org/officeDocument/2006/relationships/hyperlink" Target="https://edu.1sept.ru/" TargetMode="External"/><Relationship Id="rId16" Type="http://schemas.openxmlformats.org/officeDocument/2006/relationships/hyperlink" Target="https://vk.com/digital.september" TargetMode="External"/><Relationship Id="rId20" Type="http://schemas.openxmlformats.org/officeDocument/2006/relationships/hyperlink" Target="https://www.youtube.com/user/PervoeSentyabrya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1sept.ru/" TargetMode="External"/><Relationship Id="rId11" Type="http://schemas.openxmlformats.org/officeDocument/2006/relationships/image" Target="../media/image114.emf"/><Relationship Id="rId5" Type="http://schemas.openxmlformats.org/officeDocument/2006/relationships/image" Target="../media/image111.emf"/><Relationship Id="rId15" Type="http://schemas.openxmlformats.org/officeDocument/2006/relationships/image" Target="../media/image116.emf"/><Relationship Id="rId10" Type="http://schemas.openxmlformats.org/officeDocument/2006/relationships/hyperlink" Target="https://ds.1sept.ru/" TargetMode="External"/><Relationship Id="rId19" Type="http://schemas.openxmlformats.org/officeDocument/2006/relationships/image" Target="../media/image118.emf"/><Relationship Id="rId4" Type="http://schemas.openxmlformats.org/officeDocument/2006/relationships/hyperlink" Target="https://video.1sept.ru/" TargetMode="External"/><Relationship Id="rId9" Type="http://schemas.openxmlformats.org/officeDocument/2006/relationships/image" Target="../media/image113.emf"/><Relationship Id="rId14" Type="http://schemas.openxmlformats.org/officeDocument/2006/relationships/hyperlink" Target="https://www.facebook.com/digital.september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1.wm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8.w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0.wmf"/><Relationship Id="rId5" Type="http://schemas.openxmlformats.org/officeDocument/2006/relationships/image" Target="../media/image7.wmf"/><Relationship Id="rId15" Type="http://schemas.openxmlformats.org/officeDocument/2006/relationships/image" Target="../media/image12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9.wmf"/><Relationship Id="rId14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83518"/>
            <a:ext cx="8229600" cy="3080151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Слагаемые обучения</a:t>
            </a:r>
            <a:r>
              <a:rPr lang="ru-RU" sz="3600" b="1" dirty="0"/>
              <a:t> </a:t>
            </a:r>
            <a:r>
              <a:rPr lang="ru-RU" sz="3600" b="1" dirty="0" smtClean="0"/>
              <a:t>математике </a:t>
            </a:r>
            <a:br>
              <a:rPr lang="ru-RU" sz="3600" b="1" dirty="0" smtClean="0"/>
            </a:br>
            <a:r>
              <a:rPr lang="ru-RU" sz="3600" b="1" dirty="0" smtClean="0"/>
              <a:t>в старшей школе.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Итоговые формы</a:t>
            </a:r>
            <a:br>
              <a:rPr lang="ru-RU" b="1" dirty="0" smtClean="0"/>
            </a:br>
            <a:r>
              <a:rPr lang="ru-RU" b="1" dirty="0" smtClean="0"/>
              <a:t>интеллектуальной работы</a:t>
            </a:r>
            <a:br>
              <a:rPr lang="ru-RU" b="1" dirty="0" smtClean="0"/>
            </a:b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52169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1959" y="483518"/>
            <a:ext cx="7468433" cy="85725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Систематизация и обобщение</a:t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> теории и практики 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3723878"/>
            <a:ext cx="4212976" cy="1022590"/>
          </a:xfrm>
        </p:spPr>
        <p:txBody>
          <a:bodyPr>
            <a:normAutofit fontScale="92500"/>
          </a:bodyPr>
          <a:lstStyle/>
          <a:p>
            <a:r>
              <a:rPr lang="ru-RU" sz="2400" dirty="0" smtClean="0"/>
              <a:t>Книга для ученика.</a:t>
            </a:r>
          </a:p>
          <a:p>
            <a:r>
              <a:rPr lang="ru-RU" sz="2400" dirty="0" smtClean="0"/>
              <a:t> </a:t>
            </a:r>
            <a:r>
              <a:rPr lang="ru-RU" sz="2400" dirty="0"/>
              <a:t>К</a:t>
            </a:r>
            <a:r>
              <a:rPr lang="ru-RU" sz="2400" dirty="0" smtClean="0"/>
              <a:t>ниги для учителя, 1-2 части.</a:t>
            </a:r>
          </a:p>
        </p:txBody>
      </p:sp>
      <p:pic>
        <p:nvPicPr>
          <p:cNvPr id="4" name="Рисунок 3" descr="https://img-gorod.ru/27/928/2792854_detail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419622"/>
            <a:ext cx="1627039" cy="2232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Наталья Хлевнюк - Математика. 10-11 класс. Теоретические конспекты. Книга для учителя. Часть 2 обложка книг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995686"/>
            <a:ext cx="1614919" cy="2171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Наталья Хлевнюк - Математика. 10-11 классы. Теоретические конспекты. Книга для ученика обложка книг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03598"/>
            <a:ext cx="1641299" cy="2290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022304" y="2535326"/>
            <a:ext cx="40324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Тезаурус,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Методологические линии,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Сквозные методы,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err="1" smtClean="0"/>
              <a:t>Метапредметные</a:t>
            </a:r>
            <a:r>
              <a:rPr lang="ru-RU" sz="2400" dirty="0" smtClean="0"/>
              <a:t> понятия </a:t>
            </a:r>
          </a:p>
        </p:txBody>
      </p:sp>
      <p:pic>
        <p:nvPicPr>
          <p:cNvPr id="8" name="Объект 3" descr="Наталья Хлевнюк - Преподавание математики в школе. Методологический подход обложка книги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55526"/>
            <a:ext cx="1728192" cy="23762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051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Текст 5"/>
          <p:cNvSpPr>
            <a:spLocks noGrp="1"/>
          </p:cNvSpPr>
          <p:nvPr>
            <p:ph type="body" sz="half" idx="1"/>
          </p:nvPr>
        </p:nvSpPr>
        <p:spPr>
          <a:xfrm>
            <a:off x="359739" y="2088212"/>
            <a:ext cx="8382000" cy="2518190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sz="2800" b="1" dirty="0" smtClean="0"/>
              <a:t>Методы:</a:t>
            </a:r>
          </a:p>
          <a:p>
            <a:pPr>
              <a:buFont typeface="Arial" charset="0"/>
              <a:buChar char="•"/>
            </a:pPr>
            <a:r>
              <a:rPr lang="ru-RU" sz="2800" b="1" dirty="0"/>
              <a:t>п</a:t>
            </a:r>
            <a:r>
              <a:rPr lang="ru-RU" sz="2800" b="1" dirty="0" smtClean="0"/>
              <a:t>ропорция,</a:t>
            </a:r>
          </a:p>
          <a:p>
            <a:pPr>
              <a:buFont typeface="Arial" charset="0"/>
              <a:buChar char="•"/>
            </a:pPr>
            <a:r>
              <a:rPr lang="ru-RU" sz="2800" b="1" dirty="0" smtClean="0"/>
              <a:t>произведение </a:t>
            </a:r>
            <a:r>
              <a:rPr lang="ru-RU" sz="2800" b="1" dirty="0" smtClean="0"/>
              <a:t>множителей равно нулю,</a:t>
            </a:r>
          </a:p>
          <a:p>
            <a:pPr>
              <a:buFont typeface="Arial" charset="0"/>
              <a:buChar char="•"/>
            </a:pPr>
            <a:r>
              <a:rPr lang="ru-RU" sz="2800" b="1" dirty="0" smtClean="0"/>
              <a:t> дробь равна нулю,</a:t>
            </a:r>
          </a:p>
          <a:p>
            <a:pPr>
              <a:buFont typeface="Arial" charset="0"/>
              <a:buChar char="•"/>
            </a:pPr>
            <a:r>
              <a:rPr lang="ru-RU" sz="2800" b="1" dirty="0" smtClean="0"/>
              <a:t> введение новой переменной,</a:t>
            </a:r>
          </a:p>
          <a:p>
            <a:pPr>
              <a:buFont typeface="Arial" charset="0"/>
              <a:buChar char="•"/>
            </a:pPr>
            <a:r>
              <a:rPr lang="ru-RU" sz="2800" b="1" dirty="0" smtClean="0"/>
              <a:t> метод интервалов,</a:t>
            </a:r>
          </a:p>
          <a:p>
            <a:pPr>
              <a:buFont typeface="Arial" charset="0"/>
              <a:buChar char="•"/>
            </a:pPr>
            <a:r>
              <a:rPr lang="ru-RU" sz="2800" b="1" dirty="0" smtClean="0"/>
              <a:t> однородность </a:t>
            </a:r>
            <a:r>
              <a:rPr lang="ru-RU" sz="2800" b="1" dirty="0" smtClean="0"/>
              <a:t>многочлена.</a:t>
            </a:r>
            <a:endParaRPr lang="ru-RU" sz="2800" b="1" dirty="0" smtClean="0"/>
          </a:p>
          <a:p>
            <a:endParaRPr lang="ru-RU" sz="2800" dirty="0" smtClean="0"/>
          </a:p>
          <a:p>
            <a:pPr>
              <a:buFontTx/>
              <a:buNone/>
            </a:pPr>
            <a:endParaRPr lang="ru-RU" sz="2800" dirty="0" smtClean="0"/>
          </a:p>
        </p:txBody>
      </p:sp>
      <p:sp>
        <p:nvSpPr>
          <p:cNvPr id="18436" name="TextBox 5"/>
          <p:cNvSpPr txBox="1">
            <a:spLocks noChangeArrowheads="1"/>
          </p:cNvSpPr>
          <p:nvPr/>
        </p:nvSpPr>
        <p:spPr bwMode="auto">
          <a:xfrm>
            <a:off x="266640" y="323166"/>
            <a:ext cx="848204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680000"/>
                </a:solidFill>
              </a:rPr>
              <a:t>Сквозные методы решения</a:t>
            </a:r>
          </a:p>
        </p:txBody>
      </p:sp>
      <p:sp>
        <p:nvSpPr>
          <p:cNvPr id="18437" name="TextBox 7"/>
          <p:cNvSpPr txBox="1">
            <a:spLocks noChangeArrowheads="1"/>
          </p:cNvSpPr>
          <p:nvPr/>
        </p:nvSpPr>
        <p:spPr bwMode="auto">
          <a:xfrm>
            <a:off x="6096000" y="4229100"/>
            <a:ext cx="2514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66640" y="987574"/>
            <a:ext cx="85725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позволяют работать с  выражениями, уравнениями, неравенствами и функциями разных типов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39564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3426142" y="2283718"/>
            <a:ext cx="2005964" cy="929264"/>
          </a:xfrm>
          <a:prstGeom prst="rect">
            <a:avLst/>
          </a:prstGeom>
          <a:solidFill>
            <a:srgbClr val="FFFF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3779912" y="3795886"/>
            <a:ext cx="2662016" cy="869963"/>
          </a:xfrm>
          <a:prstGeom prst="rect">
            <a:avLst/>
          </a:prstGeom>
          <a:solidFill>
            <a:srgbClr val="FFFF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324" y="339502"/>
            <a:ext cx="8229600" cy="589346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Пропорция в тригонометрии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285720" y="974078"/>
            <a:ext cx="8286808" cy="435087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/>
              <a:t>Решение прямоугольного треугольника</a:t>
            </a:r>
            <a:endParaRPr lang="ru-RU" sz="24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596" y="1875230"/>
            <a:ext cx="7929618" cy="482207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/>
              <a:t>Перевод единиц измерения углов</a:t>
            </a:r>
            <a:endParaRPr lang="ru-RU" sz="2400" dirty="0"/>
          </a:p>
        </p:txBody>
      </p:sp>
      <p:sp>
        <p:nvSpPr>
          <p:cNvPr id="145410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45409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6334411"/>
              </p:ext>
            </p:extLst>
          </p:nvPr>
        </p:nvGraphicFramePr>
        <p:xfrm>
          <a:off x="1714481" y="1347614"/>
          <a:ext cx="1285883" cy="5991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3" name="Формула" r:id="rId3" imgW="609336" imgH="393529" progId="Equation.3">
                  <p:embed/>
                </p:oleObj>
              </mc:Choice>
              <mc:Fallback>
                <p:oleObj name="Формула" r:id="rId3" imgW="609336" imgH="393529" progId="Equation.3">
                  <p:embed/>
                  <p:pic>
                    <p:nvPicPr>
                      <p:cNvPr id="0" name="Picture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481" y="1347614"/>
                        <a:ext cx="1285883" cy="59910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5412" name="Rectangle 4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454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6928252"/>
              </p:ext>
            </p:extLst>
          </p:nvPr>
        </p:nvGraphicFramePr>
        <p:xfrm>
          <a:off x="4131972" y="1358950"/>
          <a:ext cx="1295574" cy="5830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4" name="Формула" r:id="rId5" imgW="622030" imgH="393529" progId="Equation.3">
                  <p:embed/>
                </p:oleObj>
              </mc:Choice>
              <mc:Fallback>
                <p:oleObj name="Формула" r:id="rId5" imgW="622030" imgH="393529" progId="Equation.3">
                  <p:embed/>
                  <p:pic>
                    <p:nvPicPr>
                      <p:cNvPr id="0" name="Picture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1972" y="1358950"/>
                        <a:ext cx="1295574" cy="583008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17375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5414" name="Rectangle 6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4541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5403178"/>
              </p:ext>
            </p:extLst>
          </p:nvPr>
        </p:nvGraphicFramePr>
        <p:xfrm>
          <a:off x="3544888" y="2357438"/>
          <a:ext cx="1844675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5" name="Формула" r:id="rId7" imgW="863280" imgH="507960" progId="Equation.3">
                  <p:embed/>
                </p:oleObj>
              </mc:Choice>
              <mc:Fallback>
                <p:oleObj name="Формула" r:id="rId7" imgW="863280" imgH="507960" progId="Equation.3">
                  <p:embed/>
                  <p:pic>
                    <p:nvPicPr>
                      <p:cNvPr id="0" name="Picture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4888" y="2357438"/>
                        <a:ext cx="1844675" cy="782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131840" y="1419622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или</a:t>
            </a:r>
            <a:endParaRPr lang="ru-RU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2267744" y="2394496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или</a:t>
            </a:r>
            <a:endParaRPr lang="ru-RU" sz="2400" dirty="0"/>
          </a:p>
        </p:txBody>
      </p:sp>
      <p:sp>
        <p:nvSpPr>
          <p:cNvPr id="145416" name="Rectangle 8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4541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0034210"/>
              </p:ext>
            </p:extLst>
          </p:nvPr>
        </p:nvGraphicFramePr>
        <p:xfrm>
          <a:off x="611560" y="2299419"/>
          <a:ext cx="1479678" cy="587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6" name="Формула" r:id="rId9" imgW="787400" imgH="431800" progId="Equation.3">
                  <p:embed/>
                </p:oleObj>
              </mc:Choice>
              <mc:Fallback>
                <p:oleObj name="Формула" r:id="rId9" imgW="787400" imgH="431800" progId="Equation.3">
                  <p:embed/>
                  <p:pic>
                    <p:nvPicPr>
                      <p:cNvPr id="0" name="Picture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2299419"/>
                        <a:ext cx="1479678" cy="5875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5418" name="Rectangle 10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4541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8891736"/>
              </p:ext>
            </p:extLst>
          </p:nvPr>
        </p:nvGraphicFramePr>
        <p:xfrm>
          <a:off x="5940152" y="2249090"/>
          <a:ext cx="1666875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7" name="Формула" r:id="rId11" imgW="799920" imgH="419040" progId="Equation.3">
                  <p:embed/>
                </p:oleObj>
              </mc:Choice>
              <mc:Fallback>
                <p:oleObj name="Формула" r:id="rId11" imgW="799920" imgH="419040" progId="Equation.3">
                  <p:embed/>
                  <p:pic>
                    <p:nvPicPr>
                      <p:cNvPr id="0" name="Picture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152" y="2249090"/>
                        <a:ext cx="1666875" cy="752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5420" name="Rectangle 1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4541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3436287"/>
              </p:ext>
            </p:extLst>
          </p:nvPr>
        </p:nvGraphicFramePr>
        <p:xfrm>
          <a:off x="544864" y="3780296"/>
          <a:ext cx="2222946" cy="6904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8" name="Формула" r:id="rId13" imgW="939392" imgH="393529" progId="Equation.3">
                  <p:embed/>
                </p:oleObj>
              </mc:Choice>
              <mc:Fallback>
                <p:oleObj name="Формула" r:id="rId13" imgW="939392" imgH="393529" progId="Equation.3">
                  <p:embed/>
                  <p:pic>
                    <p:nvPicPr>
                      <p:cNvPr id="0" name="Picture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864" y="3780296"/>
                        <a:ext cx="2222946" cy="69046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2926076" y="3896795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или</a:t>
            </a:r>
            <a:endParaRPr lang="ru-RU" sz="2400" dirty="0"/>
          </a:p>
        </p:txBody>
      </p:sp>
      <p:sp>
        <p:nvSpPr>
          <p:cNvPr id="145422" name="Rectangle 14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45421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3621698"/>
              </p:ext>
            </p:extLst>
          </p:nvPr>
        </p:nvGraphicFramePr>
        <p:xfrm>
          <a:off x="3801980" y="3770634"/>
          <a:ext cx="2533650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9" name="Формула" r:id="rId15" imgW="1117440" imgH="507960" progId="Equation.3">
                  <p:embed/>
                </p:oleObj>
              </mc:Choice>
              <mc:Fallback>
                <p:oleObj name="Формула" r:id="rId15" imgW="1117440" imgH="507960" progId="Equation.3">
                  <p:embed/>
                  <p:pic>
                    <p:nvPicPr>
                      <p:cNvPr id="0" name="Picture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1980" y="3770634"/>
                        <a:ext cx="2533650" cy="830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Содержимое 3"/>
          <p:cNvSpPr txBox="1">
            <a:spLocks/>
          </p:cNvSpPr>
          <p:nvPr/>
        </p:nvSpPr>
        <p:spPr>
          <a:xfrm>
            <a:off x="323528" y="3212982"/>
            <a:ext cx="7929618" cy="4822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2400" dirty="0" smtClean="0"/>
              <a:t>Нахождение длины дуги и площадь сектора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20194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971600" y="1131589"/>
            <a:ext cx="6000792" cy="1440161"/>
          </a:xfrm>
          <a:prstGeom prst="rect">
            <a:avLst/>
          </a:prstGeom>
          <a:solidFill>
            <a:srgbClr val="FFFF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28610"/>
            <a:ext cx="8229600" cy="535785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Произведение равно нулю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139266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39268" name="Object 4"/>
          <p:cNvGraphicFramePr>
            <a:graphicFrameLocks noChangeAspect="1"/>
          </p:cNvGraphicFramePr>
          <p:nvPr/>
        </p:nvGraphicFramePr>
        <p:xfrm>
          <a:off x="1714480" y="1553759"/>
          <a:ext cx="2174430" cy="3643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58" name="Формула" r:id="rId3" imgW="939392" imgH="203112" progId="Equation.3">
                  <p:embed/>
                </p:oleObj>
              </mc:Choice>
              <mc:Fallback>
                <p:oleObj name="Формула" r:id="rId3" imgW="939392" imgH="203112" progId="Equation.3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480" y="1553759"/>
                        <a:ext cx="2174430" cy="36433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267" name="Object 3"/>
          <p:cNvGraphicFramePr>
            <a:graphicFrameLocks noChangeAspect="1"/>
          </p:cNvGraphicFramePr>
          <p:nvPr/>
        </p:nvGraphicFramePr>
        <p:xfrm>
          <a:off x="4357686" y="1607337"/>
          <a:ext cx="500066" cy="27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59" name="Формула" r:id="rId5" imgW="215713" imgH="152268" progId="Equation.3">
                  <p:embed/>
                </p:oleObj>
              </mc:Choice>
              <mc:Fallback>
                <p:oleObj name="Формула" r:id="rId5" imgW="215713" imgH="152268" progId="Equation.3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7686" y="1607337"/>
                        <a:ext cx="500066" cy="272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9269" name="Rectangle 5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9270" name="Rectangle 6"/>
          <p:cNvSpPr>
            <a:spLocks noChangeArrowheads="1"/>
          </p:cNvSpPr>
          <p:nvPr/>
        </p:nvSpPr>
        <p:spPr bwMode="auto">
          <a:xfrm>
            <a:off x="0" y="-34647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9272" name="Rectangle 8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3927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5565877"/>
              </p:ext>
            </p:extLst>
          </p:nvPr>
        </p:nvGraphicFramePr>
        <p:xfrm>
          <a:off x="251520" y="2715766"/>
          <a:ext cx="8701729" cy="12485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60" name="Формула" r:id="rId7" imgW="4584700" imgH="685800" progId="Equation.3">
                  <p:embed/>
                </p:oleObj>
              </mc:Choice>
              <mc:Fallback>
                <p:oleObj name="Формула" r:id="rId7" imgW="4584700" imgH="685800" progId="Equation.3">
                  <p:embed/>
                  <p:pic>
                    <p:nvPicPr>
                      <p:cNvPr id="0" name="Picture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2715766"/>
                        <a:ext cx="8701729" cy="124853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9274" name="Rectangle 10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3927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256521"/>
              </p:ext>
            </p:extLst>
          </p:nvPr>
        </p:nvGraphicFramePr>
        <p:xfrm>
          <a:off x="5004048" y="1142109"/>
          <a:ext cx="1368152" cy="14500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61" name="Формула" r:id="rId9" imgW="736600" imgH="914400" progId="Equation.3">
                  <p:embed/>
                </p:oleObj>
              </mc:Choice>
              <mc:Fallback>
                <p:oleObj name="Формула" r:id="rId9" imgW="736600" imgH="914400" progId="Equation.3">
                  <p:embed/>
                  <p:pic>
                    <p:nvPicPr>
                      <p:cNvPr id="0" name="Picture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4048" y="1142109"/>
                        <a:ext cx="1368152" cy="145002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2478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2000232" y="1022911"/>
            <a:ext cx="4643470" cy="964413"/>
          </a:xfrm>
          <a:prstGeom prst="rect">
            <a:avLst/>
          </a:prstGeom>
          <a:solidFill>
            <a:srgbClr val="FFFF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86412"/>
            <a:ext cx="8229600" cy="490524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Дробь равна нулю</a:t>
            </a:r>
            <a:endParaRPr lang="ru-RU" sz="3600" b="1" dirty="0">
              <a:solidFill>
                <a:srgbClr val="C00000"/>
              </a:solidFill>
            </a:endParaRPr>
          </a:p>
        </p:txBody>
      </p:sp>
      <p:graphicFrame>
        <p:nvGraphicFramePr>
          <p:cNvPr id="14029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4938009"/>
              </p:ext>
            </p:extLst>
          </p:nvPr>
        </p:nvGraphicFramePr>
        <p:xfrm>
          <a:off x="2123728" y="1110423"/>
          <a:ext cx="1493105" cy="78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21" name="Формула" r:id="rId3" imgW="609600" imgH="419100" progId="Equation.3">
                  <p:embed/>
                </p:oleObj>
              </mc:Choice>
              <mc:Fallback>
                <p:oleObj name="Формула" r:id="rId3" imgW="609600" imgH="419100" progId="Equation.3">
                  <p:embed/>
                  <p:pic>
                    <p:nvPicPr>
                      <p:cNvPr id="0" name="Picture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28" y="1110423"/>
                        <a:ext cx="1493105" cy="789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0290" name="Object 2"/>
          <p:cNvGraphicFramePr>
            <a:graphicFrameLocks noChangeAspect="1"/>
          </p:cNvGraphicFramePr>
          <p:nvPr/>
        </p:nvGraphicFramePr>
        <p:xfrm>
          <a:off x="3857620" y="1178709"/>
          <a:ext cx="714380" cy="389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22" name="Формула" r:id="rId5" imgW="215713" imgH="152268" progId="Equation.3">
                  <p:embed/>
                </p:oleObj>
              </mc:Choice>
              <mc:Fallback>
                <p:oleObj name="Формула" r:id="rId5" imgW="215713" imgH="152268" progId="Equation.3">
                  <p:embed/>
                  <p:pic>
                    <p:nvPicPr>
                      <p:cNvPr id="0" name="Picture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7620" y="1178709"/>
                        <a:ext cx="714380" cy="389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0289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8252265"/>
              </p:ext>
            </p:extLst>
          </p:nvPr>
        </p:nvGraphicFramePr>
        <p:xfrm>
          <a:off x="4716016" y="1100138"/>
          <a:ext cx="1500198" cy="7776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23" name="Формула" r:id="rId7" imgW="672808" imgH="457002" progId="Equation.3">
                  <p:embed/>
                </p:oleObj>
              </mc:Choice>
              <mc:Fallback>
                <p:oleObj name="Формула" r:id="rId7" imgW="672808" imgH="457002" progId="Equation.3">
                  <p:embed/>
                  <p:pic>
                    <p:nvPicPr>
                      <p:cNvPr id="0" name="Picture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016" y="1100138"/>
                        <a:ext cx="1500198" cy="77767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0292" name="Rectangle 4"/>
          <p:cNvSpPr>
            <a:spLocks noChangeArrowheads="1"/>
          </p:cNvSpPr>
          <p:nvPr/>
        </p:nvSpPr>
        <p:spPr bwMode="auto">
          <a:xfrm>
            <a:off x="0" y="-1321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0293" name="Rectangle 5"/>
          <p:cNvSpPr>
            <a:spLocks noChangeArrowheads="1"/>
          </p:cNvSpPr>
          <p:nvPr/>
        </p:nvSpPr>
        <p:spPr bwMode="auto">
          <a:xfrm>
            <a:off x="0" y="46541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0294" name="Rectangle 6"/>
          <p:cNvSpPr>
            <a:spLocks noChangeArrowheads="1"/>
          </p:cNvSpPr>
          <p:nvPr/>
        </p:nvSpPr>
        <p:spPr bwMode="auto">
          <a:xfrm>
            <a:off x="0" y="57971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0295" name="Rectangle 7"/>
          <p:cNvSpPr>
            <a:spLocks noChangeArrowheads="1"/>
          </p:cNvSpPr>
          <p:nvPr/>
        </p:nvSpPr>
        <p:spPr bwMode="auto">
          <a:xfrm>
            <a:off x="0" y="91547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0297" name="Object 9"/>
          <p:cNvGraphicFramePr>
            <a:graphicFrameLocks noChangeAspect="1"/>
          </p:cNvGraphicFramePr>
          <p:nvPr/>
        </p:nvGraphicFramePr>
        <p:xfrm>
          <a:off x="571472" y="2143122"/>
          <a:ext cx="4022754" cy="7500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24" name="Формула" r:id="rId9" imgW="1727200" imgH="419100" progId="Equation.3">
                  <p:embed/>
                </p:oleObj>
              </mc:Choice>
              <mc:Fallback>
                <p:oleObj name="Формула" r:id="rId9" imgW="1727200" imgH="419100" progId="Equation.3">
                  <p:embed/>
                  <p:pic>
                    <p:nvPicPr>
                      <p:cNvPr id="0" name="Picture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472" y="2143122"/>
                        <a:ext cx="4022754" cy="75009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0296" name="Object 8"/>
          <p:cNvGraphicFramePr>
            <a:graphicFrameLocks noChangeAspect="1"/>
          </p:cNvGraphicFramePr>
          <p:nvPr/>
        </p:nvGraphicFramePr>
        <p:xfrm>
          <a:off x="4643438" y="2143122"/>
          <a:ext cx="3803024" cy="803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25" name="Формула" r:id="rId11" imgW="1714500" imgH="482600" progId="Equation.3">
                  <p:embed/>
                </p:oleObj>
              </mc:Choice>
              <mc:Fallback>
                <p:oleObj name="Формула" r:id="rId11" imgW="1714500" imgH="482600" progId="Equation.3">
                  <p:embed/>
                  <p:pic>
                    <p:nvPicPr>
                      <p:cNvPr id="0" name="Picture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2143122"/>
                        <a:ext cx="3803024" cy="80367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0298" name="Rectangle 10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0299" name="Rectangle 11"/>
          <p:cNvSpPr>
            <a:spLocks noChangeArrowheads="1"/>
          </p:cNvSpPr>
          <p:nvPr/>
        </p:nvSpPr>
        <p:spPr bwMode="auto">
          <a:xfrm>
            <a:off x="0" y="136803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40301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1301816"/>
              </p:ext>
            </p:extLst>
          </p:nvPr>
        </p:nvGraphicFramePr>
        <p:xfrm>
          <a:off x="688975" y="3076575"/>
          <a:ext cx="3330575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26" name="Формула" r:id="rId13" imgW="1409400" imgH="482400" progId="Equation.3">
                  <p:embed/>
                </p:oleObj>
              </mc:Choice>
              <mc:Fallback>
                <p:oleObj name="Формула" r:id="rId13" imgW="1409400" imgH="482400" progId="Equation.3">
                  <p:embed/>
                  <p:pic>
                    <p:nvPicPr>
                      <p:cNvPr id="0" name="Picture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975" y="3076575"/>
                        <a:ext cx="3330575" cy="857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030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675578"/>
              </p:ext>
            </p:extLst>
          </p:nvPr>
        </p:nvGraphicFramePr>
        <p:xfrm>
          <a:off x="4067944" y="3075806"/>
          <a:ext cx="4045723" cy="803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27" name="Формула" r:id="rId15" imgW="1765300" imgH="457200" progId="Equation.3">
                  <p:embed/>
                </p:oleObj>
              </mc:Choice>
              <mc:Fallback>
                <p:oleObj name="Формула" r:id="rId15" imgW="1765300" imgH="457200" progId="Equation.3">
                  <p:embed/>
                  <p:pic>
                    <p:nvPicPr>
                      <p:cNvPr id="0" name="Picture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944" y="3075806"/>
                        <a:ext cx="4045723" cy="80367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0302" name="Rectangle 14"/>
          <p:cNvSpPr>
            <a:spLocks noChangeArrowheads="1"/>
          </p:cNvSpPr>
          <p:nvPr/>
        </p:nvSpPr>
        <p:spPr bwMode="auto">
          <a:xfrm>
            <a:off x="0" y="-1321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0303" name="Rectangle 15"/>
          <p:cNvSpPr>
            <a:spLocks noChangeArrowheads="1"/>
          </p:cNvSpPr>
          <p:nvPr/>
        </p:nvSpPr>
        <p:spPr bwMode="auto">
          <a:xfrm>
            <a:off x="0" y="52256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0304" name="Rectangle 16"/>
          <p:cNvSpPr>
            <a:spLocks noChangeArrowheads="1"/>
          </p:cNvSpPr>
          <p:nvPr/>
        </p:nvSpPr>
        <p:spPr bwMode="auto">
          <a:xfrm>
            <a:off x="0" y="87260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26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424" y="263068"/>
            <a:ext cx="8229600" cy="65126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Метод введения новой переменной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141314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41313" name="Object 1"/>
          <p:cNvGraphicFramePr>
            <a:graphicFrameLocks noChangeAspect="1"/>
          </p:cNvGraphicFramePr>
          <p:nvPr/>
        </p:nvGraphicFramePr>
        <p:xfrm>
          <a:off x="785786" y="1347489"/>
          <a:ext cx="6113664" cy="688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38" name="Формула" r:id="rId3" imgW="3200400" imgH="482600" progId="Equation.3">
                  <p:embed/>
                </p:oleObj>
              </mc:Choice>
              <mc:Fallback>
                <p:oleObj name="Формула" r:id="rId3" imgW="3200400" imgH="482600" progId="Equation.3">
                  <p:embed/>
                  <p:pic>
                    <p:nvPicPr>
                      <p:cNvPr id="0" name="Picture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786" y="1347489"/>
                        <a:ext cx="6113664" cy="68847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316" name="Rectangle 4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4131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143136"/>
              </p:ext>
            </p:extLst>
          </p:nvPr>
        </p:nvGraphicFramePr>
        <p:xfrm>
          <a:off x="827584" y="2211710"/>
          <a:ext cx="2448272" cy="3982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39" name="Формула" r:id="rId5" imgW="1155600" imgH="241200" progId="Equation.3">
                  <p:embed/>
                </p:oleObj>
              </mc:Choice>
              <mc:Fallback>
                <p:oleObj name="Формула" r:id="rId5" imgW="1155600" imgH="241200" progId="Equation.3">
                  <p:embed/>
                  <p:pic>
                    <p:nvPicPr>
                      <p:cNvPr id="0" name="Picture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2211710"/>
                        <a:ext cx="2448272" cy="398249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318" name="Rectangle 6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4131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9231117"/>
              </p:ext>
            </p:extLst>
          </p:nvPr>
        </p:nvGraphicFramePr>
        <p:xfrm>
          <a:off x="3634999" y="2139702"/>
          <a:ext cx="2722951" cy="5893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40" name="Формула" r:id="rId7" imgW="1409700" imgH="419100" progId="Equation.3">
                  <p:embed/>
                </p:oleObj>
              </mc:Choice>
              <mc:Fallback>
                <p:oleObj name="Формула" r:id="rId7" imgW="1409700" imgH="419100" progId="Equation.3">
                  <p:embed/>
                  <p:pic>
                    <p:nvPicPr>
                      <p:cNvPr id="0" name="Picture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4999" y="2139702"/>
                        <a:ext cx="2722951" cy="5893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00034" y="910817"/>
            <a:ext cx="5857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1. Упростить выражение:</a:t>
            </a:r>
            <a:endParaRPr lang="ru-RU" sz="2400" dirty="0"/>
          </a:p>
        </p:txBody>
      </p:sp>
      <p:sp>
        <p:nvSpPr>
          <p:cNvPr id="141320" name="Rectangle 8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4131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2579722"/>
              </p:ext>
            </p:extLst>
          </p:nvPr>
        </p:nvGraphicFramePr>
        <p:xfrm>
          <a:off x="3491880" y="2859782"/>
          <a:ext cx="2626789" cy="6730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41" name="Формула" r:id="rId9" imgW="1371600" imgH="469900" progId="Equation.3">
                  <p:embed/>
                </p:oleObj>
              </mc:Choice>
              <mc:Fallback>
                <p:oleObj name="Формула" r:id="rId9" imgW="1371600" imgH="469900" progId="Equation.3">
                  <p:embed/>
                  <p:pic>
                    <p:nvPicPr>
                      <p:cNvPr id="0" name="Picture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1880" y="2859782"/>
                        <a:ext cx="2626789" cy="67304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00515" y="2859782"/>
            <a:ext cx="4143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2. Решить неравенство:</a:t>
            </a:r>
            <a:endParaRPr lang="ru-RU" sz="2400" dirty="0"/>
          </a:p>
        </p:txBody>
      </p:sp>
      <p:sp>
        <p:nvSpPr>
          <p:cNvPr id="141322" name="Rectangle 10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4132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3629623"/>
              </p:ext>
            </p:extLst>
          </p:nvPr>
        </p:nvGraphicFramePr>
        <p:xfrm>
          <a:off x="971600" y="3507854"/>
          <a:ext cx="2290763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42" name="Формула" r:id="rId11" imgW="1130040" imgH="431640" progId="Equation.3">
                  <p:embed/>
                </p:oleObj>
              </mc:Choice>
              <mc:Fallback>
                <p:oleObj name="Формула" r:id="rId11" imgW="1130040" imgH="431640" progId="Equation.3">
                  <p:embed/>
                  <p:pic>
                    <p:nvPicPr>
                      <p:cNvPr id="0" name="Picture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3507854"/>
                        <a:ext cx="2290763" cy="657225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324" name="Rectangle 1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4132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7513390"/>
              </p:ext>
            </p:extLst>
          </p:nvPr>
        </p:nvGraphicFramePr>
        <p:xfrm>
          <a:off x="3563888" y="3579862"/>
          <a:ext cx="1143578" cy="6393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43" name="Формула" r:id="rId13" imgW="533169" imgH="393529" progId="Equation.3">
                  <p:embed/>
                </p:oleObj>
              </mc:Choice>
              <mc:Fallback>
                <p:oleObj name="Формула" r:id="rId13" imgW="533169" imgH="393529" progId="Equation.3">
                  <p:embed/>
                  <p:pic>
                    <p:nvPicPr>
                      <p:cNvPr id="0" name="Picture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888" y="3579862"/>
                        <a:ext cx="1143578" cy="6393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682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83518"/>
            <a:ext cx="8229600" cy="544103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Метод интервалов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142338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4233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9813908"/>
              </p:ext>
            </p:extLst>
          </p:nvPr>
        </p:nvGraphicFramePr>
        <p:xfrm>
          <a:off x="4716016" y="1131590"/>
          <a:ext cx="2534496" cy="8572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34" name="Формула" r:id="rId3" imgW="965200" imgH="431800" progId="Equation.3">
                  <p:embed/>
                </p:oleObj>
              </mc:Choice>
              <mc:Fallback>
                <p:oleObj name="Формула" r:id="rId3" imgW="965200" imgH="431800" progId="Equation.3">
                  <p:embed/>
                  <p:pic>
                    <p:nvPicPr>
                      <p:cNvPr id="0" name="Picture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016" y="1131590"/>
                        <a:ext cx="2534496" cy="8572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2340" name="Rectangle 4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4233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8069613"/>
              </p:ext>
            </p:extLst>
          </p:nvPr>
        </p:nvGraphicFramePr>
        <p:xfrm>
          <a:off x="1259632" y="2067694"/>
          <a:ext cx="2402649" cy="8572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35" name="Формула" r:id="rId5" imgW="965200" imgH="457200" progId="Equation.3">
                  <p:embed/>
                </p:oleObj>
              </mc:Choice>
              <mc:Fallback>
                <p:oleObj name="Формула" r:id="rId5" imgW="965200" imgH="457200" progId="Equation.3">
                  <p:embed/>
                  <p:pic>
                    <p:nvPicPr>
                      <p:cNvPr id="0" name="Picture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2067694"/>
                        <a:ext cx="2402649" cy="8572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2342" name="Rectangle 6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4234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6356143"/>
              </p:ext>
            </p:extLst>
          </p:nvPr>
        </p:nvGraphicFramePr>
        <p:xfrm>
          <a:off x="4067944" y="2283718"/>
          <a:ext cx="4167217" cy="803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36" name="Формула" r:id="rId7" imgW="1651000" imgH="419100" progId="Equation.3">
                  <p:embed/>
                </p:oleObj>
              </mc:Choice>
              <mc:Fallback>
                <p:oleObj name="Формула" r:id="rId7" imgW="1651000" imgH="419100" progId="Equation.3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944" y="2283718"/>
                        <a:ext cx="4167217" cy="80367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2344" name="Rectangle 8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42343" name="Object 7"/>
          <p:cNvGraphicFramePr>
            <a:graphicFrameLocks noChangeAspect="1"/>
          </p:cNvGraphicFramePr>
          <p:nvPr/>
        </p:nvGraphicFramePr>
        <p:xfrm>
          <a:off x="785786" y="1285867"/>
          <a:ext cx="2995610" cy="4210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37" name="Формула" r:id="rId9" imgW="1167893" imgH="203112" progId="Equation.3">
                  <p:embed/>
                </p:oleObj>
              </mc:Choice>
              <mc:Fallback>
                <p:oleObj name="Формула" r:id="rId9" imgW="1167893" imgH="203112" progId="Equation.3">
                  <p:embed/>
                  <p:pic>
                    <p:nvPicPr>
                      <p:cNvPr id="0" name="Picture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786" y="1285867"/>
                        <a:ext cx="2995610" cy="42108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0317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11510"/>
            <a:ext cx="8229600" cy="597681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Однородность многочлена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251520" y="1131590"/>
            <a:ext cx="4503444" cy="321471"/>
          </a:xfrm>
        </p:spPr>
        <p:txBody>
          <a:bodyPr>
            <a:noAutofit/>
          </a:bodyPr>
          <a:lstStyle/>
          <a:p>
            <a:r>
              <a:rPr lang="ru-RU" sz="2400" dirty="0" smtClean="0"/>
              <a:t>7 класс: степень многочлена </a:t>
            </a:r>
            <a:endParaRPr lang="ru-RU" sz="24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84731" y="1563638"/>
            <a:ext cx="5006930" cy="750099"/>
          </a:xfrm>
        </p:spPr>
        <p:txBody>
          <a:bodyPr>
            <a:noAutofit/>
          </a:bodyPr>
          <a:lstStyle/>
          <a:p>
            <a:r>
              <a:rPr lang="ru-RU" sz="2400" dirty="0" smtClean="0"/>
              <a:t>9 класс: однородный многочлен относительно двух переменных </a:t>
            </a:r>
            <a:endParaRPr lang="ru-RU" sz="2400" dirty="0"/>
          </a:p>
        </p:txBody>
      </p:sp>
      <p:sp>
        <p:nvSpPr>
          <p:cNvPr id="144386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44385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3594899"/>
              </p:ext>
            </p:extLst>
          </p:nvPr>
        </p:nvGraphicFramePr>
        <p:xfrm>
          <a:off x="4932040" y="1131590"/>
          <a:ext cx="2736304" cy="3977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96" name="Формула" r:id="rId3" imgW="1193800" imgH="228600" progId="Equation.3">
                  <p:embed/>
                </p:oleObj>
              </mc:Choice>
              <mc:Fallback>
                <p:oleObj name="Формула" r:id="rId3" imgW="1193800" imgH="228600" progId="Equation.3">
                  <p:embed/>
                  <p:pic>
                    <p:nvPicPr>
                      <p:cNvPr id="0" name="Picture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040" y="1131590"/>
                        <a:ext cx="2736304" cy="39771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4388" name="Rectangle 4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4438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8735228"/>
              </p:ext>
            </p:extLst>
          </p:nvPr>
        </p:nvGraphicFramePr>
        <p:xfrm>
          <a:off x="4972802" y="1635646"/>
          <a:ext cx="4154835" cy="8287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97" name="Формула" r:id="rId5" imgW="1803400" imgH="482600" progId="Equation.3">
                  <p:embed/>
                </p:oleObj>
              </mc:Choice>
              <mc:Fallback>
                <p:oleObj name="Формула" r:id="rId5" imgW="1803400" imgH="482600" progId="Equation.3">
                  <p:embed/>
                  <p:pic>
                    <p:nvPicPr>
                      <p:cNvPr id="0" name="Picture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2802" y="1635646"/>
                        <a:ext cx="4154835" cy="82875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Содержимое 3"/>
          <p:cNvSpPr txBox="1">
            <a:spLocks/>
          </p:cNvSpPr>
          <p:nvPr/>
        </p:nvSpPr>
        <p:spPr>
          <a:xfrm>
            <a:off x="184731" y="2499742"/>
            <a:ext cx="8892480" cy="5944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2400" dirty="0" smtClean="0"/>
              <a:t>10-11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классы: однородный многочлен относительно 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</a:t>
            </a:r>
            <a:r>
              <a:rPr kumimoji="0" lang="en-US" sz="24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f</a:t>
            </a:r>
            <a:r>
              <a:rPr kumimoji="0" lang="en-US" sz="2400" b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(</a:t>
            </a:r>
            <a:r>
              <a:rPr kumimoji="0" lang="en-US" sz="24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x</a:t>
            </a:r>
            <a:r>
              <a:rPr kumimoji="0" lang="en-US" sz="2400" b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)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 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и 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</a:t>
            </a:r>
            <a:r>
              <a:rPr kumimoji="0" lang="en-US" sz="24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g</a:t>
            </a:r>
            <a:r>
              <a:rPr kumimoji="0" lang="en-US" sz="2400" b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(</a:t>
            </a:r>
            <a:r>
              <a:rPr kumimoji="0" lang="en-US" sz="24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x</a:t>
            </a:r>
            <a:r>
              <a:rPr kumimoji="0" lang="en-US" sz="2400" b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)</a:t>
            </a:r>
            <a:endParaRPr kumimoji="0" lang="ru-RU" sz="24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144390" name="Rectangle 6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4392" name="Rectangle 8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4439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5442416"/>
              </p:ext>
            </p:extLst>
          </p:nvPr>
        </p:nvGraphicFramePr>
        <p:xfrm>
          <a:off x="92365" y="3651870"/>
          <a:ext cx="7418388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98" name="Формула" r:id="rId7" imgW="3327120" imgH="291960" progId="Equation.3">
                  <p:embed/>
                </p:oleObj>
              </mc:Choice>
              <mc:Fallback>
                <p:oleObj name="Формула" r:id="rId7" imgW="3327120" imgH="291960" progId="Equation.3">
                  <p:embed/>
                  <p:pic>
                    <p:nvPicPr>
                      <p:cNvPr id="0" name="Picture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365" y="3651870"/>
                        <a:ext cx="7418388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4394" name="Rectangle 10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4439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2833846"/>
              </p:ext>
            </p:extLst>
          </p:nvPr>
        </p:nvGraphicFramePr>
        <p:xfrm>
          <a:off x="3995936" y="3219823"/>
          <a:ext cx="4714875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99" name="Формула" r:id="rId9" imgW="1765080" imgH="228600" progId="Equation.3">
                  <p:embed/>
                </p:oleObj>
              </mc:Choice>
              <mc:Fallback>
                <p:oleObj name="Формула" r:id="rId9" imgW="1765080" imgH="228600" progId="Equation.3">
                  <p:embed/>
                  <p:pic>
                    <p:nvPicPr>
                      <p:cNvPr id="0" name="Picture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936" y="3219823"/>
                        <a:ext cx="4714875" cy="422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4396" name="Rectangle 1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4439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5763525"/>
              </p:ext>
            </p:extLst>
          </p:nvPr>
        </p:nvGraphicFramePr>
        <p:xfrm>
          <a:off x="95813" y="3219823"/>
          <a:ext cx="3702050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00" name="Формула" r:id="rId11" imgW="1498320" imgH="203040" progId="Equation.3">
                  <p:embed/>
                </p:oleObj>
              </mc:Choice>
              <mc:Fallback>
                <p:oleObj name="Формула" r:id="rId11" imgW="1498320" imgH="203040" progId="Equation.3">
                  <p:embed/>
                  <p:pic>
                    <p:nvPicPr>
                      <p:cNvPr id="0" name="Picture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813" y="3219823"/>
                        <a:ext cx="3702050" cy="366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0895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Где используют свойства функции?</a:t>
            </a:r>
            <a:endParaRPr lang="ru-RU" sz="3600" b="1" dirty="0"/>
          </a:p>
        </p:txBody>
      </p:sp>
      <p:sp>
        <p:nvSpPr>
          <p:cNvPr id="5" name="Овал 4"/>
          <p:cNvSpPr/>
          <p:nvPr/>
        </p:nvSpPr>
        <p:spPr>
          <a:xfrm>
            <a:off x="755576" y="1059581"/>
            <a:ext cx="2101912" cy="1333573"/>
          </a:xfrm>
          <a:prstGeom prst="ellipse">
            <a:avLst/>
          </a:prstGeom>
          <a:solidFill>
            <a:srgbClr val="FFFED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612722" y="1160260"/>
            <a:ext cx="2111406" cy="1411489"/>
          </a:xfrm>
          <a:prstGeom prst="ellipse">
            <a:avLst/>
          </a:prstGeom>
          <a:solidFill>
            <a:srgbClr val="FFFED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6516216" y="1450504"/>
            <a:ext cx="2088232" cy="1337269"/>
          </a:xfrm>
          <a:prstGeom prst="ellipse">
            <a:avLst/>
          </a:prstGeom>
          <a:solidFill>
            <a:srgbClr val="FFFED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1979712" y="3000378"/>
            <a:ext cx="2153809" cy="1443580"/>
          </a:xfrm>
          <a:prstGeom prst="ellipse">
            <a:avLst/>
          </a:prstGeom>
          <a:solidFill>
            <a:srgbClr val="FFFED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914280" y="1310868"/>
            <a:ext cx="1714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Решение уравнений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3853211" y="1450505"/>
            <a:ext cx="1857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Решение неравенств</a:t>
            </a:r>
            <a:endParaRPr lang="ru-RU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6659092" y="1666804"/>
            <a:ext cx="16430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Сравнение величин</a:t>
            </a:r>
            <a:endParaRPr lang="ru-RU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2123728" y="3147814"/>
            <a:ext cx="2000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Задачи с параметрами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90486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39520"/>
            <a:ext cx="8928992" cy="703550"/>
          </a:xfrm>
        </p:spPr>
        <p:txBody>
          <a:bodyPr>
            <a:normAutofit/>
          </a:bodyPr>
          <a:lstStyle/>
          <a:p>
            <a:r>
              <a:rPr lang="ru-RU" sz="3600" b="1" dirty="0"/>
              <a:t>С</a:t>
            </a:r>
            <a:r>
              <a:rPr lang="ru-RU" sz="3600" b="1" dirty="0" smtClean="0"/>
              <a:t>войства функции </a:t>
            </a:r>
            <a:r>
              <a:rPr lang="ru-RU" sz="3600" b="1" dirty="0"/>
              <a:t>в</a:t>
            </a:r>
            <a:r>
              <a:rPr lang="ru-RU" sz="3600" b="1" dirty="0" smtClean="0"/>
              <a:t> решении уравнений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0167" y="1347615"/>
            <a:ext cx="7118137" cy="864095"/>
          </a:xfrm>
        </p:spPr>
        <p:txBody>
          <a:bodyPr>
            <a:noAutofit/>
          </a:bodyPr>
          <a:lstStyle/>
          <a:p>
            <a:r>
              <a:rPr lang="ru-RU" sz="2400" dirty="0" smtClean="0"/>
              <a:t>Всегда ли уравнение                       имеет решение?</a:t>
            </a:r>
          </a:p>
          <a:p>
            <a:r>
              <a:rPr lang="ru-RU" sz="2400" dirty="0" smtClean="0"/>
              <a:t>Сколько корней имеет уравнение?                  </a:t>
            </a: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2535626"/>
              </p:ext>
            </p:extLst>
          </p:nvPr>
        </p:nvGraphicFramePr>
        <p:xfrm>
          <a:off x="3501207" y="1419622"/>
          <a:ext cx="1070793" cy="3608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62" name="Формула" r:id="rId3" imgW="571320" imgH="203040" progId="Equation.3">
                  <p:embed/>
                </p:oleObj>
              </mc:Choice>
              <mc:Fallback>
                <p:oleObj name="Формула" r:id="rId3" imgW="571320" imgH="2030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1207" y="1419622"/>
                        <a:ext cx="1070793" cy="36083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3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9" name="Group 16"/>
          <p:cNvGrpSpPr>
            <a:grpSpLocks/>
          </p:cNvGrpSpPr>
          <p:nvPr/>
        </p:nvGrpSpPr>
        <p:grpSpPr bwMode="auto">
          <a:xfrm>
            <a:off x="517360" y="2500647"/>
            <a:ext cx="3396164" cy="2376519"/>
            <a:chOff x="3156" y="7491"/>
            <a:chExt cx="4361" cy="3200"/>
          </a:xfrm>
        </p:grpSpPr>
        <p:grpSp>
          <p:nvGrpSpPr>
            <p:cNvPr id="10" name="Group 21"/>
            <p:cNvGrpSpPr>
              <a:grpSpLocks/>
            </p:cNvGrpSpPr>
            <p:nvPr/>
          </p:nvGrpSpPr>
          <p:grpSpPr bwMode="auto">
            <a:xfrm>
              <a:off x="3156" y="7491"/>
              <a:ext cx="4361" cy="3200"/>
              <a:chOff x="1671" y="7097"/>
              <a:chExt cx="4361" cy="3200"/>
            </a:xfrm>
          </p:grpSpPr>
          <p:sp>
            <p:nvSpPr>
              <p:cNvPr id="15" name="Text Box 31"/>
              <p:cNvSpPr txBox="1">
                <a:spLocks noChangeArrowheads="1"/>
              </p:cNvSpPr>
              <p:nvPr/>
            </p:nvSpPr>
            <p:spPr bwMode="auto">
              <a:xfrm>
                <a:off x="5000" y="8015"/>
                <a:ext cx="1032" cy="49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ru-RU" sz="2000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y</a:t>
                </a:r>
                <a:r>
                  <a:rPr kumimoji="0" lang="en-US" altLang="ru-RU" sz="2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=</a:t>
                </a:r>
                <a:r>
                  <a:rPr kumimoji="0" lang="en-US" altLang="ru-RU" sz="2000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f</a:t>
                </a:r>
                <a:r>
                  <a:rPr kumimoji="0" lang="en-US" altLang="ru-RU" sz="2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(</a:t>
                </a:r>
                <a:r>
                  <a:rPr kumimoji="0" lang="en-US" altLang="ru-RU" sz="2000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x</a:t>
                </a:r>
                <a:r>
                  <a:rPr kumimoji="0" lang="en-US" altLang="ru-RU" sz="2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)</a:t>
                </a:r>
                <a:endParaRPr kumimoji="0" lang="en-US" altLang="ru-RU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" name="Text Box 30"/>
              <p:cNvSpPr txBox="1">
                <a:spLocks noChangeArrowheads="1"/>
              </p:cNvSpPr>
              <p:nvPr/>
            </p:nvSpPr>
            <p:spPr bwMode="auto">
              <a:xfrm>
                <a:off x="5339" y="9327"/>
                <a:ext cx="503" cy="7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ru-RU" sz="2000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X</a:t>
                </a:r>
                <a:endParaRPr kumimoji="0" lang="en-US" altLang="ru-RU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" name="AutoShape 29"/>
              <p:cNvSpPr>
                <a:spLocks noChangeShapeType="1"/>
              </p:cNvSpPr>
              <p:nvPr/>
            </p:nvSpPr>
            <p:spPr bwMode="auto">
              <a:xfrm>
                <a:off x="1861" y="9327"/>
                <a:ext cx="3967" cy="0"/>
              </a:xfrm>
              <a:prstGeom prst="straightConnector1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" name="AutoShape 28"/>
              <p:cNvSpPr>
                <a:spLocks noChangeShapeType="1"/>
              </p:cNvSpPr>
              <p:nvPr/>
            </p:nvSpPr>
            <p:spPr bwMode="auto">
              <a:xfrm flipV="1">
                <a:off x="3342" y="7220"/>
                <a:ext cx="59" cy="3077"/>
              </a:xfrm>
              <a:prstGeom prst="straightConnector1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" name="Freeform 27"/>
              <p:cNvSpPr>
                <a:spLocks/>
              </p:cNvSpPr>
              <p:nvPr/>
            </p:nvSpPr>
            <p:spPr bwMode="auto">
              <a:xfrm>
                <a:off x="2051" y="7902"/>
                <a:ext cx="3206" cy="2327"/>
              </a:xfrm>
              <a:custGeom>
                <a:avLst/>
                <a:gdLst>
                  <a:gd name="T0" fmla="*/ 0 w 3206"/>
                  <a:gd name="T1" fmla="*/ 1947 h 2327"/>
                  <a:gd name="T2" fmla="*/ 299 w 3206"/>
                  <a:gd name="T3" fmla="*/ 1159 h 2327"/>
                  <a:gd name="T4" fmla="*/ 639 w 3206"/>
                  <a:gd name="T5" fmla="*/ 656 h 2327"/>
                  <a:gd name="T6" fmla="*/ 978 w 3206"/>
                  <a:gd name="T7" fmla="*/ 466 h 2327"/>
                  <a:gd name="T8" fmla="*/ 1264 w 3206"/>
                  <a:gd name="T9" fmla="*/ 752 h 2327"/>
                  <a:gd name="T10" fmla="*/ 1454 w 3206"/>
                  <a:gd name="T11" fmla="*/ 1010 h 2327"/>
                  <a:gd name="T12" fmla="*/ 1658 w 3206"/>
                  <a:gd name="T13" fmla="*/ 1078 h 2327"/>
                  <a:gd name="T14" fmla="*/ 1902 w 3206"/>
                  <a:gd name="T15" fmla="*/ 792 h 2327"/>
                  <a:gd name="T16" fmla="*/ 2187 w 3206"/>
                  <a:gd name="T17" fmla="*/ 235 h 2327"/>
                  <a:gd name="T18" fmla="*/ 2405 w 3206"/>
                  <a:gd name="T19" fmla="*/ 18 h 2327"/>
                  <a:gd name="T20" fmla="*/ 2677 w 3206"/>
                  <a:gd name="T21" fmla="*/ 344 h 2327"/>
                  <a:gd name="T22" fmla="*/ 2907 w 3206"/>
                  <a:gd name="T23" fmla="*/ 1037 h 2327"/>
                  <a:gd name="T24" fmla="*/ 3206 w 3206"/>
                  <a:gd name="T25" fmla="*/ 2327 h 2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06" h="2327">
                    <a:moveTo>
                      <a:pt x="0" y="1947"/>
                    </a:moveTo>
                    <a:cubicBezTo>
                      <a:pt x="96" y="1660"/>
                      <a:pt x="193" y="1374"/>
                      <a:pt x="299" y="1159"/>
                    </a:cubicBezTo>
                    <a:cubicBezTo>
                      <a:pt x="405" y="944"/>
                      <a:pt x="526" y="772"/>
                      <a:pt x="639" y="656"/>
                    </a:cubicBezTo>
                    <a:cubicBezTo>
                      <a:pt x="752" y="540"/>
                      <a:pt x="874" y="450"/>
                      <a:pt x="978" y="466"/>
                    </a:cubicBezTo>
                    <a:cubicBezTo>
                      <a:pt x="1082" y="482"/>
                      <a:pt x="1185" y="661"/>
                      <a:pt x="1264" y="752"/>
                    </a:cubicBezTo>
                    <a:cubicBezTo>
                      <a:pt x="1343" y="843"/>
                      <a:pt x="1388" y="956"/>
                      <a:pt x="1454" y="1010"/>
                    </a:cubicBezTo>
                    <a:cubicBezTo>
                      <a:pt x="1520" y="1064"/>
                      <a:pt x="1583" y="1114"/>
                      <a:pt x="1658" y="1078"/>
                    </a:cubicBezTo>
                    <a:cubicBezTo>
                      <a:pt x="1733" y="1042"/>
                      <a:pt x="1814" y="932"/>
                      <a:pt x="1902" y="792"/>
                    </a:cubicBezTo>
                    <a:cubicBezTo>
                      <a:pt x="1990" y="652"/>
                      <a:pt x="2103" y="364"/>
                      <a:pt x="2187" y="235"/>
                    </a:cubicBezTo>
                    <a:cubicBezTo>
                      <a:pt x="2271" y="106"/>
                      <a:pt x="2323" y="0"/>
                      <a:pt x="2405" y="18"/>
                    </a:cubicBezTo>
                    <a:cubicBezTo>
                      <a:pt x="2487" y="36"/>
                      <a:pt x="2593" y="174"/>
                      <a:pt x="2677" y="344"/>
                    </a:cubicBezTo>
                    <a:cubicBezTo>
                      <a:pt x="2761" y="514"/>
                      <a:pt x="2819" y="706"/>
                      <a:pt x="2907" y="1037"/>
                    </a:cubicBezTo>
                    <a:cubicBezTo>
                      <a:pt x="2995" y="1368"/>
                      <a:pt x="3156" y="2112"/>
                      <a:pt x="3206" y="2327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" name="Text Box 26"/>
              <p:cNvSpPr txBox="1">
                <a:spLocks noChangeArrowheads="1"/>
              </p:cNvSpPr>
              <p:nvPr/>
            </p:nvSpPr>
            <p:spPr bwMode="auto">
              <a:xfrm>
                <a:off x="3414" y="7159"/>
                <a:ext cx="578" cy="5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ru-RU" sz="2000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Y</a:t>
                </a:r>
                <a:endParaRPr kumimoji="0" lang="en-US" altLang="ru-RU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" name="AutoShape 25"/>
              <p:cNvSpPr>
                <a:spLocks noChangeShapeType="1"/>
              </p:cNvSpPr>
              <p:nvPr/>
            </p:nvSpPr>
            <p:spPr bwMode="auto">
              <a:xfrm flipV="1">
                <a:off x="1671" y="7757"/>
                <a:ext cx="4266" cy="41"/>
              </a:xfrm>
              <a:prstGeom prst="straightConnector1">
                <a:avLst/>
              </a:prstGeom>
              <a:noFill/>
              <a:ln w="25400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" name="AutoShape 24"/>
              <p:cNvSpPr>
                <a:spLocks noChangeShapeType="1"/>
              </p:cNvSpPr>
              <p:nvPr/>
            </p:nvSpPr>
            <p:spPr bwMode="auto">
              <a:xfrm flipV="1">
                <a:off x="1671" y="8789"/>
                <a:ext cx="4361" cy="41"/>
              </a:xfrm>
              <a:prstGeom prst="straightConnector1">
                <a:avLst/>
              </a:prstGeom>
              <a:noFill/>
              <a:ln w="25400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" name="Text Box 23"/>
              <p:cNvSpPr txBox="1">
                <a:spLocks noChangeArrowheads="1"/>
              </p:cNvSpPr>
              <p:nvPr/>
            </p:nvSpPr>
            <p:spPr bwMode="auto">
              <a:xfrm>
                <a:off x="1671" y="7097"/>
                <a:ext cx="1236" cy="66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ru-RU" sz="2000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y</a:t>
                </a:r>
                <a:r>
                  <a:rPr kumimoji="0" lang="en-US" altLang="ru-RU" sz="2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=</a:t>
                </a:r>
                <a:r>
                  <a:rPr kumimoji="0" lang="en-US" altLang="ru-RU" sz="2000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a</a:t>
                </a:r>
                <a:r>
                  <a:rPr kumimoji="0" lang="en-US" altLang="ru-RU" sz="2000" b="0" i="0" u="none" strike="noStrike" cap="none" normalizeH="0" baseline="-30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1</a:t>
                </a:r>
                <a:endParaRPr kumimoji="0" lang="en-US" altLang="ru-RU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" name="Text Box 22"/>
              <p:cNvSpPr txBox="1">
                <a:spLocks noChangeArrowheads="1"/>
              </p:cNvSpPr>
              <p:nvPr/>
            </p:nvSpPr>
            <p:spPr bwMode="auto">
              <a:xfrm>
                <a:off x="1671" y="8300"/>
                <a:ext cx="873" cy="42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ru-RU" sz="2000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y</a:t>
                </a:r>
                <a:r>
                  <a:rPr kumimoji="0" lang="en-US" altLang="ru-RU" sz="2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=</a:t>
                </a:r>
                <a:r>
                  <a:rPr kumimoji="0" lang="en-US" altLang="ru-RU" sz="2000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a</a:t>
                </a:r>
                <a:r>
                  <a:rPr kumimoji="0" lang="en-US" altLang="ru-RU" sz="2000" b="0" i="0" u="none" strike="noStrike" cap="none" normalizeH="0" baseline="-30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2</a:t>
                </a:r>
                <a:endParaRPr kumimoji="0" lang="en-US" altLang="ru-RU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1" name="Oval 20"/>
            <p:cNvSpPr>
              <a:spLocks noChangeArrowheads="1"/>
            </p:cNvSpPr>
            <p:nvPr/>
          </p:nvSpPr>
          <p:spPr bwMode="auto">
            <a:xfrm>
              <a:off x="3886" y="9180"/>
              <a:ext cx="143" cy="14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Oval 19"/>
            <p:cNvSpPr>
              <a:spLocks noChangeArrowheads="1"/>
            </p:cNvSpPr>
            <p:nvPr/>
          </p:nvSpPr>
          <p:spPr bwMode="auto">
            <a:xfrm>
              <a:off x="4827" y="9108"/>
              <a:ext cx="143" cy="14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Oval 18"/>
            <p:cNvSpPr>
              <a:spLocks noChangeArrowheads="1"/>
            </p:cNvSpPr>
            <p:nvPr/>
          </p:nvSpPr>
          <p:spPr bwMode="auto">
            <a:xfrm>
              <a:off x="5301" y="9108"/>
              <a:ext cx="143" cy="14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6345" y="9118"/>
              <a:ext cx="143" cy="14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5" name="Rectangle 38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Содержимое 2"/>
          <p:cNvSpPr txBox="1">
            <a:spLocks/>
          </p:cNvSpPr>
          <p:nvPr/>
        </p:nvSpPr>
        <p:spPr>
          <a:xfrm>
            <a:off x="4211960" y="2451411"/>
            <a:ext cx="4824536" cy="18296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 smtClean="0"/>
              <a:t>Зависит от:</a:t>
            </a:r>
            <a:endParaRPr lang="ru-RU" sz="2400" dirty="0" smtClean="0"/>
          </a:p>
          <a:p>
            <a:pPr>
              <a:buFontTx/>
              <a:buChar char="-"/>
            </a:pPr>
            <a:r>
              <a:rPr lang="ru-RU" sz="2400" dirty="0" smtClean="0"/>
              <a:t>множества </a:t>
            </a:r>
            <a:r>
              <a:rPr lang="ru-RU" sz="2400" dirty="0" smtClean="0"/>
              <a:t>значений,</a:t>
            </a:r>
          </a:p>
          <a:p>
            <a:pPr>
              <a:buFontTx/>
              <a:buChar char="-"/>
            </a:pPr>
            <a:r>
              <a:rPr lang="ru-RU" sz="2400" dirty="0" smtClean="0"/>
              <a:t>промежутков </a:t>
            </a:r>
            <a:r>
              <a:rPr lang="ru-RU" sz="2400" dirty="0" smtClean="0"/>
              <a:t>монотонности,</a:t>
            </a:r>
          </a:p>
          <a:p>
            <a:pPr>
              <a:buFontTx/>
              <a:buChar char="-"/>
            </a:pPr>
            <a:r>
              <a:rPr lang="ru-RU" sz="2400" dirty="0" smtClean="0"/>
              <a:t>значений </a:t>
            </a:r>
            <a:r>
              <a:rPr lang="ru-RU" sz="2400" dirty="0" smtClean="0"/>
              <a:t>экстремумов функции.</a:t>
            </a:r>
          </a:p>
        </p:txBody>
      </p:sp>
    </p:spTree>
    <p:extLst>
      <p:ext uri="{BB962C8B-B14F-4D97-AF65-F5344CB8AC3E}">
        <p14:creationId xmlns:p14="http://schemas.microsoft.com/office/powerpoint/2010/main" val="3419233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err="1" smtClean="0">
                <a:solidFill>
                  <a:srgbClr val="C00000"/>
                </a:solidFill>
              </a:rPr>
              <a:t>Вебинары</a:t>
            </a:r>
            <a:r>
              <a:rPr lang="ru-RU" sz="3600" b="1" dirty="0">
                <a:solidFill>
                  <a:srgbClr val="C00000"/>
                </a:solidFill>
              </a:rPr>
              <a:t> </a:t>
            </a:r>
            <a:r>
              <a:rPr lang="ru-RU" sz="3600" b="1" dirty="0" smtClean="0">
                <a:solidFill>
                  <a:srgbClr val="C00000"/>
                </a:solidFill>
              </a:rPr>
              <a:t>май</a:t>
            </a:r>
            <a:r>
              <a:rPr lang="ru-RU" sz="3600" b="1" dirty="0" smtClean="0">
                <a:solidFill>
                  <a:srgbClr val="C00000"/>
                </a:solidFill>
              </a:rPr>
              <a:t> </a:t>
            </a:r>
            <a:r>
              <a:rPr lang="ru-RU" sz="3600" b="1" dirty="0" smtClean="0">
                <a:solidFill>
                  <a:srgbClr val="C00000"/>
                </a:solidFill>
              </a:rPr>
              <a:t>– </a:t>
            </a:r>
            <a:r>
              <a:rPr lang="ru-RU" sz="3600" b="1" dirty="0" smtClean="0">
                <a:solidFill>
                  <a:srgbClr val="C00000"/>
                </a:solidFill>
              </a:rPr>
              <a:t>июн</a:t>
            </a:r>
            <a:r>
              <a:rPr lang="ru-RU" sz="3600" b="1" dirty="0" smtClean="0">
                <a:solidFill>
                  <a:srgbClr val="C00000"/>
                </a:solidFill>
              </a:rPr>
              <a:t>ь 2021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500" y="1995686"/>
            <a:ext cx="4644516" cy="2736304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Преемственность и теоретическая база</a:t>
            </a:r>
            <a:endParaRPr lang="ru-RU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 </a:t>
            </a:r>
            <a:r>
              <a:rPr lang="ru-RU" sz="2400" dirty="0"/>
              <a:t>С</a:t>
            </a:r>
            <a:r>
              <a:rPr lang="ru-RU" sz="2400" dirty="0" smtClean="0"/>
              <a:t>истематизация и обобщение учебного материала</a:t>
            </a:r>
            <a:endParaRPr lang="ru-RU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 </a:t>
            </a:r>
            <a:r>
              <a:rPr lang="ru-RU" sz="2400" b="1" dirty="0" smtClean="0"/>
              <a:t>Итоговые формы интеллектуальной работы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  <p:pic>
        <p:nvPicPr>
          <p:cNvPr id="4" name="Рисунок 3" descr="https://img-gorod.ru/27/928/2792854_detail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6009">
            <a:off x="5945878" y="1009302"/>
            <a:ext cx="1512168" cy="2232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Наталья Хлевнюк - Математика. 10-11 класс. Теоретические конспекты. Книга для учителя. Часть 2 обложка книг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0810">
            <a:off x="7355944" y="937797"/>
            <a:ext cx="1562816" cy="2173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Наталья Хлевнюк - Математика. 10-11 классы. Теоретические конспекты. Книга для ученика обложка книг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125426"/>
            <a:ext cx="1731826" cy="2416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1520" y="885073"/>
            <a:ext cx="51845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Слагаемые обучения математике в старшей школе</a:t>
            </a:r>
            <a:endParaRPr lang="ru-RU" sz="2800" b="1" dirty="0" smtClean="0"/>
          </a:p>
        </p:txBody>
      </p:sp>
      <p:pic>
        <p:nvPicPr>
          <p:cNvPr id="8" name="Picture 2" descr="Формирование вычислительных навыков на уроках математики. 10-11 классы.. Хлевнюк Н. Н., Иванова М. В. (обложка)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8145">
            <a:off x="5841352" y="1987595"/>
            <a:ext cx="1586839" cy="220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Объект 3" descr="Наталья Хлевнюк - Преподавание математики в школе. Методологический подход обложка книги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90002">
            <a:off x="4880224" y="2024664"/>
            <a:ext cx="1332894" cy="19441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190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255" y="411510"/>
            <a:ext cx="8858274" cy="576064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Свойства функции в решении уравнений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2499742"/>
            <a:ext cx="1683296" cy="6480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 </a:t>
            </a: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1643443"/>
              </p:ext>
            </p:extLst>
          </p:nvPr>
        </p:nvGraphicFramePr>
        <p:xfrm>
          <a:off x="1588" y="3508375"/>
          <a:ext cx="1682750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006" name="Формула" r:id="rId3" imgW="736560" imgH="228600" progId="Equation.3">
                  <p:embed/>
                </p:oleObj>
              </mc:Choice>
              <mc:Fallback>
                <p:oleObj name="Формула" r:id="rId3" imgW="736560" imgH="228600" progId="Equation.3">
                  <p:embed/>
                  <p:pic>
                    <p:nvPicPr>
                      <p:cNvPr id="0" name="Picture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3508375"/>
                        <a:ext cx="1682750" cy="493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6026803"/>
              </p:ext>
            </p:extLst>
          </p:nvPr>
        </p:nvGraphicFramePr>
        <p:xfrm>
          <a:off x="71438" y="2173288"/>
          <a:ext cx="1492250" cy="52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007" name="Формула" r:id="rId5" imgW="711000" imgH="228600" progId="Equation.3">
                  <p:embed/>
                </p:oleObj>
              </mc:Choice>
              <mc:Fallback>
                <p:oleObj name="Формула" r:id="rId5" imgW="711000" imgH="228600" progId="Equation.3">
                  <p:embed/>
                  <p:pic>
                    <p:nvPicPr>
                      <p:cNvPr id="0" name="Picture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8" y="2173288"/>
                        <a:ext cx="1492250" cy="528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004048" y="1172429"/>
            <a:ext cx="4123903" cy="126188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Всегда ли уравнение </a:t>
            </a:r>
          </a:p>
          <a:p>
            <a:r>
              <a:rPr lang="ru-RU" sz="2400" dirty="0" smtClean="0"/>
              <a:t>имеет решение?</a:t>
            </a:r>
          </a:p>
          <a:p>
            <a:pPr algn="ctr"/>
            <a:r>
              <a:rPr lang="ru-RU" sz="2800" dirty="0" smtClean="0"/>
              <a:t>  </a:t>
            </a:r>
            <a:r>
              <a:rPr lang="ru-RU" sz="2400" dirty="0" smtClean="0"/>
              <a:t>- </a:t>
            </a:r>
            <a:r>
              <a:rPr lang="ru-RU" sz="2400" b="1" dirty="0" smtClean="0"/>
              <a:t>Каково множество             </a:t>
            </a:r>
            <a:r>
              <a:rPr lang="ru-RU" sz="2400" dirty="0" smtClean="0"/>
              <a:t>?</a:t>
            </a:r>
            <a:endParaRPr lang="en-US" sz="2400" dirty="0" smtClean="0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4685248"/>
              </p:ext>
            </p:extLst>
          </p:nvPr>
        </p:nvGraphicFramePr>
        <p:xfrm>
          <a:off x="8028384" y="1172429"/>
          <a:ext cx="1008112" cy="3944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008" name="Формула" r:id="rId7" imgW="571320" imgH="203040" progId="Equation.3">
                  <p:embed/>
                </p:oleObj>
              </mc:Choice>
              <mc:Fallback>
                <p:oleObj name="Формула" r:id="rId7" imgW="571320" imgH="203040" progId="Equation.3">
                  <p:embed/>
                  <p:pic>
                    <p:nvPicPr>
                      <p:cNvPr id="0" name="Picture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28384" y="1172429"/>
                        <a:ext cx="1008112" cy="39447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5045844"/>
              </p:ext>
            </p:extLst>
          </p:nvPr>
        </p:nvGraphicFramePr>
        <p:xfrm>
          <a:off x="71438" y="1633538"/>
          <a:ext cx="1608137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009" name="Формула" r:id="rId9" imgW="850680" imgH="241200" progId="Equation.3">
                  <p:embed/>
                </p:oleObj>
              </mc:Choice>
              <mc:Fallback>
                <p:oleObj name="Формула" r:id="rId9" imgW="850680" imgH="241200" progId="Equation.3">
                  <p:embed/>
                  <p:pic>
                    <p:nvPicPr>
                      <p:cNvPr id="0" name="Picture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8" y="1633538"/>
                        <a:ext cx="1608137" cy="501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Объект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972716"/>
              </p:ext>
            </p:extLst>
          </p:nvPr>
        </p:nvGraphicFramePr>
        <p:xfrm>
          <a:off x="6152" y="2886204"/>
          <a:ext cx="210185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010" name="Формула" r:id="rId11" imgW="965160" imgH="241200" progId="Equation.3">
                  <p:embed/>
                </p:oleObj>
              </mc:Choice>
              <mc:Fallback>
                <p:oleObj name="Формула" r:id="rId11" imgW="965160" imgH="241200" progId="Equation.3">
                  <p:embed/>
                  <p:pic>
                    <p:nvPicPr>
                      <p:cNvPr id="0" name="Picture 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2" y="2886204"/>
                        <a:ext cx="2101850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Объект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627844"/>
              </p:ext>
            </p:extLst>
          </p:nvPr>
        </p:nvGraphicFramePr>
        <p:xfrm>
          <a:off x="96838" y="4144963"/>
          <a:ext cx="1800225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011" name="Формула" r:id="rId13" imgW="787320" imgH="203040" progId="Equation.3">
                  <p:embed/>
                </p:oleObj>
              </mc:Choice>
              <mc:Fallback>
                <p:oleObj name="Формула" r:id="rId13" imgW="787320" imgH="203040" progId="Equation.3">
                  <p:embed/>
                  <p:pic>
                    <p:nvPicPr>
                      <p:cNvPr id="0" name="Picture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838" y="4144963"/>
                        <a:ext cx="1800225" cy="438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1547664" y="1635646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 </a:t>
            </a:r>
            <a:r>
              <a:rPr lang="ru-RU" sz="2800" u="sng" dirty="0" smtClean="0"/>
              <a:t>ДА</a:t>
            </a:r>
            <a:r>
              <a:rPr lang="ru-RU" sz="2800" dirty="0" smtClean="0"/>
              <a:t>,</a:t>
            </a:r>
            <a:r>
              <a:rPr lang="en-US" sz="2800" dirty="0" smtClean="0"/>
              <a:t> </a:t>
            </a:r>
            <a:r>
              <a:rPr lang="ru-RU" sz="2800" dirty="0" smtClean="0"/>
              <a:t>т.к. </a:t>
            </a:r>
            <a:r>
              <a:rPr lang="en-US" sz="2800" dirty="0" smtClean="0"/>
              <a:t> </a:t>
            </a:r>
            <a:r>
              <a:rPr lang="ru-RU" sz="2800" dirty="0" smtClean="0"/>
              <a:t>             </a:t>
            </a:r>
            <a:endParaRPr lang="ru-RU" sz="2800" dirty="0"/>
          </a:p>
        </p:txBody>
      </p:sp>
      <p:graphicFrame>
        <p:nvGraphicFramePr>
          <p:cNvPr id="20" name="Объект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4010682"/>
              </p:ext>
            </p:extLst>
          </p:nvPr>
        </p:nvGraphicFramePr>
        <p:xfrm>
          <a:off x="2963863" y="1635125"/>
          <a:ext cx="1309687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012" name="Формула" r:id="rId15" imgW="698400" imgH="241200" progId="Equation.3">
                  <p:embed/>
                </p:oleObj>
              </mc:Choice>
              <mc:Fallback>
                <p:oleObj name="Формула" r:id="rId15" imgW="698400" imgH="241200" progId="Equation.3">
                  <p:embed/>
                  <p:pic>
                    <p:nvPicPr>
                      <p:cNvPr id="0" name="Picture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3863" y="1635125"/>
                        <a:ext cx="1309687" cy="496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1547664" y="2172703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u="sng" dirty="0" smtClean="0"/>
              <a:t>НЕТ</a:t>
            </a:r>
            <a:r>
              <a:rPr lang="ru-RU" sz="2800" dirty="0" smtClean="0"/>
              <a:t> , т.к.              </a:t>
            </a:r>
            <a:endParaRPr lang="ru-RU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1835696" y="4145657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u="sng" dirty="0" smtClean="0"/>
              <a:t>НЕТ</a:t>
            </a:r>
            <a:r>
              <a:rPr lang="ru-RU" sz="2800" dirty="0" smtClean="0"/>
              <a:t>, т.к.                </a:t>
            </a:r>
            <a:endParaRPr lang="ru-RU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1656842" y="3510508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НЕТ, т.к. </a:t>
            </a:r>
            <a:r>
              <a:rPr lang="en-US" sz="2800" dirty="0" smtClean="0"/>
              <a:t>    </a:t>
            </a:r>
            <a:r>
              <a:rPr lang="ru-RU" sz="2800" dirty="0" smtClean="0"/>
              <a:t>          </a:t>
            </a:r>
            <a:endParaRPr lang="ru-RU" sz="2800" dirty="0"/>
          </a:p>
        </p:txBody>
      </p:sp>
      <p:sp>
        <p:nvSpPr>
          <p:cNvPr id="25" name="TextBox 24"/>
          <p:cNvSpPr txBox="1"/>
          <p:nvPr/>
        </p:nvSpPr>
        <p:spPr>
          <a:xfrm>
            <a:off x="2085478" y="2886204"/>
            <a:ext cx="3186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u="sng" dirty="0" smtClean="0"/>
              <a:t>ДА</a:t>
            </a:r>
            <a:r>
              <a:rPr lang="ru-RU" sz="2800" dirty="0" smtClean="0"/>
              <a:t>, т.к.</a:t>
            </a:r>
            <a:r>
              <a:rPr lang="en-US" sz="2800" dirty="0" smtClean="0"/>
              <a:t>  </a:t>
            </a:r>
            <a:r>
              <a:rPr lang="ru-RU" sz="2800" dirty="0" smtClean="0"/>
              <a:t>               </a:t>
            </a:r>
            <a:endParaRPr lang="ru-RU" sz="2800" dirty="0"/>
          </a:p>
        </p:txBody>
      </p:sp>
      <p:graphicFrame>
        <p:nvGraphicFramePr>
          <p:cNvPr id="26" name="Объект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5442026"/>
              </p:ext>
            </p:extLst>
          </p:nvPr>
        </p:nvGraphicFramePr>
        <p:xfrm>
          <a:off x="3335338" y="2995613"/>
          <a:ext cx="1620837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013" name="Формула" r:id="rId17" imgW="888840" imgH="228600" progId="Equation.3">
                  <p:embed/>
                </p:oleObj>
              </mc:Choice>
              <mc:Fallback>
                <p:oleObj name="Формула" r:id="rId17" imgW="888840" imgH="228600" progId="Equation.3">
                  <p:embed/>
                  <p:pic>
                    <p:nvPicPr>
                      <p:cNvPr id="0" name="Picture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5338" y="2995613"/>
                        <a:ext cx="1620837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Объект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3928910"/>
              </p:ext>
            </p:extLst>
          </p:nvPr>
        </p:nvGraphicFramePr>
        <p:xfrm>
          <a:off x="3022600" y="3557588"/>
          <a:ext cx="2138363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014" name="Формула" r:id="rId19" imgW="1130040" imgH="228600" progId="Equation.3">
                  <p:embed/>
                </p:oleObj>
              </mc:Choice>
              <mc:Fallback>
                <p:oleObj name="Формула" r:id="rId19" imgW="1130040" imgH="228600" progId="Equation.3">
                  <p:embed/>
                  <p:pic>
                    <p:nvPicPr>
                      <p:cNvPr id="0" name="Picture 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2600" y="3557588"/>
                        <a:ext cx="2138363" cy="47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Объект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4351221"/>
              </p:ext>
            </p:extLst>
          </p:nvPr>
        </p:nvGraphicFramePr>
        <p:xfrm>
          <a:off x="3143250" y="4144963"/>
          <a:ext cx="2111375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015" name="Формула" r:id="rId21" imgW="1066680" imgH="215640" progId="Equation.3">
                  <p:embed/>
                </p:oleObj>
              </mc:Choice>
              <mc:Fallback>
                <p:oleObj name="Формула" r:id="rId21" imgW="1066680" imgH="215640" progId="Equation.3">
                  <p:embed/>
                  <p:pic>
                    <p:nvPicPr>
                      <p:cNvPr id="0" name="Picture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3250" y="4144963"/>
                        <a:ext cx="2111375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395536" y="1059582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Примеры:</a:t>
            </a:r>
            <a:endParaRPr lang="ru-RU" sz="2800" b="1" dirty="0"/>
          </a:p>
        </p:txBody>
      </p:sp>
      <p:graphicFrame>
        <p:nvGraphicFramePr>
          <p:cNvPr id="31" name="Объект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5467491"/>
              </p:ext>
            </p:extLst>
          </p:nvPr>
        </p:nvGraphicFramePr>
        <p:xfrm>
          <a:off x="8028384" y="1971651"/>
          <a:ext cx="769367" cy="4021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016" name="Формула" r:id="rId23" imgW="368140" imgH="203112" progId="Equation.3">
                  <p:embed/>
                </p:oleObj>
              </mc:Choice>
              <mc:Fallback>
                <p:oleObj name="Формула" r:id="rId23" imgW="368140" imgH="203112" progId="Equation.3">
                  <p:embed/>
                  <p:pic>
                    <p:nvPicPr>
                      <p:cNvPr id="0" name="Picture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28384" y="1971651"/>
                        <a:ext cx="769367" cy="40210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Объект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91912"/>
              </p:ext>
            </p:extLst>
          </p:nvPr>
        </p:nvGraphicFramePr>
        <p:xfrm>
          <a:off x="2944813" y="2235200"/>
          <a:ext cx="1816100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017" name="Формула" r:id="rId25" imgW="990360" imgH="228600" progId="Equation.3">
                  <p:embed/>
                </p:oleObj>
              </mc:Choice>
              <mc:Fallback>
                <p:oleObj name="Формула" r:id="rId25" imgW="990360" imgH="228600" progId="Equation.3">
                  <p:embed/>
                  <p:pic>
                    <p:nvPicPr>
                      <p:cNvPr id="0" name="Picture 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4813" y="2235200"/>
                        <a:ext cx="1816100" cy="460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96360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255" y="411510"/>
            <a:ext cx="8858274" cy="576064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Свойства функции в решении уравнений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2499742"/>
            <a:ext cx="1683296" cy="6480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 </a:t>
            </a: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5645665"/>
              </p:ext>
            </p:extLst>
          </p:nvPr>
        </p:nvGraphicFramePr>
        <p:xfrm>
          <a:off x="91630" y="2560439"/>
          <a:ext cx="1279525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43" name="Формула" r:id="rId3" imgW="609480" imgH="253800" progId="Equation.3">
                  <p:embed/>
                </p:oleObj>
              </mc:Choice>
              <mc:Fallback>
                <p:oleObj name="Формула" r:id="rId3" imgW="609480" imgH="253800" progId="Equation.3">
                  <p:embed/>
                  <p:pic>
                    <p:nvPicPr>
                      <p:cNvPr id="0" name="Picture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630" y="2560439"/>
                        <a:ext cx="1279525" cy="587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243289" y="1172429"/>
            <a:ext cx="3884661" cy="206210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/>
              <a:t>О</a:t>
            </a:r>
            <a:r>
              <a:rPr lang="ru-RU" sz="2400" dirty="0" smtClean="0"/>
              <a:t>т чего зависит число корней уравнения</a:t>
            </a:r>
            <a:r>
              <a:rPr lang="en-US" sz="2400" dirty="0" smtClean="0"/>
              <a:t>                 </a:t>
            </a:r>
            <a:r>
              <a:rPr lang="ru-RU" sz="2400" dirty="0" smtClean="0"/>
              <a:t>?</a:t>
            </a:r>
          </a:p>
          <a:p>
            <a:r>
              <a:rPr lang="ru-RU" sz="800" dirty="0" smtClean="0"/>
              <a:t> </a:t>
            </a:r>
          </a:p>
          <a:p>
            <a:pPr marL="342900" indent="-342900">
              <a:buFontTx/>
              <a:buChar char="-"/>
            </a:pPr>
            <a:r>
              <a:rPr lang="ru-RU" sz="2400" b="1" dirty="0" smtClean="0"/>
              <a:t>Монотонность                  ; </a:t>
            </a:r>
          </a:p>
          <a:p>
            <a:pPr marL="342900" indent="-342900">
              <a:buFontTx/>
              <a:buChar char="-"/>
            </a:pPr>
            <a:r>
              <a:rPr lang="ru-RU" sz="2400" b="1" dirty="0" smtClean="0"/>
              <a:t> множество </a:t>
            </a:r>
          </a:p>
          <a:p>
            <a:pPr marL="342900" indent="-342900">
              <a:buFontTx/>
              <a:buChar char="-"/>
            </a:pPr>
            <a:r>
              <a:rPr lang="ru-RU" sz="2400" b="1" dirty="0" smtClean="0"/>
              <a:t>значения экстремумов</a:t>
            </a:r>
            <a:r>
              <a:rPr lang="en-US" sz="2400" b="1" dirty="0"/>
              <a:t>.</a:t>
            </a:r>
            <a:endParaRPr lang="ru-RU" sz="2400" b="1" dirty="0" smtClean="0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3946272"/>
              </p:ext>
            </p:extLst>
          </p:nvPr>
        </p:nvGraphicFramePr>
        <p:xfrm>
          <a:off x="7812360" y="1606585"/>
          <a:ext cx="1008063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44" name="Формула" r:id="rId5" imgW="571320" imgH="203040" progId="Equation.3">
                  <p:embed/>
                </p:oleObj>
              </mc:Choice>
              <mc:Fallback>
                <p:oleObj name="Формула" r:id="rId5" imgW="571320" imgH="203040" progId="Equation.3">
                  <p:embed/>
                  <p:pic>
                    <p:nvPicPr>
                      <p:cNvPr id="0" name="Picture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2360" y="1606585"/>
                        <a:ext cx="1008063" cy="395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4881461"/>
              </p:ext>
            </p:extLst>
          </p:nvPr>
        </p:nvGraphicFramePr>
        <p:xfrm>
          <a:off x="106810" y="1468999"/>
          <a:ext cx="1346200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45" name="Формула" r:id="rId7" imgW="711000" imgH="228600" progId="Equation.3">
                  <p:embed/>
                </p:oleObj>
              </mc:Choice>
              <mc:Fallback>
                <p:oleObj name="Формула" r:id="rId7" imgW="711000" imgH="228600" progId="Equation.3">
                  <p:embed/>
                  <p:pic>
                    <p:nvPicPr>
                      <p:cNvPr id="0" name="Picture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810" y="1468999"/>
                        <a:ext cx="1346200" cy="474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Объект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3591992"/>
              </p:ext>
            </p:extLst>
          </p:nvPr>
        </p:nvGraphicFramePr>
        <p:xfrm>
          <a:off x="99295" y="3782913"/>
          <a:ext cx="1712913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46" name="Формула" r:id="rId9" imgW="749160" imgH="203040" progId="Equation.3">
                  <p:embed/>
                </p:oleObj>
              </mc:Choice>
              <mc:Fallback>
                <p:oleObj name="Формула" r:id="rId9" imgW="749160" imgH="203040" progId="Equation.3">
                  <p:embed/>
                  <p:pic>
                    <p:nvPicPr>
                      <p:cNvPr id="0" name="Picture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295" y="3782913"/>
                        <a:ext cx="1712913" cy="438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1599195" y="1440424"/>
            <a:ext cx="23247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 </a:t>
            </a:r>
            <a:r>
              <a:rPr lang="ru-RU" sz="2800" u="sng" dirty="0" smtClean="0"/>
              <a:t>1 корень</a:t>
            </a:r>
            <a:r>
              <a:rPr lang="ru-RU" sz="2800" dirty="0" smtClean="0"/>
              <a:t>, т.к.            </a:t>
            </a:r>
            <a:endParaRPr lang="ru-RU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277911" y="1893467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м</a:t>
            </a:r>
            <a:r>
              <a:rPr lang="ru-RU" sz="2800" dirty="0" smtClean="0"/>
              <a:t>онотонная, </a:t>
            </a:r>
            <a:endParaRPr lang="ru-RU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1907702" y="3704188"/>
            <a:ext cx="33355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u="sng" dirty="0" smtClean="0"/>
              <a:t>Множество корней</a:t>
            </a:r>
            <a:r>
              <a:rPr lang="ru-RU" sz="2800" dirty="0" smtClean="0"/>
              <a:t>,        </a:t>
            </a:r>
            <a:endParaRPr lang="ru-RU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64518" y="2972922"/>
            <a:ext cx="28414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не монотонная; </a:t>
            </a:r>
            <a:endParaRPr lang="ru-RU" sz="2800" dirty="0"/>
          </a:p>
        </p:txBody>
      </p:sp>
      <p:sp>
        <p:nvSpPr>
          <p:cNvPr id="25" name="TextBox 24"/>
          <p:cNvSpPr txBox="1"/>
          <p:nvPr/>
        </p:nvSpPr>
        <p:spPr>
          <a:xfrm>
            <a:off x="1481064" y="2499742"/>
            <a:ext cx="21734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/>
              <a:t>2 </a:t>
            </a:r>
            <a:r>
              <a:rPr lang="ru-RU" sz="2800" u="sng" dirty="0" smtClean="0"/>
              <a:t> корня</a:t>
            </a:r>
            <a:r>
              <a:rPr lang="ru-RU" sz="2800" dirty="0" smtClean="0"/>
              <a:t>, т.к.</a:t>
            </a:r>
            <a:r>
              <a:rPr lang="en-US" sz="2800" dirty="0" smtClean="0"/>
              <a:t> </a:t>
            </a:r>
            <a:r>
              <a:rPr lang="ru-RU" sz="2800" dirty="0" smtClean="0"/>
              <a:t>         </a:t>
            </a:r>
            <a:endParaRPr lang="ru-RU" sz="2800" dirty="0"/>
          </a:p>
        </p:txBody>
      </p:sp>
      <p:graphicFrame>
        <p:nvGraphicFramePr>
          <p:cNvPr id="26" name="Объект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8395752"/>
              </p:ext>
            </p:extLst>
          </p:nvPr>
        </p:nvGraphicFramePr>
        <p:xfrm>
          <a:off x="2702247" y="2988142"/>
          <a:ext cx="1852613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47" name="Формула" r:id="rId11" imgW="1015920" imgH="253800" progId="Equation.3">
                  <p:embed/>
                </p:oleObj>
              </mc:Choice>
              <mc:Fallback>
                <p:oleObj name="Формула" r:id="rId11" imgW="1015920" imgH="253800" progId="Equation.3">
                  <p:embed/>
                  <p:pic>
                    <p:nvPicPr>
                      <p:cNvPr id="0" name="Picture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2247" y="2988142"/>
                        <a:ext cx="1852613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Объект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5042934"/>
              </p:ext>
            </p:extLst>
          </p:nvPr>
        </p:nvGraphicFramePr>
        <p:xfrm>
          <a:off x="3302247" y="4289613"/>
          <a:ext cx="2111375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48" name="Формула" r:id="rId13" imgW="1066680" imgH="215640" progId="Equation.3">
                  <p:embed/>
                </p:oleObj>
              </mc:Choice>
              <mc:Fallback>
                <p:oleObj name="Формула" r:id="rId13" imgW="1066680" imgH="215640" progId="Equation.3">
                  <p:embed/>
                  <p:pic>
                    <p:nvPicPr>
                      <p:cNvPr id="0" name="Picture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2247" y="4289613"/>
                        <a:ext cx="2111375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395536" y="910819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Примеры:</a:t>
            </a:r>
            <a:endParaRPr lang="ru-RU" sz="2800" b="1" dirty="0"/>
          </a:p>
        </p:txBody>
      </p:sp>
      <p:graphicFrame>
        <p:nvGraphicFramePr>
          <p:cNvPr id="31" name="Объект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0849518"/>
              </p:ext>
            </p:extLst>
          </p:nvPr>
        </p:nvGraphicFramePr>
        <p:xfrm>
          <a:off x="7668344" y="2096517"/>
          <a:ext cx="1220787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49" name="Формула" r:id="rId15" imgW="583920" imgH="203040" progId="Equation.3">
                  <p:embed/>
                </p:oleObj>
              </mc:Choice>
              <mc:Fallback>
                <p:oleObj name="Формула" r:id="rId15" imgW="583920" imgH="203040" progId="Equation.3">
                  <p:embed/>
                  <p:pic>
                    <p:nvPicPr>
                      <p:cNvPr id="0" name="Picture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8344" y="2096517"/>
                        <a:ext cx="1220787" cy="403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Объект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194340"/>
              </p:ext>
            </p:extLst>
          </p:nvPr>
        </p:nvGraphicFramePr>
        <p:xfrm>
          <a:off x="4083050" y="1503269"/>
          <a:ext cx="977900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50" name="Формула" r:id="rId17" imgW="533160" imgH="228600" progId="Equation.3">
                  <p:embed/>
                </p:oleObj>
              </mc:Choice>
              <mc:Fallback>
                <p:oleObj name="Формула" r:id="rId17" imgW="533160" imgH="228600" progId="Equation.3">
                  <p:embed/>
                  <p:pic>
                    <p:nvPicPr>
                      <p:cNvPr id="0" name="Picture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3050" y="1503269"/>
                        <a:ext cx="977900" cy="460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9021593"/>
              </p:ext>
            </p:extLst>
          </p:nvPr>
        </p:nvGraphicFramePr>
        <p:xfrm>
          <a:off x="7562850" y="2481263"/>
          <a:ext cx="715963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51" name="Формула" r:id="rId19" imgW="406080" imgH="203040" progId="Equation.3">
                  <p:embed/>
                </p:oleObj>
              </mc:Choice>
              <mc:Fallback>
                <p:oleObj name="Формула" r:id="rId19" imgW="406080" imgH="203040" progId="Equation.3">
                  <p:embed/>
                  <p:pic>
                    <p:nvPicPr>
                      <p:cNvPr id="0" name="Picture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62850" y="2481263"/>
                        <a:ext cx="715963" cy="395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9939220"/>
              </p:ext>
            </p:extLst>
          </p:nvPr>
        </p:nvGraphicFramePr>
        <p:xfrm>
          <a:off x="2533972" y="1893467"/>
          <a:ext cx="2058988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52" name="Формула" r:id="rId21" imgW="1168200" imgH="228600" progId="Equation.3">
                  <p:embed/>
                </p:oleObj>
              </mc:Choice>
              <mc:Fallback>
                <p:oleObj name="Формула" r:id="rId21" imgW="1168200" imgH="228600" progId="Equation.3">
                  <p:embed/>
                  <p:pic>
                    <p:nvPicPr>
                      <p:cNvPr id="0" name="Picture 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3972" y="1893467"/>
                        <a:ext cx="2058988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Объект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841779"/>
              </p:ext>
            </p:extLst>
          </p:nvPr>
        </p:nvGraphicFramePr>
        <p:xfrm>
          <a:off x="3690938" y="2499742"/>
          <a:ext cx="881062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53" name="Формула" r:id="rId23" imgW="419040" imgH="253800" progId="Equation.3">
                  <p:embed/>
                </p:oleObj>
              </mc:Choice>
              <mc:Fallback>
                <p:oleObj name="Формула" r:id="rId23" imgW="419040" imgH="253800" progId="Equation.3">
                  <p:embed/>
                  <p:pic>
                    <p:nvPicPr>
                      <p:cNvPr id="0" name="Picture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0938" y="2499742"/>
                        <a:ext cx="881062" cy="587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91630" y="4227934"/>
            <a:ext cx="33355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u="sng" dirty="0" smtClean="0"/>
              <a:t>Т.к. не монотонная,</a:t>
            </a:r>
            <a:r>
              <a:rPr lang="ru-RU" sz="2800" dirty="0" smtClean="0"/>
              <a:t>       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000238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11510"/>
            <a:ext cx="8712968" cy="648072"/>
          </a:xfrm>
        </p:spPr>
        <p:txBody>
          <a:bodyPr>
            <a:normAutofit/>
          </a:bodyPr>
          <a:lstStyle/>
          <a:p>
            <a:r>
              <a:rPr lang="ru-RU" sz="3600" b="1" dirty="0"/>
              <a:t>С</a:t>
            </a:r>
            <a:r>
              <a:rPr lang="ru-RU" sz="3600" b="1" dirty="0" smtClean="0"/>
              <a:t>войства функции </a:t>
            </a:r>
            <a:r>
              <a:rPr lang="ru-RU" sz="3600" b="1" dirty="0"/>
              <a:t>в</a:t>
            </a:r>
            <a:r>
              <a:rPr lang="ru-RU" sz="3600" b="1" dirty="0" smtClean="0"/>
              <a:t> решении неравенств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37157"/>
            <a:ext cx="8856984" cy="1308365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Всегда ли неравенство                  имеет решение?</a:t>
            </a:r>
          </a:p>
          <a:p>
            <a:pPr algn="r">
              <a:buFontTx/>
              <a:buChar char="-"/>
            </a:pPr>
            <a:r>
              <a:rPr lang="ru-RU" sz="2800" dirty="0" smtClean="0"/>
              <a:t>Зависит от множества значений функции                .                  </a:t>
            </a:r>
            <a:endParaRPr lang="ru-RU" dirty="0" smtClean="0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7769740"/>
              </p:ext>
            </p:extLst>
          </p:nvPr>
        </p:nvGraphicFramePr>
        <p:xfrm>
          <a:off x="4143590" y="1203598"/>
          <a:ext cx="1203730" cy="405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68" name="Формула" r:id="rId3" imgW="571320" imgH="203040" progId="Equation.3">
                  <p:embed/>
                </p:oleObj>
              </mc:Choice>
              <mc:Fallback>
                <p:oleObj name="Формула" r:id="rId3" imgW="571320" imgH="20304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3590" y="1203598"/>
                        <a:ext cx="1203730" cy="405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1796570"/>
              </p:ext>
            </p:extLst>
          </p:nvPr>
        </p:nvGraphicFramePr>
        <p:xfrm>
          <a:off x="7596336" y="1707654"/>
          <a:ext cx="1335088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69" name="Формула" r:id="rId5" imgW="583947" imgH="203112" progId="Equation.3">
                  <p:embed/>
                </p:oleObj>
              </mc:Choice>
              <mc:Fallback>
                <p:oleObj name="Формула" r:id="rId5" imgW="583947" imgH="203112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6336" y="1707654"/>
                        <a:ext cx="1335088" cy="439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4" name="Group 16"/>
          <p:cNvGrpSpPr>
            <a:grpSpLocks/>
          </p:cNvGrpSpPr>
          <p:nvPr/>
        </p:nvGrpSpPr>
        <p:grpSpPr bwMode="auto">
          <a:xfrm>
            <a:off x="1585242" y="2307015"/>
            <a:ext cx="3396164" cy="2376519"/>
            <a:chOff x="3156" y="7491"/>
            <a:chExt cx="4361" cy="3200"/>
          </a:xfrm>
        </p:grpSpPr>
        <p:grpSp>
          <p:nvGrpSpPr>
            <p:cNvPr id="25" name="Group 21"/>
            <p:cNvGrpSpPr>
              <a:grpSpLocks/>
            </p:cNvGrpSpPr>
            <p:nvPr/>
          </p:nvGrpSpPr>
          <p:grpSpPr bwMode="auto">
            <a:xfrm>
              <a:off x="3156" y="7491"/>
              <a:ext cx="4361" cy="3200"/>
              <a:chOff x="1671" y="7097"/>
              <a:chExt cx="4361" cy="3200"/>
            </a:xfrm>
          </p:grpSpPr>
          <p:sp>
            <p:nvSpPr>
              <p:cNvPr id="30" name="Text Box 31"/>
              <p:cNvSpPr txBox="1">
                <a:spLocks noChangeArrowheads="1"/>
              </p:cNvSpPr>
              <p:nvPr/>
            </p:nvSpPr>
            <p:spPr bwMode="auto">
              <a:xfrm>
                <a:off x="5000" y="8015"/>
                <a:ext cx="1032" cy="49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ru-RU" sz="2000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y</a:t>
                </a:r>
                <a:r>
                  <a:rPr kumimoji="0" lang="en-US" altLang="ru-RU" sz="2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=</a:t>
                </a:r>
                <a:r>
                  <a:rPr kumimoji="0" lang="en-US" altLang="ru-RU" sz="2000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f</a:t>
                </a:r>
                <a:r>
                  <a:rPr kumimoji="0" lang="en-US" altLang="ru-RU" sz="2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(</a:t>
                </a:r>
                <a:r>
                  <a:rPr kumimoji="0" lang="en-US" altLang="ru-RU" sz="2000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x</a:t>
                </a:r>
                <a:r>
                  <a:rPr kumimoji="0" lang="en-US" altLang="ru-RU" sz="2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)</a:t>
                </a:r>
                <a:endParaRPr kumimoji="0" lang="en-US" altLang="ru-RU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" name="Text Box 30"/>
              <p:cNvSpPr txBox="1">
                <a:spLocks noChangeArrowheads="1"/>
              </p:cNvSpPr>
              <p:nvPr/>
            </p:nvSpPr>
            <p:spPr bwMode="auto">
              <a:xfrm>
                <a:off x="5339" y="9327"/>
                <a:ext cx="503" cy="7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ru-RU" sz="2000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X</a:t>
                </a:r>
                <a:endParaRPr kumimoji="0" lang="en-US" altLang="ru-RU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" name="AutoShape 29"/>
              <p:cNvSpPr>
                <a:spLocks noChangeShapeType="1"/>
              </p:cNvSpPr>
              <p:nvPr/>
            </p:nvSpPr>
            <p:spPr bwMode="auto">
              <a:xfrm>
                <a:off x="1861" y="9327"/>
                <a:ext cx="3967" cy="0"/>
              </a:xfrm>
              <a:prstGeom prst="straightConnector1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" name="AutoShape 28"/>
              <p:cNvSpPr>
                <a:spLocks noChangeShapeType="1"/>
              </p:cNvSpPr>
              <p:nvPr/>
            </p:nvSpPr>
            <p:spPr bwMode="auto">
              <a:xfrm flipV="1">
                <a:off x="3342" y="7220"/>
                <a:ext cx="59" cy="3077"/>
              </a:xfrm>
              <a:prstGeom prst="straightConnector1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" name="Freeform 27"/>
              <p:cNvSpPr>
                <a:spLocks/>
              </p:cNvSpPr>
              <p:nvPr/>
            </p:nvSpPr>
            <p:spPr bwMode="auto">
              <a:xfrm>
                <a:off x="2051" y="7902"/>
                <a:ext cx="3206" cy="2327"/>
              </a:xfrm>
              <a:custGeom>
                <a:avLst/>
                <a:gdLst>
                  <a:gd name="T0" fmla="*/ 0 w 3206"/>
                  <a:gd name="T1" fmla="*/ 1947 h 2327"/>
                  <a:gd name="T2" fmla="*/ 299 w 3206"/>
                  <a:gd name="T3" fmla="*/ 1159 h 2327"/>
                  <a:gd name="T4" fmla="*/ 639 w 3206"/>
                  <a:gd name="T5" fmla="*/ 656 h 2327"/>
                  <a:gd name="T6" fmla="*/ 978 w 3206"/>
                  <a:gd name="T7" fmla="*/ 466 h 2327"/>
                  <a:gd name="T8" fmla="*/ 1264 w 3206"/>
                  <a:gd name="T9" fmla="*/ 752 h 2327"/>
                  <a:gd name="T10" fmla="*/ 1454 w 3206"/>
                  <a:gd name="T11" fmla="*/ 1010 h 2327"/>
                  <a:gd name="T12" fmla="*/ 1658 w 3206"/>
                  <a:gd name="T13" fmla="*/ 1078 h 2327"/>
                  <a:gd name="T14" fmla="*/ 1902 w 3206"/>
                  <a:gd name="T15" fmla="*/ 792 h 2327"/>
                  <a:gd name="T16" fmla="*/ 2187 w 3206"/>
                  <a:gd name="T17" fmla="*/ 235 h 2327"/>
                  <a:gd name="T18" fmla="*/ 2405 w 3206"/>
                  <a:gd name="T19" fmla="*/ 18 h 2327"/>
                  <a:gd name="T20" fmla="*/ 2677 w 3206"/>
                  <a:gd name="T21" fmla="*/ 344 h 2327"/>
                  <a:gd name="T22" fmla="*/ 2907 w 3206"/>
                  <a:gd name="T23" fmla="*/ 1037 h 2327"/>
                  <a:gd name="T24" fmla="*/ 3206 w 3206"/>
                  <a:gd name="T25" fmla="*/ 2327 h 2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06" h="2327">
                    <a:moveTo>
                      <a:pt x="0" y="1947"/>
                    </a:moveTo>
                    <a:cubicBezTo>
                      <a:pt x="96" y="1660"/>
                      <a:pt x="193" y="1374"/>
                      <a:pt x="299" y="1159"/>
                    </a:cubicBezTo>
                    <a:cubicBezTo>
                      <a:pt x="405" y="944"/>
                      <a:pt x="526" y="772"/>
                      <a:pt x="639" y="656"/>
                    </a:cubicBezTo>
                    <a:cubicBezTo>
                      <a:pt x="752" y="540"/>
                      <a:pt x="874" y="450"/>
                      <a:pt x="978" y="466"/>
                    </a:cubicBezTo>
                    <a:cubicBezTo>
                      <a:pt x="1082" y="482"/>
                      <a:pt x="1185" y="661"/>
                      <a:pt x="1264" y="752"/>
                    </a:cubicBezTo>
                    <a:cubicBezTo>
                      <a:pt x="1343" y="843"/>
                      <a:pt x="1388" y="956"/>
                      <a:pt x="1454" y="1010"/>
                    </a:cubicBezTo>
                    <a:cubicBezTo>
                      <a:pt x="1520" y="1064"/>
                      <a:pt x="1583" y="1114"/>
                      <a:pt x="1658" y="1078"/>
                    </a:cubicBezTo>
                    <a:cubicBezTo>
                      <a:pt x="1733" y="1042"/>
                      <a:pt x="1814" y="932"/>
                      <a:pt x="1902" y="792"/>
                    </a:cubicBezTo>
                    <a:cubicBezTo>
                      <a:pt x="1990" y="652"/>
                      <a:pt x="2103" y="364"/>
                      <a:pt x="2187" y="235"/>
                    </a:cubicBezTo>
                    <a:cubicBezTo>
                      <a:pt x="2271" y="106"/>
                      <a:pt x="2323" y="0"/>
                      <a:pt x="2405" y="18"/>
                    </a:cubicBezTo>
                    <a:cubicBezTo>
                      <a:pt x="2487" y="36"/>
                      <a:pt x="2593" y="174"/>
                      <a:pt x="2677" y="344"/>
                    </a:cubicBezTo>
                    <a:cubicBezTo>
                      <a:pt x="2761" y="514"/>
                      <a:pt x="2819" y="706"/>
                      <a:pt x="2907" y="1037"/>
                    </a:cubicBezTo>
                    <a:cubicBezTo>
                      <a:pt x="2995" y="1368"/>
                      <a:pt x="3156" y="2112"/>
                      <a:pt x="3206" y="2327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" name="Text Box 26"/>
              <p:cNvSpPr txBox="1">
                <a:spLocks noChangeArrowheads="1"/>
              </p:cNvSpPr>
              <p:nvPr/>
            </p:nvSpPr>
            <p:spPr bwMode="auto">
              <a:xfrm>
                <a:off x="3414" y="7159"/>
                <a:ext cx="578" cy="5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ru-RU" sz="2000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Y</a:t>
                </a:r>
                <a:endParaRPr kumimoji="0" lang="en-US" altLang="ru-RU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6" name="AutoShape 25"/>
              <p:cNvSpPr>
                <a:spLocks noChangeShapeType="1"/>
              </p:cNvSpPr>
              <p:nvPr/>
            </p:nvSpPr>
            <p:spPr bwMode="auto">
              <a:xfrm flipV="1">
                <a:off x="1671" y="7757"/>
                <a:ext cx="4266" cy="41"/>
              </a:xfrm>
              <a:prstGeom prst="straightConnector1">
                <a:avLst/>
              </a:prstGeom>
              <a:noFill/>
              <a:ln w="25400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" name="AutoShape 24"/>
              <p:cNvSpPr>
                <a:spLocks noChangeShapeType="1"/>
              </p:cNvSpPr>
              <p:nvPr/>
            </p:nvSpPr>
            <p:spPr bwMode="auto">
              <a:xfrm flipV="1">
                <a:off x="1671" y="8789"/>
                <a:ext cx="4361" cy="41"/>
              </a:xfrm>
              <a:prstGeom prst="straightConnector1">
                <a:avLst/>
              </a:prstGeom>
              <a:noFill/>
              <a:ln w="25400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" name="Text Box 23"/>
              <p:cNvSpPr txBox="1">
                <a:spLocks noChangeArrowheads="1"/>
              </p:cNvSpPr>
              <p:nvPr/>
            </p:nvSpPr>
            <p:spPr bwMode="auto">
              <a:xfrm>
                <a:off x="1671" y="7097"/>
                <a:ext cx="1236" cy="66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ru-RU" sz="2000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y</a:t>
                </a:r>
                <a:r>
                  <a:rPr kumimoji="0" lang="en-US" altLang="ru-RU" sz="2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=</a:t>
                </a:r>
                <a:r>
                  <a:rPr kumimoji="0" lang="en-US" altLang="ru-RU" sz="2000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a</a:t>
                </a:r>
                <a:r>
                  <a:rPr kumimoji="0" lang="en-US" altLang="ru-RU" sz="2000" b="0" i="0" u="none" strike="noStrike" cap="none" normalizeH="0" baseline="-30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1</a:t>
                </a:r>
                <a:endParaRPr kumimoji="0" lang="en-US" altLang="ru-RU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" name="Text Box 22"/>
              <p:cNvSpPr txBox="1">
                <a:spLocks noChangeArrowheads="1"/>
              </p:cNvSpPr>
              <p:nvPr/>
            </p:nvSpPr>
            <p:spPr bwMode="auto">
              <a:xfrm>
                <a:off x="1671" y="8300"/>
                <a:ext cx="873" cy="42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ru-RU" sz="2000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y</a:t>
                </a:r>
                <a:r>
                  <a:rPr kumimoji="0" lang="en-US" altLang="ru-RU" sz="2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=</a:t>
                </a:r>
                <a:r>
                  <a:rPr kumimoji="0" lang="en-US" altLang="ru-RU" sz="2000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a</a:t>
                </a:r>
                <a:r>
                  <a:rPr kumimoji="0" lang="en-US" altLang="ru-RU" sz="2000" b="0" i="0" u="none" strike="noStrike" cap="none" normalizeH="0" baseline="-30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2</a:t>
                </a:r>
                <a:endParaRPr kumimoji="0" lang="en-US" altLang="ru-RU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26" name="Oval 20"/>
            <p:cNvSpPr>
              <a:spLocks noChangeArrowheads="1"/>
            </p:cNvSpPr>
            <p:nvPr/>
          </p:nvSpPr>
          <p:spPr bwMode="auto">
            <a:xfrm>
              <a:off x="3886" y="9180"/>
              <a:ext cx="143" cy="14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Oval 19"/>
            <p:cNvSpPr>
              <a:spLocks noChangeArrowheads="1"/>
            </p:cNvSpPr>
            <p:nvPr/>
          </p:nvSpPr>
          <p:spPr bwMode="auto">
            <a:xfrm>
              <a:off x="4827" y="9108"/>
              <a:ext cx="143" cy="14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Oval 18"/>
            <p:cNvSpPr>
              <a:spLocks noChangeArrowheads="1"/>
            </p:cNvSpPr>
            <p:nvPr/>
          </p:nvSpPr>
          <p:spPr bwMode="auto">
            <a:xfrm>
              <a:off x="5301" y="9108"/>
              <a:ext cx="143" cy="14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Oval 17"/>
            <p:cNvSpPr>
              <a:spLocks noChangeArrowheads="1"/>
            </p:cNvSpPr>
            <p:nvPr/>
          </p:nvSpPr>
          <p:spPr bwMode="auto">
            <a:xfrm>
              <a:off x="6345" y="9118"/>
              <a:ext cx="143" cy="14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453324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63" y="483518"/>
            <a:ext cx="8858274" cy="576064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Свойства функции в решении неравенств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2499742"/>
            <a:ext cx="1683296" cy="6480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 </a:t>
            </a: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645480"/>
              </p:ext>
            </p:extLst>
          </p:nvPr>
        </p:nvGraphicFramePr>
        <p:xfrm>
          <a:off x="0" y="2020366"/>
          <a:ext cx="1664896" cy="648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102" name="Формула" r:id="rId3" imgW="799920" imgH="330120" progId="Equation.3">
                  <p:embed/>
                </p:oleObj>
              </mc:Choice>
              <mc:Fallback>
                <p:oleObj name="Формула" r:id="rId3" imgW="799920" imgH="330120" progId="Equation.3">
                  <p:embed/>
                  <p:pic>
                    <p:nvPicPr>
                      <p:cNvPr id="0" name="Picture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020366"/>
                        <a:ext cx="1664896" cy="6487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6260608"/>
              </p:ext>
            </p:extLst>
          </p:nvPr>
        </p:nvGraphicFramePr>
        <p:xfrm>
          <a:off x="43123" y="3435846"/>
          <a:ext cx="1499469" cy="5229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103" name="Формула" r:id="rId5" imgW="723600" imgH="228600" progId="Equation.3">
                  <p:embed/>
                </p:oleObj>
              </mc:Choice>
              <mc:Fallback>
                <p:oleObj name="Формула" r:id="rId5" imgW="723600" imgH="228600" progId="Equation.3">
                  <p:embed/>
                  <p:pic>
                    <p:nvPicPr>
                      <p:cNvPr id="0" name="Picture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23" y="3435846"/>
                        <a:ext cx="1499469" cy="5229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364088" y="1420202"/>
            <a:ext cx="3654349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400" dirty="0" smtClean="0"/>
              <a:t>Всегда ли неравенство </a:t>
            </a:r>
          </a:p>
          <a:p>
            <a:r>
              <a:rPr lang="ru-RU" sz="2400" dirty="0" smtClean="0"/>
              <a:t>                  имеет решение? </a:t>
            </a:r>
            <a:endParaRPr lang="en-US" sz="2400" dirty="0" smtClean="0"/>
          </a:p>
          <a:p>
            <a:r>
              <a:rPr lang="ru-RU" sz="2400" dirty="0" smtClean="0"/>
              <a:t>- </a:t>
            </a:r>
            <a:r>
              <a:rPr lang="ru-RU" sz="2400" b="1" dirty="0" smtClean="0"/>
              <a:t>Каково множество                  </a:t>
            </a: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7440650"/>
              </p:ext>
            </p:extLst>
          </p:nvPr>
        </p:nvGraphicFramePr>
        <p:xfrm>
          <a:off x="5493400" y="1817553"/>
          <a:ext cx="1036601" cy="4056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104" name="Формула" r:id="rId7" imgW="571320" imgH="203040" progId="Equation.3">
                  <p:embed/>
                </p:oleObj>
              </mc:Choice>
              <mc:Fallback>
                <p:oleObj name="Формула" r:id="rId7" imgW="571320" imgH="203040" progId="Equation.3">
                  <p:embed/>
                  <p:pic>
                    <p:nvPicPr>
                      <p:cNvPr id="0" name="Picture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3400" y="1817553"/>
                        <a:ext cx="1036601" cy="40562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8629899"/>
              </p:ext>
            </p:extLst>
          </p:nvPr>
        </p:nvGraphicFramePr>
        <p:xfrm>
          <a:off x="22151" y="1520303"/>
          <a:ext cx="1511300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105" name="Формула" r:id="rId9" imgW="799920" imgH="241200" progId="Equation.3">
                  <p:embed/>
                </p:oleObj>
              </mc:Choice>
              <mc:Fallback>
                <p:oleObj name="Формула" r:id="rId9" imgW="799920" imgH="241200" progId="Equation.3">
                  <p:embed/>
                  <p:pic>
                    <p:nvPicPr>
                      <p:cNvPr id="0" name="Picture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51" y="1520303"/>
                        <a:ext cx="1511300" cy="500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Объект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7452935"/>
              </p:ext>
            </p:extLst>
          </p:nvPr>
        </p:nvGraphicFramePr>
        <p:xfrm>
          <a:off x="0" y="2788040"/>
          <a:ext cx="2004096" cy="5229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106" name="Формула" r:id="rId11" imgW="825480" imgH="228600" progId="Equation.3">
                  <p:embed/>
                </p:oleObj>
              </mc:Choice>
              <mc:Fallback>
                <p:oleObj name="Формула" r:id="rId11" imgW="825480" imgH="228600" progId="Equation.3">
                  <p:embed/>
                  <p:pic>
                    <p:nvPicPr>
                      <p:cNvPr id="0" name="Picture 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788040"/>
                        <a:ext cx="2004096" cy="52295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Объект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8051805"/>
              </p:ext>
            </p:extLst>
          </p:nvPr>
        </p:nvGraphicFramePr>
        <p:xfrm>
          <a:off x="18331" y="4145657"/>
          <a:ext cx="2146063" cy="4374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107" name="Формула" r:id="rId13" imgW="939600" imgH="203040" progId="Equation.3">
                  <p:embed/>
                </p:oleObj>
              </mc:Choice>
              <mc:Fallback>
                <p:oleObj name="Формула" r:id="rId13" imgW="939600" imgH="203040" progId="Equation.3">
                  <p:embed/>
                  <p:pic>
                    <p:nvPicPr>
                      <p:cNvPr id="0" name="Picture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31" y="4145657"/>
                        <a:ext cx="2146063" cy="43745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1700064" y="2139702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u="sng" dirty="0" smtClean="0"/>
              <a:t>НЕТ</a:t>
            </a:r>
            <a:r>
              <a:rPr lang="ru-RU" sz="2800" dirty="0" smtClean="0"/>
              <a:t>, т.к.               </a:t>
            </a:r>
            <a:endParaRPr lang="ru-RU" sz="2800" dirty="0"/>
          </a:p>
        </p:txBody>
      </p:sp>
      <p:graphicFrame>
        <p:nvGraphicFramePr>
          <p:cNvPr id="20" name="Объект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2505941"/>
              </p:ext>
            </p:extLst>
          </p:nvPr>
        </p:nvGraphicFramePr>
        <p:xfrm>
          <a:off x="2825290" y="1494904"/>
          <a:ext cx="1384300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108" name="Формула" r:id="rId15" imgW="698400" imgH="241200" progId="Equation.3">
                  <p:embed/>
                </p:oleObj>
              </mc:Choice>
              <mc:Fallback>
                <p:oleObj name="Формула" r:id="rId15" imgW="698400" imgH="241200" progId="Equation.3">
                  <p:embed/>
                  <p:pic>
                    <p:nvPicPr>
                      <p:cNvPr id="0" name="Picture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5290" y="1494904"/>
                        <a:ext cx="1384300" cy="525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1530735" y="1497146"/>
            <a:ext cx="1404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 </a:t>
            </a:r>
            <a:r>
              <a:rPr lang="ru-RU" sz="2800" u="sng" dirty="0" smtClean="0"/>
              <a:t>ДА</a:t>
            </a:r>
            <a:r>
              <a:rPr lang="ru-RU" sz="2800" dirty="0" smtClean="0"/>
              <a:t>, т.к.             </a:t>
            </a:r>
            <a:endParaRPr lang="ru-RU" sz="2800" dirty="0"/>
          </a:p>
        </p:txBody>
      </p:sp>
      <p:graphicFrame>
        <p:nvGraphicFramePr>
          <p:cNvPr id="22" name="Объект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2385130"/>
              </p:ext>
            </p:extLst>
          </p:nvPr>
        </p:nvGraphicFramePr>
        <p:xfrm>
          <a:off x="3039244" y="1905568"/>
          <a:ext cx="2036812" cy="99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109" name="Формула" r:id="rId17" imgW="1091880" imgH="482400" progId="Equation.3">
                  <p:embed/>
                </p:oleObj>
              </mc:Choice>
              <mc:Fallback>
                <p:oleObj name="Формула" r:id="rId17" imgW="1091880" imgH="482400" progId="Equation.3">
                  <p:embed/>
                  <p:pic>
                    <p:nvPicPr>
                      <p:cNvPr id="0" name="Picture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9244" y="1905568"/>
                        <a:ext cx="2036812" cy="991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2123728" y="4091136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u="sng" dirty="0" smtClean="0"/>
              <a:t>ДА</a:t>
            </a:r>
            <a:r>
              <a:rPr lang="ru-RU" sz="2800" dirty="0" smtClean="0"/>
              <a:t>,</a:t>
            </a:r>
            <a:r>
              <a:rPr lang="en-US" sz="2800" dirty="0" smtClean="0"/>
              <a:t> </a:t>
            </a:r>
            <a:r>
              <a:rPr lang="ru-RU" sz="2800" dirty="0" smtClean="0"/>
              <a:t>т.к.                 </a:t>
            </a:r>
            <a:endParaRPr lang="ru-RU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1628056" y="3433167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u="sng" dirty="0" smtClean="0"/>
              <a:t>НЕТ</a:t>
            </a:r>
            <a:r>
              <a:rPr lang="ru-RU" sz="2800" dirty="0" smtClean="0"/>
              <a:t>, т.к. </a:t>
            </a:r>
            <a:r>
              <a:rPr lang="en-US" sz="2800" dirty="0" smtClean="0"/>
              <a:t>    </a:t>
            </a:r>
            <a:r>
              <a:rPr lang="ru-RU" sz="2800" dirty="0" smtClean="0"/>
              <a:t>          </a:t>
            </a:r>
            <a:endParaRPr lang="ru-RU" sz="2800" dirty="0"/>
          </a:p>
        </p:txBody>
      </p:sp>
      <p:sp>
        <p:nvSpPr>
          <p:cNvPr id="25" name="TextBox 24"/>
          <p:cNvSpPr txBox="1"/>
          <p:nvPr/>
        </p:nvSpPr>
        <p:spPr>
          <a:xfrm>
            <a:off x="2042690" y="2784723"/>
            <a:ext cx="3186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u="sng" dirty="0" smtClean="0"/>
              <a:t>ДА</a:t>
            </a:r>
            <a:r>
              <a:rPr lang="ru-RU" sz="2800" dirty="0" smtClean="0"/>
              <a:t>, т.к.</a:t>
            </a:r>
            <a:r>
              <a:rPr lang="en-US" sz="2800" dirty="0" smtClean="0"/>
              <a:t>  </a:t>
            </a:r>
            <a:r>
              <a:rPr lang="ru-RU" sz="2800" dirty="0" smtClean="0"/>
              <a:t>              </a:t>
            </a:r>
            <a:endParaRPr lang="ru-RU" sz="2800" dirty="0"/>
          </a:p>
        </p:txBody>
      </p:sp>
      <p:graphicFrame>
        <p:nvGraphicFramePr>
          <p:cNvPr id="26" name="Объект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0891040"/>
              </p:ext>
            </p:extLst>
          </p:nvPr>
        </p:nvGraphicFramePr>
        <p:xfrm>
          <a:off x="3212232" y="2811056"/>
          <a:ext cx="1760538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110" name="Формула" r:id="rId19" imgW="888840" imgH="228600" progId="Equation.3">
                  <p:embed/>
                </p:oleObj>
              </mc:Choice>
              <mc:Fallback>
                <p:oleObj name="Формула" r:id="rId19" imgW="888840" imgH="228600" progId="Equation.3">
                  <p:embed/>
                  <p:pic>
                    <p:nvPicPr>
                      <p:cNvPr id="0" name="Picture 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2232" y="2811056"/>
                        <a:ext cx="1760538" cy="496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Объект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5101119"/>
              </p:ext>
            </p:extLst>
          </p:nvPr>
        </p:nvGraphicFramePr>
        <p:xfrm>
          <a:off x="2935660" y="3459499"/>
          <a:ext cx="2236787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111" name="Формула" r:id="rId21" imgW="1130040" imgH="228600" progId="Equation.3">
                  <p:embed/>
                </p:oleObj>
              </mc:Choice>
              <mc:Fallback>
                <p:oleObj name="Формула" r:id="rId21" imgW="1130040" imgH="228600" progId="Equation.3">
                  <p:embed/>
                  <p:pic>
                    <p:nvPicPr>
                      <p:cNvPr id="0" name="Picture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5660" y="3459499"/>
                        <a:ext cx="2236787" cy="496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Объект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5536626"/>
              </p:ext>
            </p:extLst>
          </p:nvPr>
        </p:nvGraphicFramePr>
        <p:xfrm>
          <a:off x="3299321" y="4125713"/>
          <a:ext cx="2064767" cy="4540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112" name="Формула" r:id="rId23" imgW="1079280" imgH="215640" progId="Equation.3">
                  <p:embed/>
                </p:oleObj>
              </mc:Choice>
              <mc:Fallback>
                <p:oleObj name="Формула" r:id="rId23" imgW="1079280" imgH="215640" progId="Equation.3">
                  <p:embed/>
                  <p:pic>
                    <p:nvPicPr>
                      <p:cNvPr id="0" name="Picture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9321" y="4125713"/>
                        <a:ext cx="2064767" cy="45406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395536" y="1059582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Примеры:</a:t>
            </a:r>
            <a:endParaRPr lang="ru-RU" sz="2800" b="1" dirty="0"/>
          </a:p>
        </p:txBody>
      </p:sp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3071545"/>
              </p:ext>
            </p:extLst>
          </p:nvPr>
        </p:nvGraphicFramePr>
        <p:xfrm>
          <a:off x="8100392" y="2174195"/>
          <a:ext cx="784225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113" name="Формула" r:id="rId25" imgW="444240" imgH="203040" progId="Equation.3">
                  <p:embed/>
                </p:oleObj>
              </mc:Choice>
              <mc:Fallback>
                <p:oleObj name="Формула" r:id="rId25" imgW="444240" imgH="203040" progId="Equation.3">
                  <p:embed/>
                  <p:pic>
                    <p:nvPicPr>
                      <p:cNvPr id="0" name="Picture 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00392" y="2174195"/>
                        <a:ext cx="784225" cy="395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05155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11510"/>
            <a:ext cx="8640960" cy="703550"/>
          </a:xfrm>
        </p:spPr>
        <p:txBody>
          <a:bodyPr>
            <a:normAutofit/>
          </a:bodyPr>
          <a:lstStyle/>
          <a:p>
            <a:r>
              <a:rPr lang="ru-RU" sz="3600" b="1" dirty="0"/>
              <a:t>С</a:t>
            </a:r>
            <a:r>
              <a:rPr lang="ru-RU" sz="3600" b="1" dirty="0" smtClean="0"/>
              <a:t>войства функции в решении неравенств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347614"/>
            <a:ext cx="8640960" cy="18722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 smtClean="0"/>
              <a:t>Какое свойство функции                  лежит  в основе                      метода интервалов для решения неравенств                  ? </a:t>
            </a:r>
          </a:p>
          <a:p>
            <a:pPr marL="0" indent="0" algn="ctr">
              <a:buNone/>
            </a:pPr>
            <a:r>
              <a:rPr lang="ru-RU" sz="800" b="1" dirty="0" smtClean="0"/>
              <a:t>_______________________________________________________________</a:t>
            </a:r>
          </a:p>
          <a:p>
            <a:pPr algn="ctr">
              <a:buFontTx/>
              <a:buChar char="-"/>
            </a:pPr>
            <a:r>
              <a:rPr lang="ru-RU" sz="2800" b="1" dirty="0" smtClean="0"/>
              <a:t>Промежутки </a:t>
            </a:r>
            <a:r>
              <a:rPr lang="ru-RU" sz="2800" b="1" dirty="0" err="1" smtClean="0"/>
              <a:t>знакопостоянства</a:t>
            </a:r>
            <a:r>
              <a:rPr lang="ru-RU" sz="2800" b="1" dirty="0" smtClean="0"/>
              <a:t> функции.</a:t>
            </a: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3946928"/>
              </p:ext>
            </p:extLst>
          </p:nvPr>
        </p:nvGraphicFramePr>
        <p:xfrm>
          <a:off x="7308304" y="1851670"/>
          <a:ext cx="1304925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16" name="Формула" r:id="rId3" imgW="571320" imgH="203040" progId="Equation.3">
                  <p:embed/>
                </p:oleObj>
              </mc:Choice>
              <mc:Fallback>
                <p:oleObj name="Формула" r:id="rId3" imgW="571320" imgH="20304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8304" y="1851670"/>
                        <a:ext cx="1304925" cy="439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2949488"/>
              </p:ext>
            </p:extLst>
          </p:nvPr>
        </p:nvGraphicFramePr>
        <p:xfrm>
          <a:off x="4283968" y="1419622"/>
          <a:ext cx="1097321" cy="4206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17" name="Формула" r:id="rId5" imgW="583947" imgH="203112" progId="Equation.3">
                  <p:embed/>
                </p:oleObj>
              </mc:Choice>
              <mc:Fallback>
                <p:oleObj name="Формула" r:id="rId5" imgW="583947" imgH="203112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3968" y="1419622"/>
                        <a:ext cx="1097321" cy="42060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70" name="Picture 5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931790"/>
            <a:ext cx="2781300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8945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956" y="483518"/>
            <a:ext cx="8812088" cy="576064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Свойства функции в сравнении величин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1131590"/>
            <a:ext cx="8884096" cy="194421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smtClean="0"/>
              <a:t>Какое свойство функции позволяет  сравнивать корни, степени, логарифмы, значения тригонометрических функций?</a:t>
            </a:r>
            <a:r>
              <a:rPr lang="ru-RU" dirty="0"/>
              <a:t> </a:t>
            </a:r>
            <a:r>
              <a:rPr lang="ru-RU" dirty="0" smtClean="0"/>
              <a:t>          _____________________</a:t>
            </a:r>
          </a:p>
          <a:p>
            <a:pPr marL="0" indent="0" algn="ctr">
              <a:buNone/>
            </a:pPr>
            <a:r>
              <a:rPr lang="ru-RU" dirty="0" smtClean="0"/>
              <a:t>                        Монотонность функции                  .</a:t>
            </a: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4914120"/>
              </p:ext>
            </p:extLst>
          </p:nvPr>
        </p:nvGraphicFramePr>
        <p:xfrm>
          <a:off x="6660232" y="2355726"/>
          <a:ext cx="1224136" cy="4692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73" name="Формула" r:id="rId3" imgW="583947" imgH="203112" progId="Equation.3">
                  <p:embed/>
                </p:oleObj>
              </mc:Choice>
              <mc:Fallback>
                <p:oleObj name="Формула" r:id="rId3" imgW="583947" imgH="203112" progId="Equation.3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0232" y="2355726"/>
                        <a:ext cx="1224136" cy="46921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09266" y="3175868"/>
            <a:ext cx="5184576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                                         ,  </a:t>
            </a:r>
            <a:r>
              <a:rPr lang="ru-RU" sz="2400" dirty="0" smtClean="0"/>
              <a:t>если для </a:t>
            </a:r>
          </a:p>
          <a:p>
            <a:endParaRPr lang="ru-RU" sz="2400" dirty="0"/>
          </a:p>
          <a:p>
            <a:r>
              <a:rPr lang="ru-RU" sz="2400" dirty="0" smtClean="0"/>
              <a:t>любых                следует </a:t>
            </a:r>
          </a:p>
          <a:p>
            <a:r>
              <a:rPr lang="ru-RU" sz="2400" dirty="0" smtClean="0"/>
              <a:t>  </a:t>
            </a:r>
            <a:endParaRPr lang="ru-RU" sz="2400" dirty="0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0743376"/>
              </p:ext>
            </p:extLst>
          </p:nvPr>
        </p:nvGraphicFramePr>
        <p:xfrm>
          <a:off x="1475656" y="3158072"/>
          <a:ext cx="2016224" cy="7721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74" name="Формула" r:id="rId5" imgW="1054080" imgH="419040" progId="Equation.3">
                  <p:embed/>
                </p:oleObj>
              </mc:Choice>
              <mc:Fallback>
                <p:oleObj name="Формула" r:id="rId5" imgW="1054080" imgH="419040" progId="Equation.3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3158072"/>
                        <a:ext cx="2016224" cy="77217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3154955"/>
              </p:ext>
            </p:extLst>
          </p:nvPr>
        </p:nvGraphicFramePr>
        <p:xfrm>
          <a:off x="323528" y="3175868"/>
          <a:ext cx="1157969" cy="443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75" name="Формула" r:id="rId7" imgW="583947" imgH="203112" progId="Equation.3">
                  <p:embed/>
                </p:oleObj>
              </mc:Choice>
              <mc:Fallback>
                <p:oleObj name="Формула" r:id="rId7" imgW="583947" imgH="203112" progId="Equation.3">
                  <p:embed/>
                  <p:pic>
                    <p:nvPicPr>
                      <p:cNvPr id="0" name="Picture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3175868"/>
                        <a:ext cx="1157969" cy="4433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4066379"/>
              </p:ext>
            </p:extLst>
          </p:nvPr>
        </p:nvGraphicFramePr>
        <p:xfrm>
          <a:off x="3635896" y="3843649"/>
          <a:ext cx="1616251" cy="7443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76" name="Формула" r:id="rId8" imgW="901309" imgH="431613" progId="Equation.3">
                  <p:embed/>
                </p:oleObj>
              </mc:Choice>
              <mc:Fallback>
                <p:oleObj name="Формула" r:id="rId8" imgW="901309" imgH="431613" progId="Equation.3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896" y="3843649"/>
                        <a:ext cx="1616251" cy="74432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6" name="Объект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3061572"/>
              </p:ext>
            </p:extLst>
          </p:nvPr>
        </p:nvGraphicFramePr>
        <p:xfrm>
          <a:off x="1403648" y="3948106"/>
          <a:ext cx="752575" cy="3951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77" name="Формула" r:id="rId10" imgW="457002" imgH="215806" progId="Equation.3">
                  <p:embed/>
                </p:oleObj>
              </mc:Choice>
              <mc:Fallback>
                <p:oleObj name="Формула" r:id="rId10" imgW="457002" imgH="215806" progId="Equation.3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3948106"/>
                        <a:ext cx="752575" cy="39510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6453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63" y="483518"/>
            <a:ext cx="8858274" cy="576064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Свойства функции в сравнении величин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2499742"/>
            <a:ext cx="1683296" cy="6480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 </a:t>
            </a: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2233162"/>
              </p:ext>
            </p:extLst>
          </p:nvPr>
        </p:nvGraphicFramePr>
        <p:xfrm>
          <a:off x="16049" y="3507854"/>
          <a:ext cx="2032000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63" name="Формула" r:id="rId3" imgW="888840" imgH="228600" progId="Equation.3">
                  <p:embed/>
                </p:oleObj>
              </mc:Choice>
              <mc:Fallback>
                <p:oleObj name="Формула" r:id="rId3" imgW="888840" imgH="228600" progId="Equation.3">
                  <p:embed/>
                  <p:pic>
                    <p:nvPicPr>
                      <p:cNvPr id="0" name="Picture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49" y="3507854"/>
                        <a:ext cx="2032000" cy="493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1176270"/>
              </p:ext>
            </p:extLst>
          </p:nvPr>
        </p:nvGraphicFramePr>
        <p:xfrm>
          <a:off x="12700" y="2163763"/>
          <a:ext cx="1890713" cy="52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64" name="Формула" r:id="rId5" imgW="901440" imgH="228600" progId="Equation.3">
                  <p:embed/>
                </p:oleObj>
              </mc:Choice>
              <mc:Fallback>
                <p:oleObj name="Формула" r:id="rId5" imgW="901440" imgH="228600" progId="Equation.3">
                  <p:embed/>
                  <p:pic>
                    <p:nvPicPr>
                      <p:cNvPr id="0" name="Picture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00" y="2163763"/>
                        <a:ext cx="1890713" cy="528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72000" y="1203598"/>
            <a:ext cx="4464496" cy="169277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400" dirty="0" smtClean="0"/>
              <a:t>Как сравнивают корни, степени, логарифмы, значения тригонометрических функций?</a:t>
            </a:r>
          </a:p>
          <a:p>
            <a:r>
              <a:rPr lang="ru-RU" sz="2400" dirty="0" smtClean="0"/>
              <a:t> -  </a:t>
            </a:r>
            <a:r>
              <a:rPr lang="ru-RU" sz="2400" b="1" dirty="0" smtClean="0"/>
              <a:t>монотонность функции</a:t>
            </a:r>
            <a:endParaRPr lang="en-US" sz="2400" b="1" dirty="0" smtClean="0"/>
          </a:p>
          <a:p>
            <a:endParaRPr lang="ru-RU" sz="800" dirty="0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6" name="Объект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7312664"/>
              </p:ext>
            </p:extLst>
          </p:nvPr>
        </p:nvGraphicFramePr>
        <p:xfrm>
          <a:off x="8131497" y="2324448"/>
          <a:ext cx="10033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65" name="Формула" r:id="rId7" imgW="609480" imgH="203040" progId="Equation.3">
                  <p:embed/>
                </p:oleObj>
              </mc:Choice>
              <mc:Fallback>
                <p:oleObj name="Формула" r:id="rId7" imgW="609480" imgH="203040" progId="Equation.3">
                  <p:embed/>
                  <p:pic>
                    <p:nvPicPr>
                      <p:cNvPr id="0" name="Picture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31497" y="2324448"/>
                        <a:ext cx="1003300" cy="371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0370861"/>
              </p:ext>
            </p:extLst>
          </p:nvPr>
        </p:nvGraphicFramePr>
        <p:xfrm>
          <a:off x="20638" y="1609725"/>
          <a:ext cx="1487487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66" name="Формула" r:id="rId9" imgW="787320" imgH="241200" progId="Equation.3">
                  <p:embed/>
                </p:oleObj>
              </mc:Choice>
              <mc:Fallback>
                <p:oleObj name="Формула" r:id="rId9" imgW="787320" imgH="241200" progId="Equation.3">
                  <p:embed/>
                  <p:pic>
                    <p:nvPicPr>
                      <p:cNvPr id="0" name="Picture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8" y="1609725"/>
                        <a:ext cx="1487487" cy="501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Объект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0693558"/>
              </p:ext>
            </p:extLst>
          </p:nvPr>
        </p:nvGraphicFramePr>
        <p:xfrm>
          <a:off x="46928" y="2891711"/>
          <a:ext cx="2901950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67" name="Формула" r:id="rId11" imgW="1269720" imgH="228600" progId="Equation.3">
                  <p:embed/>
                </p:oleObj>
              </mc:Choice>
              <mc:Fallback>
                <p:oleObj name="Формула" r:id="rId11" imgW="1269720" imgH="228600" progId="Equation.3">
                  <p:embed/>
                  <p:pic>
                    <p:nvPicPr>
                      <p:cNvPr id="0" name="Picture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28" y="2891711"/>
                        <a:ext cx="2901950" cy="492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Объект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4222297"/>
              </p:ext>
            </p:extLst>
          </p:nvPr>
        </p:nvGraphicFramePr>
        <p:xfrm>
          <a:off x="51608" y="4175165"/>
          <a:ext cx="2584450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68" name="Формула" r:id="rId13" imgW="1130040" imgH="228600" progId="Equation.3">
                  <p:embed/>
                </p:oleObj>
              </mc:Choice>
              <mc:Fallback>
                <p:oleObj name="Формула" r:id="rId13" imgW="1130040" imgH="228600" progId="Equation.3">
                  <p:embed/>
                  <p:pic>
                    <p:nvPicPr>
                      <p:cNvPr id="0" name="Picture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08" y="4175165"/>
                        <a:ext cx="2584450" cy="493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1547664" y="1635646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, т.к.               ↗</a:t>
            </a:r>
            <a:endParaRPr lang="ru-RU" sz="2800" dirty="0"/>
          </a:p>
        </p:txBody>
      </p:sp>
      <p:graphicFrame>
        <p:nvGraphicFramePr>
          <p:cNvPr id="20" name="Объект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8400483"/>
              </p:ext>
            </p:extLst>
          </p:nvPr>
        </p:nvGraphicFramePr>
        <p:xfrm>
          <a:off x="2531400" y="1565380"/>
          <a:ext cx="955675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69" name="Формула" r:id="rId15" imgW="482400" imgH="241200" progId="Equation.3">
                  <p:embed/>
                </p:oleObj>
              </mc:Choice>
              <mc:Fallback>
                <p:oleObj name="Формула" r:id="rId15" imgW="482400" imgH="241200" progId="Equation.3">
                  <p:embed/>
                  <p:pic>
                    <p:nvPicPr>
                      <p:cNvPr id="0" name="Picture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1400" y="1565380"/>
                        <a:ext cx="955675" cy="525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1700064" y="2172703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, т.к.              ↘</a:t>
            </a:r>
            <a:endParaRPr lang="ru-RU" sz="2800" dirty="0"/>
          </a:p>
        </p:txBody>
      </p:sp>
      <p:graphicFrame>
        <p:nvGraphicFramePr>
          <p:cNvPr id="22" name="Объект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7516702"/>
              </p:ext>
            </p:extLst>
          </p:nvPr>
        </p:nvGraphicFramePr>
        <p:xfrm>
          <a:off x="2544688" y="2158866"/>
          <a:ext cx="1030287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70" name="Формула" r:id="rId17" imgW="520560" imgH="228600" progId="Equation.3">
                  <p:embed/>
                </p:oleObj>
              </mc:Choice>
              <mc:Fallback>
                <p:oleObj name="Формула" r:id="rId17" imgW="520560" imgH="228600" progId="Equation.3">
                  <p:embed/>
                  <p:pic>
                    <p:nvPicPr>
                      <p:cNvPr id="0" name="Picture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4688" y="2158866"/>
                        <a:ext cx="1030287" cy="498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2339752" y="4145657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  </a:t>
            </a:r>
            <a:r>
              <a:rPr lang="ru-RU" sz="2800" dirty="0" smtClean="0"/>
              <a:t>, т.к.                 ↘</a:t>
            </a:r>
            <a:endParaRPr lang="ru-RU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1907704" y="3507854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, т.к. </a:t>
            </a:r>
            <a:r>
              <a:rPr lang="en-US" sz="2800" dirty="0" smtClean="0"/>
              <a:t>    </a:t>
            </a:r>
            <a:r>
              <a:rPr lang="ru-RU" sz="2800" dirty="0" smtClean="0"/>
              <a:t>          ↘</a:t>
            </a:r>
            <a:endParaRPr lang="ru-RU" sz="2800" dirty="0"/>
          </a:p>
        </p:txBody>
      </p:sp>
      <p:sp>
        <p:nvSpPr>
          <p:cNvPr id="25" name="TextBox 24"/>
          <p:cNvSpPr txBox="1"/>
          <p:nvPr/>
        </p:nvSpPr>
        <p:spPr>
          <a:xfrm>
            <a:off x="2825290" y="2851787"/>
            <a:ext cx="3186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, т.к.</a:t>
            </a:r>
            <a:r>
              <a:rPr lang="en-US" sz="2800" dirty="0" smtClean="0"/>
              <a:t>  </a:t>
            </a:r>
            <a:r>
              <a:rPr lang="ru-RU" sz="2800" dirty="0" smtClean="0"/>
              <a:t>               ↗</a:t>
            </a:r>
            <a:endParaRPr lang="ru-RU" sz="2800" dirty="0"/>
          </a:p>
        </p:txBody>
      </p:sp>
      <p:graphicFrame>
        <p:nvGraphicFramePr>
          <p:cNvPr id="26" name="Объект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4219353"/>
              </p:ext>
            </p:extLst>
          </p:nvPr>
        </p:nvGraphicFramePr>
        <p:xfrm>
          <a:off x="3660677" y="2864953"/>
          <a:ext cx="1282700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71" name="Формула" r:id="rId19" imgW="647640" imgH="228600" progId="Equation.3">
                  <p:embed/>
                </p:oleObj>
              </mc:Choice>
              <mc:Fallback>
                <p:oleObj name="Формула" r:id="rId19" imgW="647640" imgH="228600" progId="Equation.3">
                  <p:embed/>
                  <p:pic>
                    <p:nvPicPr>
                      <p:cNvPr id="0" name="Picture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0677" y="2864953"/>
                        <a:ext cx="1282700" cy="496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Объект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665913"/>
              </p:ext>
            </p:extLst>
          </p:nvPr>
        </p:nvGraphicFramePr>
        <p:xfrm>
          <a:off x="2770833" y="3507854"/>
          <a:ext cx="1081087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72" name="Формула" r:id="rId21" imgW="545760" imgH="228600" progId="Equation.3">
                  <p:embed/>
                </p:oleObj>
              </mc:Choice>
              <mc:Fallback>
                <p:oleObj name="Формула" r:id="rId21" imgW="545760" imgH="228600" progId="Equation.3">
                  <p:embed/>
                  <p:pic>
                    <p:nvPicPr>
                      <p:cNvPr id="0" name="Picture 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0833" y="3507854"/>
                        <a:ext cx="1081087" cy="496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Объект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2193543"/>
              </p:ext>
            </p:extLst>
          </p:nvPr>
        </p:nvGraphicFramePr>
        <p:xfrm>
          <a:off x="3490912" y="4213592"/>
          <a:ext cx="1081088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73" name="Формула" r:id="rId23" imgW="545760" imgH="177480" progId="Equation.3">
                  <p:embed/>
                </p:oleObj>
              </mc:Choice>
              <mc:Fallback>
                <p:oleObj name="Формула" r:id="rId23" imgW="545760" imgH="177480" progId="Equation.3">
                  <p:embed/>
                  <p:pic>
                    <p:nvPicPr>
                      <p:cNvPr id="0" name="Picture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0912" y="4213592"/>
                        <a:ext cx="1081088" cy="387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395536" y="1059582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Примеры: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34352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/>
              <a:t>Как помочь усвоению теории функций?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756355"/>
            <a:ext cx="8753635" cy="3068217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определение и свойства функции;</a:t>
            </a:r>
          </a:p>
          <a:p>
            <a:r>
              <a:rPr lang="ru-RU" dirty="0" smtClean="0"/>
              <a:t>классификация функций по типам; их графики, свойства;</a:t>
            </a:r>
          </a:p>
          <a:p>
            <a:r>
              <a:rPr lang="ru-RU" dirty="0" smtClean="0"/>
              <a:t>преобразование графика в системе координат;</a:t>
            </a:r>
          </a:p>
          <a:p>
            <a:r>
              <a:rPr lang="ru-RU" dirty="0" smtClean="0"/>
              <a:t>графическое решение уравнений и неравенств;</a:t>
            </a:r>
          </a:p>
          <a:p>
            <a:r>
              <a:rPr lang="ru-RU" dirty="0"/>
              <a:t>и</a:t>
            </a:r>
            <a:r>
              <a:rPr lang="ru-RU" dirty="0" smtClean="0"/>
              <a:t>сследование функции с применением производной и построение графика;</a:t>
            </a:r>
          </a:p>
          <a:p>
            <a:r>
              <a:rPr lang="ru-RU" dirty="0" smtClean="0"/>
              <a:t>связь свойств функции с решением уравнений, неравенств, сравнением чисел и выражений.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521" y="925358"/>
            <a:ext cx="8892480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Регулярно использовать материалы ТК, проводить мониторинг, своевременно повторять и ликвидировать пробелы в вопросах: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54174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709587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Задания на тему «Функции и </a:t>
            </a:r>
            <a:r>
              <a:rPr lang="ru-RU" sz="3600" b="1" dirty="0" smtClean="0"/>
              <a:t>уравнения»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8678" y="1205826"/>
            <a:ext cx="8229600" cy="3744416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Базовые ф</a:t>
            </a:r>
            <a:r>
              <a:rPr lang="ru-RU" sz="2400" b="1" dirty="0" smtClean="0"/>
              <a:t>ункции</a:t>
            </a:r>
            <a:r>
              <a:rPr lang="ru-RU" sz="2400" b="1" dirty="0" smtClean="0"/>
              <a:t>. </a:t>
            </a:r>
            <a:r>
              <a:rPr lang="ru-RU" sz="2400" dirty="0" smtClean="0"/>
              <a:t>Свойства</a:t>
            </a:r>
            <a:r>
              <a:rPr lang="ru-RU" sz="2400" dirty="0"/>
              <a:t>: </a:t>
            </a:r>
            <a:r>
              <a:rPr lang="en-US" sz="2400" dirty="0"/>
              <a:t>D(y)</a:t>
            </a:r>
            <a:r>
              <a:rPr lang="ru-RU" sz="2400" dirty="0"/>
              <a:t>, Е(у), монотонность</a:t>
            </a:r>
            <a:r>
              <a:rPr lang="ru-RU" sz="2400" dirty="0" smtClean="0"/>
              <a:t>. </a:t>
            </a:r>
            <a:endParaRPr lang="ru-RU" sz="800" dirty="0" smtClean="0"/>
          </a:p>
          <a:p>
            <a:r>
              <a:rPr lang="ru-RU" sz="2400" dirty="0" smtClean="0"/>
              <a:t>а) Имеют ли уравнения корни? Почему? </a:t>
            </a:r>
          </a:p>
          <a:p>
            <a:endParaRPr lang="ru-RU" sz="2400" dirty="0" smtClean="0"/>
          </a:p>
          <a:p>
            <a:endParaRPr lang="ru-RU" sz="1000" dirty="0" smtClean="0"/>
          </a:p>
          <a:p>
            <a:endParaRPr lang="ru-RU" sz="1000" dirty="0" smtClean="0"/>
          </a:p>
          <a:p>
            <a:r>
              <a:rPr lang="ru-RU" sz="2400" b="1" dirty="0" smtClean="0"/>
              <a:t>Уравнения</a:t>
            </a:r>
            <a:r>
              <a:rPr lang="ru-RU" sz="2400" b="1" dirty="0" smtClean="0"/>
              <a:t>.</a:t>
            </a:r>
            <a:r>
              <a:rPr lang="ru-RU" sz="2400" dirty="0" smtClean="0"/>
              <a:t> Сколько корней? Почему?</a:t>
            </a:r>
          </a:p>
          <a:p>
            <a:pPr marL="0" indent="0">
              <a:buNone/>
            </a:pPr>
            <a:endParaRPr lang="ru-RU" sz="2400" dirty="0" smtClean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7394849"/>
              </p:ext>
            </p:extLst>
          </p:nvPr>
        </p:nvGraphicFramePr>
        <p:xfrm>
          <a:off x="214313" y="1635125"/>
          <a:ext cx="6989762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28" name="Формула" r:id="rId3" imgW="3593880" imgH="393480" progId="Equation.3">
                  <p:embed/>
                </p:oleObj>
              </mc:Choice>
              <mc:Fallback>
                <p:oleObj name="Формула" r:id="rId3" imgW="3593880" imgH="39348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1635125"/>
                        <a:ext cx="6989762" cy="6477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46396"/>
              </p:ext>
            </p:extLst>
          </p:nvPr>
        </p:nvGraphicFramePr>
        <p:xfrm>
          <a:off x="179512" y="3435846"/>
          <a:ext cx="4989513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29" name="Формула" r:id="rId5" imgW="2730240" imgH="393480" progId="Equation.3">
                  <p:embed/>
                </p:oleObj>
              </mc:Choice>
              <mc:Fallback>
                <p:oleObj name="Формула" r:id="rId5" imgW="2730240" imgH="39348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3435846"/>
                        <a:ext cx="4989513" cy="6477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Овал 8"/>
          <p:cNvSpPr/>
          <p:nvPr/>
        </p:nvSpPr>
        <p:spPr>
          <a:xfrm rot="19898327">
            <a:off x="7375807" y="1360483"/>
            <a:ext cx="1635975" cy="950568"/>
          </a:xfrm>
          <a:prstGeom prst="ellipse">
            <a:avLst/>
          </a:prstGeom>
          <a:solidFill>
            <a:srgbClr val="FFFED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 rot="19876281">
            <a:off x="7614330" y="1506310"/>
            <a:ext cx="1430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Теория </a:t>
            </a:r>
          </a:p>
        </p:txBody>
      </p:sp>
      <p:sp>
        <p:nvSpPr>
          <p:cNvPr id="11" name="Овал 10"/>
          <p:cNvSpPr/>
          <p:nvPr/>
        </p:nvSpPr>
        <p:spPr>
          <a:xfrm rot="19898327">
            <a:off x="6684679" y="3148995"/>
            <a:ext cx="1635975" cy="950568"/>
          </a:xfrm>
          <a:prstGeom prst="ellipse">
            <a:avLst/>
          </a:prstGeom>
          <a:solidFill>
            <a:srgbClr val="FFFED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 rot="19876281">
            <a:off x="6787349" y="3393446"/>
            <a:ext cx="1430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Практика </a:t>
            </a:r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4730556"/>
              </p:ext>
            </p:extLst>
          </p:nvPr>
        </p:nvGraphicFramePr>
        <p:xfrm>
          <a:off x="251520" y="2290685"/>
          <a:ext cx="5656263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30" name="Формула" r:id="rId7" imgW="2908080" imgH="253800" progId="Equation.3">
                  <p:embed/>
                </p:oleObj>
              </mc:Choice>
              <mc:Fallback>
                <p:oleObj name="Формула" r:id="rId7" imgW="2908080" imgH="253800" progId="Equation.3">
                  <p:embed/>
                  <p:pic>
                    <p:nvPicPr>
                      <p:cNvPr id="0" name="Объект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2290685"/>
                        <a:ext cx="5656263" cy="41751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4899192"/>
              </p:ext>
            </p:extLst>
          </p:nvPr>
        </p:nvGraphicFramePr>
        <p:xfrm>
          <a:off x="415925" y="4221163"/>
          <a:ext cx="4803775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31" name="Формула" r:id="rId9" imgW="2628720" imgH="253800" progId="Equation.3">
                  <p:embed/>
                </p:oleObj>
              </mc:Choice>
              <mc:Fallback>
                <p:oleObj name="Формула" r:id="rId9" imgW="2628720" imgH="253800" progId="Equation.3">
                  <p:embed/>
                  <p:pic>
                    <p:nvPicPr>
                      <p:cNvPr id="0" name="Объект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925" y="4221163"/>
                        <a:ext cx="4803775" cy="41751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2508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вал 11"/>
          <p:cNvSpPr/>
          <p:nvPr/>
        </p:nvSpPr>
        <p:spPr>
          <a:xfrm rot="19898327">
            <a:off x="7375807" y="1360483"/>
            <a:ext cx="1635975" cy="950568"/>
          </a:xfrm>
          <a:prstGeom prst="ellipse">
            <a:avLst/>
          </a:prstGeom>
          <a:solidFill>
            <a:srgbClr val="FFFED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709587"/>
          </a:xfrm>
        </p:spPr>
        <p:txBody>
          <a:bodyPr>
            <a:normAutofit fontScale="90000"/>
          </a:bodyPr>
          <a:lstStyle/>
          <a:p>
            <a:r>
              <a:rPr lang="ru-RU" sz="3600" b="1" dirty="0"/>
              <a:t>Задания на тему «Функции и </a:t>
            </a:r>
            <a:r>
              <a:rPr lang="ru-RU" sz="3600" b="1" dirty="0" smtClean="0"/>
              <a:t>параметры» 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15566"/>
            <a:ext cx="8229600" cy="3744416"/>
          </a:xfrm>
        </p:spPr>
        <p:txBody>
          <a:bodyPr>
            <a:normAutofit lnSpcReduction="10000"/>
          </a:bodyPr>
          <a:lstStyle/>
          <a:p>
            <a:r>
              <a:rPr lang="ru-RU" sz="2400" b="1" dirty="0" smtClean="0"/>
              <a:t>Базовые функции</a:t>
            </a:r>
            <a:r>
              <a:rPr lang="ru-RU" sz="2400" dirty="0" smtClean="0"/>
              <a:t>. Свойства и графики. </a:t>
            </a:r>
            <a:endParaRPr lang="ru-RU" sz="2400" dirty="0"/>
          </a:p>
          <a:p>
            <a:endParaRPr lang="ru-RU" sz="2400" dirty="0" smtClean="0"/>
          </a:p>
          <a:p>
            <a:pPr marL="0" indent="0">
              <a:buNone/>
            </a:pPr>
            <a:endParaRPr lang="ru-RU" sz="900" dirty="0" smtClean="0"/>
          </a:p>
          <a:p>
            <a:pPr marL="0" indent="0">
              <a:buNone/>
            </a:pPr>
            <a:endParaRPr lang="ru-RU" sz="900" dirty="0" smtClean="0"/>
          </a:p>
          <a:p>
            <a:pPr marL="0" indent="0">
              <a:buNone/>
            </a:pPr>
            <a:endParaRPr lang="ru-RU" sz="900" dirty="0" smtClean="0"/>
          </a:p>
          <a:p>
            <a:pPr marL="0" indent="0">
              <a:buNone/>
            </a:pPr>
            <a:endParaRPr lang="ru-RU" sz="900" dirty="0"/>
          </a:p>
          <a:p>
            <a:pPr marL="0" indent="0">
              <a:buNone/>
            </a:pPr>
            <a:endParaRPr lang="ru-RU" sz="900" dirty="0" smtClean="0"/>
          </a:p>
          <a:p>
            <a:r>
              <a:rPr lang="ru-RU" sz="2400" b="1" dirty="0" smtClean="0"/>
              <a:t>Задачи:</a:t>
            </a:r>
            <a:r>
              <a:rPr lang="ru-RU" sz="2400" dirty="0" smtClean="0"/>
              <a:t> </a:t>
            </a:r>
            <a:r>
              <a:rPr lang="ru-RU" sz="2400" dirty="0" smtClean="0"/>
              <a:t>При </a:t>
            </a:r>
            <a:r>
              <a:rPr lang="ru-RU" sz="2400" dirty="0" smtClean="0"/>
              <a:t>каких значениях параметра уравнение</a:t>
            </a:r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endParaRPr lang="ru-RU" sz="800" dirty="0"/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Имеет </a:t>
            </a:r>
            <a:r>
              <a:rPr lang="ru-RU" sz="2400" dirty="0" smtClean="0"/>
              <a:t>решение? 1 корень? 2 корня</a:t>
            </a:r>
            <a:r>
              <a:rPr lang="ru-RU" sz="2400" dirty="0" smtClean="0"/>
              <a:t>?</a:t>
            </a:r>
            <a:endParaRPr lang="ru-RU" sz="2400" b="1" dirty="0"/>
          </a:p>
          <a:p>
            <a:pPr marL="0" indent="0">
              <a:buNone/>
            </a:pPr>
            <a:endParaRPr lang="ru-RU" sz="2400" dirty="0" smtClean="0"/>
          </a:p>
          <a:p>
            <a:endParaRPr lang="ru-RU" sz="2400" dirty="0" smtClean="0"/>
          </a:p>
          <a:p>
            <a:pPr marL="0" indent="0">
              <a:buNone/>
            </a:pPr>
            <a:endParaRPr lang="ru-RU" sz="1000" dirty="0" smtClean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7067779"/>
              </p:ext>
            </p:extLst>
          </p:nvPr>
        </p:nvGraphicFramePr>
        <p:xfrm>
          <a:off x="323528" y="1279444"/>
          <a:ext cx="5904656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44" name="Формула" r:id="rId3" imgW="3035300" imgH="393700" progId="Equation.3">
                  <p:embed/>
                </p:oleObj>
              </mc:Choice>
              <mc:Fallback>
                <p:oleObj name="Формула" r:id="rId3" imgW="3035300" imgH="3937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1279444"/>
                        <a:ext cx="5904656" cy="64807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3134269"/>
              </p:ext>
            </p:extLst>
          </p:nvPr>
        </p:nvGraphicFramePr>
        <p:xfrm>
          <a:off x="349250" y="2891052"/>
          <a:ext cx="422275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45" name="Формула" r:id="rId5" imgW="2311200" imgH="393480" progId="Equation.3">
                  <p:embed/>
                </p:oleObj>
              </mc:Choice>
              <mc:Fallback>
                <p:oleObj name="Формула" r:id="rId5" imgW="2311200" imgH="39348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" y="2891052"/>
                        <a:ext cx="4222750" cy="6477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 rot="19876281">
            <a:off x="7614330" y="1506310"/>
            <a:ext cx="1430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Теория </a:t>
            </a:r>
          </a:p>
        </p:txBody>
      </p:sp>
      <p:sp>
        <p:nvSpPr>
          <p:cNvPr id="13" name="Овал 12"/>
          <p:cNvSpPr/>
          <p:nvPr/>
        </p:nvSpPr>
        <p:spPr>
          <a:xfrm rot="19898327">
            <a:off x="6684679" y="3148995"/>
            <a:ext cx="1635975" cy="950568"/>
          </a:xfrm>
          <a:prstGeom prst="ellipse">
            <a:avLst/>
          </a:prstGeom>
          <a:solidFill>
            <a:srgbClr val="FFFED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 rot="19876281">
            <a:off x="6787349" y="3393446"/>
            <a:ext cx="1430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Практика </a:t>
            </a:r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2925785"/>
              </p:ext>
            </p:extLst>
          </p:nvPr>
        </p:nvGraphicFramePr>
        <p:xfrm>
          <a:off x="179512" y="1928576"/>
          <a:ext cx="5656263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46" name="Формула" r:id="rId7" imgW="2908080" imgH="253800" progId="Equation.3">
                  <p:embed/>
                </p:oleObj>
              </mc:Choice>
              <mc:Fallback>
                <p:oleObj name="Формула" r:id="rId7" imgW="2908080" imgH="253800" progId="Equation.3">
                  <p:embed/>
                  <p:pic>
                    <p:nvPicPr>
                      <p:cNvPr id="0" name="Объект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1928576"/>
                        <a:ext cx="5656263" cy="41751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Объект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5848028"/>
              </p:ext>
            </p:extLst>
          </p:nvPr>
        </p:nvGraphicFramePr>
        <p:xfrm>
          <a:off x="601663" y="3624263"/>
          <a:ext cx="4248150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47" name="Формула" r:id="rId9" imgW="2323800" imgH="253800" progId="Equation.3">
                  <p:embed/>
                </p:oleObj>
              </mc:Choice>
              <mc:Fallback>
                <p:oleObj name="Формула" r:id="rId9" imgW="2323800" imgH="253800" progId="Equation.3">
                  <p:embed/>
                  <p:pic>
                    <p:nvPicPr>
                      <p:cNvPr id="0" name="Объект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663" y="3624263"/>
                        <a:ext cx="4248150" cy="41751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7950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16" y="411510"/>
            <a:ext cx="9145016" cy="72008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Учебные пособия, издательство ИЛЕКСА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059582"/>
            <a:ext cx="8712968" cy="3672408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Книжечка для развития математических способностей, алгебра-7</a:t>
            </a:r>
          </a:p>
          <a:p>
            <a:r>
              <a:rPr lang="ru-RU" dirty="0"/>
              <a:t>Книжечка для развития математических способностей, </a:t>
            </a:r>
            <a:r>
              <a:rPr lang="ru-RU" dirty="0" smtClean="0"/>
              <a:t>алгебра-8</a:t>
            </a:r>
            <a:endParaRPr lang="ru-RU" dirty="0"/>
          </a:p>
          <a:p>
            <a:r>
              <a:rPr lang="ru-RU" dirty="0"/>
              <a:t>Книжечка для развития математических способностей, </a:t>
            </a:r>
            <a:r>
              <a:rPr lang="ru-RU" dirty="0" smtClean="0"/>
              <a:t>алгебра-9</a:t>
            </a:r>
          </a:p>
          <a:p>
            <a:r>
              <a:rPr lang="ru-RU" dirty="0" smtClean="0"/>
              <a:t>Формирование вычислительных навыков, 7-9 </a:t>
            </a:r>
            <a:r>
              <a:rPr lang="ru-RU" dirty="0" err="1" smtClean="0"/>
              <a:t>кл</a:t>
            </a:r>
            <a:r>
              <a:rPr lang="ru-RU" dirty="0" smtClean="0"/>
              <a:t>.</a:t>
            </a:r>
          </a:p>
          <a:p>
            <a:r>
              <a:rPr lang="ru-RU" dirty="0"/>
              <a:t>Формирование вычислительных навыков, </a:t>
            </a:r>
            <a:r>
              <a:rPr lang="ru-RU" dirty="0" smtClean="0"/>
              <a:t>10-11 </a:t>
            </a:r>
            <a:r>
              <a:rPr lang="ru-RU" dirty="0" err="1"/>
              <a:t>кл</a:t>
            </a:r>
            <a:r>
              <a:rPr lang="ru-RU" dirty="0" smtClean="0"/>
              <a:t>.</a:t>
            </a:r>
          </a:p>
          <a:p>
            <a:r>
              <a:rPr lang="ru-RU" dirty="0" smtClean="0"/>
              <a:t>Преподавание математики. Методологический подход</a:t>
            </a:r>
          </a:p>
          <a:p>
            <a:r>
              <a:rPr lang="ru-RU" dirty="0" smtClean="0"/>
              <a:t>Теоретические конспекты по математике, 10-11 классы. Книга для учителя. Часть 1 и часть 2.</a:t>
            </a:r>
          </a:p>
          <a:p>
            <a:r>
              <a:rPr lang="ru-RU" dirty="0"/>
              <a:t>Теоретические конспекты по математике, 10-11 классы. Книга для </a:t>
            </a:r>
            <a:r>
              <a:rPr lang="ru-RU" dirty="0" smtClean="0"/>
              <a:t>ученика.</a:t>
            </a:r>
          </a:p>
          <a:p>
            <a:r>
              <a:rPr lang="ru-RU" b="1" dirty="0"/>
              <a:t>И</a:t>
            </a:r>
            <a:r>
              <a:rPr lang="ru-RU" b="1" dirty="0" smtClean="0"/>
              <a:t>тоговый контроль по математике 10-11 классы. </a:t>
            </a:r>
          </a:p>
          <a:p>
            <a:pPr marL="0" indent="0">
              <a:buNone/>
            </a:pPr>
            <a:r>
              <a:rPr lang="ru-RU" b="1" dirty="0"/>
              <a:t> </a:t>
            </a:r>
            <a:r>
              <a:rPr lang="ru-RU" b="1" dirty="0" smtClean="0"/>
              <a:t>     Организация работы и практические материалы</a:t>
            </a:r>
            <a:endParaRPr lang="ru-RU" b="1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66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83518"/>
            <a:ext cx="8229600" cy="144016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Форма </a:t>
            </a:r>
            <a:r>
              <a:rPr lang="ru-RU" sz="3600" b="1" dirty="0" smtClean="0">
                <a:solidFill>
                  <a:srgbClr val="C00000"/>
                </a:solidFill>
              </a:rPr>
              <a:t>и содержание материалов </a:t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>для оценки результатов интеллектуальной работы на конечном этапе изучения темы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l="26250" t="17712" r="25489" b="8276"/>
          <a:stretch/>
        </p:blipFill>
        <p:spPr bwMode="auto">
          <a:xfrm>
            <a:off x="251520" y="1995686"/>
            <a:ext cx="4176464" cy="3600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/>
          <p:cNvPicPr/>
          <p:nvPr/>
        </p:nvPicPr>
        <p:blipFill rotWithShape="1">
          <a:blip r:embed="rId3"/>
          <a:srcRect l="26250" t="15412" r="26394" b="10115"/>
          <a:stretch/>
        </p:blipFill>
        <p:spPr bwMode="auto">
          <a:xfrm>
            <a:off x="4544561" y="1995686"/>
            <a:ext cx="4608512" cy="40324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1846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563638"/>
            <a:ext cx="8229600" cy="3394472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/>
              <a:t>Спасибо за внимание и сотрудничество.</a:t>
            </a:r>
          </a:p>
          <a:p>
            <a:pPr marL="0" indent="0" algn="ctr">
              <a:buNone/>
            </a:pPr>
            <a:endParaRPr lang="ru-RU" b="1" dirty="0"/>
          </a:p>
          <a:p>
            <a:pPr marL="0" indent="0" algn="ctr">
              <a:buNone/>
            </a:pPr>
            <a:r>
              <a:rPr lang="ru-RU" b="1" dirty="0" smtClean="0"/>
              <a:t>Успехов в изучении и обучении!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92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339752" y="3147814"/>
            <a:ext cx="3960440" cy="360040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rgbClr val="CE4A1F"/>
                </a:solidFill>
                <a:latin typeface="Roboto Black"/>
                <a:cs typeface="Roboto Black"/>
              </a:rPr>
              <a:t>Наши социальные сети</a:t>
            </a:r>
            <a:endParaRPr lang="ru-RU" sz="1800" dirty="0">
              <a:solidFill>
                <a:srgbClr val="CE4A1F"/>
              </a:solidFill>
              <a:latin typeface="Roboto Black"/>
              <a:cs typeface="Roboto Black"/>
            </a:endParaRPr>
          </a:p>
        </p:txBody>
      </p:sp>
      <p:pic>
        <p:nvPicPr>
          <p:cNvPr id="5" name="Изображение 4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7864" y="1290230"/>
            <a:ext cx="1872208" cy="417424"/>
          </a:xfrm>
          <a:prstGeom prst="rect">
            <a:avLst/>
          </a:prstGeom>
        </p:spPr>
      </p:pic>
      <p:pic>
        <p:nvPicPr>
          <p:cNvPr id="6" name="Изображение 5">
            <a:hlinkClick r:id="rId4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24128" y="1290230"/>
            <a:ext cx="1872208" cy="417424"/>
          </a:xfrm>
          <a:prstGeom prst="rect">
            <a:avLst/>
          </a:prstGeom>
        </p:spPr>
      </p:pic>
      <p:pic>
        <p:nvPicPr>
          <p:cNvPr id="8" name="Изображение 7">
            <a:hlinkClick r:id="rId6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36104" y="1290230"/>
            <a:ext cx="1872208" cy="417424"/>
          </a:xfrm>
          <a:prstGeom prst="rect">
            <a:avLst/>
          </a:prstGeom>
        </p:spPr>
      </p:pic>
      <p:pic>
        <p:nvPicPr>
          <p:cNvPr id="9" name="Изображение 8">
            <a:hlinkClick r:id="rId8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411760" y="2010310"/>
            <a:ext cx="1872208" cy="417424"/>
          </a:xfrm>
          <a:prstGeom prst="rect">
            <a:avLst/>
          </a:prstGeom>
        </p:spPr>
      </p:pic>
      <p:pic>
        <p:nvPicPr>
          <p:cNvPr id="10" name="Изображение 9">
            <a:hlinkClick r:id="rId10"/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788024" y="2010310"/>
            <a:ext cx="1872208" cy="417424"/>
          </a:xfrm>
          <a:prstGeom prst="rect">
            <a:avLst/>
          </a:prstGeom>
        </p:spPr>
      </p:pic>
      <p:pic>
        <p:nvPicPr>
          <p:cNvPr id="11" name="Изображение 10">
            <a:hlinkClick r:id="rId12"/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627784" y="3723878"/>
            <a:ext cx="504056" cy="504056"/>
          </a:xfrm>
          <a:prstGeom prst="rect">
            <a:avLst/>
          </a:prstGeom>
        </p:spPr>
      </p:pic>
      <p:pic>
        <p:nvPicPr>
          <p:cNvPr id="12" name="Изображение 11">
            <a:hlinkClick r:id="rId14"/>
          </p:cNvPr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4103948" y="3723878"/>
            <a:ext cx="504056" cy="504056"/>
          </a:xfrm>
          <a:prstGeom prst="rect">
            <a:avLst/>
          </a:prstGeom>
        </p:spPr>
      </p:pic>
      <p:pic>
        <p:nvPicPr>
          <p:cNvPr id="13" name="Изображение 12">
            <a:hlinkClick r:id="rId16"/>
          </p:cNvPr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3365866" y="3723878"/>
            <a:ext cx="504056" cy="504056"/>
          </a:xfrm>
          <a:prstGeom prst="rect">
            <a:avLst/>
          </a:prstGeom>
        </p:spPr>
      </p:pic>
      <p:pic>
        <p:nvPicPr>
          <p:cNvPr id="14" name="Изображение 13">
            <a:hlinkClick r:id="rId18"/>
          </p:cNvPr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4842030" y="3723878"/>
            <a:ext cx="504056" cy="504056"/>
          </a:xfrm>
          <a:prstGeom prst="rect">
            <a:avLst/>
          </a:prstGeom>
        </p:spPr>
      </p:pic>
      <p:pic>
        <p:nvPicPr>
          <p:cNvPr id="15" name="Изображение 14">
            <a:hlinkClick r:id="rId20"/>
          </p:cNvPr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5580112" y="3723878"/>
            <a:ext cx="504056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37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Основная задача математики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0341" y="2145050"/>
            <a:ext cx="8507288" cy="2670945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Фундамент: вычисления и преобразования</a:t>
            </a:r>
          </a:p>
          <a:p>
            <a:r>
              <a:rPr lang="ru-RU" dirty="0" smtClean="0"/>
              <a:t>Теория в рамках темы: понятия и определения, теоретические положения, общий (канонический) вид; базовые задачи и их решения.</a:t>
            </a:r>
          </a:p>
          <a:p>
            <a:r>
              <a:rPr lang="ru-RU" dirty="0" smtClean="0"/>
              <a:t>Способы и подходы к решению: выстраивание алгоритмов </a:t>
            </a:r>
            <a:r>
              <a:rPr lang="ru-RU" dirty="0" smtClean="0"/>
              <a:t>и исполнение.</a:t>
            </a:r>
            <a:endParaRPr lang="ru-RU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39552" y="1059582"/>
            <a:ext cx="82089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Научить </a:t>
            </a:r>
            <a:r>
              <a:rPr lang="ru-RU" sz="2800" b="1" dirty="0" smtClean="0"/>
              <a:t>ученика решать </a:t>
            </a:r>
            <a:r>
              <a:rPr lang="ru-RU" sz="2800" b="1" dirty="0" smtClean="0"/>
              <a:t>задачи</a:t>
            </a:r>
          </a:p>
          <a:p>
            <a:pPr algn="ctr"/>
            <a:r>
              <a:rPr lang="ru-RU" sz="2800" b="1" dirty="0" smtClean="0"/>
              <a:t> </a:t>
            </a:r>
            <a:r>
              <a:rPr lang="ru-RU" sz="2800" b="1" dirty="0" smtClean="0"/>
              <a:t>на основе</a:t>
            </a:r>
            <a:r>
              <a:rPr lang="ru-RU" sz="2800" b="1" dirty="0" smtClean="0"/>
              <a:t> логического мышления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31357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вал 10"/>
          <p:cNvSpPr/>
          <p:nvPr/>
        </p:nvSpPr>
        <p:spPr>
          <a:xfrm rot="20100981">
            <a:off x="444780" y="2175354"/>
            <a:ext cx="2111406" cy="1411489"/>
          </a:xfrm>
          <a:prstGeom prst="ellipse">
            <a:avLst/>
          </a:prstGeom>
          <a:solidFill>
            <a:srgbClr val="FFFED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812" y="381505"/>
            <a:ext cx="8229600" cy="67258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«Дорожная карта» решения задачи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1812" y="1054089"/>
            <a:ext cx="2139948" cy="830997"/>
          </a:xfrm>
          <a:prstGeom prst="rect">
            <a:avLst/>
          </a:prstGeom>
          <a:solidFill>
            <a:srgbClr val="FEE5D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Формулировка </a:t>
            </a:r>
            <a:endParaRPr lang="ru-RU" sz="2400" dirty="0" smtClean="0"/>
          </a:p>
          <a:p>
            <a:pPr algn="ctr"/>
            <a:r>
              <a:rPr lang="ru-RU" sz="2400" dirty="0" smtClean="0"/>
              <a:t>задачи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327910" y="1100255"/>
            <a:ext cx="4950189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Идентификация: тема, раздел, тип, вид.</a:t>
            </a:r>
            <a:endParaRPr lang="ru-RU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891899" y="1685149"/>
            <a:ext cx="5514804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Теория: определение, теоремы, формулы, базовая задача (канонический вид и решение)</a:t>
            </a:r>
            <a:endParaRPr lang="ru-RU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779912" y="2596122"/>
            <a:ext cx="4657435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Идентификация объекта по </a:t>
            </a:r>
            <a:r>
              <a:rPr lang="ru-RU" sz="2000" b="1" dirty="0" smtClean="0"/>
              <a:t>виду</a:t>
            </a:r>
          </a:p>
          <a:p>
            <a:pPr algn="ctr"/>
            <a:r>
              <a:rPr lang="ru-RU" sz="2000" b="1" dirty="0" smtClean="0"/>
              <a:t> </a:t>
            </a:r>
            <a:r>
              <a:rPr lang="ru-RU" sz="2000" b="1" dirty="0" smtClean="0"/>
              <a:t>в рамках типа и способам решения</a:t>
            </a:r>
            <a:endParaRPr lang="ru-RU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950083" y="3413362"/>
            <a:ext cx="4570340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Составление плана (алгоритма</a:t>
            </a:r>
            <a:r>
              <a:rPr lang="ru-RU" sz="2000" b="1" dirty="0" smtClean="0"/>
              <a:t>)</a:t>
            </a:r>
          </a:p>
          <a:p>
            <a:pPr algn="ctr"/>
            <a:r>
              <a:rPr lang="ru-RU" sz="2000" b="1" dirty="0" smtClean="0"/>
              <a:t> </a:t>
            </a:r>
            <a:r>
              <a:rPr lang="ru-RU" sz="2000" b="1" dirty="0" smtClean="0"/>
              <a:t>и его </a:t>
            </a:r>
            <a:r>
              <a:rPr lang="ru-RU" sz="2000" b="1" dirty="0" smtClean="0"/>
              <a:t>реализация </a:t>
            </a:r>
            <a:endParaRPr lang="ru-RU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75905" y="3909618"/>
            <a:ext cx="2499988" cy="461665"/>
          </a:xfrm>
          <a:prstGeom prst="rect">
            <a:avLst/>
          </a:prstGeom>
          <a:solidFill>
            <a:srgbClr val="FEE5D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400" dirty="0" smtClean="0"/>
              <a:t>Результат,  ответ.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 rot="19715556">
            <a:off x="552338" y="2472311"/>
            <a:ext cx="189628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Ученик </a:t>
            </a:r>
            <a:r>
              <a:rPr lang="ru-RU" sz="2400" dirty="0" smtClean="0"/>
              <a:t>знает</a:t>
            </a:r>
          </a:p>
          <a:p>
            <a:r>
              <a:rPr lang="ru-RU" sz="2400" dirty="0" smtClean="0"/>
              <a:t> </a:t>
            </a:r>
            <a:r>
              <a:rPr lang="ru-RU" sz="2400" dirty="0" smtClean="0"/>
              <a:t>и </a:t>
            </a:r>
            <a:r>
              <a:rPr lang="ru-RU" sz="2400" dirty="0" smtClean="0"/>
              <a:t>понимае</a:t>
            </a:r>
            <a:r>
              <a:rPr lang="ru-RU" sz="2400" dirty="0" smtClean="0"/>
              <a:t>т</a:t>
            </a:r>
            <a:endParaRPr lang="ru-RU" sz="2400" dirty="0"/>
          </a:p>
        </p:txBody>
      </p:sp>
      <p:cxnSp>
        <p:nvCxnSpPr>
          <p:cNvPr id="12" name="Прямая со стрелкой 11"/>
          <p:cNvCxnSpPr>
            <a:stCxn id="4" idx="3"/>
          </p:cNvCxnSpPr>
          <p:nvPr/>
        </p:nvCxnSpPr>
        <p:spPr>
          <a:xfrm flipV="1">
            <a:off x="2411760" y="1377254"/>
            <a:ext cx="880941" cy="92334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Соединительная линия уступом 13"/>
          <p:cNvCxnSpPr>
            <a:stCxn id="5" idx="3"/>
            <a:endCxn id="6" idx="3"/>
          </p:cNvCxnSpPr>
          <p:nvPr/>
        </p:nvCxnSpPr>
        <p:spPr>
          <a:xfrm>
            <a:off x="8278099" y="1300310"/>
            <a:ext cx="128604" cy="738782"/>
          </a:xfrm>
          <a:prstGeom prst="bentConnector3">
            <a:avLst>
              <a:gd name="adj1" fmla="val 277755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Соединительная линия уступом 16"/>
          <p:cNvCxnSpPr>
            <a:endCxn id="7" idx="3"/>
          </p:cNvCxnSpPr>
          <p:nvPr/>
        </p:nvCxnSpPr>
        <p:spPr>
          <a:xfrm rot="16200000" flipH="1">
            <a:off x="8101017" y="2613735"/>
            <a:ext cx="594558" cy="78102"/>
          </a:xfrm>
          <a:prstGeom prst="bentConnector4">
            <a:avLst>
              <a:gd name="adj1" fmla="val 20235"/>
              <a:gd name="adj2" fmla="val 392694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Соединительная линия уступом 18"/>
          <p:cNvCxnSpPr/>
          <p:nvPr/>
        </p:nvCxnSpPr>
        <p:spPr>
          <a:xfrm>
            <a:off x="8481373" y="2950065"/>
            <a:ext cx="78101" cy="723394"/>
          </a:xfrm>
          <a:prstGeom prst="bentConnector3">
            <a:avLst>
              <a:gd name="adj1" fmla="val 392698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endCxn id="9" idx="3"/>
          </p:cNvCxnSpPr>
          <p:nvPr/>
        </p:nvCxnSpPr>
        <p:spPr>
          <a:xfrm flipH="1">
            <a:off x="2775893" y="3792933"/>
            <a:ext cx="1104035" cy="34751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966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4802" y="356116"/>
            <a:ext cx="8229600" cy="482207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Исполнение алгоритма решения задачи 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84731" y="1253000"/>
            <a:ext cx="4786346" cy="3696917"/>
          </a:xfrm>
        </p:spPr>
        <p:txBody>
          <a:bodyPr>
            <a:noAutofit/>
          </a:bodyPr>
          <a:lstStyle/>
          <a:p>
            <a:pPr marL="609600" indent="-609600">
              <a:buNone/>
            </a:pPr>
            <a:r>
              <a:rPr lang="ru-RU" sz="2400" dirty="0" smtClean="0"/>
              <a:t>1. </a:t>
            </a:r>
            <a:r>
              <a:rPr lang="ru-RU" sz="2400" dirty="0"/>
              <a:t>И</a:t>
            </a:r>
            <a:r>
              <a:rPr lang="ru-RU" sz="2400" dirty="0" smtClean="0"/>
              <a:t>дентифицировать тип.</a:t>
            </a:r>
          </a:p>
          <a:p>
            <a:pPr marL="609600" indent="-609600">
              <a:buNone/>
            </a:pPr>
            <a:r>
              <a:rPr lang="ru-RU" sz="2400" dirty="0" smtClean="0"/>
              <a:t>2. Найти идею решения.</a:t>
            </a:r>
          </a:p>
          <a:p>
            <a:pPr marL="609600" indent="-609600">
              <a:buNone/>
            </a:pPr>
            <a:r>
              <a:rPr lang="ru-RU" sz="2400" dirty="0" smtClean="0"/>
              <a:t>3. Проверить на применение сквозного метода, </a:t>
            </a:r>
          </a:p>
          <a:p>
            <a:pPr marL="92075" indent="-92075">
              <a:buNone/>
            </a:pPr>
            <a:r>
              <a:rPr lang="ru-RU" sz="2400" dirty="0" smtClean="0"/>
              <a:t>4. Выстроить алгоритм, дойти в решении до базовой задачи.</a:t>
            </a:r>
          </a:p>
          <a:p>
            <a:pPr marL="92075" indent="-92075">
              <a:buNone/>
            </a:pPr>
            <a:r>
              <a:rPr lang="ru-RU" sz="2400" dirty="0" smtClean="0"/>
              <a:t>5. Решить базовую задачу,</a:t>
            </a:r>
          </a:p>
          <a:p>
            <a:pPr marL="609600" indent="-609600">
              <a:buNone/>
            </a:pPr>
            <a:r>
              <a:rPr lang="ru-RU" sz="2400" dirty="0" smtClean="0"/>
              <a:t>записать ответ.</a:t>
            </a:r>
            <a:endParaRPr lang="ru-RU" sz="2400" dirty="0"/>
          </a:p>
        </p:txBody>
      </p:sp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885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0524420"/>
              </p:ext>
            </p:extLst>
          </p:nvPr>
        </p:nvGraphicFramePr>
        <p:xfrm>
          <a:off x="4564254" y="1678780"/>
          <a:ext cx="2560337" cy="4286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54" name="Формула" r:id="rId4" imgW="1066800" imgH="241300" progId="Equation.3">
                  <p:embed/>
                </p:oleObj>
              </mc:Choice>
              <mc:Fallback>
                <p:oleObj name="Формула" r:id="rId4" imgW="1066800" imgH="241300" progId="Equation.3">
                  <p:embed/>
                  <p:pic>
                    <p:nvPicPr>
                      <p:cNvPr id="0" name="Picture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4254" y="1678780"/>
                        <a:ext cx="2560337" cy="4286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85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2625350"/>
              </p:ext>
            </p:extLst>
          </p:nvPr>
        </p:nvGraphicFramePr>
        <p:xfrm>
          <a:off x="5004048" y="2499742"/>
          <a:ext cx="3357586" cy="429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55" name="Формула" r:id="rId6" imgW="1587500" imgH="241300" progId="Equation.3">
                  <p:embed/>
                </p:oleObj>
              </mc:Choice>
              <mc:Fallback>
                <p:oleObj name="Формула" r:id="rId6" imgW="1587500" imgH="241300" progId="Equation.3">
                  <p:embed/>
                  <p:pic>
                    <p:nvPicPr>
                      <p:cNvPr id="0" name="Picture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4048" y="2499742"/>
                        <a:ext cx="3357586" cy="429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85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7483878"/>
              </p:ext>
            </p:extLst>
          </p:nvPr>
        </p:nvGraphicFramePr>
        <p:xfrm>
          <a:off x="4119967" y="3715196"/>
          <a:ext cx="2344225" cy="8298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56" name="Формула" r:id="rId8" imgW="952500" imgH="457200" progId="Equation.3">
                  <p:embed/>
                </p:oleObj>
              </mc:Choice>
              <mc:Fallback>
                <p:oleObj name="Формула" r:id="rId8" imgW="952500" imgH="457200" progId="Equation.3">
                  <p:embed/>
                  <p:pic>
                    <p:nvPicPr>
                      <p:cNvPr id="0" name="Picture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9967" y="3715196"/>
                        <a:ext cx="2344225" cy="82986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85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6579052"/>
              </p:ext>
            </p:extLst>
          </p:nvPr>
        </p:nvGraphicFramePr>
        <p:xfrm>
          <a:off x="2339752" y="4515966"/>
          <a:ext cx="2122729" cy="3214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57" name="Формула" r:id="rId10" imgW="990170" imgH="203112" progId="Equation.3">
                  <p:embed/>
                </p:oleObj>
              </mc:Choice>
              <mc:Fallback>
                <p:oleObj name="Формула" r:id="rId10" imgW="990170" imgH="203112" progId="Equation.3">
                  <p:embed/>
                  <p:pic>
                    <p:nvPicPr>
                      <p:cNvPr id="0" name="Picture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752" y="4515966"/>
                        <a:ext cx="2122729" cy="32147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859" name="Rectangle 11"/>
          <p:cNvSpPr>
            <a:spLocks noChangeArrowheads="1"/>
          </p:cNvSpPr>
          <p:nvPr/>
        </p:nvSpPr>
        <p:spPr bwMode="auto">
          <a:xfrm>
            <a:off x="0" y="-1321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8865" name="Rectangle 17"/>
          <p:cNvSpPr>
            <a:spLocks noChangeArrowheads="1"/>
          </p:cNvSpPr>
          <p:nvPr/>
        </p:nvSpPr>
        <p:spPr bwMode="auto">
          <a:xfrm>
            <a:off x="0" y="310145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702350" y="2139702"/>
            <a:ext cx="4143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680000"/>
                </a:solidFill>
              </a:rPr>
              <a:t>Произведение равно нулю</a:t>
            </a:r>
            <a:endParaRPr lang="ru-RU" sz="2400" b="1" dirty="0">
              <a:solidFill>
                <a:srgbClr val="68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562436" y="1214495"/>
            <a:ext cx="4071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680000"/>
                </a:solidFill>
              </a:rPr>
              <a:t>Иррациональное уравнение</a:t>
            </a:r>
            <a:endParaRPr lang="ru-RU" sz="2400" b="1" dirty="0">
              <a:solidFill>
                <a:srgbClr val="68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14348" y="771550"/>
            <a:ext cx="4429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Решить уравнение</a:t>
            </a:r>
            <a:endParaRPr lang="ru-RU" sz="2800" b="1" dirty="0"/>
          </a:p>
        </p:txBody>
      </p:sp>
      <p:graphicFrame>
        <p:nvGraphicFramePr>
          <p:cNvPr id="78867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1199557"/>
              </p:ext>
            </p:extLst>
          </p:nvPr>
        </p:nvGraphicFramePr>
        <p:xfrm>
          <a:off x="5143504" y="782862"/>
          <a:ext cx="2354263" cy="3750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58" name="Формула" r:id="rId12" imgW="1079500" imgH="228600" progId="Equation.3">
                  <p:embed/>
                </p:oleObj>
              </mc:Choice>
              <mc:Fallback>
                <p:oleObj name="Формула" r:id="rId12" imgW="1079500" imgH="228600" progId="Equation.3">
                  <p:embed/>
                  <p:pic>
                    <p:nvPicPr>
                      <p:cNvPr id="0" name="Picture 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3504" y="782862"/>
                        <a:ext cx="2354263" cy="37504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5292080" y="3281818"/>
            <a:ext cx="4000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680000"/>
                </a:solidFill>
              </a:rPr>
              <a:t>Базовое иррациональное уравнение</a:t>
            </a:r>
            <a:endParaRPr lang="ru-RU" sz="2400" b="1" dirty="0">
              <a:solidFill>
                <a:srgbClr val="680000"/>
              </a:solidFill>
            </a:endParaRPr>
          </a:p>
        </p:txBody>
      </p:sp>
      <p:graphicFrame>
        <p:nvGraphicFramePr>
          <p:cNvPr id="8397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0790358"/>
              </p:ext>
            </p:extLst>
          </p:nvPr>
        </p:nvGraphicFramePr>
        <p:xfrm>
          <a:off x="5143504" y="2931790"/>
          <a:ext cx="1443037" cy="3548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59" name="Формула" r:id="rId14" imgW="685800" imgH="228600" progId="Equation.3">
                  <p:embed/>
                </p:oleObj>
              </mc:Choice>
              <mc:Fallback>
                <p:oleObj name="Формула" r:id="rId14" imgW="685800" imgH="228600" progId="Equation.3">
                  <p:embed/>
                  <p:pic>
                    <p:nvPicPr>
                      <p:cNvPr id="0" name="Picture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3504" y="2931790"/>
                        <a:ext cx="1443037" cy="35480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Прямая соединительная линия 20"/>
          <p:cNvCxnSpPr/>
          <p:nvPr/>
        </p:nvCxnSpPr>
        <p:spPr>
          <a:xfrm>
            <a:off x="571472" y="1154707"/>
            <a:ext cx="807249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571472" y="1675817"/>
            <a:ext cx="807249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571472" y="2139702"/>
            <a:ext cx="807249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500034" y="2931790"/>
            <a:ext cx="807249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500034" y="3795886"/>
            <a:ext cx="807249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355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55526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Этапы</a:t>
            </a:r>
            <a:r>
              <a:rPr lang="ru-RU" sz="3600" b="1" dirty="0" smtClean="0">
                <a:solidFill>
                  <a:srgbClr val="C00000"/>
                </a:solidFill>
              </a:rPr>
              <a:t> </a:t>
            </a:r>
            <a:r>
              <a:rPr lang="ru-RU" sz="3600" b="1" dirty="0" smtClean="0">
                <a:solidFill>
                  <a:srgbClr val="C00000"/>
                </a:solidFill>
              </a:rPr>
              <a:t>и </a:t>
            </a:r>
            <a:r>
              <a:rPr lang="ru-RU" sz="3600" b="1" dirty="0" smtClean="0">
                <a:solidFill>
                  <a:srgbClr val="C00000"/>
                </a:solidFill>
              </a:rPr>
              <a:t>материалы для оценки результатов интеллектуальной работы  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442" y="1491630"/>
            <a:ext cx="6779096" cy="3027783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Фундамент: вычисления и </a:t>
            </a:r>
            <a:r>
              <a:rPr lang="ru-RU" dirty="0" smtClean="0"/>
              <a:t>преобразования</a:t>
            </a:r>
          </a:p>
          <a:p>
            <a:pPr marL="0" indent="0">
              <a:buNone/>
            </a:pPr>
            <a:endParaRPr lang="ru-RU" sz="1000" dirty="0" smtClean="0"/>
          </a:p>
          <a:p>
            <a:r>
              <a:rPr lang="ru-RU" dirty="0" smtClean="0"/>
              <a:t>Б</a:t>
            </a:r>
            <a:r>
              <a:rPr lang="ru-RU" dirty="0" smtClean="0"/>
              <a:t>азовые задачи </a:t>
            </a:r>
            <a:r>
              <a:rPr lang="ru-RU" dirty="0" smtClean="0"/>
              <a:t>с </a:t>
            </a:r>
            <a:r>
              <a:rPr lang="ru-RU" dirty="0" smtClean="0"/>
              <a:t>решениями</a:t>
            </a:r>
          </a:p>
          <a:p>
            <a:endParaRPr lang="ru-RU" sz="1000" dirty="0" smtClean="0"/>
          </a:p>
          <a:p>
            <a:r>
              <a:rPr lang="ru-RU" dirty="0" smtClean="0"/>
              <a:t>Тренинги: решение уравнений и неравенств всех типов и видов, работа с функциями, применение сквозных методов решения. </a:t>
            </a:r>
          </a:p>
          <a:p>
            <a:endParaRPr lang="ru-RU" dirty="0"/>
          </a:p>
        </p:txBody>
      </p:sp>
      <p:pic>
        <p:nvPicPr>
          <p:cNvPr id="4" name="Picture 2" descr="Формирование вычислительных навыков на уроках математики. 10-11 классы.. Хлевнюк Н. Н., Иванова М. В. (обложка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275606"/>
            <a:ext cx="1271521" cy="1766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038104" y="2931790"/>
            <a:ext cx="19339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Сборник упражнений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490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Формирование вычислительных навыков на уроках математики. 10-11 классы.. Хлевнюк Н. Н., Иванова М. В. (обложка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83518"/>
            <a:ext cx="3240360" cy="4501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067944" y="1764534"/>
            <a:ext cx="47525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dirty="0" smtClean="0"/>
              <a:t>Контрольный устный счёт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Базовые тематические задания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Сквозные вопросы теории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Тренинги: тематические и сквозные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499992" y="1183506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Сборник упражнений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41643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38405" t="30827" r="26268" b="3217"/>
          <a:stretch/>
        </p:blipFill>
        <p:spPr bwMode="auto">
          <a:xfrm>
            <a:off x="107504" y="411510"/>
            <a:ext cx="4572000" cy="51667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3"/>
          <a:srcRect l="38146" t="16782" r="26294" b="5287"/>
          <a:stretch/>
        </p:blipFill>
        <p:spPr bwMode="auto">
          <a:xfrm>
            <a:off x="4932040" y="555526"/>
            <a:ext cx="4211960" cy="43204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475812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3750</TotalTime>
  <Words>941</Words>
  <Application>Microsoft Office PowerPoint</Application>
  <PresentationFormat>Экран (16:9)</PresentationFormat>
  <Paragraphs>219</Paragraphs>
  <Slides>32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32</vt:i4>
      </vt:variant>
    </vt:vector>
  </HeadingPairs>
  <TitlesOfParts>
    <vt:vector size="35" baseType="lpstr">
      <vt:lpstr>Тема Office</vt:lpstr>
      <vt:lpstr>Формула</vt:lpstr>
      <vt:lpstr>Microsoft Equation 3.0</vt:lpstr>
      <vt:lpstr>Слагаемые обучения математике  в старшей школе. Итоговые формы интеллектуальной работы </vt:lpstr>
      <vt:lpstr>Вебинары май – июнь 2021</vt:lpstr>
      <vt:lpstr>Учебные пособия, издательство ИЛЕКСА</vt:lpstr>
      <vt:lpstr>Основная задача математики</vt:lpstr>
      <vt:lpstr>«Дорожная карта» решения задачи</vt:lpstr>
      <vt:lpstr>Исполнение алгоритма решения задачи </vt:lpstr>
      <vt:lpstr>Этапы и материалы для оценки результатов интеллектуальной работы  </vt:lpstr>
      <vt:lpstr>Презентация PowerPoint</vt:lpstr>
      <vt:lpstr>Презентация PowerPoint</vt:lpstr>
      <vt:lpstr>Систематизация и обобщение  теории и практики </vt:lpstr>
      <vt:lpstr>Презентация PowerPoint</vt:lpstr>
      <vt:lpstr>Пропорция в тригонометрии</vt:lpstr>
      <vt:lpstr>Произведение равно нулю</vt:lpstr>
      <vt:lpstr>Дробь равна нулю</vt:lpstr>
      <vt:lpstr>Метод введения новой переменной</vt:lpstr>
      <vt:lpstr>Метод интервалов</vt:lpstr>
      <vt:lpstr>Однородность многочлена</vt:lpstr>
      <vt:lpstr>Где используют свойства функции?</vt:lpstr>
      <vt:lpstr>Свойства функции в решении уравнений</vt:lpstr>
      <vt:lpstr>Свойства функции в решении уравнений</vt:lpstr>
      <vt:lpstr>Свойства функции в решении уравнений</vt:lpstr>
      <vt:lpstr>Свойства функции в решении неравенств</vt:lpstr>
      <vt:lpstr>Свойства функции в решении неравенств</vt:lpstr>
      <vt:lpstr>Свойства функции в решении неравенств</vt:lpstr>
      <vt:lpstr>Свойства функции в сравнении величин</vt:lpstr>
      <vt:lpstr>Свойства функции в сравнении величин</vt:lpstr>
      <vt:lpstr>Как помочь усвоению теории функций?</vt:lpstr>
      <vt:lpstr>Задания на тему «Функции и уравнения»</vt:lpstr>
      <vt:lpstr>Задания на тему «Функции и параметры» </vt:lpstr>
      <vt:lpstr>Форма и содержание материалов  для оценки результатов интеллектуальной работы на конечном этапе изучения темы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Черепнева</dc:creator>
  <cp:lastModifiedBy>Natalia khlevnyuk</cp:lastModifiedBy>
  <cp:revision>294</cp:revision>
  <dcterms:created xsi:type="dcterms:W3CDTF">2019-11-08T08:59:02Z</dcterms:created>
  <dcterms:modified xsi:type="dcterms:W3CDTF">2021-06-10T12:22:52Z</dcterms:modified>
</cp:coreProperties>
</file>