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2" r:id="rId2"/>
    <p:sldId id="259" r:id="rId3"/>
    <p:sldId id="317" r:id="rId4"/>
    <p:sldId id="285" r:id="rId5"/>
    <p:sldId id="286" r:id="rId6"/>
    <p:sldId id="287" r:id="rId7"/>
    <p:sldId id="291" r:id="rId8"/>
    <p:sldId id="266" r:id="rId9"/>
    <p:sldId id="274" r:id="rId10"/>
    <p:sldId id="344" r:id="rId11"/>
    <p:sldId id="323" r:id="rId12"/>
    <p:sldId id="336" r:id="rId13"/>
    <p:sldId id="379" r:id="rId14"/>
    <p:sldId id="380" r:id="rId15"/>
    <p:sldId id="381" r:id="rId16"/>
    <p:sldId id="383" r:id="rId17"/>
    <p:sldId id="360" r:id="rId18"/>
    <p:sldId id="371" r:id="rId19"/>
    <p:sldId id="260" r:id="rId20"/>
    <p:sldId id="374" r:id="rId21"/>
    <p:sldId id="384" r:id="rId22"/>
    <p:sldId id="369" r:id="rId23"/>
    <p:sldId id="388" r:id="rId24"/>
    <p:sldId id="387" r:id="rId25"/>
    <p:sldId id="385" r:id="rId26"/>
    <p:sldId id="386" r:id="rId27"/>
    <p:sldId id="38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9"/>
    <p:restoredTop sz="94595"/>
  </p:normalViewPr>
  <p:slideViewPr>
    <p:cSldViewPr snapToGrid="0" snapToObjects="1">
      <p:cViewPr>
        <p:scale>
          <a:sx n="81" d="100"/>
          <a:sy n="81" d="100"/>
        </p:scale>
        <p:origin x="-9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8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9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96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6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83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08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13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42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55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5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05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04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85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92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2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15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2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37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48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0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3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9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GhdhjnY0W-OTuZJIXI8qXF5TrtgXeup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3" y="399011"/>
            <a:ext cx="4497067" cy="5942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80382" y="2936382"/>
            <a:ext cx="6940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Никто не любит, когда его воспитывают... </a:t>
            </a:r>
          </a:p>
          <a:p>
            <a:r>
              <a:rPr lang="ru-RU" sz="2800" b="1" dirty="0"/>
              <a:t>Но ведь воспитывать нужно</a:t>
            </a:r>
            <a:r>
              <a:rPr lang="ru-RU" sz="2800" b="1" dirty="0" smtClean="0"/>
              <a:t>!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80382" y="767663"/>
            <a:ext cx="177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 сентября 2017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51702" y="4450562"/>
            <a:ext cx="57343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Беседа </a:t>
            </a:r>
            <a:r>
              <a:rPr lang="ru-RU" sz="2800" dirty="0" smtClean="0"/>
              <a:t>о</a:t>
            </a:r>
            <a:r>
              <a:rPr lang="ru-RU" sz="3200" dirty="0" smtClean="0"/>
              <a:t> книге </a:t>
            </a:r>
            <a:r>
              <a:rPr lang="ru-RU" sz="2800" dirty="0" smtClean="0"/>
              <a:t>и вокруг </a:t>
            </a:r>
            <a:r>
              <a:rPr lang="ru-RU" sz="3200" dirty="0" smtClean="0"/>
              <a:t>книги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Симон Соловейчик </a:t>
            </a:r>
            <a:endParaRPr lang="ru-RU" sz="2400" b="1" dirty="0"/>
          </a:p>
          <a:p>
            <a:r>
              <a:rPr lang="ru-RU" sz="2400" b="1" dirty="0"/>
              <a:t>«</a:t>
            </a:r>
            <a:r>
              <a:rPr lang="ru-RU" sz="2400" b="1" dirty="0" err="1"/>
              <a:t>Непрописные</a:t>
            </a:r>
            <a:r>
              <a:rPr lang="ru-RU" sz="2400" b="1" dirty="0"/>
              <a:t> истины воспитания</a:t>
            </a:r>
            <a:r>
              <a:rPr lang="ru-RU" sz="2400" b="1" dirty="0" smtClean="0"/>
              <a:t>»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80382" y="1804789"/>
            <a:ext cx="301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9 </a:t>
            </a:r>
            <a:r>
              <a:rPr lang="ru-RU" sz="2400" dirty="0" smtClean="0"/>
              <a:t>видеоконференция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1480127"/>
            <a:ext cx="95547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400" dirty="0"/>
              <a:t>(продолжение)</a:t>
            </a:r>
          </a:p>
          <a:p>
            <a:pPr fontAlgn="ctr"/>
            <a:endParaRPr lang="ru-RU" sz="3600" dirty="0" smtClean="0"/>
          </a:p>
          <a:p>
            <a:pPr fontAlgn="ctr"/>
            <a:r>
              <a:rPr lang="ru-RU" sz="3600" dirty="0" smtClean="0"/>
              <a:t>Если </a:t>
            </a:r>
            <a:r>
              <a:rPr lang="ru-RU" sz="3600" dirty="0"/>
              <a:t>в семье неприятности с ребенком, то скорее всего надо перевоспитывать не реального мальчика, а Идеального – того, который поселился в голове </a:t>
            </a:r>
            <a:r>
              <a:rPr lang="ru-RU" sz="3600" dirty="0" smtClean="0"/>
              <a:t>родителей</a:t>
            </a:r>
            <a:r>
              <a:rPr lang="is-IS" sz="3600" dirty="0" smtClean="0"/>
              <a:t>…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», глава 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98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3" y="2478494"/>
            <a:ext cx="8865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 smtClean="0"/>
              <a:t>Чрезмерные </a:t>
            </a:r>
            <a:r>
              <a:rPr lang="ru-RU" sz="4000" b="1" dirty="0"/>
              <a:t>заботы о будущих качествах ребенка мешают </a:t>
            </a:r>
            <a:r>
              <a:rPr lang="ru-RU" sz="4000" b="1" dirty="0" smtClean="0"/>
              <a:t>нам увидеть его сегодня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57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153875"/>
            <a:ext cx="9213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Воспитание – работа без гарантированного результата, и чем больше будем мы требовать гарантий успеха, тем хуже будет </a:t>
            </a:r>
            <a:r>
              <a:rPr lang="ru-RU" sz="3600" b="1" dirty="0" smtClean="0"/>
              <a:t>результат.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68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6397" y="2192255"/>
            <a:ext cx="9077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Т</a:t>
            </a:r>
            <a:r>
              <a:rPr lang="ru-RU" sz="3600" b="1" dirty="0" smtClean="0"/>
              <a:t>олько </a:t>
            </a:r>
            <a:r>
              <a:rPr lang="ru-RU" sz="3600" b="1" dirty="0"/>
              <a:t>тот человек прочно стоит на ногах, который не боится быть самим собой. </a:t>
            </a:r>
            <a:endParaRPr lang="ru-RU" sz="3600" b="1" dirty="0" smtClean="0"/>
          </a:p>
          <a:p>
            <a:pPr fontAlgn="ctr"/>
            <a:r>
              <a:rPr lang="ru-RU" sz="3600" b="1" dirty="0" smtClean="0"/>
              <a:t>У </a:t>
            </a:r>
            <a:r>
              <a:rPr lang="ru-RU" sz="3600" b="1" dirty="0"/>
              <a:t>него лучшая защита – внутренняя цельность и любовь людей.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», глава 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1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6397" y="2192255"/>
            <a:ext cx="9077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В</a:t>
            </a:r>
            <a:r>
              <a:rPr lang="ru-RU" sz="3600" b="1" dirty="0" smtClean="0"/>
              <a:t>сякое </a:t>
            </a:r>
            <a:r>
              <a:rPr lang="ru-RU" sz="3600" b="1" dirty="0"/>
              <a:t>принуждение – это принуждение казаться: </a:t>
            </a:r>
            <a:r>
              <a:rPr lang="ru-RU" sz="3600" dirty="0"/>
              <a:t>мы заставляем ребенка делать нечто такое, что не отвечает его сущности, иначе его не пришлось бы принуждать.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», глава 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89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589820"/>
            <a:ext cx="9077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dirty="0"/>
              <a:t>Учить ребенка </a:t>
            </a:r>
            <a:r>
              <a:rPr lang="ru-RU" sz="3600" b="1" dirty="0" smtClean="0"/>
              <a:t>КАЗАТЬСЯ</a:t>
            </a:r>
            <a:r>
              <a:rPr lang="ru-RU" sz="3600" dirty="0" smtClean="0"/>
              <a:t> </a:t>
            </a:r>
            <a:r>
              <a:rPr lang="ru-RU" sz="3600" dirty="0"/>
              <a:t>– плохо. </a:t>
            </a:r>
            <a:endParaRPr lang="ru-RU" sz="3600" dirty="0" smtClean="0"/>
          </a:p>
          <a:p>
            <a:pPr fontAlgn="ctr"/>
            <a:endParaRPr lang="ru-RU" sz="2400" dirty="0" smtClean="0"/>
          </a:p>
          <a:p>
            <a:pPr fontAlgn="ctr"/>
            <a:r>
              <a:rPr lang="ru-RU" sz="3600" dirty="0" smtClean="0"/>
              <a:t>Учить ребенка </a:t>
            </a:r>
            <a:r>
              <a:rPr lang="ru-RU" sz="3600" b="1" dirty="0" smtClean="0"/>
              <a:t>БЫТЬ</a:t>
            </a:r>
            <a:r>
              <a:rPr lang="ru-RU" sz="3600" dirty="0" smtClean="0"/>
              <a:t> </a:t>
            </a:r>
            <a:r>
              <a:rPr lang="ru-RU" sz="3600" dirty="0"/>
              <a:t>– трудно и страшно...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», глава 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2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3" y="2589820"/>
            <a:ext cx="7580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 smtClean="0"/>
              <a:t>Вот </a:t>
            </a:r>
            <a:r>
              <a:rPr lang="ru-RU" sz="3600" b="1" dirty="0"/>
              <a:t>два ключа от счастья детского: </a:t>
            </a:r>
            <a:endParaRPr lang="ru-RU" sz="3600" b="1" dirty="0" smtClean="0"/>
          </a:p>
          <a:p>
            <a:pPr fontAlgn="ctr"/>
            <a:r>
              <a:rPr lang="ru-RU" sz="3600" b="1" dirty="0" smtClean="0"/>
              <a:t>«</a:t>
            </a:r>
            <a:r>
              <a:rPr lang="ru-RU" sz="3600" b="1" dirty="0"/>
              <a:t>Я нужен», «Вы мне нужны».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», глава 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53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619813"/>
            <a:ext cx="987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Всякое добро, которое ребенок видит дома, – это добро </a:t>
            </a:r>
            <a:r>
              <a:rPr lang="ru-RU" sz="3600" b="1" dirty="0" smtClean="0"/>
              <a:t>мира!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», глава 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6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514077"/>
            <a:ext cx="1164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200" dirty="0"/>
              <a:t>Говорите детям: всё на свете или правда, или </a:t>
            </a:r>
            <a:r>
              <a:rPr lang="ru-RU" sz="3200" dirty="0" smtClean="0"/>
              <a:t>неправда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», глава 7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98368" y="3289582"/>
            <a:ext cx="1121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200" dirty="0"/>
              <a:t>Говорите детям: </a:t>
            </a:r>
            <a:r>
              <a:rPr lang="ru-RU" sz="3200" dirty="0" smtClean="0"/>
              <a:t>всё </a:t>
            </a:r>
            <a:r>
              <a:rPr lang="ru-RU" sz="3200" dirty="0"/>
              <a:t>на свете или добро, или </a:t>
            </a:r>
            <a:r>
              <a:rPr lang="ru-RU" sz="3200" dirty="0" smtClean="0"/>
              <a:t>зло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4282" y="4065087"/>
            <a:ext cx="1090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200" dirty="0"/>
              <a:t>Говорите детям: все на свете или красиво, или некрасиво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4282" y="1540751"/>
            <a:ext cx="11646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400" b="1" dirty="0"/>
              <a:t>Говорите </a:t>
            </a:r>
            <a:r>
              <a:rPr lang="ru-RU" sz="4400" b="1" dirty="0" smtClean="0"/>
              <a:t>детям о вечной правде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409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768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Воспитывается не тот, </a:t>
            </a:r>
            <a:r>
              <a:rPr lang="ru-RU" sz="4800" b="1" dirty="0" smtClean="0"/>
              <a:t>КОГО</a:t>
            </a:r>
            <a:r>
              <a:rPr lang="ru-RU" sz="4000" b="1" dirty="0" smtClean="0"/>
              <a:t> </a:t>
            </a:r>
            <a:r>
              <a:rPr lang="ru-RU" sz="4000" b="1" dirty="0"/>
              <a:t>любят, </a:t>
            </a:r>
            <a:endParaRPr lang="ru-RU" sz="4000" b="1" dirty="0" smtClean="0"/>
          </a:p>
          <a:p>
            <a:r>
              <a:rPr lang="ru-RU" sz="4000" b="1" dirty="0" smtClean="0"/>
              <a:t>а </a:t>
            </a:r>
            <a:r>
              <a:rPr lang="ru-RU" sz="4000" b="1" dirty="0"/>
              <a:t>тот, </a:t>
            </a:r>
            <a:r>
              <a:rPr lang="ru-RU" sz="4800" b="1" dirty="0" smtClean="0"/>
              <a:t>КТО</a:t>
            </a:r>
            <a:r>
              <a:rPr lang="ru-RU" sz="4000" b="1" dirty="0" smtClean="0"/>
              <a:t> </a:t>
            </a:r>
            <a:r>
              <a:rPr lang="ru-RU" sz="4000" b="1" dirty="0"/>
              <a:t>любит.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40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18" y="1078899"/>
            <a:ext cx="9618132" cy="4111750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23126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709090"/>
            <a:ext cx="9634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/>
              <a:t>Нельзя звать людей на подвиг, подвиг можно совершать лишь самому.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», глава 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1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176" y="3263286"/>
            <a:ext cx="66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</a:t>
            </a:r>
            <a:r>
              <a:rPr lang="ru-RU" sz="3600" b="1" dirty="0" smtClean="0"/>
              <a:t>оспитание без воспитания</a:t>
            </a:r>
            <a:r>
              <a:rPr lang="is-IS" sz="3600" b="1" dirty="0" smtClean="0"/>
              <a:t>…</a:t>
            </a:r>
            <a:endParaRPr lang="ru-RU" sz="3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85176" y="4499687"/>
            <a:ext cx="66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</a:t>
            </a:r>
            <a:r>
              <a:rPr lang="ru-RU" sz="3600" b="1" dirty="0" smtClean="0"/>
              <a:t>оспитание до воспитания</a:t>
            </a:r>
            <a:r>
              <a:rPr lang="is-IS" sz="3600" b="1" dirty="0" smtClean="0"/>
              <a:t>…</a:t>
            </a:r>
            <a:endParaRPr lang="ru-RU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85176" y="1919163"/>
            <a:ext cx="878073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Никто не любит, когда его </a:t>
            </a:r>
            <a:r>
              <a:rPr lang="ru-RU" sz="3600" b="1" dirty="0" smtClean="0"/>
              <a:t>воспитывают</a:t>
            </a:r>
            <a:r>
              <a:rPr lang="is-IS" sz="3600" b="1" dirty="0" smtClean="0"/>
              <a:t>…</a:t>
            </a:r>
            <a:endParaRPr lang="ru-RU" sz="3600" b="1" dirty="0" smtClean="0"/>
          </a:p>
          <a:p>
            <a:r>
              <a:rPr lang="ru-RU" sz="700" b="1" dirty="0" smtClean="0"/>
              <a:t> </a:t>
            </a:r>
            <a:endParaRPr lang="ru-RU" sz="700" b="1" dirty="0"/>
          </a:p>
        </p:txBody>
      </p:sp>
    </p:spTree>
    <p:extLst>
      <p:ext uri="{BB962C8B-B14F-4D97-AF65-F5344CB8AC3E}">
        <p14:creationId xmlns:p14="http://schemas.microsoft.com/office/powerpoint/2010/main" val="17110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627" y="2868119"/>
            <a:ext cx="1167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600" b="1" dirty="0"/>
              <a:t>Воспитывать бессовестного нельзя, не получается.</a:t>
            </a:r>
            <a:r>
              <a:rPr lang="ru-RU" sz="3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», глава 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02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58183"/>
            <a:ext cx="12192000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Непрописные</a:t>
            </a:r>
            <a:r>
              <a:rPr lang="ru-RU" sz="2800" dirty="0" smtClean="0"/>
              <a:t> истины воспитания», М.: АСТ, 2017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7" y="1699751"/>
            <a:ext cx="3249881" cy="4912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2240" y="1851406"/>
            <a:ext cx="6542077" cy="435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ЛитРес</a:t>
            </a:r>
            <a:r>
              <a:rPr lang="ru-RU" sz="3600" b="1" dirty="0"/>
              <a:t>:</a:t>
            </a:r>
          </a:p>
          <a:p>
            <a:r>
              <a:rPr lang="en-US" sz="2000" dirty="0" smtClean="0"/>
              <a:t>https</a:t>
            </a:r>
            <a:r>
              <a:rPr lang="en-US" sz="2000" dirty="0"/>
              <a:t>://www.litres.ru/simon-soloveychik/nepropisnye-istiny-vospitaniya-izbrannye-stati/</a:t>
            </a:r>
            <a:br>
              <a:rPr lang="en-US" sz="2000" dirty="0"/>
            </a:br>
            <a:endParaRPr lang="en-US" sz="2000" dirty="0"/>
          </a:p>
          <a:p>
            <a:r>
              <a:rPr lang="en-US" sz="3600" b="1" dirty="0" smtClean="0"/>
              <a:t>book24</a:t>
            </a:r>
            <a:endParaRPr lang="en-US" sz="2000" dirty="0"/>
          </a:p>
          <a:p>
            <a:r>
              <a:rPr lang="en-US" sz="2000" dirty="0" smtClean="0"/>
              <a:t>https://book24.ru/product/nepropisnye-istiny-vospitaniya-1389796/</a:t>
            </a:r>
            <a:r>
              <a:rPr lang="en-US" sz="902" dirty="0" smtClean="0"/>
              <a:t/>
            </a:r>
            <a:br>
              <a:rPr lang="en-US" sz="902" dirty="0" smtClean="0"/>
            </a:br>
            <a:endParaRPr lang="ru-RU" sz="902" dirty="0" smtClean="0"/>
          </a:p>
          <a:p>
            <a:endParaRPr lang="ru-RU" sz="2000" dirty="0"/>
          </a:p>
          <a:p>
            <a:pPr lvl="0"/>
            <a:r>
              <a:rPr lang="en-US" sz="3600" b="1" dirty="0" smtClean="0">
                <a:solidFill>
                  <a:prstClr val="white"/>
                </a:solidFill>
              </a:rPr>
              <a:t>YouTube</a:t>
            </a:r>
            <a:endParaRPr lang="en-US" sz="2000" dirty="0">
              <a:solidFill>
                <a:prstClr val="white"/>
              </a:solidFill>
            </a:endParaRPr>
          </a:p>
          <a:p>
            <a:pPr lvl="0"/>
            <a:r>
              <a:rPr lang="en-US" sz="2000" dirty="0">
                <a:solidFill>
                  <a:schemeClr val="tx1">
                    <a:lumMod val="95000"/>
                  </a:schemeClr>
                </a:solidFill>
                <a:hlinkClick r:id="rId4"/>
              </a:rPr>
              <a:t>https://www.youtube.com/playlist?list=PLGhdhjnY0W-OTuZJIXI8qXF5TrtgXeupt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Непрописные</a:t>
            </a:r>
            <a:r>
              <a:rPr lang="ru-RU" sz="2800" dirty="0" smtClean="0"/>
              <a:t> истины воспитания», М.: АСТ, 2017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7" y="1699751"/>
            <a:ext cx="3249881" cy="4912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693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 и в том числе в в сетях книжной торговли: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081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826" y="1036320"/>
            <a:ext cx="1043211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8 сентября 2017 , </a:t>
            </a:r>
            <a:r>
              <a:rPr lang="ru-RU" sz="2800" b="1" dirty="0" smtClean="0"/>
              <a:t>13.25 </a:t>
            </a:r>
            <a:r>
              <a:rPr lang="ru-RU" sz="2800" b="1" dirty="0"/>
              <a:t>– </a:t>
            </a:r>
            <a:r>
              <a:rPr lang="ru-RU" sz="2800" b="1" dirty="0" smtClean="0"/>
              <a:t>14.55</a:t>
            </a:r>
          </a:p>
          <a:p>
            <a:endParaRPr lang="ru-RU" sz="2800" b="1" dirty="0"/>
          </a:p>
          <a:p>
            <a:r>
              <a:rPr lang="ru-RU" sz="3600" b="1" dirty="0" smtClean="0"/>
              <a:t>Московская международная книжная ярмарка </a:t>
            </a:r>
          </a:p>
          <a:p>
            <a:endParaRPr lang="ru-RU" sz="2800" b="1" dirty="0"/>
          </a:p>
          <a:p>
            <a:r>
              <a:rPr lang="ru-RU" sz="2400" dirty="0" smtClean="0"/>
              <a:t>ВДНХ (Павильон 75), стенд </a:t>
            </a:r>
            <a:r>
              <a:rPr lang="ru-RU" sz="2400" dirty="0"/>
              <a:t>корпорации «Российский учебник»</a:t>
            </a:r>
          </a:p>
          <a:p>
            <a:endParaRPr lang="ru-RU" sz="2800" b="1" dirty="0"/>
          </a:p>
          <a:p>
            <a:r>
              <a:rPr lang="ru-RU" sz="2400" dirty="0" smtClean="0"/>
              <a:t>Артем СОЛОВЕЙЧИК</a:t>
            </a:r>
          </a:p>
          <a:p>
            <a:endParaRPr lang="ru-RU" sz="2800" b="1" dirty="0" smtClean="0"/>
          </a:p>
          <a:p>
            <a:r>
              <a:rPr lang="ru-RU" sz="4400" b="1" dirty="0" smtClean="0"/>
              <a:t>«</a:t>
            </a:r>
            <a:r>
              <a:rPr lang="ru-RU" sz="4400" b="1" dirty="0" err="1" smtClean="0"/>
              <a:t>Непрописные</a:t>
            </a:r>
            <a:r>
              <a:rPr lang="ru-RU" sz="4400" b="1" dirty="0" smtClean="0"/>
              <a:t> истины воспитания» </a:t>
            </a:r>
          </a:p>
          <a:p>
            <a:endParaRPr lang="ru-RU" sz="3200" b="1" dirty="0" smtClean="0"/>
          </a:p>
          <a:p>
            <a:r>
              <a:rPr lang="ru-RU" sz="2800" b="1" dirty="0" smtClean="0"/>
              <a:t>Презентация книги и автограф-сессия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971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053" y="930302"/>
            <a:ext cx="104321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30 сентября 2017</a:t>
            </a:r>
          </a:p>
          <a:p>
            <a:endParaRPr lang="ru-RU" sz="2800" b="1" dirty="0"/>
          </a:p>
          <a:p>
            <a:r>
              <a:rPr lang="ru-RU" sz="2800" b="1" dirty="0" smtClean="0"/>
              <a:t>Московский педагогический государственный университет</a:t>
            </a:r>
          </a:p>
          <a:p>
            <a:endParaRPr lang="ru-RU" sz="2800" b="1" dirty="0"/>
          </a:p>
          <a:p>
            <a:r>
              <a:rPr lang="ru-RU" sz="6000" b="1" dirty="0" smtClean="0"/>
              <a:t>1</a:t>
            </a:r>
            <a:r>
              <a:rPr lang="de-DE" sz="6000" b="1" dirty="0" smtClean="0"/>
              <a:t>9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Соловейчиковские</a:t>
            </a:r>
            <a:r>
              <a:rPr lang="ru-RU" sz="6000" b="1" dirty="0" smtClean="0"/>
              <a:t> чтения</a:t>
            </a:r>
          </a:p>
          <a:p>
            <a:endParaRPr lang="ru-RU" sz="2800" b="1" dirty="0"/>
          </a:p>
          <a:p>
            <a:r>
              <a:rPr lang="ru-RU" sz="2800" b="1" dirty="0" smtClean="0"/>
              <a:t>Начало в 11.00</a:t>
            </a:r>
          </a:p>
          <a:p>
            <a:endParaRPr lang="ru-RU" sz="2800" b="1" dirty="0"/>
          </a:p>
          <a:p>
            <a:r>
              <a:rPr lang="ru-RU" sz="2800" b="1" dirty="0" smtClean="0"/>
              <a:t>Вход свободный</a:t>
            </a:r>
          </a:p>
          <a:p>
            <a:endParaRPr lang="ru-RU" sz="2400" dirty="0"/>
          </a:p>
          <a:p>
            <a:r>
              <a:rPr lang="ru-RU" sz="2400" dirty="0"/>
              <a:t>ул. Малая </a:t>
            </a:r>
            <a:r>
              <a:rPr lang="ru-RU" sz="2400" dirty="0" err="1"/>
              <a:t>Пироговская</a:t>
            </a:r>
            <a:r>
              <a:rPr lang="ru-RU" sz="2400" dirty="0"/>
              <a:t>, дом </a:t>
            </a:r>
            <a:r>
              <a:rPr lang="ru-RU" sz="2400" dirty="0" smtClean="0"/>
              <a:t>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48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080" y="1645920"/>
            <a:ext cx="97901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Присоединяйтесь к нам в </a:t>
            </a:r>
            <a:r>
              <a:rPr lang="ru-RU" sz="3600" b="1" dirty="0" err="1"/>
              <a:t>соцсетях</a:t>
            </a:r>
            <a:r>
              <a:rPr lang="ru-RU" sz="3600" b="1" dirty="0"/>
              <a:t>!</a:t>
            </a:r>
          </a:p>
          <a:p>
            <a:pPr marL="514350" indent="-514350">
              <a:buAutoNum type="romanUcPeriod"/>
            </a:pPr>
            <a:endParaRPr lang="ru-RU" sz="2800" b="1" dirty="0"/>
          </a:p>
          <a:p>
            <a:pPr>
              <a:lnSpc>
                <a:spcPct val="150000"/>
              </a:lnSpc>
            </a:pPr>
            <a:r>
              <a:rPr lang="en-US" sz="3200" dirty="0"/>
              <a:t>https://www.facebook.com/digital.september/</a:t>
            </a:r>
            <a:endParaRPr lang="ru-RU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https://vk.com/digital.september</a:t>
            </a:r>
            <a:endParaRPr lang="ru-RU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https://ok.ru/digital.september</a:t>
            </a:r>
            <a:endParaRPr lang="ru-RU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youtube.com/</a:t>
            </a:r>
            <a:r>
              <a:rPr lang="en-US" sz="3200" dirty="0" err="1"/>
              <a:t>PervoeSentyabrya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99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207032"/>
            <a:ext cx="8865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Чего </a:t>
            </a:r>
            <a:r>
              <a:rPr lang="ru-RU" sz="4000" b="1" dirty="0" smtClean="0"/>
              <a:t>мы хотим: </a:t>
            </a:r>
          </a:p>
          <a:p>
            <a:pPr fontAlgn="ctr"/>
            <a:r>
              <a:rPr lang="ru-RU" sz="4000" b="1" dirty="0" smtClean="0"/>
              <a:t>Счастья </a:t>
            </a:r>
            <a:r>
              <a:rPr lang="ru-RU" sz="4000" b="1" dirty="0"/>
              <a:t>иметь детей? </a:t>
            </a:r>
            <a:endParaRPr lang="ru-RU" sz="4000" b="1" dirty="0" smtClean="0"/>
          </a:p>
          <a:p>
            <a:pPr fontAlgn="ctr"/>
            <a:r>
              <a:rPr lang="ru-RU" sz="4000" b="1" dirty="0" smtClean="0"/>
              <a:t>Счастья </a:t>
            </a:r>
            <a:r>
              <a:rPr lang="ru-RU" sz="4000" b="1" dirty="0"/>
              <a:t>иметь благополучных детей? Или – детского счастья?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22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4195" y="2186947"/>
            <a:ext cx="11012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Революция </a:t>
            </a:r>
            <a:r>
              <a:rPr lang="ru-RU" sz="4000" b="1" dirty="0"/>
              <a:t>в педагогических </a:t>
            </a:r>
            <a:r>
              <a:rPr lang="ru-RU" sz="4000" b="1" dirty="0" smtClean="0"/>
              <a:t>обстоятельствах</a:t>
            </a:r>
            <a:r>
              <a:rPr lang="ru-RU" sz="4000" dirty="0" smtClean="0"/>
              <a:t>:</a:t>
            </a:r>
            <a:endParaRPr lang="ru-RU" sz="4000" b="1" dirty="0"/>
          </a:p>
          <a:p>
            <a:r>
              <a:rPr lang="ru-RU" sz="4000" b="1" dirty="0"/>
              <a:t>в</a:t>
            </a:r>
            <a:r>
              <a:rPr lang="ru-RU" sz="4000" b="1" dirty="0" smtClean="0"/>
              <a:t>ека </a:t>
            </a:r>
            <a:r>
              <a:rPr lang="ru-RU" sz="4000" b="1" dirty="0"/>
              <a:t>и века было одно, </a:t>
            </a:r>
            <a:r>
              <a:rPr lang="ru-RU" sz="4000" b="1" dirty="0" smtClean="0"/>
              <a:t>и </a:t>
            </a:r>
            <a:r>
              <a:rPr lang="ru-RU" sz="4000" b="1" dirty="0"/>
              <a:t>вдруг стало совсем </a:t>
            </a:r>
            <a:r>
              <a:rPr lang="ru-RU" sz="4000" b="1" dirty="0" smtClean="0"/>
              <a:t>другое</a:t>
            </a:r>
            <a:r>
              <a:rPr lang="is-IS" sz="4000" b="1" dirty="0" smtClean="0"/>
              <a:t>…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15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263389"/>
            <a:ext cx="100053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Если целью </a:t>
            </a:r>
            <a:r>
              <a:rPr lang="ru-RU" sz="4000" b="1" dirty="0"/>
              <a:t>воспитания является </a:t>
            </a:r>
            <a:r>
              <a:rPr lang="ru-RU" sz="4000" b="1" dirty="0" smtClean="0"/>
              <a:t>послушание, то условия воспитания стали хуже.</a:t>
            </a:r>
            <a:r>
              <a:rPr lang="ru-RU" sz="4000" dirty="0" smtClean="0"/>
              <a:t> </a:t>
            </a:r>
            <a:r>
              <a:rPr lang="ru-RU" sz="3600" dirty="0" smtClean="0"/>
              <a:t>Приучить </a:t>
            </a:r>
            <a:r>
              <a:rPr lang="ru-RU" sz="3600" dirty="0"/>
              <a:t>ребенка к послушанию стало почти </a:t>
            </a:r>
            <a:r>
              <a:rPr lang="ru-RU" sz="3600" dirty="0" smtClean="0"/>
              <a:t>невозможно</a:t>
            </a:r>
            <a:r>
              <a:rPr lang="is-IS" sz="3600" dirty="0" smtClean="0"/>
              <a:t>…</a:t>
            </a:r>
            <a:r>
              <a:rPr lang="ru-RU" sz="3600" dirty="0" smtClean="0"/>
              <a:t> </a:t>
            </a:r>
            <a:r>
              <a:rPr lang="ru-RU" sz="2400" dirty="0" smtClean="0"/>
              <a:t>(см. </a:t>
            </a:r>
            <a:r>
              <a:rPr lang="ru-RU" sz="2400" dirty="0"/>
              <a:t>с</a:t>
            </a:r>
            <a:r>
              <a:rPr lang="ru-RU" sz="2400" dirty="0" smtClean="0"/>
              <a:t>ледующий слайд)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484282" y="1219199"/>
            <a:ext cx="8678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Революция в педагогических обстоятельствах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848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115264"/>
            <a:ext cx="10005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/>
              <a:t>У</a:t>
            </a:r>
            <a:r>
              <a:rPr lang="ru-RU" sz="4000" b="1" smtClean="0"/>
              <a:t>словия </a:t>
            </a:r>
            <a:r>
              <a:rPr lang="ru-RU" sz="4000" b="1" dirty="0"/>
              <a:t>воспитания сильно </a:t>
            </a:r>
            <a:r>
              <a:rPr lang="ru-RU" sz="4000" b="1" dirty="0" smtClean="0"/>
              <a:t>улучшились, если </a:t>
            </a:r>
            <a:r>
              <a:rPr lang="ru-RU" sz="4000" b="1" dirty="0"/>
              <a:t>целью </a:t>
            </a:r>
            <a:r>
              <a:rPr lang="ru-RU" sz="4000" b="1" dirty="0" smtClean="0"/>
              <a:t>воспитания являются </a:t>
            </a:r>
            <a:r>
              <a:rPr lang="ru-RU" sz="4000" b="1" dirty="0"/>
              <a:t>добрые, честные, самостоятельные, счастливые </a:t>
            </a:r>
            <a:r>
              <a:rPr lang="ru-RU" sz="4000" b="1" dirty="0" smtClean="0"/>
              <a:t>люди. 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84282" y="1006661"/>
            <a:ext cx="8678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Революция в педагогических обстоятельствах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820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515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4000" b="1" dirty="0"/>
              <a:t>Нет ребенка, не понимающего, что его воспитывают; и нет ребенка, который любит, чтобы его </a:t>
            </a:r>
            <a:r>
              <a:rPr lang="ru-RU" sz="4000" b="1" dirty="0" smtClean="0"/>
              <a:t>воспитывали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68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120685"/>
            <a:ext cx="97689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Чтобы дети выросли нравственными людьми, надо добиваться от ребенка лишь того, чего мы можем добиться, не посягая на него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46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282" y="2478494"/>
            <a:ext cx="9768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И</a:t>
            </a:r>
            <a:r>
              <a:rPr lang="ru-RU" sz="4000" b="1" dirty="0" smtClean="0"/>
              <a:t>деальный </a:t>
            </a:r>
            <a:r>
              <a:rPr lang="ru-RU" sz="4000" b="1" dirty="0"/>
              <a:t>мальчик в наших головах в большей части случаев не идеал, а </a:t>
            </a:r>
            <a:r>
              <a:rPr lang="ru-RU" sz="4000" b="1" dirty="0" smtClean="0"/>
              <a:t>нелепость</a:t>
            </a:r>
            <a:r>
              <a:rPr lang="is-IS" sz="4000" b="1" dirty="0" smtClean="0"/>
              <a:t>…</a:t>
            </a:r>
            <a:r>
              <a:rPr lang="ru-RU" sz="4000" b="1" dirty="0" smtClean="0"/>
              <a:t> </a:t>
            </a:r>
            <a:r>
              <a:rPr lang="ru-RU" sz="2400" dirty="0"/>
              <a:t>(см. следующий слайд</a:t>
            </a:r>
            <a:r>
              <a:rPr lang="ru-RU" sz="2400" dirty="0" smtClean="0"/>
              <a:t>)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4282" y="5508206"/>
            <a:ext cx="75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бсуждение </a:t>
            </a:r>
            <a:r>
              <a:rPr lang="ru-RU" sz="2400" dirty="0"/>
              <a:t>книги Симона Соловейчика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Непрописные</a:t>
            </a:r>
            <a:r>
              <a:rPr lang="ru-RU" sz="2400" dirty="0"/>
              <a:t> истины воспитания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68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3169</TotalTime>
  <Words>765</Words>
  <Application>Microsoft Office PowerPoint</Application>
  <PresentationFormat>Произвольный</PresentationFormat>
  <Paragraphs>155</Paragraphs>
  <Slides>27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Мариана Бузоева</cp:lastModifiedBy>
  <cp:revision>27</cp:revision>
  <dcterms:created xsi:type="dcterms:W3CDTF">2017-06-21T03:52:05Z</dcterms:created>
  <dcterms:modified xsi:type="dcterms:W3CDTF">2017-09-07T09:42:40Z</dcterms:modified>
</cp:coreProperties>
</file>