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433" r:id="rId3"/>
    <p:sldId id="497" r:id="rId4"/>
    <p:sldId id="531" r:id="rId5"/>
    <p:sldId id="505" r:id="rId6"/>
    <p:sldId id="532" r:id="rId7"/>
    <p:sldId id="528" r:id="rId8"/>
    <p:sldId id="524" r:id="rId9"/>
    <p:sldId id="499" r:id="rId10"/>
    <p:sldId id="522" r:id="rId11"/>
    <p:sldId id="500" r:id="rId12"/>
    <p:sldId id="519" r:id="rId13"/>
    <p:sldId id="518" r:id="rId14"/>
    <p:sldId id="501" r:id="rId15"/>
    <p:sldId id="521" r:id="rId16"/>
    <p:sldId id="520" r:id="rId17"/>
    <p:sldId id="530" r:id="rId18"/>
    <p:sldId id="525" r:id="rId19"/>
    <p:sldId id="460" r:id="rId20"/>
    <p:sldId id="470" r:id="rId21"/>
    <p:sldId id="478" r:id="rId22"/>
    <p:sldId id="471" r:id="rId23"/>
    <p:sldId id="476" r:id="rId24"/>
    <p:sldId id="452" r:id="rId25"/>
    <p:sldId id="477" r:id="rId26"/>
    <p:sldId id="453" r:id="rId27"/>
    <p:sldId id="454" r:id="rId28"/>
    <p:sldId id="455" r:id="rId29"/>
    <p:sldId id="456" r:id="rId30"/>
    <p:sldId id="463" r:id="rId31"/>
    <p:sldId id="467" r:id="rId32"/>
    <p:sldId id="466" r:id="rId33"/>
    <p:sldId id="469" r:id="rId34"/>
    <p:sldId id="480" r:id="rId35"/>
    <p:sldId id="481" r:id="rId36"/>
    <p:sldId id="398" r:id="rId37"/>
    <p:sldId id="401" r:id="rId38"/>
    <p:sldId id="404" r:id="rId39"/>
    <p:sldId id="482" r:id="rId40"/>
    <p:sldId id="483" r:id="rId41"/>
    <p:sldId id="485" r:id="rId42"/>
    <p:sldId id="491" r:id="rId43"/>
    <p:sldId id="492" r:id="rId44"/>
    <p:sldId id="529" r:id="rId45"/>
    <p:sldId id="533" r:id="rId4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668F7E-F9A1-493D-81DD-B69E42F8061C}">
          <p14:sldIdLst>
            <p14:sldId id="257"/>
            <p14:sldId id="433"/>
            <p14:sldId id="497"/>
            <p14:sldId id="531"/>
            <p14:sldId id="505"/>
            <p14:sldId id="532"/>
            <p14:sldId id="528"/>
            <p14:sldId id="524"/>
            <p14:sldId id="499"/>
            <p14:sldId id="522"/>
            <p14:sldId id="500"/>
            <p14:sldId id="519"/>
            <p14:sldId id="518"/>
            <p14:sldId id="501"/>
            <p14:sldId id="521"/>
            <p14:sldId id="520"/>
            <p14:sldId id="530"/>
            <p14:sldId id="525"/>
            <p14:sldId id="460"/>
            <p14:sldId id="470"/>
            <p14:sldId id="478"/>
            <p14:sldId id="471"/>
            <p14:sldId id="476"/>
            <p14:sldId id="452"/>
            <p14:sldId id="477"/>
            <p14:sldId id="453"/>
            <p14:sldId id="454"/>
            <p14:sldId id="455"/>
            <p14:sldId id="456"/>
            <p14:sldId id="463"/>
            <p14:sldId id="467"/>
            <p14:sldId id="466"/>
            <p14:sldId id="469"/>
            <p14:sldId id="480"/>
            <p14:sldId id="481"/>
            <p14:sldId id="398"/>
            <p14:sldId id="401"/>
            <p14:sldId id="404"/>
            <p14:sldId id="482"/>
            <p14:sldId id="483"/>
            <p14:sldId id="485"/>
            <p14:sldId id="491"/>
            <p14:sldId id="492"/>
            <p14:sldId id="529"/>
            <p14:sldId id="5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DD3"/>
    <a:srgbClr val="FEE5D2"/>
    <a:srgbClr val="FDFDA5"/>
    <a:srgbClr val="F8FBD5"/>
    <a:srgbClr val="E7FAFD"/>
    <a:srgbClr val="FF6600"/>
    <a:srgbClr val="D90547"/>
    <a:srgbClr val="FCCCDB"/>
    <a:srgbClr val="EFB98D"/>
    <a:srgbClr val="AAF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4622" autoAdjust="0"/>
  </p:normalViewPr>
  <p:slideViewPr>
    <p:cSldViewPr>
      <p:cViewPr>
        <p:scale>
          <a:sx n="80" d="100"/>
          <a:sy n="80" d="100"/>
        </p:scale>
        <p:origin x="-72" y="-11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48.wmf"/><Relationship Id="rId1" Type="http://schemas.openxmlformats.org/officeDocument/2006/relationships/image" Target="../media/image52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D4EF4-3D23-46A3-A0C4-4D54DA037EB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1F4EE-A539-4AA1-9F6F-593F3151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8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6513B-A29E-4689-A704-F9E6FD84D7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6513B-A29E-4689-A704-F9E6FD84D72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6513B-A29E-4689-A704-F9E6FD84D72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6513B-A29E-4689-A704-F9E6FD84D72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4C4D6-4CC0-4CCD-B0CE-9A5B9C0A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9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2.png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5.wmf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54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microsoft.com/office/2007/relationships/hdphoto" Target="../media/hdphoto4.wdp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nat_nik_06@list.ru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91.emf"/><Relationship Id="rId18" Type="http://schemas.openxmlformats.org/officeDocument/2006/relationships/image" Target="../media/image94.png"/><Relationship Id="rId3" Type="http://schemas.openxmlformats.org/officeDocument/2006/relationships/image" Target="../media/image86.emf"/><Relationship Id="rId7" Type="http://schemas.openxmlformats.org/officeDocument/2006/relationships/image" Target="../media/image88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93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90.emf"/><Relationship Id="rId5" Type="http://schemas.openxmlformats.org/officeDocument/2006/relationships/image" Target="../media/image87.emf"/><Relationship Id="rId15" Type="http://schemas.openxmlformats.org/officeDocument/2006/relationships/image" Target="../media/image92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89.emf"/><Relationship Id="rId14" Type="http://schemas.openxmlformats.org/officeDocument/2006/relationships/hyperlink" Target="https://vk.com/digital.septemb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Авторская система </a:t>
            </a:r>
            <a:br>
              <a:rPr lang="ru-RU" b="1" dirty="0" smtClean="0"/>
            </a:br>
            <a:r>
              <a:rPr lang="ru-RU" b="1" dirty="0" smtClean="0"/>
              <a:t>обучения математике </a:t>
            </a:r>
            <a:br>
              <a:rPr lang="ru-RU" b="1" dirty="0" smtClean="0"/>
            </a:br>
            <a:r>
              <a:rPr lang="ru-RU" b="1" dirty="0" smtClean="0"/>
              <a:t>в книгах </a:t>
            </a:r>
            <a:r>
              <a:rPr lang="ru-RU" b="1" dirty="0" err="1" smtClean="0"/>
              <a:t>Хлевнюк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>практика преподавания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216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Порядок действий – профилактика ошибок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5075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Название выражения – по последней выполняемой операции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32562385"/>
              </p:ext>
            </p:extLst>
          </p:nvPr>
        </p:nvGraphicFramePr>
        <p:xfrm>
          <a:off x="395536" y="1563638"/>
          <a:ext cx="196146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Формула" r:id="rId3" imgW="1180800" imgH="431640" progId="Equation.3">
                  <p:embed/>
                </p:oleObj>
              </mc:Choice>
              <mc:Fallback>
                <p:oleObj name="Формула" r:id="rId3" imgW="1180800" imgH="431640" progId="Equation.3">
                  <p:embed/>
                  <p:pic>
                    <p:nvPicPr>
                      <p:cNvPr id="0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63638"/>
                        <a:ext cx="1961468" cy="720080"/>
                      </a:xfrm>
                      <a:prstGeom prst="rect">
                        <a:avLst/>
                      </a:prstGeom>
                      <a:solidFill>
                        <a:srgbClr val="FEE5D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35557779"/>
              </p:ext>
            </p:extLst>
          </p:nvPr>
        </p:nvGraphicFramePr>
        <p:xfrm>
          <a:off x="395536" y="2427734"/>
          <a:ext cx="2777544" cy="69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Формула" r:id="rId5" imgW="1726920" imgH="431640" progId="Equation.3">
                  <p:embed/>
                </p:oleObj>
              </mc:Choice>
              <mc:Fallback>
                <p:oleObj name="Формула" r:id="rId5" imgW="1726920" imgH="431640" progId="Equation.3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27734"/>
                        <a:ext cx="2777544" cy="697109"/>
                      </a:xfrm>
                      <a:prstGeom prst="rect">
                        <a:avLst/>
                      </a:prstGeom>
                      <a:solidFill>
                        <a:srgbClr val="E1FD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06033"/>
              </p:ext>
            </p:extLst>
          </p:nvPr>
        </p:nvGraphicFramePr>
        <p:xfrm>
          <a:off x="2727009" y="1779662"/>
          <a:ext cx="331075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Формула" r:id="rId7" imgW="2158920" imgH="228600" progId="Equation.3">
                  <p:embed/>
                </p:oleObj>
              </mc:Choice>
              <mc:Fallback>
                <p:oleObj name="Формула" r:id="rId7" imgW="2158920" imgH="228600" progId="Equation.3">
                  <p:embed/>
                  <p:pic>
                    <p:nvPicPr>
                      <p:cNvPr id="0" name="Объект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009" y="1779662"/>
                        <a:ext cx="3310753" cy="360040"/>
                      </a:xfrm>
                      <a:prstGeom prst="rect">
                        <a:avLst/>
                      </a:prstGeom>
                      <a:solidFill>
                        <a:srgbClr val="E7FAFD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94926646"/>
              </p:ext>
            </p:extLst>
          </p:nvPr>
        </p:nvGraphicFramePr>
        <p:xfrm>
          <a:off x="6300192" y="2427734"/>
          <a:ext cx="2200425" cy="497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Формула" r:id="rId9" imgW="1295280" imgH="291960" progId="Equation.3">
                  <p:embed/>
                </p:oleObj>
              </mc:Choice>
              <mc:Fallback>
                <p:oleObj name="Формула" r:id="rId9" imgW="1295280" imgH="291960" progId="Equation.3">
                  <p:embed/>
                  <p:pic>
                    <p:nvPicPr>
                      <p:cNvPr id="0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427734"/>
                        <a:ext cx="2200425" cy="497430"/>
                      </a:xfrm>
                      <a:prstGeom prst="rect">
                        <a:avLst/>
                      </a:prstGeom>
                      <a:solidFill>
                        <a:srgbClr val="E1FD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88645470"/>
              </p:ext>
            </p:extLst>
          </p:nvPr>
        </p:nvGraphicFramePr>
        <p:xfrm>
          <a:off x="2195736" y="3207265"/>
          <a:ext cx="16240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Формула" r:id="rId11" imgW="901440" imgH="419040" progId="Equation.3">
                  <p:embed/>
                </p:oleObj>
              </mc:Choice>
              <mc:Fallback>
                <p:oleObj name="Формула" r:id="rId11" imgW="901440" imgH="419040" progId="Equation.3">
                  <p:embed/>
                  <p:pic>
                    <p:nvPicPr>
                      <p:cNvPr id="0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207265"/>
                        <a:ext cx="16240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H="1">
            <a:off x="2195736" y="3306167"/>
            <a:ext cx="249749" cy="1833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380217" y="3698106"/>
            <a:ext cx="240136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Объект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06501899"/>
              </p:ext>
            </p:extLst>
          </p:nvPr>
        </p:nvGraphicFramePr>
        <p:xfrm>
          <a:off x="2010399" y="4011910"/>
          <a:ext cx="18303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Формула" r:id="rId13" imgW="1015920" imgH="419040" progId="Equation.3">
                  <p:embed/>
                </p:oleObj>
              </mc:Choice>
              <mc:Fallback>
                <p:oleObj name="Формула" r:id="rId13" imgW="1015920" imgH="419040" progId="Equation.3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399" y="4011910"/>
                        <a:ext cx="18303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92419249"/>
              </p:ext>
            </p:extLst>
          </p:nvPr>
        </p:nvGraphicFramePr>
        <p:xfrm>
          <a:off x="6372200" y="1707654"/>
          <a:ext cx="2096247" cy="53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Формула" r:id="rId15" imgW="1307880" imgH="330120" progId="Equation.3">
                  <p:embed/>
                </p:oleObj>
              </mc:Choice>
              <mc:Fallback>
                <p:oleObj name="Формула" r:id="rId15" imgW="1307880" imgH="330120" progId="Equation.3">
                  <p:embed/>
                  <p:pic>
                    <p:nvPicPr>
                      <p:cNvPr id="0" name="Объект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707654"/>
                        <a:ext cx="2096247" cy="530721"/>
                      </a:xfrm>
                      <a:prstGeom prst="rect">
                        <a:avLst/>
                      </a:prstGeom>
                      <a:solidFill>
                        <a:srgbClr val="FEE5D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2675" y="354383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Сокращение дробей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34377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неверно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414568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верно</a:t>
            </a:r>
            <a:endParaRPr lang="ru-RU" sz="20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979712" y="3981983"/>
            <a:ext cx="30243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877" y="379781"/>
            <a:ext cx="8429684" cy="53578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80000"/>
                </a:solidFill>
              </a:rPr>
              <a:t>Порядок действий</a:t>
            </a:r>
            <a:r>
              <a:rPr lang="en-US" sz="3200" b="1" dirty="0" smtClean="0">
                <a:solidFill>
                  <a:srgbClr val="680000"/>
                </a:solidFill>
              </a:rPr>
              <a:t> – </a:t>
            </a:r>
            <a:r>
              <a:rPr lang="ru-RU" sz="3200" b="1" dirty="0" smtClean="0">
                <a:solidFill>
                  <a:srgbClr val="680000"/>
                </a:solidFill>
              </a:rPr>
              <a:t>применение на практике</a:t>
            </a:r>
            <a:endParaRPr lang="ru-RU" sz="3200" dirty="0">
              <a:solidFill>
                <a:srgbClr val="68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08" y="1059582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Выражение переменной из равенства: последовательное применение обратных операций к последнему действию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515" y="2571750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Построение графиков функций: применение прямых операций, начиная с первой.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867894"/>
            <a:ext cx="550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80000"/>
                </a:solidFill>
              </a:rPr>
              <a:t>Соблюдение порядка действий – </a:t>
            </a:r>
          </a:p>
          <a:p>
            <a:pPr algn="ctr"/>
            <a:r>
              <a:rPr lang="ru-RU" sz="2800" b="1" dirty="0" smtClean="0">
                <a:solidFill>
                  <a:srgbClr val="680000"/>
                </a:solidFill>
              </a:rPr>
              <a:t>залог верного решения  </a:t>
            </a:r>
            <a:endParaRPr lang="ru-RU" sz="2800" b="1" dirty="0">
              <a:solidFill>
                <a:srgbClr val="68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284933"/>
              </p:ext>
            </p:extLst>
          </p:nvPr>
        </p:nvGraphicFramePr>
        <p:xfrm>
          <a:off x="5323682" y="2969874"/>
          <a:ext cx="2449302" cy="40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Формула" r:id="rId3" imgW="1422360" imgH="228600" progId="Equation.3">
                  <p:embed/>
                </p:oleObj>
              </mc:Choice>
              <mc:Fallback>
                <p:oleObj name="Формула" r:id="rId3" imgW="1422360" imgH="228600" progId="Equation.3">
                  <p:embed/>
                  <p:pic>
                    <p:nvPicPr>
                      <p:cNvPr id="0" name="Объект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682" y="2969874"/>
                        <a:ext cx="2449302" cy="404079"/>
                      </a:xfrm>
                      <a:prstGeom prst="rect">
                        <a:avLst/>
                      </a:prstGeom>
                      <a:solidFill>
                        <a:srgbClr val="E7FAFD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45984050"/>
              </p:ext>
            </p:extLst>
          </p:nvPr>
        </p:nvGraphicFramePr>
        <p:xfrm>
          <a:off x="283409" y="1891380"/>
          <a:ext cx="23637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Формула" r:id="rId5" imgW="1460160" imgH="431640" progId="Equation.3">
                  <p:embed/>
                </p:oleObj>
              </mc:Choice>
              <mc:Fallback>
                <p:oleObj name="Формула" r:id="rId5" imgW="1460160" imgH="431640" progId="Equation.3">
                  <p:embed/>
                  <p:pic>
                    <p:nvPicPr>
                      <p:cNvPr id="0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09" y="1891380"/>
                        <a:ext cx="2363787" cy="701675"/>
                      </a:xfrm>
                      <a:prstGeom prst="rect">
                        <a:avLst/>
                      </a:prstGeom>
                      <a:solidFill>
                        <a:srgbClr val="FEE5D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094142"/>
              </p:ext>
            </p:extLst>
          </p:nvPr>
        </p:nvGraphicFramePr>
        <p:xfrm>
          <a:off x="3059832" y="1890579"/>
          <a:ext cx="38608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Формула" r:id="rId7" imgW="2514600" imgH="419040" progId="Equation.3">
                  <p:embed/>
                </p:oleObj>
              </mc:Choice>
              <mc:Fallback>
                <p:oleObj name="Формула" r:id="rId7" imgW="2514600" imgH="419040" progId="Equation.3">
                  <p:embed/>
                  <p:pic>
                    <p:nvPicPr>
                      <p:cNvPr id="0" name="Объект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890579"/>
                        <a:ext cx="3860800" cy="642938"/>
                      </a:xfrm>
                      <a:prstGeom prst="rect">
                        <a:avLst/>
                      </a:prstGeom>
                      <a:solidFill>
                        <a:srgbClr val="F8FBD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2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9501"/>
            <a:ext cx="8229600" cy="64807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Порядок действий в работе с равенствами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665635"/>
              </p:ext>
            </p:extLst>
          </p:nvPr>
        </p:nvGraphicFramePr>
        <p:xfrm>
          <a:off x="683568" y="1408622"/>
          <a:ext cx="936104" cy="50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Формула" r:id="rId3" imgW="799920" imgH="431640" progId="Equation.3">
                  <p:embed/>
                </p:oleObj>
              </mc:Choice>
              <mc:Fallback>
                <p:oleObj name="Формула" r:id="rId3" imgW="7999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08622"/>
                        <a:ext cx="936104" cy="50576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38173749"/>
              </p:ext>
            </p:extLst>
          </p:nvPr>
        </p:nvGraphicFramePr>
        <p:xfrm>
          <a:off x="755576" y="1995686"/>
          <a:ext cx="2585882" cy="55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" name="Формула" r:id="rId5" imgW="1942920" imgH="419040" progId="Equation.3">
                  <p:embed/>
                </p:oleObj>
              </mc:Choice>
              <mc:Fallback>
                <p:oleObj name="Формула" r:id="rId5" imgW="1942920" imgH="419040" progId="Equation.3">
                  <p:embed/>
                  <p:pic>
                    <p:nvPicPr>
                      <p:cNvPr id="0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95686"/>
                        <a:ext cx="2585882" cy="55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43177602"/>
              </p:ext>
            </p:extLst>
          </p:nvPr>
        </p:nvGraphicFramePr>
        <p:xfrm>
          <a:off x="3635896" y="1865543"/>
          <a:ext cx="2736305" cy="562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" name="Формула" r:id="rId7" imgW="2095200" imgH="419040" progId="Equation.3">
                  <p:embed/>
                </p:oleObj>
              </mc:Choice>
              <mc:Fallback>
                <p:oleObj name="Формула" r:id="rId7" imgW="2095200" imgH="419040" progId="Equation.3">
                  <p:embed/>
                  <p:pic>
                    <p:nvPicPr>
                      <p:cNvPr id="0" name="Объект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865543"/>
                        <a:ext cx="2736305" cy="562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37919103"/>
              </p:ext>
            </p:extLst>
          </p:nvPr>
        </p:nvGraphicFramePr>
        <p:xfrm>
          <a:off x="5004048" y="2427734"/>
          <a:ext cx="271818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" name="Формула" r:id="rId9" imgW="2120760" imgH="393480" progId="Equation.3">
                  <p:embed/>
                </p:oleObj>
              </mc:Choice>
              <mc:Fallback>
                <p:oleObj name="Формула" r:id="rId9" imgW="2120760" imgH="393480" progId="Equation.3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427734"/>
                        <a:ext cx="2718181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5967126"/>
              </p:ext>
            </p:extLst>
          </p:nvPr>
        </p:nvGraphicFramePr>
        <p:xfrm>
          <a:off x="6156176" y="2931790"/>
          <a:ext cx="271649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Формула" r:id="rId11" imgW="2120760" imgH="393480" progId="Equation.3">
                  <p:embed/>
                </p:oleObj>
              </mc:Choice>
              <mc:Fallback>
                <p:oleObj name="Формула" r:id="rId11" imgW="2120760" imgH="393480" progId="Equation.3">
                  <p:embed/>
                  <p:pic>
                    <p:nvPicPr>
                      <p:cNvPr id="0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31790"/>
                        <a:ext cx="2716490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67300421"/>
              </p:ext>
            </p:extLst>
          </p:nvPr>
        </p:nvGraphicFramePr>
        <p:xfrm>
          <a:off x="4572000" y="3507854"/>
          <a:ext cx="2692491" cy="54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Формула" r:id="rId13" imgW="1942920" imgH="393480" progId="Equation.3">
                  <p:embed/>
                </p:oleObj>
              </mc:Choice>
              <mc:Fallback>
                <p:oleObj name="Формула" r:id="rId13" imgW="1942920" imgH="393480" progId="Equation.3">
                  <p:embed/>
                  <p:pic>
                    <p:nvPicPr>
                      <p:cNvPr id="0" name="Объект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07854"/>
                        <a:ext cx="2692491" cy="545083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88758151"/>
              </p:ext>
            </p:extLst>
          </p:nvPr>
        </p:nvGraphicFramePr>
        <p:xfrm>
          <a:off x="3629423" y="1059581"/>
          <a:ext cx="1287673" cy="57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Формула" r:id="rId15" imgW="965160" imgH="431640" progId="Equation.3">
                  <p:embed/>
                </p:oleObj>
              </mc:Choice>
              <mc:Fallback>
                <p:oleObj name="Формула" r:id="rId15" imgW="965160" imgH="431640" progId="Equation.3">
                  <p:embed/>
                  <p:pic>
                    <p:nvPicPr>
                      <p:cNvPr id="0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423" y="1059581"/>
                        <a:ext cx="1287673" cy="576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70150988"/>
              </p:ext>
            </p:extLst>
          </p:nvPr>
        </p:nvGraphicFramePr>
        <p:xfrm>
          <a:off x="5076056" y="1036894"/>
          <a:ext cx="1656184" cy="636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Формула" r:id="rId17" imgW="1257120" imgH="482400" progId="Equation.3">
                  <p:embed/>
                </p:oleObj>
              </mc:Choice>
              <mc:Fallback>
                <p:oleObj name="Формула" r:id="rId17" imgW="1257120" imgH="482400" progId="Equation.3">
                  <p:embed/>
                  <p:pic>
                    <p:nvPicPr>
                      <p:cNvPr id="0" name="Объект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036894"/>
                        <a:ext cx="1656184" cy="636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61427219"/>
              </p:ext>
            </p:extLst>
          </p:nvPr>
        </p:nvGraphicFramePr>
        <p:xfrm>
          <a:off x="6804248" y="1059580"/>
          <a:ext cx="1224136" cy="77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Формула" r:id="rId19" imgW="990360" imgH="622080" progId="Equation.3">
                  <p:embed/>
                </p:oleObj>
              </mc:Choice>
              <mc:Fallback>
                <p:oleObj name="Формула" r:id="rId19" imgW="990360" imgH="622080" progId="Equation.3">
                  <p:embed/>
                  <p:pic>
                    <p:nvPicPr>
                      <p:cNvPr id="0" name="Объект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059580"/>
                        <a:ext cx="1224136" cy="770243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571" y="2988116"/>
            <a:ext cx="4202511" cy="1815882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Шаги выражения переменной</a:t>
            </a:r>
          </a:p>
          <a:p>
            <a:r>
              <a:rPr lang="ru-RU" sz="2000" b="1" dirty="0" smtClean="0"/>
              <a:t> из равенства (формулы)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начинаем с последней выполняемой операции в формуле.</a:t>
            </a:r>
          </a:p>
          <a:p>
            <a:r>
              <a:rPr lang="ru-RU" dirty="0" smtClean="0"/>
              <a:t>Применение к обеим частям равенства одной и той же </a:t>
            </a:r>
            <a:r>
              <a:rPr lang="ru-RU" b="1" i="1" dirty="0" smtClean="0"/>
              <a:t>обратной </a:t>
            </a:r>
            <a:r>
              <a:rPr lang="ru-RU" dirty="0" smtClean="0"/>
              <a:t>операции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3571" y="1059581"/>
            <a:ext cx="341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формул выразить: </a:t>
            </a:r>
          </a:p>
          <a:p>
            <a:endParaRPr lang="ru-RU" sz="800" dirty="0" smtClean="0"/>
          </a:p>
          <a:p>
            <a:r>
              <a:rPr lang="ru-RU" dirty="0" smtClean="0"/>
              <a:t>а) из                    переменную       .     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763" y="2104568"/>
            <a:ext cx="334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 из                                                  </a:t>
            </a:r>
          </a:p>
          <a:p>
            <a:r>
              <a:rPr lang="ru-RU" dirty="0" smtClean="0"/>
              <a:t>переменную   </a:t>
            </a:r>
            <a:r>
              <a:rPr lang="ru-RU" i="1" dirty="0" smtClean="0"/>
              <a:t>т.</a:t>
            </a:r>
            <a:r>
              <a:rPr lang="ru-RU" dirty="0" smtClean="0"/>
              <a:t>    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91881" y="1054989"/>
            <a:ext cx="0" cy="13727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Объект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64199415"/>
              </p:ext>
            </p:extLst>
          </p:nvPr>
        </p:nvGraphicFramePr>
        <p:xfrm>
          <a:off x="2987824" y="1541514"/>
          <a:ext cx="3111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" name="Формула" r:id="rId21" imgW="228600" imgH="215640" progId="Equation.3">
                  <p:embed/>
                </p:oleObj>
              </mc:Choice>
              <mc:Fallback>
                <p:oleObj name="Формула" r:id="rId21" imgW="228600" imgH="215640" progId="Equation.3">
                  <p:embed/>
                  <p:pic>
                    <p:nvPicPr>
                      <p:cNvPr id="0" name="Объект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541514"/>
                        <a:ext cx="3111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5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870" y="411510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Порядок действий в построении графиков</a:t>
            </a:r>
            <a:endParaRPr lang="ru-RU" sz="28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490" y="990894"/>
            <a:ext cx="3316265" cy="2572338"/>
            <a:chOff x="0" y="0"/>
            <a:chExt cx="2687317" cy="1908751"/>
          </a:xfrm>
        </p:grpSpPr>
        <p:sp>
          <p:nvSpPr>
            <p:cNvPr id="26" name="Поле 181"/>
            <p:cNvSpPr txBox="1"/>
            <p:nvPr/>
          </p:nvSpPr>
          <p:spPr>
            <a:xfrm>
              <a:off x="681836" y="1094108"/>
              <a:ext cx="216708" cy="24842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ea typeface="Calibri"/>
                  <a:cs typeface="Times New Roman"/>
                </a:rPr>
                <a:t>1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7" name="Поле 182"/>
            <p:cNvSpPr txBox="1"/>
            <p:nvPr/>
          </p:nvSpPr>
          <p:spPr>
            <a:xfrm>
              <a:off x="332990" y="782261"/>
              <a:ext cx="216535" cy="24828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ea typeface="Calibri"/>
                  <a:cs typeface="Times New Roman"/>
                </a:rPr>
                <a:t>1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0" y="0"/>
              <a:ext cx="2687317" cy="1908751"/>
              <a:chOff x="0" y="0"/>
              <a:chExt cx="2687317" cy="1908751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0" y="0"/>
                <a:ext cx="2687317" cy="1773556"/>
                <a:chOff x="0" y="0"/>
                <a:chExt cx="2687934" cy="1773577"/>
              </a:xfrm>
            </p:grpSpPr>
            <p:sp>
              <p:nvSpPr>
                <p:cNvPr id="35" name="Поле 43"/>
                <p:cNvSpPr txBox="1"/>
                <p:nvPr/>
              </p:nvSpPr>
              <p:spPr>
                <a:xfrm>
                  <a:off x="306475" y="0"/>
                  <a:ext cx="260985" cy="25527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 i="1">
                      <a:effectLst/>
                      <a:latin typeface="Times New Roman"/>
                      <a:ea typeface="Calibri"/>
                      <a:cs typeface="Times New Roman"/>
                    </a:rPr>
                    <a:t>у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6" name="Поле 42"/>
                <p:cNvSpPr txBox="1"/>
                <p:nvPr/>
              </p:nvSpPr>
              <p:spPr>
                <a:xfrm>
                  <a:off x="2426677" y="1115367"/>
                  <a:ext cx="261257" cy="255689"/>
                </a:xfrm>
                <a:prstGeom prst="rect">
                  <a:avLst/>
                </a:prstGeom>
                <a:solidFill>
                  <a:schemeClr val="lt1"/>
                </a:solidFill>
                <a:ln w="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 i="1">
                      <a:effectLst/>
                      <a:latin typeface="Times New Roman"/>
                      <a:ea typeface="Calibri"/>
                      <a:cs typeface="Times New Roman"/>
                    </a:rPr>
                    <a:t>х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37" name="Прямая со стрелкой 36"/>
                <p:cNvCxnSpPr/>
                <p:nvPr/>
              </p:nvCxnSpPr>
              <p:spPr>
                <a:xfrm>
                  <a:off x="0" y="1115367"/>
                  <a:ext cx="2608028" cy="79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 стрелкой 37"/>
                <p:cNvCxnSpPr/>
                <p:nvPr/>
              </p:nvCxnSpPr>
              <p:spPr>
                <a:xfrm flipV="1">
                  <a:off x="537587" y="40193"/>
                  <a:ext cx="1" cy="173338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763675" y="1085222"/>
                  <a:ext cx="0" cy="647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019908" y="1090246"/>
                  <a:ext cx="0" cy="647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>
                  <a:off x="1251020" y="1090246"/>
                  <a:ext cx="0" cy="647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1462035" y="1095270"/>
                  <a:ext cx="0" cy="647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>
                  <a:off x="1904163" y="1090246"/>
                  <a:ext cx="0" cy="647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1688123" y="1085222"/>
                  <a:ext cx="0" cy="647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502418" y="909376"/>
                  <a:ext cx="501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517490" y="713433"/>
                  <a:ext cx="501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flipH="1">
                  <a:off x="497394" y="517490"/>
                  <a:ext cx="708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517490" y="1723292"/>
                  <a:ext cx="501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502418" y="311499"/>
                  <a:ext cx="501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517490" y="1336431"/>
                  <a:ext cx="501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517490" y="1537398"/>
                  <a:ext cx="501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321547" y="1070149"/>
                  <a:ext cx="0" cy="647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100484" y="1080198"/>
                  <a:ext cx="0" cy="647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2130251" y="1080198"/>
                  <a:ext cx="0" cy="647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613124" y="782261"/>
                <a:ext cx="1791336" cy="1126490"/>
                <a:chOff x="0" y="0"/>
                <a:chExt cx="1791802" cy="1126987"/>
              </a:xfrm>
            </p:grpSpPr>
            <p:sp>
              <p:nvSpPr>
                <p:cNvPr id="31" name="Полилиния 30"/>
                <p:cNvSpPr/>
                <p:nvPr/>
              </p:nvSpPr>
              <p:spPr>
                <a:xfrm>
                  <a:off x="0" y="132138"/>
                  <a:ext cx="600075" cy="994849"/>
                </a:xfrm>
                <a:custGeom>
                  <a:avLst/>
                  <a:gdLst>
                    <a:gd name="connsiteX0" fmla="*/ 623694 w 623694"/>
                    <a:gd name="connsiteY0" fmla="*/ 0 h 993683"/>
                    <a:gd name="connsiteX1" fmla="*/ 443986 w 623694"/>
                    <a:gd name="connsiteY1" fmla="*/ 21142 h 993683"/>
                    <a:gd name="connsiteX2" fmla="*/ 311847 w 623694"/>
                    <a:gd name="connsiteY2" fmla="*/ 58141 h 993683"/>
                    <a:gd name="connsiteX3" fmla="*/ 200850 w 623694"/>
                    <a:gd name="connsiteY3" fmla="*/ 126853 h 993683"/>
                    <a:gd name="connsiteX4" fmla="*/ 126853 w 623694"/>
                    <a:gd name="connsiteY4" fmla="*/ 227278 h 993683"/>
                    <a:gd name="connsiteX5" fmla="*/ 68712 w 623694"/>
                    <a:gd name="connsiteY5" fmla="*/ 412273 h 993683"/>
                    <a:gd name="connsiteX6" fmla="*/ 36998 w 623694"/>
                    <a:gd name="connsiteY6" fmla="*/ 570839 h 993683"/>
                    <a:gd name="connsiteX7" fmla="*/ 10571 w 623694"/>
                    <a:gd name="connsiteY7" fmla="*/ 808689 h 993683"/>
                    <a:gd name="connsiteX8" fmla="*/ 0 w 623694"/>
                    <a:gd name="connsiteY8" fmla="*/ 993683 h 993683"/>
                    <a:gd name="connsiteX9" fmla="*/ 0 w 623694"/>
                    <a:gd name="connsiteY9" fmla="*/ 993683 h 99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3694" h="993683">
                      <a:moveTo>
                        <a:pt x="623694" y="0"/>
                      </a:moveTo>
                      <a:cubicBezTo>
                        <a:pt x="559827" y="5726"/>
                        <a:pt x="495960" y="11452"/>
                        <a:pt x="443986" y="21142"/>
                      </a:cubicBezTo>
                      <a:cubicBezTo>
                        <a:pt x="392011" y="30832"/>
                        <a:pt x="352370" y="40523"/>
                        <a:pt x="311847" y="58141"/>
                      </a:cubicBezTo>
                      <a:cubicBezTo>
                        <a:pt x="271324" y="75760"/>
                        <a:pt x="231682" y="98664"/>
                        <a:pt x="200850" y="126853"/>
                      </a:cubicBezTo>
                      <a:cubicBezTo>
                        <a:pt x="170018" y="155042"/>
                        <a:pt x="148876" y="179708"/>
                        <a:pt x="126853" y="227278"/>
                      </a:cubicBezTo>
                      <a:cubicBezTo>
                        <a:pt x="104830" y="274848"/>
                        <a:pt x="83688" y="355013"/>
                        <a:pt x="68712" y="412273"/>
                      </a:cubicBezTo>
                      <a:cubicBezTo>
                        <a:pt x="53736" y="469533"/>
                        <a:pt x="46688" y="504770"/>
                        <a:pt x="36998" y="570839"/>
                      </a:cubicBezTo>
                      <a:cubicBezTo>
                        <a:pt x="27308" y="636908"/>
                        <a:pt x="16737" y="738215"/>
                        <a:pt x="10571" y="808689"/>
                      </a:cubicBezTo>
                      <a:cubicBezTo>
                        <a:pt x="4405" y="879163"/>
                        <a:pt x="0" y="993683"/>
                        <a:pt x="0" y="993683"/>
                      </a:cubicBezTo>
                      <a:lnTo>
                        <a:pt x="0" y="993683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>
                  <a:off x="576125" y="0"/>
                  <a:ext cx="1215677" cy="121568"/>
                </a:xfrm>
                <a:custGeom>
                  <a:avLst/>
                  <a:gdLst>
                    <a:gd name="connsiteX0" fmla="*/ 0 w 1215677"/>
                    <a:gd name="connsiteY0" fmla="*/ 121568 h 121568"/>
                    <a:gd name="connsiteX1" fmla="*/ 1215677 w 1215677"/>
                    <a:gd name="connsiteY1" fmla="*/ 0 h 121568"/>
                    <a:gd name="connsiteX2" fmla="*/ 1215677 w 1215677"/>
                    <a:gd name="connsiteY2" fmla="*/ 0 h 12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677" h="121568">
                      <a:moveTo>
                        <a:pt x="0" y="121568"/>
                      </a:moveTo>
                      <a:lnTo>
                        <a:pt x="1215677" y="0"/>
                      </a:lnTo>
                      <a:lnTo>
                        <a:pt x="1215677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586696" y="105711"/>
                  <a:ext cx="45719" cy="4571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116282" y="306562"/>
                  <a:ext cx="45085" cy="4508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" name="Группа 91"/>
          <p:cNvGrpSpPr/>
          <p:nvPr/>
        </p:nvGrpSpPr>
        <p:grpSpPr>
          <a:xfrm>
            <a:off x="-22606" y="865586"/>
            <a:ext cx="3704694" cy="2751021"/>
            <a:chOff x="0" y="0"/>
            <a:chExt cx="2921776" cy="1925953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0" y="0"/>
              <a:ext cx="2921776" cy="1925953"/>
              <a:chOff x="0" y="0"/>
              <a:chExt cx="2922166" cy="1926311"/>
            </a:xfrm>
          </p:grpSpPr>
          <p:sp>
            <p:nvSpPr>
              <p:cNvPr id="99" name="Поле 184"/>
              <p:cNvSpPr txBox="1"/>
              <p:nvPr/>
            </p:nvSpPr>
            <p:spPr>
              <a:xfrm>
                <a:off x="681836" y="1046539"/>
                <a:ext cx="216535" cy="24828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b="1">
                    <a:effectLst/>
                    <a:ea typeface="Calibri"/>
                    <a:cs typeface="Times New Roman"/>
                  </a:rPr>
                  <a:t>1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00" name="Поле 185"/>
              <p:cNvSpPr txBox="1"/>
              <p:nvPr/>
            </p:nvSpPr>
            <p:spPr>
              <a:xfrm>
                <a:off x="1199820" y="1094109"/>
                <a:ext cx="216708" cy="24834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b="1">
                    <a:effectLst/>
                    <a:ea typeface="Calibri"/>
                    <a:cs typeface="Times New Roman"/>
                  </a:rPr>
                  <a:t>3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101" name="Группа 100"/>
              <p:cNvGrpSpPr/>
              <p:nvPr/>
            </p:nvGrpSpPr>
            <p:grpSpPr>
              <a:xfrm>
                <a:off x="0" y="0"/>
                <a:ext cx="2922166" cy="1926311"/>
                <a:chOff x="0" y="0"/>
                <a:chExt cx="2922166" cy="1926311"/>
              </a:xfrm>
            </p:grpSpPr>
            <p:grpSp>
              <p:nvGrpSpPr>
                <p:cNvPr id="102" name="Группа 101"/>
                <p:cNvGrpSpPr/>
                <p:nvPr/>
              </p:nvGrpSpPr>
              <p:grpSpPr>
                <a:xfrm>
                  <a:off x="1120486" y="776828"/>
                  <a:ext cx="1801680" cy="1147781"/>
                  <a:chOff x="-51" y="-21299"/>
                  <a:chExt cx="1802149" cy="1148287"/>
                </a:xfrm>
              </p:grpSpPr>
              <p:sp>
                <p:nvSpPr>
                  <p:cNvPr id="131" name="Полилиния 130"/>
                  <p:cNvSpPr/>
                  <p:nvPr/>
                </p:nvSpPr>
                <p:spPr>
                  <a:xfrm>
                    <a:off x="-51" y="100270"/>
                    <a:ext cx="600075" cy="1026718"/>
                  </a:xfrm>
                  <a:custGeom>
                    <a:avLst/>
                    <a:gdLst>
                      <a:gd name="connsiteX0" fmla="*/ 623694 w 623694"/>
                      <a:gd name="connsiteY0" fmla="*/ 0 h 993683"/>
                      <a:gd name="connsiteX1" fmla="*/ 443986 w 623694"/>
                      <a:gd name="connsiteY1" fmla="*/ 21142 h 993683"/>
                      <a:gd name="connsiteX2" fmla="*/ 311847 w 623694"/>
                      <a:gd name="connsiteY2" fmla="*/ 58141 h 993683"/>
                      <a:gd name="connsiteX3" fmla="*/ 200850 w 623694"/>
                      <a:gd name="connsiteY3" fmla="*/ 126853 h 993683"/>
                      <a:gd name="connsiteX4" fmla="*/ 126853 w 623694"/>
                      <a:gd name="connsiteY4" fmla="*/ 227278 h 993683"/>
                      <a:gd name="connsiteX5" fmla="*/ 68712 w 623694"/>
                      <a:gd name="connsiteY5" fmla="*/ 412273 h 993683"/>
                      <a:gd name="connsiteX6" fmla="*/ 36998 w 623694"/>
                      <a:gd name="connsiteY6" fmla="*/ 570839 h 993683"/>
                      <a:gd name="connsiteX7" fmla="*/ 10571 w 623694"/>
                      <a:gd name="connsiteY7" fmla="*/ 808689 h 993683"/>
                      <a:gd name="connsiteX8" fmla="*/ 0 w 623694"/>
                      <a:gd name="connsiteY8" fmla="*/ 993683 h 993683"/>
                      <a:gd name="connsiteX9" fmla="*/ 0 w 623694"/>
                      <a:gd name="connsiteY9" fmla="*/ 993683 h 993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23694" h="993683">
                        <a:moveTo>
                          <a:pt x="623694" y="0"/>
                        </a:moveTo>
                        <a:cubicBezTo>
                          <a:pt x="559827" y="5726"/>
                          <a:pt x="495960" y="11452"/>
                          <a:pt x="443986" y="21142"/>
                        </a:cubicBezTo>
                        <a:cubicBezTo>
                          <a:pt x="392011" y="30832"/>
                          <a:pt x="352370" y="40523"/>
                          <a:pt x="311847" y="58141"/>
                        </a:cubicBezTo>
                        <a:cubicBezTo>
                          <a:pt x="271324" y="75760"/>
                          <a:pt x="231682" y="98664"/>
                          <a:pt x="200850" y="126853"/>
                        </a:cubicBezTo>
                        <a:cubicBezTo>
                          <a:pt x="170018" y="155042"/>
                          <a:pt x="148876" y="179708"/>
                          <a:pt x="126853" y="227278"/>
                        </a:cubicBezTo>
                        <a:cubicBezTo>
                          <a:pt x="104830" y="274848"/>
                          <a:pt x="83688" y="355013"/>
                          <a:pt x="68712" y="412273"/>
                        </a:cubicBezTo>
                        <a:cubicBezTo>
                          <a:pt x="53736" y="469533"/>
                          <a:pt x="46688" y="504770"/>
                          <a:pt x="36998" y="570839"/>
                        </a:cubicBezTo>
                        <a:cubicBezTo>
                          <a:pt x="27308" y="636908"/>
                          <a:pt x="16737" y="738215"/>
                          <a:pt x="10571" y="808689"/>
                        </a:cubicBezTo>
                        <a:cubicBezTo>
                          <a:pt x="4405" y="879163"/>
                          <a:pt x="0" y="993683"/>
                          <a:pt x="0" y="993683"/>
                        </a:cubicBezTo>
                        <a:lnTo>
                          <a:pt x="0" y="993683"/>
                        </a:lnTo>
                      </a:path>
                    </a:pathLst>
                  </a:custGeom>
                  <a:noFill/>
                  <a:ln w="15875">
                    <a:solidFill>
                      <a:srgbClr val="00206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" name="Полилиния 131"/>
                  <p:cNvSpPr/>
                  <p:nvPr/>
                </p:nvSpPr>
                <p:spPr>
                  <a:xfrm>
                    <a:off x="586421" y="-21299"/>
                    <a:ext cx="1215677" cy="121568"/>
                  </a:xfrm>
                  <a:custGeom>
                    <a:avLst/>
                    <a:gdLst>
                      <a:gd name="connsiteX0" fmla="*/ 0 w 1215677"/>
                      <a:gd name="connsiteY0" fmla="*/ 121568 h 121568"/>
                      <a:gd name="connsiteX1" fmla="*/ 1215677 w 1215677"/>
                      <a:gd name="connsiteY1" fmla="*/ 0 h 121568"/>
                      <a:gd name="connsiteX2" fmla="*/ 1215677 w 1215677"/>
                      <a:gd name="connsiteY2" fmla="*/ 0 h 121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5677" h="121568">
                        <a:moveTo>
                          <a:pt x="0" y="121568"/>
                        </a:moveTo>
                        <a:lnTo>
                          <a:pt x="1215677" y="0"/>
                        </a:lnTo>
                        <a:lnTo>
                          <a:pt x="1215677" y="0"/>
                        </a:lnTo>
                      </a:path>
                    </a:pathLst>
                  </a:custGeom>
                  <a:noFill/>
                  <a:ln w="15875">
                    <a:solidFill>
                      <a:srgbClr val="00206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3" name="Овал 132"/>
                  <p:cNvSpPr/>
                  <p:nvPr/>
                </p:nvSpPr>
                <p:spPr>
                  <a:xfrm>
                    <a:off x="559466" y="81374"/>
                    <a:ext cx="45737" cy="61583"/>
                  </a:xfrm>
                  <a:prstGeom prst="ellipse">
                    <a:avLst/>
                  </a:prstGeom>
                  <a:ln w="15875">
                    <a:solidFill>
                      <a:srgbClr val="00206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4" name="Овал 133"/>
                  <p:cNvSpPr/>
                  <p:nvPr/>
                </p:nvSpPr>
                <p:spPr>
                  <a:xfrm>
                    <a:off x="116282" y="306562"/>
                    <a:ext cx="45085" cy="45085"/>
                  </a:xfrm>
                  <a:prstGeom prst="ellipse">
                    <a:avLst/>
                  </a:prstGeom>
                  <a:ln w="15875">
                    <a:solidFill>
                      <a:srgbClr val="00206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1020111" y="58141"/>
                  <a:ext cx="0" cy="186817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Группа 103"/>
                <p:cNvGrpSpPr/>
                <p:nvPr/>
              </p:nvGrpSpPr>
              <p:grpSpPr>
                <a:xfrm>
                  <a:off x="0" y="0"/>
                  <a:ext cx="2687317" cy="1908752"/>
                  <a:chOff x="0" y="0"/>
                  <a:chExt cx="2687317" cy="1908752"/>
                </a:xfrm>
              </p:grpSpPr>
              <p:grpSp>
                <p:nvGrpSpPr>
                  <p:cNvPr id="105" name="Группа 104"/>
                  <p:cNvGrpSpPr/>
                  <p:nvPr/>
                </p:nvGrpSpPr>
                <p:grpSpPr>
                  <a:xfrm>
                    <a:off x="0" y="0"/>
                    <a:ext cx="2687317" cy="1773556"/>
                    <a:chOff x="0" y="0"/>
                    <a:chExt cx="2687934" cy="1773577"/>
                  </a:xfrm>
                </p:grpSpPr>
                <p:sp>
                  <p:nvSpPr>
                    <p:cNvPr id="111" name="Поле 155"/>
                    <p:cNvSpPr txBox="1"/>
                    <p:nvPr/>
                  </p:nvSpPr>
                  <p:spPr>
                    <a:xfrm>
                      <a:off x="306475" y="0"/>
                      <a:ext cx="260985" cy="25527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2" name="Поле 156"/>
                    <p:cNvSpPr txBox="1"/>
                    <p:nvPr/>
                  </p:nvSpPr>
                  <p:spPr>
                    <a:xfrm>
                      <a:off x="2426677" y="1115367"/>
                      <a:ext cx="261257" cy="255689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113" name="Прямая со стрелкой 112"/>
                    <p:cNvCxnSpPr/>
                    <p:nvPr/>
                  </p:nvCxnSpPr>
                  <p:spPr>
                    <a:xfrm>
                      <a:off x="0" y="1115367"/>
                      <a:ext cx="2608028" cy="79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Прямая со стрелкой 113"/>
                    <p:cNvCxnSpPr/>
                    <p:nvPr/>
                  </p:nvCxnSpPr>
                  <p:spPr>
                    <a:xfrm flipV="1">
                      <a:off x="537587" y="40193"/>
                      <a:ext cx="1" cy="173338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Прямая соединительная линия 114"/>
                    <p:cNvCxnSpPr/>
                    <p:nvPr/>
                  </p:nvCxnSpPr>
                  <p:spPr>
                    <a:xfrm>
                      <a:off x="763675" y="1085222"/>
                      <a:ext cx="0" cy="6477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Прямая соединительная линия 115"/>
                    <p:cNvCxnSpPr/>
                    <p:nvPr/>
                  </p:nvCxnSpPr>
                  <p:spPr>
                    <a:xfrm>
                      <a:off x="1019908" y="1090246"/>
                      <a:ext cx="0" cy="6477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Прямая соединительная линия 116"/>
                    <p:cNvCxnSpPr/>
                    <p:nvPr/>
                  </p:nvCxnSpPr>
                  <p:spPr>
                    <a:xfrm>
                      <a:off x="1251020" y="1090246"/>
                      <a:ext cx="0" cy="6477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Прямая соединительная линия 117"/>
                    <p:cNvCxnSpPr/>
                    <p:nvPr/>
                  </p:nvCxnSpPr>
                  <p:spPr>
                    <a:xfrm>
                      <a:off x="1462035" y="1095270"/>
                      <a:ext cx="0" cy="6477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Прямая соединительная линия 118"/>
                    <p:cNvCxnSpPr/>
                    <p:nvPr/>
                  </p:nvCxnSpPr>
                  <p:spPr>
                    <a:xfrm>
                      <a:off x="1904163" y="1090246"/>
                      <a:ext cx="0" cy="6477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Прямая соединительная линия 119"/>
                    <p:cNvCxnSpPr/>
                    <p:nvPr/>
                  </p:nvCxnSpPr>
                  <p:spPr>
                    <a:xfrm>
                      <a:off x="1688123" y="1085222"/>
                      <a:ext cx="0" cy="6477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Прямая соединительная линия 120"/>
                    <p:cNvCxnSpPr/>
                    <p:nvPr/>
                  </p:nvCxnSpPr>
                  <p:spPr>
                    <a:xfrm>
                      <a:off x="502418" y="909376"/>
                      <a:ext cx="5016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Прямая соединительная линия 121"/>
                    <p:cNvCxnSpPr/>
                    <p:nvPr/>
                  </p:nvCxnSpPr>
                  <p:spPr>
                    <a:xfrm>
                      <a:off x="517490" y="713433"/>
                      <a:ext cx="5016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Прямая соединительная линия 122"/>
                    <p:cNvCxnSpPr/>
                    <p:nvPr/>
                  </p:nvCxnSpPr>
                  <p:spPr>
                    <a:xfrm flipH="1">
                      <a:off x="497394" y="517490"/>
                      <a:ext cx="7086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Прямая соединительная линия 123"/>
                    <p:cNvCxnSpPr/>
                    <p:nvPr/>
                  </p:nvCxnSpPr>
                  <p:spPr>
                    <a:xfrm>
                      <a:off x="517490" y="1723292"/>
                      <a:ext cx="5016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Прямая соединительная линия 124"/>
                    <p:cNvCxnSpPr/>
                    <p:nvPr/>
                  </p:nvCxnSpPr>
                  <p:spPr>
                    <a:xfrm>
                      <a:off x="502418" y="311499"/>
                      <a:ext cx="5016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Прямая соединительная линия 125"/>
                    <p:cNvCxnSpPr/>
                    <p:nvPr/>
                  </p:nvCxnSpPr>
                  <p:spPr>
                    <a:xfrm>
                      <a:off x="517490" y="1336431"/>
                      <a:ext cx="5016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Прямая соединительная линия 126"/>
                    <p:cNvCxnSpPr/>
                    <p:nvPr/>
                  </p:nvCxnSpPr>
                  <p:spPr>
                    <a:xfrm>
                      <a:off x="517490" y="1537398"/>
                      <a:ext cx="5016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Прямая соединительная линия 127"/>
                    <p:cNvCxnSpPr/>
                    <p:nvPr/>
                  </p:nvCxnSpPr>
                  <p:spPr>
                    <a:xfrm>
                      <a:off x="321547" y="1070149"/>
                      <a:ext cx="0" cy="6477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Прямая соединительная линия 128"/>
                    <p:cNvCxnSpPr/>
                    <p:nvPr/>
                  </p:nvCxnSpPr>
                  <p:spPr>
                    <a:xfrm>
                      <a:off x="100484" y="1080198"/>
                      <a:ext cx="0" cy="6477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Прямая соединительная линия 129"/>
                    <p:cNvCxnSpPr/>
                    <p:nvPr/>
                  </p:nvCxnSpPr>
                  <p:spPr>
                    <a:xfrm>
                      <a:off x="2130251" y="1080198"/>
                      <a:ext cx="0" cy="6477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6" name="Группа 105"/>
                  <p:cNvGrpSpPr/>
                  <p:nvPr/>
                </p:nvGrpSpPr>
                <p:grpSpPr>
                  <a:xfrm>
                    <a:off x="613124" y="761135"/>
                    <a:ext cx="1739268" cy="1147617"/>
                    <a:chOff x="0" y="-21135"/>
                    <a:chExt cx="1739720" cy="1148122"/>
                  </a:xfrm>
                </p:grpSpPr>
                <p:sp>
                  <p:nvSpPr>
                    <p:cNvPr id="107" name="Полилиния 106"/>
                    <p:cNvSpPr/>
                    <p:nvPr/>
                  </p:nvSpPr>
                  <p:spPr>
                    <a:xfrm>
                      <a:off x="0" y="132138"/>
                      <a:ext cx="600075" cy="994849"/>
                    </a:xfrm>
                    <a:custGeom>
                      <a:avLst/>
                      <a:gdLst>
                        <a:gd name="connsiteX0" fmla="*/ 623694 w 623694"/>
                        <a:gd name="connsiteY0" fmla="*/ 0 h 993683"/>
                        <a:gd name="connsiteX1" fmla="*/ 443986 w 623694"/>
                        <a:gd name="connsiteY1" fmla="*/ 21142 h 993683"/>
                        <a:gd name="connsiteX2" fmla="*/ 311847 w 623694"/>
                        <a:gd name="connsiteY2" fmla="*/ 58141 h 993683"/>
                        <a:gd name="connsiteX3" fmla="*/ 200850 w 623694"/>
                        <a:gd name="connsiteY3" fmla="*/ 126853 h 993683"/>
                        <a:gd name="connsiteX4" fmla="*/ 126853 w 623694"/>
                        <a:gd name="connsiteY4" fmla="*/ 227278 h 993683"/>
                        <a:gd name="connsiteX5" fmla="*/ 68712 w 623694"/>
                        <a:gd name="connsiteY5" fmla="*/ 412273 h 993683"/>
                        <a:gd name="connsiteX6" fmla="*/ 36998 w 623694"/>
                        <a:gd name="connsiteY6" fmla="*/ 570839 h 993683"/>
                        <a:gd name="connsiteX7" fmla="*/ 10571 w 623694"/>
                        <a:gd name="connsiteY7" fmla="*/ 808689 h 993683"/>
                        <a:gd name="connsiteX8" fmla="*/ 0 w 623694"/>
                        <a:gd name="connsiteY8" fmla="*/ 993683 h 993683"/>
                        <a:gd name="connsiteX9" fmla="*/ 0 w 623694"/>
                        <a:gd name="connsiteY9" fmla="*/ 993683 h 9936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23694" h="993683">
                          <a:moveTo>
                            <a:pt x="623694" y="0"/>
                          </a:moveTo>
                          <a:cubicBezTo>
                            <a:pt x="559827" y="5726"/>
                            <a:pt x="495960" y="11452"/>
                            <a:pt x="443986" y="21142"/>
                          </a:cubicBezTo>
                          <a:cubicBezTo>
                            <a:pt x="392011" y="30832"/>
                            <a:pt x="352370" y="40523"/>
                            <a:pt x="311847" y="58141"/>
                          </a:cubicBezTo>
                          <a:cubicBezTo>
                            <a:pt x="271324" y="75760"/>
                            <a:pt x="231682" y="98664"/>
                            <a:pt x="200850" y="126853"/>
                          </a:cubicBezTo>
                          <a:cubicBezTo>
                            <a:pt x="170018" y="155042"/>
                            <a:pt x="148876" y="179708"/>
                            <a:pt x="126853" y="227278"/>
                          </a:cubicBezTo>
                          <a:cubicBezTo>
                            <a:pt x="104830" y="274848"/>
                            <a:pt x="83688" y="355013"/>
                            <a:pt x="68712" y="412273"/>
                          </a:cubicBezTo>
                          <a:cubicBezTo>
                            <a:pt x="53736" y="469533"/>
                            <a:pt x="46688" y="504770"/>
                            <a:pt x="36998" y="570839"/>
                          </a:cubicBezTo>
                          <a:cubicBezTo>
                            <a:pt x="27308" y="636908"/>
                            <a:pt x="16737" y="738215"/>
                            <a:pt x="10571" y="808689"/>
                          </a:cubicBezTo>
                          <a:cubicBezTo>
                            <a:pt x="4405" y="879163"/>
                            <a:pt x="0" y="993683"/>
                            <a:pt x="0" y="993683"/>
                          </a:cubicBezTo>
                          <a:lnTo>
                            <a:pt x="0" y="993683"/>
                          </a:lnTo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Полилиния 107"/>
                    <p:cNvSpPr/>
                    <p:nvPr/>
                  </p:nvSpPr>
                  <p:spPr>
                    <a:xfrm>
                      <a:off x="576071" y="-21135"/>
                      <a:ext cx="1163649" cy="142703"/>
                    </a:xfrm>
                    <a:custGeom>
                      <a:avLst/>
                      <a:gdLst>
                        <a:gd name="connsiteX0" fmla="*/ 0 w 1215677"/>
                        <a:gd name="connsiteY0" fmla="*/ 121568 h 121568"/>
                        <a:gd name="connsiteX1" fmla="*/ 1215677 w 1215677"/>
                        <a:gd name="connsiteY1" fmla="*/ 0 h 121568"/>
                        <a:gd name="connsiteX2" fmla="*/ 1215677 w 1215677"/>
                        <a:gd name="connsiteY2" fmla="*/ 0 h 1215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15677" h="121568">
                          <a:moveTo>
                            <a:pt x="0" y="121568"/>
                          </a:moveTo>
                          <a:lnTo>
                            <a:pt x="1215677" y="0"/>
                          </a:lnTo>
                          <a:lnTo>
                            <a:pt x="1215677" y="0"/>
                          </a:lnTo>
                        </a:path>
                      </a:pathLst>
                    </a:custGeom>
                    <a:noFill/>
                    <a:ln w="158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9" name="Овал 108"/>
                    <p:cNvSpPr/>
                    <p:nvPr/>
                  </p:nvSpPr>
                  <p:spPr>
                    <a:xfrm>
                      <a:off x="586696" y="105711"/>
                      <a:ext cx="45719" cy="45719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Овал 109"/>
                    <p:cNvSpPr/>
                    <p:nvPr/>
                  </p:nvSpPr>
                  <p:spPr>
                    <a:xfrm>
                      <a:off x="116282" y="306562"/>
                      <a:ext cx="45085" cy="45085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94" name="Группа 93"/>
            <p:cNvGrpSpPr/>
            <p:nvPr/>
          </p:nvGrpSpPr>
          <p:grpSpPr>
            <a:xfrm>
              <a:off x="1081889" y="814812"/>
              <a:ext cx="928001" cy="1084206"/>
              <a:chOff x="0" y="0"/>
              <a:chExt cx="1866206" cy="1126987"/>
            </a:xfrm>
          </p:grpSpPr>
          <p:sp>
            <p:nvSpPr>
              <p:cNvPr id="95" name="Полилиния 94"/>
              <p:cNvSpPr/>
              <p:nvPr/>
            </p:nvSpPr>
            <p:spPr>
              <a:xfrm>
                <a:off x="0" y="132138"/>
                <a:ext cx="600075" cy="994849"/>
              </a:xfrm>
              <a:custGeom>
                <a:avLst/>
                <a:gdLst>
                  <a:gd name="connsiteX0" fmla="*/ 623694 w 623694"/>
                  <a:gd name="connsiteY0" fmla="*/ 0 h 993683"/>
                  <a:gd name="connsiteX1" fmla="*/ 443986 w 623694"/>
                  <a:gd name="connsiteY1" fmla="*/ 21142 h 993683"/>
                  <a:gd name="connsiteX2" fmla="*/ 311847 w 623694"/>
                  <a:gd name="connsiteY2" fmla="*/ 58141 h 993683"/>
                  <a:gd name="connsiteX3" fmla="*/ 200850 w 623694"/>
                  <a:gd name="connsiteY3" fmla="*/ 126853 h 993683"/>
                  <a:gd name="connsiteX4" fmla="*/ 126853 w 623694"/>
                  <a:gd name="connsiteY4" fmla="*/ 227278 h 993683"/>
                  <a:gd name="connsiteX5" fmla="*/ 68712 w 623694"/>
                  <a:gd name="connsiteY5" fmla="*/ 412273 h 993683"/>
                  <a:gd name="connsiteX6" fmla="*/ 36998 w 623694"/>
                  <a:gd name="connsiteY6" fmla="*/ 570839 h 993683"/>
                  <a:gd name="connsiteX7" fmla="*/ 10571 w 623694"/>
                  <a:gd name="connsiteY7" fmla="*/ 808689 h 993683"/>
                  <a:gd name="connsiteX8" fmla="*/ 0 w 623694"/>
                  <a:gd name="connsiteY8" fmla="*/ 993683 h 993683"/>
                  <a:gd name="connsiteX9" fmla="*/ 0 w 623694"/>
                  <a:gd name="connsiteY9" fmla="*/ 993683 h 99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3694" h="993683">
                    <a:moveTo>
                      <a:pt x="623694" y="0"/>
                    </a:moveTo>
                    <a:cubicBezTo>
                      <a:pt x="559827" y="5726"/>
                      <a:pt x="495960" y="11452"/>
                      <a:pt x="443986" y="21142"/>
                    </a:cubicBezTo>
                    <a:cubicBezTo>
                      <a:pt x="392011" y="30832"/>
                      <a:pt x="352370" y="40523"/>
                      <a:pt x="311847" y="58141"/>
                    </a:cubicBezTo>
                    <a:cubicBezTo>
                      <a:pt x="271324" y="75760"/>
                      <a:pt x="231682" y="98664"/>
                      <a:pt x="200850" y="126853"/>
                    </a:cubicBezTo>
                    <a:cubicBezTo>
                      <a:pt x="170018" y="155042"/>
                      <a:pt x="148876" y="179708"/>
                      <a:pt x="126853" y="227278"/>
                    </a:cubicBezTo>
                    <a:cubicBezTo>
                      <a:pt x="104830" y="274848"/>
                      <a:pt x="83688" y="355013"/>
                      <a:pt x="68712" y="412273"/>
                    </a:cubicBezTo>
                    <a:cubicBezTo>
                      <a:pt x="53736" y="469533"/>
                      <a:pt x="46688" y="504770"/>
                      <a:pt x="36998" y="570839"/>
                    </a:cubicBezTo>
                    <a:cubicBezTo>
                      <a:pt x="27308" y="636908"/>
                      <a:pt x="16737" y="738215"/>
                      <a:pt x="10571" y="808689"/>
                    </a:cubicBezTo>
                    <a:cubicBezTo>
                      <a:pt x="4405" y="879163"/>
                      <a:pt x="0" y="993683"/>
                      <a:pt x="0" y="993683"/>
                    </a:cubicBezTo>
                    <a:lnTo>
                      <a:pt x="0" y="993683"/>
                    </a:lnTo>
                  </a:path>
                </a:pathLst>
              </a:custGeom>
              <a:noFill/>
              <a:ln w="22225">
                <a:solidFill>
                  <a:srgbClr val="33996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6" name="Полилиния 95"/>
              <p:cNvSpPr/>
              <p:nvPr/>
            </p:nvSpPr>
            <p:spPr>
              <a:xfrm>
                <a:off x="576061" y="0"/>
                <a:ext cx="1290145" cy="121568"/>
              </a:xfrm>
              <a:custGeom>
                <a:avLst/>
                <a:gdLst>
                  <a:gd name="connsiteX0" fmla="*/ 0 w 1215677"/>
                  <a:gd name="connsiteY0" fmla="*/ 121568 h 121568"/>
                  <a:gd name="connsiteX1" fmla="*/ 1215677 w 1215677"/>
                  <a:gd name="connsiteY1" fmla="*/ 0 h 121568"/>
                  <a:gd name="connsiteX2" fmla="*/ 1215677 w 1215677"/>
                  <a:gd name="connsiteY2" fmla="*/ 0 h 12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677" h="121568">
                    <a:moveTo>
                      <a:pt x="0" y="121568"/>
                    </a:moveTo>
                    <a:lnTo>
                      <a:pt x="1215677" y="0"/>
                    </a:lnTo>
                    <a:lnTo>
                      <a:pt x="1215677" y="0"/>
                    </a:lnTo>
                  </a:path>
                </a:pathLst>
              </a:custGeom>
              <a:noFill/>
              <a:ln w="22225">
                <a:solidFill>
                  <a:srgbClr val="33996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495668" y="103870"/>
                <a:ext cx="136677" cy="47523"/>
              </a:xfrm>
              <a:prstGeom prst="ellipse">
                <a:avLst/>
              </a:prstGeom>
              <a:ln>
                <a:solidFill>
                  <a:srgbClr val="33996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63469" y="304041"/>
                <a:ext cx="97881" cy="47523"/>
              </a:xfrm>
              <a:prstGeom prst="ellipse">
                <a:avLst/>
              </a:prstGeom>
              <a:ln>
                <a:solidFill>
                  <a:srgbClr val="33996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5" name="Группа 134"/>
          <p:cNvGrpSpPr/>
          <p:nvPr/>
        </p:nvGrpSpPr>
        <p:grpSpPr>
          <a:xfrm>
            <a:off x="28290" y="948619"/>
            <a:ext cx="3472030" cy="4086143"/>
            <a:chOff x="0" y="0"/>
            <a:chExt cx="2921644" cy="3045385"/>
          </a:xfrm>
        </p:grpSpPr>
        <p:sp>
          <p:nvSpPr>
            <p:cNvPr id="136" name="Поле 281"/>
            <p:cNvSpPr txBox="1"/>
            <p:nvPr/>
          </p:nvSpPr>
          <p:spPr>
            <a:xfrm>
              <a:off x="869132" y="1054729"/>
              <a:ext cx="215900" cy="2476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ea typeface="Calibri"/>
                  <a:cs typeface="Times New Roman"/>
                </a:rPr>
                <a:t>2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7" name="Поле 280"/>
            <p:cNvSpPr txBox="1"/>
            <p:nvPr/>
          </p:nvSpPr>
          <p:spPr>
            <a:xfrm>
              <a:off x="244443" y="452674"/>
              <a:ext cx="508635" cy="2476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ea typeface="Calibri"/>
                  <a:cs typeface="Times New Roman"/>
                </a:rPr>
                <a:t>2,5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38" name="Группа 137"/>
            <p:cNvGrpSpPr/>
            <p:nvPr/>
          </p:nvGrpSpPr>
          <p:grpSpPr>
            <a:xfrm>
              <a:off x="0" y="0"/>
              <a:ext cx="2921644" cy="1925953"/>
              <a:chOff x="0" y="0"/>
              <a:chExt cx="2921776" cy="1925953"/>
            </a:xfrm>
          </p:grpSpPr>
          <p:grpSp>
            <p:nvGrpSpPr>
              <p:cNvPr id="145" name="Группа 144"/>
              <p:cNvGrpSpPr/>
              <p:nvPr/>
            </p:nvGrpSpPr>
            <p:grpSpPr>
              <a:xfrm>
                <a:off x="0" y="0"/>
                <a:ext cx="2921776" cy="1925953"/>
                <a:chOff x="0" y="0"/>
                <a:chExt cx="2922166" cy="1926311"/>
              </a:xfrm>
            </p:grpSpPr>
            <p:sp>
              <p:nvSpPr>
                <p:cNvPr id="151" name="Поле 232"/>
                <p:cNvSpPr txBox="1"/>
                <p:nvPr/>
              </p:nvSpPr>
              <p:spPr>
                <a:xfrm>
                  <a:off x="681836" y="1046539"/>
                  <a:ext cx="216535" cy="24828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 b="1">
                      <a:effectLst/>
                      <a:ea typeface="Calibri"/>
                      <a:cs typeface="Times New Roman"/>
                    </a:rPr>
                    <a:t>1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2" name="Поле 233"/>
                <p:cNvSpPr txBox="1"/>
                <p:nvPr/>
              </p:nvSpPr>
              <p:spPr>
                <a:xfrm>
                  <a:off x="1199820" y="1094109"/>
                  <a:ext cx="216708" cy="24834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 b="1">
                      <a:effectLst/>
                      <a:ea typeface="Calibri"/>
                      <a:cs typeface="Times New Roman"/>
                    </a:rPr>
                    <a:t>3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153" name="Группа 152"/>
                <p:cNvGrpSpPr/>
                <p:nvPr/>
              </p:nvGrpSpPr>
              <p:grpSpPr>
                <a:xfrm>
                  <a:off x="0" y="0"/>
                  <a:ext cx="2922166" cy="1926311"/>
                  <a:chOff x="0" y="0"/>
                  <a:chExt cx="2922166" cy="1926311"/>
                </a:xfrm>
              </p:grpSpPr>
              <p:grpSp>
                <p:nvGrpSpPr>
                  <p:cNvPr id="154" name="Группа 153"/>
                  <p:cNvGrpSpPr/>
                  <p:nvPr/>
                </p:nvGrpSpPr>
                <p:grpSpPr>
                  <a:xfrm>
                    <a:off x="1120486" y="776828"/>
                    <a:ext cx="1801680" cy="1147781"/>
                    <a:chOff x="-51" y="-21299"/>
                    <a:chExt cx="1802149" cy="1148287"/>
                  </a:xfrm>
                </p:grpSpPr>
                <p:sp>
                  <p:nvSpPr>
                    <p:cNvPr id="183" name="Полилиния 182"/>
                    <p:cNvSpPr/>
                    <p:nvPr/>
                  </p:nvSpPr>
                  <p:spPr>
                    <a:xfrm>
                      <a:off x="-51" y="100270"/>
                      <a:ext cx="600075" cy="1026718"/>
                    </a:xfrm>
                    <a:custGeom>
                      <a:avLst/>
                      <a:gdLst>
                        <a:gd name="connsiteX0" fmla="*/ 623694 w 623694"/>
                        <a:gd name="connsiteY0" fmla="*/ 0 h 993683"/>
                        <a:gd name="connsiteX1" fmla="*/ 443986 w 623694"/>
                        <a:gd name="connsiteY1" fmla="*/ 21142 h 993683"/>
                        <a:gd name="connsiteX2" fmla="*/ 311847 w 623694"/>
                        <a:gd name="connsiteY2" fmla="*/ 58141 h 993683"/>
                        <a:gd name="connsiteX3" fmla="*/ 200850 w 623694"/>
                        <a:gd name="connsiteY3" fmla="*/ 126853 h 993683"/>
                        <a:gd name="connsiteX4" fmla="*/ 126853 w 623694"/>
                        <a:gd name="connsiteY4" fmla="*/ 227278 h 993683"/>
                        <a:gd name="connsiteX5" fmla="*/ 68712 w 623694"/>
                        <a:gd name="connsiteY5" fmla="*/ 412273 h 993683"/>
                        <a:gd name="connsiteX6" fmla="*/ 36998 w 623694"/>
                        <a:gd name="connsiteY6" fmla="*/ 570839 h 993683"/>
                        <a:gd name="connsiteX7" fmla="*/ 10571 w 623694"/>
                        <a:gd name="connsiteY7" fmla="*/ 808689 h 993683"/>
                        <a:gd name="connsiteX8" fmla="*/ 0 w 623694"/>
                        <a:gd name="connsiteY8" fmla="*/ 993683 h 993683"/>
                        <a:gd name="connsiteX9" fmla="*/ 0 w 623694"/>
                        <a:gd name="connsiteY9" fmla="*/ 993683 h 9936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23694" h="993683">
                          <a:moveTo>
                            <a:pt x="623694" y="0"/>
                          </a:moveTo>
                          <a:cubicBezTo>
                            <a:pt x="559827" y="5726"/>
                            <a:pt x="495960" y="11452"/>
                            <a:pt x="443986" y="21142"/>
                          </a:cubicBezTo>
                          <a:cubicBezTo>
                            <a:pt x="392011" y="30832"/>
                            <a:pt x="352370" y="40523"/>
                            <a:pt x="311847" y="58141"/>
                          </a:cubicBezTo>
                          <a:cubicBezTo>
                            <a:pt x="271324" y="75760"/>
                            <a:pt x="231682" y="98664"/>
                            <a:pt x="200850" y="126853"/>
                          </a:cubicBezTo>
                          <a:cubicBezTo>
                            <a:pt x="170018" y="155042"/>
                            <a:pt x="148876" y="179708"/>
                            <a:pt x="126853" y="227278"/>
                          </a:cubicBezTo>
                          <a:cubicBezTo>
                            <a:pt x="104830" y="274848"/>
                            <a:pt x="83688" y="355013"/>
                            <a:pt x="68712" y="412273"/>
                          </a:cubicBezTo>
                          <a:cubicBezTo>
                            <a:pt x="53736" y="469533"/>
                            <a:pt x="46688" y="504770"/>
                            <a:pt x="36998" y="570839"/>
                          </a:cubicBezTo>
                          <a:cubicBezTo>
                            <a:pt x="27308" y="636908"/>
                            <a:pt x="16737" y="738215"/>
                            <a:pt x="10571" y="808689"/>
                          </a:cubicBezTo>
                          <a:cubicBezTo>
                            <a:pt x="4405" y="879163"/>
                            <a:pt x="0" y="993683"/>
                            <a:pt x="0" y="993683"/>
                          </a:cubicBezTo>
                          <a:lnTo>
                            <a:pt x="0" y="993683"/>
                          </a:lnTo>
                        </a:path>
                      </a:pathLst>
                    </a:custGeom>
                    <a:noFill/>
                    <a:ln w="15875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" name="Полилиния 183"/>
                    <p:cNvSpPr/>
                    <p:nvPr/>
                  </p:nvSpPr>
                  <p:spPr>
                    <a:xfrm>
                      <a:off x="586421" y="-21299"/>
                      <a:ext cx="1215677" cy="121568"/>
                    </a:xfrm>
                    <a:custGeom>
                      <a:avLst/>
                      <a:gdLst>
                        <a:gd name="connsiteX0" fmla="*/ 0 w 1215677"/>
                        <a:gd name="connsiteY0" fmla="*/ 121568 h 121568"/>
                        <a:gd name="connsiteX1" fmla="*/ 1215677 w 1215677"/>
                        <a:gd name="connsiteY1" fmla="*/ 0 h 121568"/>
                        <a:gd name="connsiteX2" fmla="*/ 1215677 w 1215677"/>
                        <a:gd name="connsiteY2" fmla="*/ 0 h 1215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15677" h="121568">
                          <a:moveTo>
                            <a:pt x="0" y="121568"/>
                          </a:moveTo>
                          <a:lnTo>
                            <a:pt x="1215677" y="0"/>
                          </a:lnTo>
                          <a:lnTo>
                            <a:pt x="1215677" y="0"/>
                          </a:lnTo>
                        </a:path>
                      </a:pathLst>
                    </a:custGeom>
                    <a:noFill/>
                    <a:ln w="15875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5" name="Овал 184"/>
                    <p:cNvSpPr/>
                    <p:nvPr/>
                  </p:nvSpPr>
                  <p:spPr>
                    <a:xfrm>
                      <a:off x="559466" y="81374"/>
                      <a:ext cx="45737" cy="61583"/>
                    </a:xfrm>
                    <a:prstGeom prst="ellipse">
                      <a:avLst/>
                    </a:prstGeom>
                    <a:ln w="15875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6" name="Овал 185"/>
                    <p:cNvSpPr/>
                    <p:nvPr/>
                  </p:nvSpPr>
                  <p:spPr>
                    <a:xfrm>
                      <a:off x="116282" y="306562"/>
                      <a:ext cx="45085" cy="45085"/>
                    </a:xfrm>
                    <a:prstGeom prst="ellipse">
                      <a:avLst/>
                    </a:prstGeom>
                    <a:ln w="15875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1020111" y="58141"/>
                    <a:ext cx="0" cy="186817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6" name="Группа 155"/>
                  <p:cNvGrpSpPr/>
                  <p:nvPr/>
                </p:nvGrpSpPr>
                <p:grpSpPr>
                  <a:xfrm>
                    <a:off x="0" y="0"/>
                    <a:ext cx="2687317" cy="1908752"/>
                    <a:chOff x="0" y="0"/>
                    <a:chExt cx="2687317" cy="1908752"/>
                  </a:xfrm>
                </p:grpSpPr>
                <p:grpSp>
                  <p:nvGrpSpPr>
                    <p:cNvPr id="157" name="Группа 156"/>
                    <p:cNvGrpSpPr/>
                    <p:nvPr/>
                  </p:nvGrpSpPr>
                  <p:grpSpPr>
                    <a:xfrm>
                      <a:off x="0" y="0"/>
                      <a:ext cx="2687317" cy="1773556"/>
                      <a:chOff x="0" y="0"/>
                      <a:chExt cx="2687934" cy="1773577"/>
                    </a:xfrm>
                  </p:grpSpPr>
                  <p:sp>
                    <p:nvSpPr>
                      <p:cNvPr id="163" name="Поле 243"/>
                      <p:cNvSpPr txBox="1"/>
                      <p:nvPr/>
                    </p:nvSpPr>
                    <p:spPr>
                      <a:xfrm>
                        <a:off x="306475" y="0"/>
                        <a:ext cx="260985" cy="25527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100" i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у</a:t>
                        </a:r>
                        <a:endParaRPr lang="ru-RU" sz="110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64" name="Поле 244"/>
                      <p:cNvSpPr txBox="1"/>
                      <p:nvPr/>
                    </p:nvSpPr>
                    <p:spPr>
                      <a:xfrm>
                        <a:off x="2426677" y="1115367"/>
                        <a:ext cx="261257" cy="255689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100" i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х</a:t>
                        </a:r>
                        <a:endParaRPr lang="ru-RU" sz="110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cxnSp>
                    <p:nvCxnSpPr>
                      <p:cNvPr id="165" name="Прямая со стрелкой 164"/>
                      <p:cNvCxnSpPr/>
                      <p:nvPr/>
                    </p:nvCxnSpPr>
                    <p:spPr>
                      <a:xfrm>
                        <a:off x="0" y="1115367"/>
                        <a:ext cx="2608028" cy="795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6" name="Прямая со стрелкой 165"/>
                      <p:cNvCxnSpPr/>
                      <p:nvPr/>
                    </p:nvCxnSpPr>
                    <p:spPr>
                      <a:xfrm flipV="1">
                        <a:off x="537587" y="40193"/>
                        <a:ext cx="1" cy="173338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7" name="Прямая соединительная линия 166"/>
                      <p:cNvCxnSpPr/>
                      <p:nvPr/>
                    </p:nvCxnSpPr>
                    <p:spPr>
                      <a:xfrm>
                        <a:off x="763675" y="1085222"/>
                        <a:ext cx="0" cy="647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" name="Прямая соединительная линия 167"/>
                      <p:cNvCxnSpPr/>
                      <p:nvPr/>
                    </p:nvCxnSpPr>
                    <p:spPr>
                      <a:xfrm>
                        <a:off x="1019908" y="1090246"/>
                        <a:ext cx="0" cy="647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Прямая соединительная линия 168"/>
                      <p:cNvCxnSpPr/>
                      <p:nvPr/>
                    </p:nvCxnSpPr>
                    <p:spPr>
                      <a:xfrm>
                        <a:off x="1251020" y="1090246"/>
                        <a:ext cx="0" cy="647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" name="Прямая соединительная линия 169"/>
                      <p:cNvCxnSpPr/>
                      <p:nvPr/>
                    </p:nvCxnSpPr>
                    <p:spPr>
                      <a:xfrm>
                        <a:off x="1462035" y="1095270"/>
                        <a:ext cx="0" cy="647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" name="Прямая соединительная линия 170"/>
                      <p:cNvCxnSpPr/>
                      <p:nvPr/>
                    </p:nvCxnSpPr>
                    <p:spPr>
                      <a:xfrm>
                        <a:off x="1904163" y="1090246"/>
                        <a:ext cx="0" cy="647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" name="Прямая соединительная линия 171"/>
                      <p:cNvCxnSpPr/>
                      <p:nvPr/>
                    </p:nvCxnSpPr>
                    <p:spPr>
                      <a:xfrm>
                        <a:off x="1688123" y="1085222"/>
                        <a:ext cx="0" cy="647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Прямая соединительная линия 172"/>
                      <p:cNvCxnSpPr/>
                      <p:nvPr/>
                    </p:nvCxnSpPr>
                    <p:spPr>
                      <a:xfrm>
                        <a:off x="502418" y="909376"/>
                        <a:ext cx="50165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" name="Прямая соединительная линия 173"/>
                      <p:cNvCxnSpPr/>
                      <p:nvPr/>
                    </p:nvCxnSpPr>
                    <p:spPr>
                      <a:xfrm>
                        <a:off x="517490" y="713433"/>
                        <a:ext cx="50165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" name="Прямая соединительная линия 174"/>
                      <p:cNvCxnSpPr/>
                      <p:nvPr/>
                    </p:nvCxnSpPr>
                    <p:spPr>
                      <a:xfrm flipH="1">
                        <a:off x="497394" y="517490"/>
                        <a:ext cx="70862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Прямая соединительная линия 175"/>
                      <p:cNvCxnSpPr/>
                      <p:nvPr/>
                    </p:nvCxnSpPr>
                    <p:spPr>
                      <a:xfrm>
                        <a:off x="517490" y="1723292"/>
                        <a:ext cx="50165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" name="Прямая соединительная линия 176"/>
                      <p:cNvCxnSpPr/>
                      <p:nvPr/>
                    </p:nvCxnSpPr>
                    <p:spPr>
                      <a:xfrm>
                        <a:off x="502418" y="311499"/>
                        <a:ext cx="50165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" name="Прямая соединительная линия 177"/>
                      <p:cNvCxnSpPr/>
                      <p:nvPr/>
                    </p:nvCxnSpPr>
                    <p:spPr>
                      <a:xfrm>
                        <a:off x="517490" y="1336431"/>
                        <a:ext cx="50165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" name="Прямая соединительная линия 178"/>
                      <p:cNvCxnSpPr/>
                      <p:nvPr/>
                    </p:nvCxnSpPr>
                    <p:spPr>
                      <a:xfrm>
                        <a:off x="517490" y="1537398"/>
                        <a:ext cx="50165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Прямая соединительная линия 179"/>
                      <p:cNvCxnSpPr/>
                      <p:nvPr/>
                    </p:nvCxnSpPr>
                    <p:spPr>
                      <a:xfrm>
                        <a:off x="321547" y="1070149"/>
                        <a:ext cx="0" cy="647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Прямая соединительная линия 180"/>
                      <p:cNvCxnSpPr/>
                      <p:nvPr/>
                    </p:nvCxnSpPr>
                    <p:spPr>
                      <a:xfrm>
                        <a:off x="100484" y="1080198"/>
                        <a:ext cx="0" cy="647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Прямая соединительная линия 181"/>
                      <p:cNvCxnSpPr/>
                      <p:nvPr/>
                    </p:nvCxnSpPr>
                    <p:spPr>
                      <a:xfrm>
                        <a:off x="2130251" y="1080198"/>
                        <a:ext cx="0" cy="647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8" name="Группа 157"/>
                    <p:cNvGrpSpPr/>
                    <p:nvPr/>
                  </p:nvGrpSpPr>
                  <p:grpSpPr>
                    <a:xfrm>
                      <a:off x="613124" y="761135"/>
                      <a:ext cx="1739268" cy="1147617"/>
                      <a:chOff x="0" y="-21135"/>
                      <a:chExt cx="1739720" cy="1148122"/>
                    </a:xfrm>
                  </p:grpSpPr>
                  <p:sp>
                    <p:nvSpPr>
                      <p:cNvPr id="159" name="Полилиния 158"/>
                      <p:cNvSpPr/>
                      <p:nvPr/>
                    </p:nvSpPr>
                    <p:spPr>
                      <a:xfrm>
                        <a:off x="0" y="132138"/>
                        <a:ext cx="600075" cy="994849"/>
                      </a:xfrm>
                      <a:custGeom>
                        <a:avLst/>
                        <a:gdLst>
                          <a:gd name="connsiteX0" fmla="*/ 623694 w 623694"/>
                          <a:gd name="connsiteY0" fmla="*/ 0 h 993683"/>
                          <a:gd name="connsiteX1" fmla="*/ 443986 w 623694"/>
                          <a:gd name="connsiteY1" fmla="*/ 21142 h 993683"/>
                          <a:gd name="connsiteX2" fmla="*/ 311847 w 623694"/>
                          <a:gd name="connsiteY2" fmla="*/ 58141 h 993683"/>
                          <a:gd name="connsiteX3" fmla="*/ 200850 w 623694"/>
                          <a:gd name="connsiteY3" fmla="*/ 126853 h 993683"/>
                          <a:gd name="connsiteX4" fmla="*/ 126853 w 623694"/>
                          <a:gd name="connsiteY4" fmla="*/ 227278 h 993683"/>
                          <a:gd name="connsiteX5" fmla="*/ 68712 w 623694"/>
                          <a:gd name="connsiteY5" fmla="*/ 412273 h 993683"/>
                          <a:gd name="connsiteX6" fmla="*/ 36998 w 623694"/>
                          <a:gd name="connsiteY6" fmla="*/ 570839 h 993683"/>
                          <a:gd name="connsiteX7" fmla="*/ 10571 w 623694"/>
                          <a:gd name="connsiteY7" fmla="*/ 808689 h 993683"/>
                          <a:gd name="connsiteX8" fmla="*/ 0 w 623694"/>
                          <a:gd name="connsiteY8" fmla="*/ 993683 h 993683"/>
                          <a:gd name="connsiteX9" fmla="*/ 0 w 623694"/>
                          <a:gd name="connsiteY9" fmla="*/ 993683 h 9936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23694" h="993683">
                            <a:moveTo>
                              <a:pt x="623694" y="0"/>
                            </a:moveTo>
                            <a:cubicBezTo>
                              <a:pt x="559827" y="5726"/>
                              <a:pt x="495960" y="11452"/>
                              <a:pt x="443986" y="21142"/>
                            </a:cubicBezTo>
                            <a:cubicBezTo>
                              <a:pt x="392011" y="30832"/>
                              <a:pt x="352370" y="40523"/>
                              <a:pt x="311847" y="58141"/>
                            </a:cubicBezTo>
                            <a:cubicBezTo>
                              <a:pt x="271324" y="75760"/>
                              <a:pt x="231682" y="98664"/>
                              <a:pt x="200850" y="126853"/>
                            </a:cubicBezTo>
                            <a:cubicBezTo>
                              <a:pt x="170018" y="155042"/>
                              <a:pt x="148876" y="179708"/>
                              <a:pt x="126853" y="227278"/>
                            </a:cubicBezTo>
                            <a:cubicBezTo>
                              <a:pt x="104830" y="274848"/>
                              <a:pt x="83688" y="355013"/>
                              <a:pt x="68712" y="412273"/>
                            </a:cubicBezTo>
                            <a:cubicBezTo>
                              <a:pt x="53736" y="469533"/>
                              <a:pt x="46688" y="504770"/>
                              <a:pt x="36998" y="570839"/>
                            </a:cubicBezTo>
                            <a:cubicBezTo>
                              <a:pt x="27308" y="636908"/>
                              <a:pt x="16737" y="738215"/>
                              <a:pt x="10571" y="808689"/>
                            </a:cubicBezTo>
                            <a:cubicBezTo>
                              <a:pt x="4405" y="879163"/>
                              <a:pt x="0" y="993683"/>
                              <a:pt x="0" y="993683"/>
                            </a:cubicBezTo>
                            <a:lnTo>
                              <a:pt x="0" y="993683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0" name="Полилиния 159"/>
                      <p:cNvSpPr/>
                      <p:nvPr/>
                    </p:nvSpPr>
                    <p:spPr>
                      <a:xfrm>
                        <a:off x="576071" y="-21135"/>
                        <a:ext cx="1163649" cy="142703"/>
                      </a:xfrm>
                      <a:custGeom>
                        <a:avLst/>
                        <a:gdLst>
                          <a:gd name="connsiteX0" fmla="*/ 0 w 1215677"/>
                          <a:gd name="connsiteY0" fmla="*/ 121568 h 121568"/>
                          <a:gd name="connsiteX1" fmla="*/ 1215677 w 1215677"/>
                          <a:gd name="connsiteY1" fmla="*/ 0 h 121568"/>
                          <a:gd name="connsiteX2" fmla="*/ 1215677 w 1215677"/>
                          <a:gd name="connsiteY2" fmla="*/ 0 h 1215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215677" h="121568">
                            <a:moveTo>
                              <a:pt x="0" y="121568"/>
                            </a:moveTo>
                            <a:lnTo>
                              <a:pt x="1215677" y="0"/>
                            </a:lnTo>
                            <a:lnTo>
                              <a:pt x="1215677" y="0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1" name="Овал 160"/>
                      <p:cNvSpPr/>
                      <p:nvPr/>
                    </p:nvSpPr>
                    <p:spPr>
                      <a:xfrm>
                        <a:off x="586696" y="105711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2" name="Овал 161"/>
                      <p:cNvSpPr/>
                      <p:nvPr/>
                    </p:nvSpPr>
                    <p:spPr>
                      <a:xfrm>
                        <a:off x="116282" y="306562"/>
                        <a:ext cx="45085" cy="4508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46" name="Группа 145"/>
              <p:cNvGrpSpPr/>
              <p:nvPr/>
            </p:nvGrpSpPr>
            <p:grpSpPr>
              <a:xfrm>
                <a:off x="1081889" y="814812"/>
                <a:ext cx="928001" cy="1084206"/>
                <a:chOff x="0" y="0"/>
                <a:chExt cx="1866206" cy="1126987"/>
              </a:xfrm>
            </p:grpSpPr>
            <p:sp>
              <p:nvSpPr>
                <p:cNvPr id="147" name="Полилиния 146"/>
                <p:cNvSpPr/>
                <p:nvPr/>
              </p:nvSpPr>
              <p:spPr>
                <a:xfrm>
                  <a:off x="0" y="132138"/>
                  <a:ext cx="600075" cy="994849"/>
                </a:xfrm>
                <a:custGeom>
                  <a:avLst/>
                  <a:gdLst>
                    <a:gd name="connsiteX0" fmla="*/ 623694 w 623694"/>
                    <a:gd name="connsiteY0" fmla="*/ 0 h 993683"/>
                    <a:gd name="connsiteX1" fmla="*/ 443986 w 623694"/>
                    <a:gd name="connsiteY1" fmla="*/ 21142 h 993683"/>
                    <a:gd name="connsiteX2" fmla="*/ 311847 w 623694"/>
                    <a:gd name="connsiteY2" fmla="*/ 58141 h 993683"/>
                    <a:gd name="connsiteX3" fmla="*/ 200850 w 623694"/>
                    <a:gd name="connsiteY3" fmla="*/ 126853 h 993683"/>
                    <a:gd name="connsiteX4" fmla="*/ 126853 w 623694"/>
                    <a:gd name="connsiteY4" fmla="*/ 227278 h 993683"/>
                    <a:gd name="connsiteX5" fmla="*/ 68712 w 623694"/>
                    <a:gd name="connsiteY5" fmla="*/ 412273 h 993683"/>
                    <a:gd name="connsiteX6" fmla="*/ 36998 w 623694"/>
                    <a:gd name="connsiteY6" fmla="*/ 570839 h 993683"/>
                    <a:gd name="connsiteX7" fmla="*/ 10571 w 623694"/>
                    <a:gd name="connsiteY7" fmla="*/ 808689 h 993683"/>
                    <a:gd name="connsiteX8" fmla="*/ 0 w 623694"/>
                    <a:gd name="connsiteY8" fmla="*/ 993683 h 993683"/>
                    <a:gd name="connsiteX9" fmla="*/ 0 w 623694"/>
                    <a:gd name="connsiteY9" fmla="*/ 993683 h 99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3694" h="993683">
                      <a:moveTo>
                        <a:pt x="623694" y="0"/>
                      </a:moveTo>
                      <a:cubicBezTo>
                        <a:pt x="559827" y="5726"/>
                        <a:pt x="495960" y="11452"/>
                        <a:pt x="443986" y="21142"/>
                      </a:cubicBezTo>
                      <a:cubicBezTo>
                        <a:pt x="392011" y="30832"/>
                        <a:pt x="352370" y="40523"/>
                        <a:pt x="311847" y="58141"/>
                      </a:cubicBezTo>
                      <a:cubicBezTo>
                        <a:pt x="271324" y="75760"/>
                        <a:pt x="231682" y="98664"/>
                        <a:pt x="200850" y="126853"/>
                      </a:cubicBezTo>
                      <a:cubicBezTo>
                        <a:pt x="170018" y="155042"/>
                        <a:pt x="148876" y="179708"/>
                        <a:pt x="126853" y="227278"/>
                      </a:cubicBezTo>
                      <a:cubicBezTo>
                        <a:pt x="104830" y="274848"/>
                        <a:pt x="83688" y="355013"/>
                        <a:pt x="68712" y="412273"/>
                      </a:cubicBezTo>
                      <a:cubicBezTo>
                        <a:pt x="53736" y="469533"/>
                        <a:pt x="46688" y="504770"/>
                        <a:pt x="36998" y="570839"/>
                      </a:cubicBezTo>
                      <a:cubicBezTo>
                        <a:pt x="27308" y="636908"/>
                        <a:pt x="16737" y="738215"/>
                        <a:pt x="10571" y="808689"/>
                      </a:cubicBezTo>
                      <a:cubicBezTo>
                        <a:pt x="4405" y="879163"/>
                        <a:pt x="0" y="993683"/>
                        <a:pt x="0" y="993683"/>
                      </a:cubicBezTo>
                      <a:lnTo>
                        <a:pt x="0" y="993683"/>
                      </a:lnTo>
                    </a:path>
                  </a:pathLst>
                </a:custGeom>
                <a:noFill/>
                <a:ln w="22225">
                  <a:solidFill>
                    <a:srgbClr val="339966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8" name="Полилиния 147"/>
                <p:cNvSpPr/>
                <p:nvPr/>
              </p:nvSpPr>
              <p:spPr>
                <a:xfrm>
                  <a:off x="576061" y="0"/>
                  <a:ext cx="1290145" cy="121568"/>
                </a:xfrm>
                <a:custGeom>
                  <a:avLst/>
                  <a:gdLst>
                    <a:gd name="connsiteX0" fmla="*/ 0 w 1215677"/>
                    <a:gd name="connsiteY0" fmla="*/ 121568 h 121568"/>
                    <a:gd name="connsiteX1" fmla="*/ 1215677 w 1215677"/>
                    <a:gd name="connsiteY1" fmla="*/ 0 h 121568"/>
                    <a:gd name="connsiteX2" fmla="*/ 1215677 w 1215677"/>
                    <a:gd name="connsiteY2" fmla="*/ 0 h 12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677" h="121568">
                      <a:moveTo>
                        <a:pt x="0" y="121568"/>
                      </a:moveTo>
                      <a:lnTo>
                        <a:pt x="1215677" y="0"/>
                      </a:lnTo>
                      <a:lnTo>
                        <a:pt x="1215677" y="0"/>
                      </a:lnTo>
                    </a:path>
                  </a:pathLst>
                </a:custGeom>
                <a:noFill/>
                <a:ln w="22225">
                  <a:solidFill>
                    <a:srgbClr val="339966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540399" y="103870"/>
                  <a:ext cx="91945" cy="47523"/>
                </a:xfrm>
                <a:prstGeom prst="ellipse">
                  <a:avLst/>
                </a:prstGeom>
                <a:ln>
                  <a:solidFill>
                    <a:srgbClr val="339966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63469" y="304041"/>
                  <a:ext cx="97881" cy="47523"/>
                </a:xfrm>
                <a:prstGeom prst="ellipse">
                  <a:avLst/>
                </a:prstGeom>
                <a:ln>
                  <a:solidFill>
                    <a:srgbClr val="339966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39" name="Группа 138"/>
            <p:cNvGrpSpPr/>
            <p:nvPr/>
          </p:nvGrpSpPr>
          <p:grpSpPr>
            <a:xfrm>
              <a:off x="1072835" y="312345"/>
              <a:ext cx="891540" cy="2733040"/>
              <a:chOff x="0" y="0"/>
              <a:chExt cx="1791802" cy="1126987"/>
            </a:xfrm>
          </p:grpSpPr>
          <p:sp>
            <p:nvSpPr>
              <p:cNvPr id="141" name="Полилиния 140"/>
              <p:cNvSpPr/>
              <p:nvPr/>
            </p:nvSpPr>
            <p:spPr>
              <a:xfrm>
                <a:off x="0" y="132138"/>
                <a:ext cx="600075" cy="994849"/>
              </a:xfrm>
              <a:custGeom>
                <a:avLst/>
                <a:gdLst>
                  <a:gd name="connsiteX0" fmla="*/ 623694 w 623694"/>
                  <a:gd name="connsiteY0" fmla="*/ 0 h 993683"/>
                  <a:gd name="connsiteX1" fmla="*/ 443986 w 623694"/>
                  <a:gd name="connsiteY1" fmla="*/ 21142 h 993683"/>
                  <a:gd name="connsiteX2" fmla="*/ 311847 w 623694"/>
                  <a:gd name="connsiteY2" fmla="*/ 58141 h 993683"/>
                  <a:gd name="connsiteX3" fmla="*/ 200850 w 623694"/>
                  <a:gd name="connsiteY3" fmla="*/ 126853 h 993683"/>
                  <a:gd name="connsiteX4" fmla="*/ 126853 w 623694"/>
                  <a:gd name="connsiteY4" fmla="*/ 227278 h 993683"/>
                  <a:gd name="connsiteX5" fmla="*/ 68712 w 623694"/>
                  <a:gd name="connsiteY5" fmla="*/ 412273 h 993683"/>
                  <a:gd name="connsiteX6" fmla="*/ 36998 w 623694"/>
                  <a:gd name="connsiteY6" fmla="*/ 570839 h 993683"/>
                  <a:gd name="connsiteX7" fmla="*/ 10571 w 623694"/>
                  <a:gd name="connsiteY7" fmla="*/ 808689 h 993683"/>
                  <a:gd name="connsiteX8" fmla="*/ 0 w 623694"/>
                  <a:gd name="connsiteY8" fmla="*/ 993683 h 993683"/>
                  <a:gd name="connsiteX9" fmla="*/ 0 w 623694"/>
                  <a:gd name="connsiteY9" fmla="*/ 993683 h 99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3694" h="993683">
                    <a:moveTo>
                      <a:pt x="623694" y="0"/>
                    </a:moveTo>
                    <a:cubicBezTo>
                      <a:pt x="559827" y="5726"/>
                      <a:pt x="495960" y="11452"/>
                      <a:pt x="443986" y="21142"/>
                    </a:cubicBezTo>
                    <a:cubicBezTo>
                      <a:pt x="392011" y="30832"/>
                      <a:pt x="352370" y="40523"/>
                      <a:pt x="311847" y="58141"/>
                    </a:cubicBezTo>
                    <a:cubicBezTo>
                      <a:pt x="271324" y="75760"/>
                      <a:pt x="231682" y="98664"/>
                      <a:pt x="200850" y="126853"/>
                    </a:cubicBezTo>
                    <a:cubicBezTo>
                      <a:pt x="170018" y="155042"/>
                      <a:pt x="148876" y="179708"/>
                      <a:pt x="126853" y="227278"/>
                    </a:cubicBezTo>
                    <a:cubicBezTo>
                      <a:pt x="104830" y="274848"/>
                      <a:pt x="83688" y="355013"/>
                      <a:pt x="68712" y="412273"/>
                    </a:cubicBezTo>
                    <a:cubicBezTo>
                      <a:pt x="53736" y="469533"/>
                      <a:pt x="46688" y="504770"/>
                      <a:pt x="36998" y="570839"/>
                    </a:cubicBezTo>
                    <a:cubicBezTo>
                      <a:pt x="27308" y="636908"/>
                      <a:pt x="16737" y="738215"/>
                      <a:pt x="10571" y="808689"/>
                    </a:cubicBezTo>
                    <a:cubicBezTo>
                      <a:pt x="4405" y="879163"/>
                      <a:pt x="0" y="993683"/>
                      <a:pt x="0" y="993683"/>
                    </a:cubicBezTo>
                    <a:lnTo>
                      <a:pt x="0" y="993683"/>
                    </a:lnTo>
                  </a:path>
                </a:pathLst>
              </a:custGeom>
              <a:noFill/>
              <a:ln w="22225">
                <a:solidFill>
                  <a:srgbClr val="FF66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576125" y="0"/>
                <a:ext cx="1215677" cy="121568"/>
              </a:xfrm>
              <a:custGeom>
                <a:avLst/>
                <a:gdLst>
                  <a:gd name="connsiteX0" fmla="*/ 0 w 1215677"/>
                  <a:gd name="connsiteY0" fmla="*/ 121568 h 121568"/>
                  <a:gd name="connsiteX1" fmla="*/ 1215677 w 1215677"/>
                  <a:gd name="connsiteY1" fmla="*/ 0 h 121568"/>
                  <a:gd name="connsiteX2" fmla="*/ 1215677 w 1215677"/>
                  <a:gd name="connsiteY2" fmla="*/ 0 h 12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677" h="121568">
                    <a:moveTo>
                      <a:pt x="0" y="121568"/>
                    </a:moveTo>
                    <a:lnTo>
                      <a:pt x="1215677" y="0"/>
                    </a:lnTo>
                    <a:lnTo>
                      <a:pt x="1215677" y="0"/>
                    </a:lnTo>
                  </a:path>
                </a:pathLst>
              </a:custGeom>
              <a:noFill/>
              <a:ln w="22225">
                <a:solidFill>
                  <a:srgbClr val="FF66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3" name="Овал 142"/>
              <p:cNvSpPr/>
              <p:nvPr/>
            </p:nvSpPr>
            <p:spPr>
              <a:xfrm>
                <a:off x="540529" y="121568"/>
                <a:ext cx="91885" cy="19499"/>
              </a:xfrm>
              <a:prstGeom prst="ellipse">
                <a:avLst/>
              </a:prstGeom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4" name="Овал 143"/>
              <p:cNvSpPr/>
              <p:nvPr/>
            </p:nvSpPr>
            <p:spPr>
              <a:xfrm>
                <a:off x="69482" y="325192"/>
                <a:ext cx="91885" cy="18853"/>
              </a:xfrm>
              <a:prstGeom prst="ellipse">
                <a:avLst/>
              </a:prstGeom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276130" y="620163"/>
              <a:ext cx="157416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24576" y="865586"/>
            <a:ext cx="3596097" cy="2840424"/>
            <a:chOff x="0" y="0"/>
            <a:chExt cx="2911873" cy="1926311"/>
          </a:xfrm>
        </p:grpSpPr>
        <p:sp>
          <p:nvSpPr>
            <p:cNvPr id="56" name="Поле 188"/>
            <p:cNvSpPr txBox="1"/>
            <p:nvPr/>
          </p:nvSpPr>
          <p:spPr>
            <a:xfrm>
              <a:off x="681836" y="1046539"/>
              <a:ext cx="216535" cy="24828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ea typeface="Calibri"/>
                  <a:cs typeface="Times New Roman"/>
                </a:rPr>
                <a:t>1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7" name="Поле 189"/>
            <p:cNvSpPr txBox="1"/>
            <p:nvPr/>
          </p:nvSpPr>
          <p:spPr>
            <a:xfrm>
              <a:off x="1199820" y="1094109"/>
              <a:ext cx="216708" cy="24834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ea typeface="Calibri"/>
                  <a:cs typeface="Times New Roman"/>
                </a:rPr>
                <a:t>3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0" y="0"/>
              <a:ext cx="2911873" cy="1926311"/>
              <a:chOff x="0" y="0"/>
              <a:chExt cx="2911873" cy="1926311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1120537" y="798118"/>
                <a:ext cx="1791336" cy="1126490"/>
                <a:chOff x="0" y="0"/>
                <a:chExt cx="1791802" cy="1126987"/>
              </a:xfrm>
            </p:grpSpPr>
            <p:sp>
              <p:nvSpPr>
                <p:cNvPr id="88" name="Полилиния 87"/>
                <p:cNvSpPr/>
                <p:nvPr/>
              </p:nvSpPr>
              <p:spPr>
                <a:xfrm>
                  <a:off x="0" y="132138"/>
                  <a:ext cx="600075" cy="994849"/>
                </a:xfrm>
                <a:custGeom>
                  <a:avLst/>
                  <a:gdLst>
                    <a:gd name="connsiteX0" fmla="*/ 623694 w 623694"/>
                    <a:gd name="connsiteY0" fmla="*/ 0 h 993683"/>
                    <a:gd name="connsiteX1" fmla="*/ 443986 w 623694"/>
                    <a:gd name="connsiteY1" fmla="*/ 21142 h 993683"/>
                    <a:gd name="connsiteX2" fmla="*/ 311847 w 623694"/>
                    <a:gd name="connsiteY2" fmla="*/ 58141 h 993683"/>
                    <a:gd name="connsiteX3" fmla="*/ 200850 w 623694"/>
                    <a:gd name="connsiteY3" fmla="*/ 126853 h 993683"/>
                    <a:gd name="connsiteX4" fmla="*/ 126853 w 623694"/>
                    <a:gd name="connsiteY4" fmla="*/ 227278 h 993683"/>
                    <a:gd name="connsiteX5" fmla="*/ 68712 w 623694"/>
                    <a:gd name="connsiteY5" fmla="*/ 412273 h 993683"/>
                    <a:gd name="connsiteX6" fmla="*/ 36998 w 623694"/>
                    <a:gd name="connsiteY6" fmla="*/ 570839 h 993683"/>
                    <a:gd name="connsiteX7" fmla="*/ 10571 w 623694"/>
                    <a:gd name="connsiteY7" fmla="*/ 808689 h 993683"/>
                    <a:gd name="connsiteX8" fmla="*/ 0 w 623694"/>
                    <a:gd name="connsiteY8" fmla="*/ 993683 h 993683"/>
                    <a:gd name="connsiteX9" fmla="*/ 0 w 623694"/>
                    <a:gd name="connsiteY9" fmla="*/ 993683 h 99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3694" h="993683">
                      <a:moveTo>
                        <a:pt x="623694" y="0"/>
                      </a:moveTo>
                      <a:cubicBezTo>
                        <a:pt x="559827" y="5726"/>
                        <a:pt x="495960" y="11452"/>
                        <a:pt x="443986" y="21142"/>
                      </a:cubicBezTo>
                      <a:cubicBezTo>
                        <a:pt x="392011" y="30832"/>
                        <a:pt x="352370" y="40523"/>
                        <a:pt x="311847" y="58141"/>
                      </a:cubicBezTo>
                      <a:cubicBezTo>
                        <a:pt x="271324" y="75760"/>
                        <a:pt x="231682" y="98664"/>
                        <a:pt x="200850" y="126853"/>
                      </a:cubicBezTo>
                      <a:cubicBezTo>
                        <a:pt x="170018" y="155042"/>
                        <a:pt x="148876" y="179708"/>
                        <a:pt x="126853" y="227278"/>
                      </a:cubicBezTo>
                      <a:cubicBezTo>
                        <a:pt x="104830" y="274848"/>
                        <a:pt x="83688" y="355013"/>
                        <a:pt x="68712" y="412273"/>
                      </a:cubicBezTo>
                      <a:cubicBezTo>
                        <a:pt x="53736" y="469533"/>
                        <a:pt x="46688" y="504770"/>
                        <a:pt x="36998" y="570839"/>
                      </a:cubicBezTo>
                      <a:cubicBezTo>
                        <a:pt x="27308" y="636908"/>
                        <a:pt x="16737" y="738215"/>
                        <a:pt x="10571" y="808689"/>
                      </a:cubicBezTo>
                      <a:cubicBezTo>
                        <a:pt x="4405" y="879163"/>
                        <a:pt x="0" y="993683"/>
                        <a:pt x="0" y="993683"/>
                      </a:cubicBezTo>
                      <a:lnTo>
                        <a:pt x="0" y="993683"/>
                      </a:lnTo>
                    </a:path>
                  </a:pathLst>
                </a:custGeom>
                <a:noFill/>
                <a:ln w="15875"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>
                <a:xfrm>
                  <a:off x="576125" y="0"/>
                  <a:ext cx="1215677" cy="121568"/>
                </a:xfrm>
                <a:custGeom>
                  <a:avLst/>
                  <a:gdLst>
                    <a:gd name="connsiteX0" fmla="*/ 0 w 1215677"/>
                    <a:gd name="connsiteY0" fmla="*/ 121568 h 121568"/>
                    <a:gd name="connsiteX1" fmla="*/ 1215677 w 1215677"/>
                    <a:gd name="connsiteY1" fmla="*/ 0 h 121568"/>
                    <a:gd name="connsiteX2" fmla="*/ 1215677 w 1215677"/>
                    <a:gd name="connsiteY2" fmla="*/ 0 h 12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677" h="121568">
                      <a:moveTo>
                        <a:pt x="0" y="121568"/>
                      </a:moveTo>
                      <a:lnTo>
                        <a:pt x="1215677" y="0"/>
                      </a:lnTo>
                      <a:lnTo>
                        <a:pt x="1215677" y="0"/>
                      </a:lnTo>
                    </a:path>
                  </a:pathLst>
                </a:custGeom>
                <a:noFill/>
                <a:ln w="15875"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586696" y="105711"/>
                  <a:ext cx="45719" cy="45719"/>
                </a:xfrm>
                <a:prstGeom prst="ellipse">
                  <a:avLst/>
                </a:prstGeom>
                <a:ln w="15875"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116282" y="306562"/>
                  <a:ext cx="45085" cy="45085"/>
                </a:xfrm>
                <a:prstGeom prst="ellipse">
                  <a:avLst/>
                </a:prstGeom>
                <a:ln w="15875"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1020111" y="58141"/>
                <a:ext cx="0" cy="186817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Группа 60"/>
              <p:cNvGrpSpPr/>
              <p:nvPr/>
            </p:nvGrpSpPr>
            <p:grpSpPr>
              <a:xfrm>
                <a:off x="0" y="0"/>
                <a:ext cx="2687317" cy="1908751"/>
                <a:chOff x="0" y="0"/>
                <a:chExt cx="2687317" cy="1908751"/>
              </a:xfrm>
            </p:grpSpPr>
            <p:grpSp>
              <p:nvGrpSpPr>
                <p:cNvPr id="62" name="Группа 61"/>
                <p:cNvGrpSpPr/>
                <p:nvPr/>
              </p:nvGrpSpPr>
              <p:grpSpPr>
                <a:xfrm>
                  <a:off x="0" y="0"/>
                  <a:ext cx="2687317" cy="1773556"/>
                  <a:chOff x="0" y="0"/>
                  <a:chExt cx="2687934" cy="1773577"/>
                </a:xfrm>
              </p:grpSpPr>
              <p:sp>
                <p:nvSpPr>
                  <p:cNvPr id="68" name="Поле 199"/>
                  <p:cNvSpPr txBox="1"/>
                  <p:nvPr/>
                </p:nvSpPr>
                <p:spPr>
                  <a:xfrm>
                    <a:off x="306475" y="0"/>
                    <a:ext cx="260985" cy="25527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 i="1">
                        <a:effectLst/>
                        <a:latin typeface="Times New Roman"/>
                        <a:ea typeface="Calibri"/>
                        <a:cs typeface="Times New Roman"/>
                      </a:rPr>
                      <a:t>у</a:t>
                    </a:r>
                    <a:endParaRPr lang="ru-RU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69" name="Поле 200"/>
                  <p:cNvSpPr txBox="1"/>
                  <p:nvPr/>
                </p:nvSpPr>
                <p:spPr>
                  <a:xfrm>
                    <a:off x="2426677" y="1115367"/>
                    <a:ext cx="261257" cy="255689"/>
                  </a:xfrm>
                  <a:prstGeom prst="rect">
                    <a:avLst/>
                  </a:prstGeom>
                  <a:solidFill>
                    <a:schemeClr val="lt1"/>
                  </a:solidFill>
                  <a:ln w="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 i="1">
                        <a:effectLst/>
                        <a:latin typeface="Times New Roman"/>
                        <a:ea typeface="Calibri"/>
                        <a:cs typeface="Times New Roman"/>
                      </a:rPr>
                      <a:t>х</a:t>
                    </a:r>
                    <a:endParaRPr lang="ru-RU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70" name="Прямая со стрелкой 69"/>
                  <p:cNvCxnSpPr/>
                  <p:nvPr/>
                </p:nvCxnSpPr>
                <p:spPr>
                  <a:xfrm>
                    <a:off x="0" y="1115367"/>
                    <a:ext cx="2608028" cy="795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Прямая со стрелкой 70"/>
                  <p:cNvCxnSpPr/>
                  <p:nvPr/>
                </p:nvCxnSpPr>
                <p:spPr>
                  <a:xfrm flipV="1">
                    <a:off x="537587" y="40193"/>
                    <a:ext cx="1" cy="173338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Прямая соединительная линия 71"/>
                  <p:cNvCxnSpPr/>
                  <p:nvPr/>
                </p:nvCxnSpPr>
                <p:spPr>
                  <a:xfrm>
                    <a:off x="763675" y="1085222"/>
                    <a:ext cx="0" cy="647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>
                    <a:off x="1019908" y="1090246"/>
                    <a:ext cx="0" cy="647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Прямая соединительная линия 73"/>
                  <p:cNvCxnSpPr/>
                  <p:nvPr/>
                </p:nvCxnSpPr>
                <p:spPr>
                  <a:xfrm>
                    <a:off x="1251020" y="1090246"/>
                    <a:ext cx="0" cy="647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Прямая соединительная линия 74"/>
                  <p:cNvCxnSpPr/>
                  <p:nvPr/>
                </p:nvCxnSpPr>
                <p:spPr>
                  <a:xfrm>
                    <a:off x="1462035" y="1095270"/>
                    <a:ext cx="0" cy="647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>
                    <a:off x="1904163" y="1090246"/>
                    <a:ext cx="0" cy="647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>
                    <a:off x="1688123" y="1085222"/>
                    <a:ext cx="0" cy="647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Прямая соединительная линия 77"/>
                  <p:cNvCxnSpPr/>
                  <p:nvPr/>
                </p:nvCxnSpPr>
                <p:spPr>
                  <a:xfrm>
                    <a:off x="502418" y="909376"/>
                    <a:ext cx="5016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Прямая соединительная линия 78"/>
                  <p:cNvCxnSpPr/>
                  <p:nvPr/>
                </p:nvCxnSpPr>
                <p:spPr>
                  <a:xfrm>
                    <a:off x="517490" y="713433"/>
                    <a:ext cx="5016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Прямая соединительная линия 79"/>
                  <p:cNvCxnSpPr/>
                  <p:nvPr/>
                </p:nvCxnSpPr>
                <p:spPr>
                  <a:xfrm flipH="1">
                    <a:off x="497394" y="517490"/>
                    <a:ext cx="7086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Прямая соединительная линия 80"/>
                  <p:cNvCxnSpPr/>
                  <p:nvPr/>
                </p:nvCxnSpPr>
                <p:spPr>
                  <a:xfrm>
                    <a:off x="517490" y="1723292"/>
                    <a:ext cx="5016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>
                    <a:off x="502418" y="311499"/>
                    <a:ext cx="5016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>
                    <a:off x="517490" y="1336431"/>
                    <a:ext cx="5016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Прямая соединительная линия 83"/>
                  <p:cNvCxnSpPr/>
                  <p:nvPr/>
                </p:nvCxnSpPr>
                <p:spPr>
                  <a:xfrm>
                    <a:off x="517490" y="1537398"/>
                    <a:ext cx="5016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Прямая соединительная линия 84"/>
                  <p:cNvCxnSpPr/>
                  <p:nvPr/>
                </p:nvCxnSpPr>
                <p:spPr>
                  <a:xfrm>
                    <a:off x="321547" y="1070149"/>
                    <a:ext cx="0" cy="647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Прямая соединительная линия 85"/>
                  <p:cNvCxnSpPr/>
                  <p:nvPr/>
                </p:nvCxnSpPr>
                <p:spPr>
                  <a:xfrm>
                    <a:off x="100484" y="1080198"/>
                    <a:ext cx="0" cy="647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Прямая соединительная линия 86"/>
                  <p:cNvCxnSpPr/>
                  <p:nvPr/>
                </p:nvCxnSpPr>
                <p:spPr>
                  <a:xfrm>
                    <a:off x="2130251" y="1080198"/>
                    <a:ext cx="0" cy="647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" name="Группа 62"/>
                <p:cNvGrpSpPr/>
                <p:nvPr/>
              </p:nvGrpSpPr>
              <p:grpSpPr>
                <a:xfrm>
                  <a:off x="613124" y="782261"/>
                  <a:ext cx="1791336" cy="1126490"/>
                  <a:chOff x="0" y="0"/>
                  <a:chExt cx="1791802" cy="1126987"/>
                </a:xfrm>
              </p:grpSpPr>
              <p:sp>
                <p:nvSpPr>
                  <p:cNvPr id="64" name="Полилиния 63"/>
                  <p:cNvSpPr/>
                  <p:nvPr/>
                </p:nvSpPr>
                <p:spPr>
                  <a:xfrm>
                    <a:off x="0" y="132138"/>
                    <a:ext cx="600075" cy="994849"/>
                  </a:xfrm>
                  <a:custGeom>
                    <a:avLst/>
                    <a:gdLst>
                      <a:gd name="connsiteX0" fmla="*/ 623694 w 623694"/>
                      <a:gd name="connsiteY0" fmla="*/ 0 h 993683"/>
                      <a:gd name="connsiteX1" fmla="*/ 443986 w 623694"/>
                      <a:gd name="connsiteY1" fmla="*/ 21142 h 993683"/>
                      <a:gd name="connsiteX2" fmla="*/ 311847 w 623694"/>
                      <a:gd name="connsiteY2" fmla="*/ 58141 h 993683"/>
                      <a:gd name="connsiteX3" fmla="*/ 200850 w 623694"/>
                      <a:gd name="connsiteY3" fmla="*/ 126853 h 993683"/>
                      <a:gd name="connsiteX4" fmla="*/ 126853 w 623694"/>
                      <a:gd name="connsiteY4" fmla="*/ 227278 h 993683"/>
                      <a:gd name="connsiteX5" fmla="*/ 68712 w 623694"/>
                      <a:gd name="connsiteY5" fmla="*/ 412273 h 993683"/>
                      <a:gd name="connsiteX6" fmla="*/ 36998 w 623694"/>
                      <a:gd name="connsiteY6" fmla="*/ 570839 h 993683"/>
                      <a:gd name="connsiteX7" fmla="*/ 10571 w 623694"/>
                      <a:gd name="connsiteY7" fmla="*/ 808689 h 993683"/>
                      <a:gd name="connsiteX8" fmla="*/ 0 w 623694"/>
                      <a:gd name="connsiteY8" fmla="*/ 993683 h 993683"/>
                      <a:gd name="connsiteX9" fmla="*/ 0 w 623694"/>
                      <a:gd name="connsiteY9" fmla="*/ 993683 h 993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23694" h="993683">
                        <a:moveTo>
                          <a:pt x="623694" y="0"/>
                        </a:moveTo>
                        <a:cubicBezTo>
                          <a:pt x="559827" y="5726"/>
                          <a:pt x="495960" y="11452"/>
                          <a:pt x="443986" y="21142"/>
                        </a:cubicBezTo>
                        <a:cubicBezTo>
                          <a:pt x="392011" y="30832"/>
                          <a:pt x="352370" y="40523"/>
                          <a:pt x="311847" y="58141"/>
                        </a:cubicBezTo>
                        <a:cubicBezTo>
                          <a:pt x="271324" y="75760"/>
                          <a:pt x="231682" y="98664"/>
                          <a:pt x="200850" y="126853"/>
                        </a:cubicBezTo>
                        <a:cubicBezTo>
                          <a:pt x="170018" y="155042"/>
                          <a:pt x="148876" y="179708"/>
                          <a:pt x="126853" y="227278"/>
                        </a:cubicBezTo>
                        <a:cubicBezTo>
                          <a:pt x="104830" y="274848"/>
                          <a:pt x="83688" y="355013"/>
                          <a:pt x="68712" y="412273"/>
                        </a:cubicBezTo>
                        <a:cubicBezTo>
                          <a:pt x="53736" y="469533"/>
                          <a:pt x="46688" y="504770"/>
                          <a:pt x="36998" y="570839"/>
                        </a:cubicBezTo>
                        <a:cubicBezTo>
                          <a:pt x="27308" y="636908"/>
                          <a:pt x="16737" y="738215"/>
                          <a:pt x="10571" y="808689"/>
                        </a:cubicBezTo>
                        <a:cubicBezTo>
                          <a:pt x="4405" y="879163"/>
                          <a:pt x="0" y="993683"/>
                          <a:pt x="0" y="993683"/>
                        </a:cubicBezTo>
                        <a:lnTo>
                          <a:pt x="0" y="993683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Полилиния 64"/>
                  <p:cNvSpPr/>
                  <p:nvPr/>
                </p:nvSpPr>
                <p:spPr>
                  <a:xfrm>
                    <a:off x="576125" y="0"/>
                    <a:ext cx="1215677" cy="121568"/>
                  </a:xfrm>
                  <a:custGeom>
                    <a:avLst/>
                    <a:gdLst>
                      <a:gd name="connsiteX0" fmla="*/ 0 w 1215677"/>
                      <a:gd name="connsiteY0" fmla="*/ 121568 h 121568"/>
                      <a:gd name="connsiteX1" fmla="*/ 1215677 w 1215677"/>
                      <a:gd name="connsiteY1" fmla="*/ 0 h 121568"/>
                      <a:gd name="connsiteX2" fmla="*/ 1215677 w 1215677"/>
                      <a:gd name="connsiteY2" fmla="*/ 0 h 121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5677" h="121568">
                        <a:moveTo>
                          <a:pt x="0" y="121568"/>
                        </a:moveTo>
                        <a:lnTo>
                          <a:pt x="1215677" y="0"/>
                        </a:lnTo>
                        <a:lnTo>
                          <a:pt x="1215677" y="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6" name="Овал 65"/>
                  <p:cNvSpPr/>
                  <p:nvPr/>
                </p:nvSpPr>
                <p:spPr>
                  <a:xfrm>
                    <a:off x="586696" y="105711"/>
                    <a:ext cx="45719" cy="45719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7" name="Овал 66"/>
                  <p:cNvSpPr/>
                  <p:nvPr/>
                </p:nvSpPr>
                <p:spPr>
                  <a:xfrm>
                    <a:off x="116282" y="306562"/>
                    <a:ext cx="45085" cy="45085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90" name="Группа 189"/>
          <p:cNvGrpSpPr/>
          <p:nvPr/>
        </p:nvGrpSpPr>
        <p:grpSpPr>
          <a:xfrm>
            <a:off x="62502" y="988521"/>
            <a:ext cx="3370771" cy="4122925"/>
            <a:chOff x="0" y="0"/>
            <a:chExt cx="2921644" cy="3044819"/>
          </a:xfrm>
        </p:grpSpPr>
        <p:grpSp>
          <p:nvGrpSpPr>
            <p:cNvPr id="191" name="Группа 190"/>
            <p:cNvGrpSpPr/>
            <p:nvPr/>
          </p:nvGrpSpPr>
          <p:grpSpPr>
            <a:xfrm>
              <a:off x="0" y="0"/>
              <a:ext cx="2921644" cy="3044819"/>
              <a:chOff x="0" y="0"/>
              <a:chExt cx="2921644" cy="3045385"/>
            </a:xfrm>
          </p:grpSpPr>
          <p:sp>
            <p:nvSpPr>
              <p:cNvPr id="197" name="Поле 284"/>
              <p:cNvSpPr txBox="1"/>
              <p:nvPr/>
            </p:nvSpPr>
            <p:spPr>
              <a:xfrm>
                <a:off x="869132" y="1054729"/>
                <a:ext cx="215900" cy="2476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b="1">
                    <a:effectLst/>
                    <a:ea typeface="Calibri"/>
                    <a:cs typeface="Times New Roman"/>
                  </a:rPr>
                  <a:t>2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98" name="Поле 285"/>
              <p:cNvSpPr txBox="1"/>
              <p:nvPr/>
            </p:nvSpPr>
            <p:spPr>
              <a:xfrm>
                <a:off x="244443" y="452674"/>
                <a:ext cx="508635" cy="2476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b="1">
                    <a:effectLst/>
                    <a:ea typeface="Calibri"/>
                    <a:cs typeface="Times New Roman"/>
                  </a:rPr>
                  <a:t>2,5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199" name="Группа 198"/>
              <p:cNvGrpSpPr/>
              <p:nvPr/>
            </p:nvGrpSpPr>
            <p:grpSpPr>
              <a:xfrm>
                <a:off x="0" y="0"/>
                <a:ext cx="2921644" cy="1925953"/>
                <a:chOff x="0" y="0"/>
                <a:chExt cx="2921776" cy="1925953"/>
              </a:xfrm>
            </p:grpSpPr>
            <p:grpSp>
              <p:nvGrpSpPr>
                <p:cNvPr id="206" name="Группа 205"/>
                <p:cNvGrpSpPr/>
                <p:nvPr/>
              </p:nvGrpSpPr>
              <p:grpSpPr>
                <a:xfrm>
                  <a:off x="0" y="0"/>
                  <a:ext cx="2921776" cy="1925953"/>
                  <a:chOff x="0" y="0"/>
                  <a:chExt cx="2922166" cy="1926311"/>
                </a:xfrm>
              </p:grpSpPr>
              <p:sp>
                <p:nvSpPr>
                  <p:cNvPr id="212" name="Поле 288"/>
                  <p:cNvSpPr txBox="1"/>
                  <p:nvPr/>
                </p:nvSpPr>
                <p:spPr>
                  <a:xfrm>
                    <a:off x="681836" y="1046539"/>
                    <a:ext cx="216535" cy="24828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 b="1">
                        <a:effectLst/>
                        <a:ea typeface="Calibri"/>
                        <a:cs typeface="Times New Roman"/>
                      </a:rPr>
                      <a:t>1</a:t>
                    </a:r>
                    <a:endParaRPr lang="ru-RU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13" name="Поле 289"/>
                  <p:cNvSpPr txBox="1"/>
                  <p:nvPr/>
                </p:nvSpPr>
                <p:spPr>
                  <a:xfrm>
                    <a:off x="1199820" y="1094109"/>
                    <a:ext cx="216708" cy="248346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 b="1">
                        <a:effectLst/>
                        <a:ea typeface="Calibri"/>
                        <a:cs typeface="Times New Roman"/>
                      </a:rPr>
                      <a:t>3</a:t>
                    </a:r>
                    <a:endParaRPr lang="ru-RU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214" name="Группа 213"/>
                  <p:cNvGrpSpPr/>
                  <p:nvPr/>
                </p:nvGrpSpPr>
                <p:grpSpPr>
                  <a:xfrm>
                    <a:off x="0" y="0"/>
                    <a:ext cx="2922166" cy="1926311"/>
                    <a:chOff x="0" y="0"/>
                    <a:chExt cx="2922166" cy="1926311"/>
                  </a:xfrm>
                </p:grpSpPr>
                <p:grpSp>
                  <p:nvGrpSpPr>
                    <p:cNvPr id="215" name="Группа 214"/>
                    <p:cNvGrpSpPr/>
                    <p:nvPr/>
                  </p:nvGrpSpPr>
                  <p:grpSpPr>
                    <a:xfrm>
                      <a:off x="1120486" y="776828"/>
                      <a:ext cx="1801680" cy="1147781"/>
                      <a:chOff x="-51" y="-21299"/>
                      <a:chExt cx="1802149" cy="1148287"/>
                    </a:xfrm>
                  </p:grpSpPr>
                  <p:sp>
                    <p:nvSpPr>
                      <p:cNvPr id="244" name="Полилиния 243"/>
                      <p:cNvSpPr/>
                      <p:nvPr/>
                    </p:nvSpPr>
                    <p:spPr>
                      <a:xfrm>
                        <a:off x="-51" y="100270"/>
                        <a:ext cx="600075" cy="1026718"/>
                      </a:xfrm>
                      <a:custGeom>
                        <a:avLst/>
                        <a:gdLst>
                          <a:gd name="connsiteX0" fmla="*/ 623694 w 623694"/>
                          <a:gd name="connsiteY0" fmla="*/ 0 h 993683"/>
                          <a:gd name="connsiteX1" fmla="*/ 443986 w 623694"/>
                          <a:gd name="connsiteY1" fmla="*/ 21142 h 993683"/>
                          <a:gd name="connsiteX2" fmla="*/ 311847 w 623694"/>
                          <a:gd name="connsiteY2" fmla="*/ 58141 h 993683"/>
                          <a:gd name="connsiteX3" fmla="*/ 200850 w 623694"/>
                          <a:gd name="connsiteY3" fmla="*/ 126853 h 993683"/>
                          <a:gd name="connsiteX4" fmla="*/ 126853 w 623694"/>
                          <a:gd name="connsiteY4" fmla="*/ 227278 h 993683"/>
                          <a:gd name="connsiteX5" fmla="*/ 68712 w 623694"/>
                          <a:gd name="connsiteY5" fmla="*/ 412273 h 993683"/>
                          <a:gd name="connsiteX6" fmla="*/ 36998 w 623694"/>
                          <a:gd name="connsiteY6" fmla="*/ 570839 h 993683"/>
                          <a:gd name="connsiteX7" fmla="*/ 10571 w 623694"/>
                          <a:gd name="connsiteY7" fmla="*/ 808689 h 993683"/>
                          <a:gd name="connsiteX8" fmla="*/ 0 w 623694"/>
                          <a:gd name="connsiteY8" fmla="*/ 993683 h 993683"/>
                          <a:gd name="connsiteX9" fmla="*/ 0 w 623694"/>
                          <a:gd name="connsiteY9" fmla="*/ 993683 h 9936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23694" h="993683">
                            <a:moveTo>
                              <a:pt x="623694" y="0"/>
                            </a:moveTo>
                            <a:cubicBezTo>
                              <a:pt x="559827" y="5726"/>
                              <a:pt x="495960" y="11452"/>
                              <a:pt x="443986" y="21142"/>
                            </a:cubicBezTo>
                            <a:cubicBezTo>
                              <a:pt x="392011" y="30832"/>
                              <a:pt x="352370" y="40523"/>
                              <a:pt x="311847" y="58141"/>
                            </a:cubicBezTo>
                            <a:cubicBezTo>
                              <a:pt x="271324" y="75760"/>
                              <a:pt x="231682" y="98664"/>
                              <a:pt x="200850" y="126853"/>
                            </a:cubicBezTo>
                            <a:cubicBezTo>
                              <a:pt x="170018" y="155042"/>
                              <a:pt x="148876" y="179708"/>
                              <a:pt x="126853" y="227278"/>
                            </a:cubicBezTo>
                            <a:cubicBezTo>
                              <a:pt x="104830" y="274848"/>
                              <a:pt x="83688" y="355013"/>
                              <a:pt x="68712" y="412273"/>
                            </a:cubicBezTo>
                            <a:cubicBezTo>
                              <a:pt x="53736" y="469533"/>
                              <a:pt x="46688" y="504770"/>
                              <a:pt x="36998" y="570839"/>
                            </a:cubicBezTo>
                            <a:cubicBezTo>
                              <a:pt x="27308" y="636908"/>
                              <a:pt x="16737" y="738215"/>
                              <a:pt x="10571" y="808689"/>
                            </a:cubicBezTo>
                            <a:cubicBezTo>
                              <a:pt x="4405" y="879163"/>
                              <a:pt x="0" y="993683"/>
                              <a:pt x="0" y="993683"/>
                            </a:cubicBezTo>
                            <a:lnTo>
                              <a:pt x="0" y="993683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5" name="Полилиния 244"/>
                      <p:cNvSpPr/>
                      <p:nvPr/>
                    </p:nvSpPr>
                    <p:spPr>
                      <a:xfrm>
                        <a:off x="586421" y="-21299"/>
                        <a:ext cx="1215677" cy="121568"/>
                      </a:xfrm>
                      <a:custGeom>
                        <a:avLst/>
                        <a:gdLst>
                          <a:gd name="connsiteX0" fmla="*/ 0 w 1215677"/>
                          <a:gd name="connsiteY0" fmla="*/ 121568 h 121568"/>
                          <a:gd name="connsiteX1" fmla="*/ 1215677 w 1215677"/>
                          <a:gd name="connsiteY1" fmla="*/ 0 h 121568"/>
                          <a:gd name="connsiteX2" fmla="*/ 1215677 w 1215677"/>
                          <a:gd name="connsiteY2" fmla="*/ 0 h 1215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215677" h="121568">
                            <a:moveTo>
                              <a:pt x="0" y="121568"/>
                            </a:moveTo>
                            <a:lnTo>
                              <a:pt x="1215677" y="0"/>
                            </a:lnTo>
                            <a:lnTo>
                              <a:pt x="1215677" y="0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" name="Овал 245"/>
                      <p:cNvSpPr/>
                      <p:nvPr/>
                    </p:nvSpPr>
                    <p:spPr>
                      <a:xfrm>
                        <a:off x="559466" y="81374"/>
                        <a:ext cx="45737" cy="61583"/>
                      </a:xfrm>
                      <a:prstGeom prst="ellipse">
                        <a:avLst/>
                      </a:prstGeom>
                      <a:ln w="15875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7" name="Овал 246"/>
                      <p:cNvSpPr/>
                      <p:nvPr/>
                    </p:nvSpPr>
                    <p:spPr>
                      <a:xfrm>
                        <a:off x="116282" y="306562"/>
                        <a:ext cx="45085" cy="45085"/>
                      </a:xfrm>
                      <a:prstGeom prst="ellipse">
                        <a:avLst/>
                      </a:prstGeom>
                      <a:ln w="15875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cxnSp>
                  <p:nvCxnSpPr>
                    <p:cNvPr id="216" name="Прямая соединительная линия 215"/>
                    <p:cNvCxnSpPr/>
                    <p:nvPr/>
                  </p:nvCxnSpPr>
                  <p:spPr>
                    <a:xfrm>
                      <a:off x="1020111" y="58141"/>
                      <a:ext cx="0" cy="186817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17" name="Группа 216"/>
                    <p:cNvGrpSpPr/>
                    <p:nvPr/>
                  </p:nvGrpSpPr>
                  <p:grpSpPr>
                    <a:xfrm>
                      <a:off x="0" y="0"/>
                      <a:ext cx="2687317" cy="1908752"/>
                      <a:chOff x="0" y="0"/>
                      <a:chExt cx="2687317" cy="1908752"/>
                    </a:xfrm>
                  </p:grpSpPr>
                  <p:grpSp>
                    <p:nvGrpSpPr>
                      <p:cNvPr id="218" name="Группа 217"/>
                      <p:cNvGrpSpPr/>
                      <p:nvPr/>
                    </p:nvGrpSpPr>
                    <p:grpSpPr>
                      <a:xfrm>
                        <a:off x="0" y="0"/>
                        <a:ext cx="2687317" cy="1773556"/>
                        <a:chOff x="0" y="0"/>
                        <a:chExt cx="2687934" cy="1773577"/>
                      </a:xfrm>
                    </p:grpSpPr>
                    <p:sp>
                      <p:nvSpPr>
                        <p:cNvPr id="224" name="Поле 299"/>
                        <p:cNvSpPr txBox="1"/>
                        <p:nvPr/>
                      </p:nvSpPr>
                      <p:spPr>
                        <a:xfrm>
                          <a:off x="306475" y="0"/>
                          <a:ext cx="260985" cy="255270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у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225" name="Поле 300"/>
                        <p:cNvSpPr txBox="1"/>
                        <p:nvPr/>
                      </p:nvSpPr>
                      <p:spPr>
                        <a:xfrm>
                          <a:off x="2426677" y="1115367"/>
                          <a:ext cx="261257" cy="255689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х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</p:txBody>
                    </p:sp>
                    <p:cxnSp>
                      <p:nvCxnSpPr>
                        <p:cNvPr id="226" name="Прямая со стрелкой 225"/>
                        <p:cNvCxnSpPr/>
                        <p:nvPr/>
                      </p:nvCxnSpPr>
                      <p:spPr>
                        <a:xfrm>
                          <a:off x="0" y="1115367"/>
                          <a:ext cx="2608028" cy="7952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" name="Прямая со стрелкой 226"/>
                        <p:cNvCxnSpPr/>
                        <p:nvPr/>
                      </p:nvCxnSpPr>
                      <p:spPr>
                        <a:xfrm flipV="1">
                          <a:off x="537587" y="40193"/>
                          <a:ext cx="1" cy="1733384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" name="Прямая соединительная линия 227"/>
                        <p:cNvCxnSpPr/>
                        <p:nvPr/>
                      </p:nvCxnSpPr>
                      <p:spPr>
                        <a:xfrm>
                          <a:off x="763675" y="1085222"/>
                          <a:ext cx="0" cy="6477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9" name="Прямая соединительная линия 228"/>
                        <p:cNvCxnSpPr/>
                        <p:nvPr/>
                      </p:nvCxnSpPr>
                      <p:spPr>
                        <a:xfrm>
                          <a:off x="1019908" y="1090246"/>
                          <a:ext cx="0" cy="6477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" name="Прямая соединительная линия 229"/>
                        <p:cNvCxnSpPr/>
                        <p:nvPr/>
                      </p:nvCxnSpPr>
                      <p:spPr>
                        <a:xfrm>
                          <a:off x="1251020" y="1090246"/>
                          <a:ext cx="0" cy="6477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1" name="Прямая соединительная линия 230"/>
                        <p:cNvCxnSpPr/>
                        <p:nvPr/>
                      </p:nvCxnSpPr>
                      <p:spPr>
                        <a:xfrm>
                          <a:off x="1462035" y="1095270"/>
                          <a:ext cx="0" cy="6477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2" name="Прямая соединительная линия 231"/>
                        <p:cNvCxnSpPr/>
                        <p:nvPr/>
                      </p:nvCxnSpPr>
                      <p:spPr>
                        <a:xfrm>
                          <a:off x="1904163" y="1090246"/>
                          <a:ext cx="0" cy="6477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3" name="Прямая соединительная линия 232"/>
                        <p:cNvCxnSpPr/>
                        <p:nvPr/>
                      </p:nvCxnSpPr>
                      <p:spPr>
                        <a:xfrm>
                          <a:off x="1688123" y="1085222"/>
                          <a:ext cx="0" cy="6477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" name="Прямая соединительная линия 233"/>
                        <p:cNvCxnSpPr/>
                        <p:nvPr/>
                      </p:nvCxnSpPr>
                      <p:spPr>
                        <a:xfrm>
                          <a:off x="502418" y="909376"/>
                          <a:ext cx="5016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5" name="Прямая соединительная линия 234"/>
                        <p:cNvCxnSpPr/>
                        <p:nvPr/>
                      </p:nvCxnSpPr>
                      <p:spPr>
                        <a:xfrm>
                          <a:off x="517490" y="713433"/>
                          <a:ext cx="5016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" name="Прямая соединительная линия 235"/>
                        <p:cNvCxnSpPr/>
                        <p:nvPr/>
                      </p:nvCxnSpPr>
                      <p:spPr>
                        <a:xfrm flipH="1">
                          <a:off x="497394" y="517490"/>
                          <a:ext cx="70862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" name="Прямая соединительная линия 236"/>
                        <p:cNvCxnSpPr/>
                        <p:nvPr/>
                      </p:nvCxnSpPr>
                      <p:spPr>
                        <a:xfrm>
                          <a:off x="517490" y="1723292"/>
                          <a:ext cx="5016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8" name="Прямая соединительная линия 237"/>
                        <p:cNvCxnSpPr/>
                        <p:nvPr/>
                      </p:nvCxnSpPr>
                      <p:spPr>
                        <a:xfrm>
                          <a:off x="502418" y="311499"/>
                          <a:ext cx="5016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9" name="Прямая соединительная линия 238"/>
                        <p:cNvCxnSpPr/>
                        <p:nvPr/>
                      </p:nvCxnSpPr>
                      <p:spPr>
                        <a:xfrm>
                          <a:off x="517490" y="1336431"/>
                          <a:ext cx="5016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0" name="Прямая соединительная линия 239"/>
                        <p:cNvCxnSpPr/>
                        <p:nvPr/>
                      </p:nvCxnSpPr>
                      <p:spPr>
                        <a:xfrm>
                          <a:off x="517490" y="1537398"/>
                          <a:ext cx="5016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" name="Прямая соединительная линия 240"/>
                        <p:cNvCxnSpPr/>
                        <p:nvPr/>
                      </p:nvCxnSpPr>
                      <p:spPr>
                        <a:xfrm>
                          <a:off x="321547" y="1070149"/>
                          <a:ext cx="0" cy="6477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" name="Прямая соединительная линия 241"/>
                        <p:cNvCxnSpPr/>
                        <p:nvPr/>
                      </p:nvCxnSpPr>
                      <p:spPr>
                        <a:xfrm>
                          <a:off x="100484" y="1080198"/>
                          <a:ext cx="0" cy="6477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" name="Прямая соединительная линия 242"/>
                        <p:cNvCxnSpPr/>
                        <p:nvPr/>
                      </p:nvCxnSpPr>
                      <p:spPr>
                        <a:xfrm>
                          <a:off x="2130251" y="1080198"/>
                          <a:ext cx="0" cy="6477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19" name="Группа 218"/>
                      <p:cNvGrpSpPr/>
                      <p:nvPr/>
                    </p:nvGrpSpPr>
                    <p:grpSpPr>
                      <a:xfrm>
                        <a:off x="613124" y="761135"/>
                        <a:ext cx="1739268" cy="1147617"/>
                        <a:chOff x="0" y="-21135"/>
                        <a:chExt cx="1739720" cy="1148122"/>
                      </a:xfrm>
                    </p:grpSpPr>
                    <p:sp>
                      <p:nvSpPr>
                        <p:cNvPr id="220" name="Полилиния 219"/>
                        <p:cNvSpPr/>
                        <p:nvPr/>
                      </p:nvSpPr>
                      <p:spPr>
                        <a:xfrm>
                          <a:off x="0" y="132138"/>
                          <a:ext cx="600075" cy="994849"/>
                        </a:xfrm>
                        <a:custGeom>
                          <a:avLst/>
                          <a:gdLst>
                            <a:gd name="connsiteX0" fmla="*/ 623694 w 623694"/>
                            <a:gd name="connsiteY0" fmla="*/ 0 h 993683"/>
                            <a:gd name="connsiteX1" fmla="*/ 443986 w 623694"/>
                            <a:gd name="connsiteY1" fmla="*/ 21142 h 993683"/>
                            <a:gd name="connsiteX2" fmla="*/ 311847 w 623694"/>
                            <a:gd name="connsiteY2" fmla="*/ 58141 h 993683"/>
                            <a:gd name="connsiteX3" fmla="*/ 200850 w 623694"/>
                            <a:gd name="connsiteY3" fmla="*/ 126853 h 993683"/>
                            <a:gd name="connsiteX4" fmla="*/ 126853 w 623694"/>
                            <a:gd name="connsiteY4" fmla="*/ 227278 h 993683"/>
                            <a:gd name="connsiteX5" fmla="*/ 68712 w 623694"/>
                            <a:gd name="connsiteY5" fmla="*/ 412273 h 993683"/>
                            <a:gd name="connsiteX6" fmla="*/ 36998 w 623694"/>
                            <a:gd name="connsiteY6" fmla="*/ 570839 h 993683"/>
                            <a:gd name="connsiteX7" fmla="*/ 10571 w 623694"/>
                            <a:gd name="connsiteY7" fmla="*/ 808689 h 993683"/>
                            <a:gd name="connsiteX8" fmla="*/ 0 w 623694"/>
                            <a:gd name="connsiteY8" fmla="*/ 993683 h 993683"/>
                            <a:gd name="connsiteX9" fmla="*/ 0 w 623694"/>
                            <a:gd name="connsiteY9" fmla="*/ 993683 h 9936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623694" h="993683">
                              <a:moveTo>
                                <a:pt x="623694" y="0"/>
                              </a:moveTo>
                              <a:cubicBezTo>
                                <a:pt x="559827" y="5726"/>
                                <a:pt x="495960" y="11452"/>
                                <a:pt x="443986" y="21142"/>
                              </a:cubicBezTo>
                              <a:cubicBezTo>
                                <a:pt x="392011" y="30832"/>
                                <a:pt x="352370" y="40523"/>
                                <a:pt x="311847" y="58141"/>
                              </a:cubicBezTo>
                              <a:cubicBezTo>
                                <a:pt x="271324" y="75760"/>
                                <a:pt x="231682" y="98664"/>
                                <a:pt x="200850" y="126853"/>
                              </a:cubicBezTo>
                              <a:cubicBezTo>
                                <a:pt x="170018" y="155042"/>
                                <a:pt x="148876" y="179708"/>
                                <a:pt x="126853" y="227278"/>
                              </a:cubicBezTo>
                              <a:cubicBezTo>
                                <a:pt x="104830" y="274848"/>
                                <a:pt x="83688" y="355013"/>
                                <a:pt x="68712" y="412273"/>
                              </a:cubicBezTo>
                              <a:cubicBezTo>
                                <a:pt x="53736" y="469533"/>
                                <a:pt x="46688" y="504770"/>
                                <a:pt x="36998" y="570839"/>
                              </a:cubicBezTo>
                              <a:cubicBezTo>
                                <a:pt x="27308" y="636908"/>
                                <a:pt x="16737" y="738215"/>
                                <a:pt x="10571" y="808689"/>
                              </a:cubicBezTo>
                              <a:cubicBezTo>
                                <a:pt x="4405" y="879163"/>
                                <a:pt x="0" y="993683"/>
                                <a:pt x="0" y="993683"/>
                              </a:cubicBezTo>
                              <a:lnTo>
                                <a:pt x="0" y="993683"/>
                              </a:lnTo>
                            </a:path>
                          </a:pathLst>
                        </a:custGeom>
                        <a:noFill/>
                        <a:ln w="15875"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1" name="Полилиния 220"/>
                        <p:cNvSpPr/>
                        <p:nvPr/>
                      </p:nvSpPr>
                      <p:spPr>
                        <a:xfrm>
                          <a:off x="576071" y="-21135"/>
                          <a:ext cx="1163649" cy="142703"/>
                        </a:xfrm>
                        <a:custGeom>
                          <a:avLst/>
                          <a:gdLst>
                            <a:gd name="connsiteX0" fmla="*/ 0 w 1215677"/>
                            <a:gd name="connsiteY0" fmla="*/ 121568 h 121568"/>
                            <a:gd name="connsiteX1" fmla="*/ 1215677 w 1215677"/>
                            <a:gd name="connsiteY1" fmla="*/ 0 h 121568"/>
                            <a:gd name="connsiteX2" fmla="*/ 1215677 w 1215677"/>
                            <a:gd name="connsiteY2" fmla="*/ 0 h 1215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215677" h="121568">
                              <a:moveTo>
                                <a:pt x="0" y="121568"/>
                              </a:moveTo>
                              <a:lnTo>
                                <a:pt x="1215677" y="0"/>
                              </a:lnTo>
                              <a:lnTo>
                                <a:pt x="1215677" y="0"/>
                              </a:lnTo>
                            </a:path>
                          </a:pathLst>
                        </a:custGeom>
                        <a:noFill/>
                        <a:ln w="15875"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2" name="Овал 221"/>
                        <p:cNvSpPr/>
                        <p:nvPr/>
                      </p:nvSpPr>
                      <p:spPr>
                        <a:xfrm>
                          <a:off x="586696" y="105711"/>
                          <a:ext cx="45719" cy="45719"/>
                        </a:xfrm>
                        <a:prstGeom prst="ellips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3" name="Овал 222"/>
                        <p:cNvSpPr/>
                        <p:nvPr/>
                      </p:nvSpPr>
                      <p:spPr>
                        <a:xfrm>
                          <a:off x="116282" y="306562"/>
                          <a:ext cx="45085" cy="45085"/>
                        </a:xfrm>
                        <a:prstGeom prst="ellips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7" name="Группа 206"/>
                <p:cNvGrpSpPr/>
                <p:nvPr/>
              </p:nvGrpSpPr>
              <p:grpSpPr>
                <a:xfrm>
                  <a:off x="1081889" y="814812"/>
                  <a:ext cx="928001" cy="1084206"/>
                  <a:chOff x="0" y="0"/>
                  <a:chExt cx="1866206" cy="1126987"/>
                </a:xfrm>
              </p:grpSpPr>
              <p:sp>
                <p:nvSpPr>
                  <p:cNvPr id="208" name="Полилиния 207"/>
                  <p:cNvSpPr/>
                  <p:nvPr/>
                </p:nvSpPr>
                <p:spPr>
                  <a:xfrm>
                    <a:off x="0" y="132138"/>
                    <a:ext cx="600075" cy="994849"/>
                  </a:xfrm>
                  <a:custGeom>
                    <a:avLst/>
                    <a:gdLst>
                      <a:gd name="connsiteX0" fmla="*/ 623694 w 623694"/>
                      <a:gd name="connsiteY0" fmla="*/ 0 h 993683"/>
                      <a:gd name="connsiteX1" fmla="*/ 443986 w 623694"/>
                      <a:gd name="connsiteY1" fmla="*/ 21142 h 993683"/>
                      <a:gd name="connsiteX2" fmla="*/ 311847 w 623694"/>
                      <a:gd name="connsiteY2" fmla="*/ 58141 h 993683"/>
                      <a:gd name="connsiteX3" fmla="*/ 200850 w 623694"/>
                      <a:gd name="connsiteY3" fmla="*/ 126853 h 993683"/>
                      <a:gd name="connsiteX4" fmla="*/ 126853 w 623694"/>
                      <a:gd name="connsiteY4" fmla="*/ 227278 h 993683"/>
                      <a:gd name="connsiteX5" fmla="*/ 68712 w 623694"/>
                      <a:gd name="connsiteY5" fmla="*/ 412273 h 993683"/>
                      <a:gd name="connsiteX6" fmla="*/ 36998 w 623694"/>
                      <a:gd name="connsiteY6" fmla="*/ 570839 h 993683"/>
                      <a:gd name="connsiteX7" fmla="*/ 10571 w 623694"/>
                      <a:gd name="connsiteY7" fmla="*/ 808689 h 993683"/>
                      <a:gd name="connsiteX8" fmla="*/ 0 w 623694"/>
                      <a:gd name="connsiteY8" fmla="*/ 993683 h 993683"/>
                      <a:gd name="connsiteX9" fmla="*/ 0 w 623694"/>
                      <a:gd name="connsiteY9" fmla="*/ 993683 h 993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23694" h="993683">
                        <a:moveTo>
                          <a:pt x="623694" y="0"/>
                        </a:moveTo>
                        <a:cubicBezTo>
                          <a:pt x="559827" y="5726"/>
                          <a:pt x="495960" y="11452"/>
                          <a:pt x="443986" y="21142"/>
                        </a:cubicBezTo>
                        <a:cubicBezTo>
                          <a:pt x="392011" y="30832"/>
                          <a:pt x="352370" y="40523"/>
                          <a:pt x="311847" y="58141"/>
                        </a:cubicBezTo>
                        <a:cubicBezTo>
                          <a:pt x="271324" y="75760"/>
                          <a:pt x="231682" y="98664"/>
                          <a:pt x="200850" y="126853"/>
                        </a:cubicBezTo>
                        <a:cubicBezTo>
                          <a:pt x="170018" y="155042"/>
                          <a:pt x="148876" y="179708"/>
                          <a:pt x="126853" y="227278"/>
                        </a:cubicBezTo>
                        <a:cubicBezTo>
                          <a:pt x="104830" y="274848"/>
                          <a:pt x="83688" y="355013"/>
                          <a:pt x="68712" y="412273"/>
                        </a:cubicBezTo>
                        <a:cubicBezTo>
                          <a:pt x="53736" y="469533"/>
                          <a:pt x="46688" y="504770"/>
                          <a:pt x="36998" y="570839"/>
                        </a:cubicBezTo>
                        <a:cubicBezTo>
                          <a:pt x="27308" y="636908"/>
                          <a:pt x="16737" y="738215"/>
                          <a:pt x="10571" y="808689"/>
                        </a:cubicBezTo>
                        <a:cubicBezTo>
                          <a:pt x="4405" y="879163"/>
                          <a:pt x="0" y="993683"/>
                          <a:pt x="0" y="993683"/>
                        </a:cubicBezTo>
                        <a:lnTo>
                          <a:pt x="0" y="993683"/>
                        </a:lnTo>
                      </a:path>
                    </a:pathLst>
                  </a:custGeom>
                  <a:noFill/>
                  <a:ln w="22225">
                    <a:solidFill>
                      <a:srgbClr val="33996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" name="Полилиния 208"/>
                  <p:cNvSpPr/>
                  <p:nvPr/>
                </p:nvSpPr>
                <p:spPr>
                  <a:xfrm>
                    <a:off x="576061" y="0"/>
                    <a:ext cx="1290145" cy="121568"/>
                  </a:xfrm>
                  <a:custGeom>
                    <a:avLst/>
                    <a:gdLst>
                      <a:gd name="connsiteX0" fmla="*/ 0 w 1215677"/>
                      <a:gd name="connsiteY0" fmla="*/ 121568 h 121568"/>
                      <a:gd name="connsiteX1" fmla="*/ 1215677 w 1215677"/>
                      <a:gd name="connsiteY1" fmla="*/ 0 h 121568"/>
                      <a:gd name="connsiteX2" fmla="*/ 1215677 w 1215677"/>
                      <a:gd name="connsiteY2" fmla="*/ 0 h 121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5677" h="121568">
                        <a:moveTo>
                          <a:pt x="0" y="121568"/>
                        </a:moveTo>
                        <a:lnTo>
                          <a:pt x="1215677" y="0"/>
                        </a:lnTo>
                        <a:lnTo>
                          <a:pt x="1215677" y="0"/>
                        </a:lnTo>
                      </a:path>
                    </a:pathLst>
                  </a:custGeom>
                  <a:noFill/>
                  <a:ln w="22225">
                    <a:solidFill>
                      <a:srgbClr val="33996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0" name="Овал 209"/>
                  <p:cNvSpPr/>
                  <p:nvPr/>
                </p:nvSpPr>
                <p:spPr>
                  <a:xfrm>
                    <a:off x="540399" y="103870"/>
                    <a:ext cx="91945" cy="47523"/>
                  </a:xfrm>
                  <a:prstGeom prst="ellipse">
                    <a:avLst/>
                  </a:prstGeom>
                  <a:ln>
                    <a:solidFill>
                      <a:srgbClr val="33996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" name="Овал 210"/>
                  <p:cNvSpPr/>
                  <p:nvPr/>
                </p:nvSpPr>
                <p:spPr>
                  <a:xfrm>
                    <a:off x="63469" y="304041"/>
                    <a:ext cx="97881" cy="47523"/>
                  </a:xfrm>
                  <a:prstGeom prst="ellipse">
                    <a:avLst/>
                  </a:prstGeom>
                  <a:ln>
                    <a:solidFill>
                      <a:srgbClr val="33996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0" name="Группа 199"/>
              <p:cNvGrpSpPr/>
              <p:nvPr/>
            </p:nvGrpSpPr>
            <p:grpSpPr>
              <a:xfrm>
                <a:off x="1072835" y="312345"/>
                <a:ext cx="891540" cy="2733040"/>
                <a:chOff x="0" y="0"/>
                <a:chExt cx="1791802" cy="1126987"/>
              </a:xfrm>
            </p:grpSpPr>
            <p:sp>
              <p:nvSpPr>
                <p:cNvPr id="202" name="Полилиния 201"/>
                <p:cNvSpPr/>
                <p:nvPr/>
              </p:nvSpPr>
              <p:spPr>
                <a:xfrm>
                  <a:off x="0" y="132138"/>
                  <a:ext cx="600075" cy="994849"/>
                </a:xfrm>
                <a:custGeom>
                  <a:avLst/>
                  <a:gdLst>
                    <a:gd name="connsiteX0" fmla="*/ 623694 w 623694"/>
                    <a:gd name="connsiteY0" fmla="*/ 0 h 993683"/>
                    <a:gd name="connsiteX1" fmla="*/ 443986 w 623694"/>
                    <a:gd name="connsiteY1" fmla="*/ 21142 h 993683"/>
                    <a:gd name="connsiteX2" fmla="*/ 311847 w 623694"/>
                    <a:gd name="connsiteY2" fmla="*/ 58141 h 993683"/>
                    <a:gd name="connsiteX3" fmla="*/ 200850 w 623694"/>
                    <a:gd name="connsiteY3" fmla="*/ 126853 h 993683"/>
                    <a:gd name="connsiteX4" fmla="*/ 126853 w 623694"/>
                    <a:gd name="connsiteY4" fmla="*/ 227278 h 993683"/>
                    <a:gd name="connsiteX5" fmla="*/ 68712 w 623694"/>
                    <a:gd name="connsiteY5" fmla="*/ 412273 h 993683"/>
                    <a:gd name="connsiteX6" fmla="*/ 36998 w 623694"/>
                    <a:gd name="connsiteY6" fmla="*/ 570839 h 993683"/>
                    <a:gd name="connsiteX7" fmla="*/ 10571 w 623694"/>
                    <a:gd name="connsiteY7" fmla="*/ 808689 h 993683"/>
                    <a:gd name="connsiteX8" fmla="*/ 0 w 623694"/>
                    <a:gd name="connsiteY8" fmla="*/ 993683 h 993683"/>
                    <a:gd name="connsiteX9" fmla="*/ 0 w 623694"/>
                    <a:gd name="connsiteY9" fmla="*/ 993683 h 99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3694" h="993683">
                      <a:moveTo>
                        <a:pt x="623694" y="0"/>
                      </a:moveTo>
                      <a:cubicBezTo>
                        <a:pt x="559827" y="5726"/>
                        <a:pt x="495960" y="11452"/>
                        <a:pt x="443986" y="21142"/>
                      </a:cubicBezTo>
                      <a:cubicBezTo>
                        <a:pt x="392011" y="30832"/>
                        <a:pt x="352370" y="40523"/>
                        <a:pt x="311847" y="58141"/>
                      </a:cubicBezTo>
                      <a:cubicBezTo>
                        <a:pt x="271324" y="75760"/>
                        <a:pt x="231682" y="98664"/>
                        <a:pt x="200850" y="126853"/>
                      </a:cubicBezTo>
                      <a:cubicBezTo>
                        <a:pt x="170018" y="155042"/>
                        <a:pt x="148876" y="179708"/>
                        <a:pt x="126853" y="227278"/>
                      </a:cubicBezTo>
                      <a:cubicBezTo>
                        <a:pt x="104830" y="274848"/>
                        <a:pt x="83688" y="355013"/>
                        <a:pt x="68712" y="412273"/>
                      </a:cubicBezTo>
                      <a:cubicBezTo>
                        <a:pt x="53736" y="469533"/>
                        <a:pt x="46688" y="504770"/>
                        <a:pt x="36998" y="570839"/>
                      </a:cubicBezTo>
                      <a:cubicBezTo>
                        <a:pt x="27308" y="636908"/>
                        <a:pt x="16737" y="738215"/>
                        <a:pt x="10571" y="808689"/>
                      </a:cubicBezTo>
                      <a:cubicBezTo>
                        <a:pt x="4405" y="879163"/>
                        <a:pt x="0" y="993683"/>
                        <a:pt x="0" y="993683"/>
                      </a:cubicBezTo>
                      <a:lnTo>
                        <a:pt x="0" y="993683"/>
                      </a:lnTo>
                    </a:path>
                  </a:pathLst>
                </a:custGeom>
                <a:noFill/>
                <a:ln w="22225">
                  <a:solidFill>
                    <a:srgbClr val="FF5757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03" name="Полилиния 202"/>
                <p:cNvSpPr/>
                <p:nvPr/>
              </p:nvSpPr>
              <p:spPr>
                <a:xfrm>
                  <a:off x="576125" y="0"/>
                  <a:ext cx="1215677" cy="121568"/>
                </a:xfrm>
                <a:custGeom>
                  <a:avLst/>
                  <a:gdLst>
                    <a:gd name="connsiteX0" fmla="*/ 0 w 1215677"/>
                    <a:gd name="connsiteY0" fmla="*/ 121568 h 121568"/>
                    <a:gd name="connsiteX1" fmla="*/ 1215677 w 1215677"/>
                    <a:gd name="connsiteY1" fmla="*/ 0 h 121568"/>
                    <a:gd name="connsiteX2" fmla="*/ 1215677 w 1215677"/>
                    <a:gd name="connsiteY2" fmla="*/ 0 h 12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5677" h="121568">
                      <a:moveTo>
                        <a:pt x="0" y="121568"/>
                      </a:moveTo>
                      <a:lnTo>
                        <a:pt x="1215677" y="0"/>
                      </a:lnTo>
                      <a:lnTo>
                        <a:pt x="1215677" y="0"/>
                      </a:lnTo>
                    </a:path>
                  </a:pathLst>
                </a:custGeom>
                <a:noFill/>
                <a:ln w="22225">
                  <a:solidFill>
                    <a:srgbClr val="FF5757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04" name="Овал 203"/>
                <p:cNvSpPr/>
                <p:nvPr/>
              </p:nvSpPr>
              <p:spPr>
                <a:xfrm>
                  <a:off x="540529" y="121568"/>
                  <a:ext cx="91885" cy="19499"/>
                </a:xfrm>
                <a:prstGeom prst="ellipse">
                  <a:avLst/>
                </a:prstGeom>
                <a:ln>
                  <a:solidFill>
                    <a:srgbClr val="FF575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05" name="Овал 204"/>
                <p:cNvSpPr/>
                <p:nvPr/>
              </p:nvSpPr>
              <p:spPr>
                <a:xfrm>
                  <a:off x="69482" y="325192"/>
                  <a:ext cx="91885" cy="18853"/>
                </a:xfrm>
                <a:prstGeom prst="ellipse">
                  <a:avLst/>
                </a:prstGeom>
                <a:ln>
                  <a:solidFill>
                    <a:srgbClr val="FF575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201" name="Прямая соединительная линия 200"/>
              <p:cNvCxnSpPr/>
              <p:nvPr/>
            </p:nvCxnSpPr>
            <p:spPr>
              <a:xfrm>
                <a:off x="276130" y="620163"/>
                <a:ext cx="157416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Группа 191"/>
            <p:cNvGrpSpPr/>
            <p:nvPr/>
          </p:nvGrpSpPr>
          <p:grpSpPr>
            <a:xfrm>
              <a:off x="1045675" y="144856"/>
              <a:ext cx="963929" cy="2580708"/>
              <a:chOff x="0" y="0"/>
              <a:chExt cx="1791802" cy="1126987"/>
            </a:xfrm>
          </p:grpSpPr>
          <p:sp>
            <p:nvSpPr>
              <p:cNvPr id="193" name="Полилиния 192"/>
              <p:cNvSpPr/>
              <p:nvPr/>
            </p:nvSpPr>
            <p:spPr>
              <a:xfrm>
                <a:off x="0" y="132138"/>
                <a:ext cx="600075" cy="994849"/>
              </a:xfrm>
              <a:custGeom>
                <a:avLst/>
                <a:gdLst>
                  <a:gd name="connsiteX0" fmla="*/ 623694 w 623694"/>
                  <a:gd name="connsiteY0" fmla="*/ 0 h 993683"/>
                  <a:gd name="connsiteX1" fmla="*/ 443986 w 623694"/>
                  <a:gd name="connsiteY1" fmla="*/ 21142 h 993683"/>
                  <a:gd name="connsiteX2" fmla="*/ 311847 w 623694"/>
                  <a:gd name="connsiteY2" fmla="*/ 58141 h 993683"/>
                  <a:gd name="connsiteX3" fmla="*/ 200850 w 623694"/>
                  <a:gd name="connsiteY3" fmla="*/ 126853 h 993683"/>
                  <a:gd name="connsiteX4" fmla="*/ 126853 w 623694"/>
                  <a:gd name="connsiteY4" fmla="*/ 227278 h 993683"/>
                  <a:gd name="connsiteX5" fmla="*/ 68712 w 623694"/>
                  <a:gd name="connsiteY5" fmla="*/ 412273 h 993683"/>
                  <a:gd name="connsiteX6" fmla="*/ 36998 w 623694"/>
                  <a:gd name="connsiteY6" fmla="*/ 570839 h 993683"/>
                  <a:gd name="connsiteX7" fmla="*/ 10571 w 623694"/>
                  <a:gd name="connsiteY7" fmla="*/ 808689 h 993683"/>
                  <a:gd name="connsiteX8" fmla="*/ 0 w 623694"/>
                  <a:gd name="connsiteY8" fmla="*/ 993683 h 993683"/>
                  <a:gd name="connsiteX9" fmla="*/ 0 w 623694"/>
                  <a:gd name="connsiteY9" fmla="*/ 993683 h 99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3694" h="993683">
                    <a:moveTo>
                      <a:pt x="623694" y="0"/>
                    </a:moveTo>
                    <a:cubicBezTo>
                      <a:pt x="559827" y="5726"/>
                      <a:pt x="495960" y="11452"/>
                      <a:pt x="443986" y="21142"/>
                    </a:cubicBezTo>
                    <a:cubicBezTo>
                      <a:pt x="392011" y="30832"/>
                      <a:pt x="352370" y="40523"/>
                      <a:pt x="311847" y="58141"/>
                    </a:cubicBezTo>
                    <a:cubicBezTo>
                      <a:pt x="271324" y="75760"/>
                      <a:pt x="231682" y="98664"/>
                      <a:pt x="200850" y="126853"/>
                    </a:cubicBezTo>
                    <a:cubicBezTo>
                      <a:pt x="170018" y="155042"/>
                      <a:pt x="148876" y="179708"/>
                      <a:pt x="126853" y="227278"/>
                    </a:cubicBezTo>
                    <a:cubicBezTo>
                      <a:pt x="104830" y="274848"/>
                      <a:pt x="83688" y="355013"/>
                      <a:pt x="68712" y="412273"/>
                    </a:cubicBezTo>
                    <a:cubicBezTo>
                      <a:pt x="53736" y="469533"/>
                      <a:pt x="46688" y="504770"/>
                      <a:pt x="36998" y="570839"/>
                    </a:cubicBezTo>
                    <a:cubicBezTo>
                      <a:pt x="27308" y="636908"/>
                      <a:pt x="16737" y="738215"/>
                      <a:pt x="10571" y="808689"/>
                    </a:cubicBezTo>
                    <a:cubicBezTo>
                      <a:pt x="4405" y="879163"/>
                      <a:pt x="0" y="993683"/>
                      <a:pt x="0" y="993683"/>
                    </a:cubicBezTo>
                    <a:lnTo>
                      <a:pt x="0" y="993683"/>
                    </a:lnTo>
                  </a:path>
                </a:pathLst>
              </a:custGeom>
              <a:noFill/>
              <a:ln w="2222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4" name="Полилиния 193"/>
              <p:cNvSpPr/>
              <p:nvPr/>
            </p:nvSpPr>
            <p:spPr>
              <a:xfrm>
                <a:off x="576125" y="0"/>
                <a:ext cx="1215677" cy="121568"/>
              </a:xfrm>
              <a:custGeom>
                <a:avLst/>
                <a:gdLst>
                  <a:gd name="connsiteX0" fmla="*/ 0 w 1215677"/>
                  <a:gd name="connsiteY0" fmla="*/ 121568 h 121568"/>
                  <a:gd name="connsiteX1" fmla="*/ 1215677 w 1215677"/>
                  <a:gd name="connsiteY1" fmla="*/ 0 h 121568"/>
                  <a:gd name="connsiteX2" fmla="*/ 1215677 w 1215677"/>
                  <a:gd name="connsiteY2" fmla="*/ 0 h 12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677" h="121568">
                    <a:moveTo>
                      <a:pt x="0" y="121568"/>
                    </a:moveTo>
                    <a:lnTo>
                      <a:pt x="1215677" y="0"/>
                    </a:lnTo>
                    <a:lnTo>
                      <a:pt x="1215677" y="0"/>
                    </a:lnTo>
                  </a:path>
                </a:pathLst>
              </a:custGeom>
              <a:noFill/>
              <a:ln w="2222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>
                <a:off x="547127" y="121560"/>
                <a:ext cx="84962" cy="20810"/>
              </a:xfrm>
              <a:prstGeom prst="ellipse">
                <a:avLst/>
              </a:prstGeom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>
                <a:off x="76339" y="323482"/>
                <a:ext cx="89488" cy="20810"/>
              </a:xfrm>
              <a:prstGeom prst="ellipse">
                <a:avLst/>
              </a:prstGeom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sp>
        <p:nvSpPr>
          <p:cNvPr id="187" name="TextBox 186"/>
          <p:cNvSpPr txBox="1"/>
          <p:nvPr/>
        </p:nvSpPr>
        <p:spPr>
          <a:xfrm>
            <a:off x="3522291" y="1443678"/>
            <a:ext cx="371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Этапы. </a:t>
            </a:r>
            <a:r>
              <a:rPr lang="ru-RU" dirty="0" smtClean="0"/>
              <a:t>Запишем  функцию в виде:                       </a:t>
            </a:r>
            <a:endParaRPr lang="ru-RU" sz="800" dirty="0" smtClean="0"/>
          </a:p>
        </p:txBody>
      </p:sp>
      <p:graphicFrame>
        <p:nvGraphicFramePr>
          <p:cNvPr id="188" name="Объект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436860"/>
              </p:ext>
            </p:extLst>
          </p:nvPr>
        </p:nvGraphicFramePr>
        <p:xfrm>
          <a:off x="4499992" y="1879507"/>
          <a:ext cx="1248046" cy="331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Формула" r:id="rId3" imgW="647640" imgH="228600" progId="Equation.3">
                  <p:embed/>
                </p:oleObj>
              </mc:Choice>
              <mc:Fallback>
                <p:oleObj name="Формула" r:id="rId3" imgW="647640" imgH="2286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879507"/>
                        <a:ext cx="1248046" cy="33199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Объект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40948"/>
              </p:ext>
            </p:extLst>
          </p:nvPr>
        </p:nvGraphicFramePr>
        <p:xfrm>
          <a:off x="4427984" y="2210310"/>
          <a:ext cx="1296144" cy="325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Формула" r:id="rId5" imgW="939600" imgH="228600" progId="Equation.3">
                  <p:embed/>
                </p:oleObj>
              </mc:Choice>
              <mc:Fallback>
                <p:oleObj name="Формула" r:id="rId5" imgW="939600" imgH="228600" progId="Equation.3">
                  <p:embed/>
                  <p:pic>
                    <p:nvPicPr>
                      <p:cNvPr id="0" name="Объект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210310"/>
                        <a:ext cx="1296144" cy="325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" name="Объект 2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33082"/>
              </p:ext>
            </p:extLst>
          </p:nvPr>
        </p:nvGraphicFramePr>
        <p:xfrm>
          <a:off x="4427984" y="2564500"/>
          <a:ext cx="1440160" cy="3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Формула" r:id="rId7" imgW="1117440" imgH="228600" progId="Equation.3">
                  <p:embed/>
                </p:oleObj>
              </mc:Choice>
              <mc:Fallback>
                <p:oleObj name="Формула" r:id="rId7" imgW="1117440" imgH="228600" progId="Equation.3">
                  <p:embed/>
                  <p:pic>
                    <p:nvPicPr>
                      <p:cNvPr id="0" name="Объект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564500"/>
                        <a:ext cx="1440160" cy="3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" name="Объект 2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356481"/>
              </p:ext>
            </p:extLst>
          </p:nvPr>
        </p:nvGraphicFramePr>
        <p:xfrm>
          <a:off x="3906459" y="3058977"/>
          <a:ext cx="1594544" cy="28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Формула" r:id="rId9" imgW="1295280" imgH="228600" progId="Equation.3">
                  <p:embed/>
                </p:oleObj>
              </mc:Choice>
              <mc:Fallback>
                <p:oleObj name="Формула" r:id="rId9" imgW="1295280" imgH="228600" progId="Equation.3">
                  <p:embed/>
                  <p:pic>
                    <p:nvPicPr>
                      <p:cNvPr id="0" name="Объект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459" y="3058977"/>
                        <a:ext cx="1594544" cy="289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Объект 2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01417"/>
              </p:ext>
            </p:extLst>
          </p:nvPr>
        </p:nvGraphicFramePr>
        <p:xfrm>
          <a:off x="3906459" y="3421894"/>
          <a:ext cx="1784573" cy="28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Формула" r:id="rId11" imgW="1473120" imgH="228600" progId="Equation.3">
                  <p:embed/>
                </p:oleObj>
              </mc:Choice>
              <mc:Fallback>
                <p:oleObj name="Формула" r:id="rId11" imgW="1473120" imgH="228600" progId="Equation.3">
                  <p:embed/>
                  <p:pic>
                    <p:nvPicPr>
                      <p:cNvPr id="0" name="Объект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459" y="3421894"/>
                        <a:ext cx="1784573" cy="285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" name="TextBox 251"/>
          <p:cNvSpPr txBox="1"/>
          <p:nvPr/>
        </p:nvSpPr>
        <p:spPr>
          <a:xfrm>
            <a:off x="4139951" y="2542268"/>
            <a:ext cx="537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.                               </a:t>
            </a:r>
            <a:r>
              <a:rPr lang="en-US" dirty="0" smtClean="0"/>
              <a:t>-</a:t>
            </a:r>
            <a:r>
              <a:rPr lang="ru-RU" dirty="0" smtClean="0"/>
              <a:t>  </a:t>
            </a:r>
            <a:r>
              <a:rPr lang="ru-RU" dirty="0"/>
              <a:t>сжатие к оси </a:t>
            </a:r>
            <a:r>
              <a:rPr lang="ru-RU" dirty="0" err="1" smtClean="0"/>
              <a:t>Оу</a:t>
            </a:r>
            <a:r>
              <a:rPr lang="ru-RU" dirty="0" smtClean="0"/>
              <a:t> </a:t>
            </a:r>
            <a:r>
              <a:rPr lang="ru-RU" dirty="0"/>
              <a:t>в 2 раза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3" name="TextBox 252"/>
          <p:cNvSpPr txBox="1"/>
          <p:nvPr/>
        </p:nvSpPr>
        <p:spPr>
          <a:xfrm>
            <a:off x="4139952" y="2159371"/>
            <a:ext cx="537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                           </a:t>
            </a:r>
            <a:r>
              <a:rPr lang="en-US" dirty="0" smtClean="0"/>
              <a:t>-</a:t>
            </a:r>
            <a:r>
              <a:rPr lang="ru-RU" dirty="0" smtClean="0"/>
              <a:t>  </a:t>
            </a:r>
            <a:r>
              <a:rPr lang="ru-RU" dirty="0"/>
              <a:t>движение вдоль оси ОХ на +</a:t>
            </a: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254" name="TextBox 253"/>
          <p:cNvSpPr txBox="1"/>
          <p:nvPr/>
        </p:nvSpPr>
        <p:spPr>
          <a:xfrm>
            <a:off x="4139952" y="1832584"/>
            <a:ext cx="537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                         </a:t>
            </a:r>
            <a:r>
              <a:rPr lang="en-US" dirty="0" smtClean="0"/>
              <a:t>-</a:t>
            </a:r>
            <a:r>
              <a:rPr lang="ru-RU" dirty="0" smtClean="0"/>
              <a:t>  </a:t>
            </a:r>
            <a:r>
              <a:rPr lang="ru-RU" dirty="0"/>
              <a:t>график базовой функции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5" name="TextBox 254"/>
          <p:cNvSpPr txBox="1"/>
          <p:nvPr/>
        </p:nvSpPr>
        <p:spPr>
          <a:xfrm>
            <a:off x="3560779" y="3008486"/>
            <a:ext cx="548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                                </a:t>
            </a:r>
            <a:r>
              <a:rPr lang="en-US" dirty="0" smtClean="0"/>
              <a:t>-</a:t>
            </a:r>
            <a:r>
              <a:rPr lang="ru-RU" dirty="0" smtClean="0"/>
              <a:t>  растяжение от </a:t>
            </a:r>
            <a:r>
              <a:rPr lang="ru-RU" dirty="0"/>
              <a:t>оси </a:t>
            </a:r>
            <a:r>
              <a:rPr lang="ru-RU" dirty="0" smtClean="0"/>
              <a:t>Ох </a:t>
            </a:r>
            <a:r>
              <a:rPr lang="ru-RU" dirty="0"/>
              <a:t>в </a:t>
            </a:r>
            <a:r>
              <a:rPr lang="ru-RU" dirty="0" smtClean="0"/>
              <a:t>1,5 </a:t>
            </a:r>
            <a:r>
              <a:rPr lang="ru-RU" dirty="0"/>
              <a:t>раза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6" name="TextBox 255"/>
          <p:cNvSpPr txBox="1"/>
          <p:nvPr/>
        </p:nvSpPr>
        <p:spPr>
          <a:xfrm>
            <a:off x="3611510" y="3398453"/>
            <a:ext cx="563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                                   </a:t>
            </a:r>
            <a:r>
              <a:rPr lang="en-US" dirty="0" smtClean="0"/>
              <a:t>-</a:t>
            </a:r>
            <a:r>
              <a:rPr lang="ru-RU" dirty="0" smtClean="0"/>
              <a:t>  движение вдоль оси </a:t>
            </a:r>
            <a:r>
              <a:rPr lang="ru-RU" dirty="0" err="1" smtClean="0"/>
              <a:t>Оу</a:t>
            </a:r>
            <a:r>
              <a:rPr lang="ru-RU" dirty="0" smtClean="0"/>
              <a:t>  на  +1 .</a:t>
            </a:r>
            <a:endParaRPr lang="ru-RU" dirty="0"/>
          </a:p>
        </p:txBody>
      </p:sp>
      <p:graphicFrame>
        <p:nvGraphicFramePr>
          <p:cNvPr id="258" name="Объект 2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01595"/>
              </p:ext>
            </p:extLst>
          </p:nvPr>
        </p:nvGraphicFramePr>
        <p:xfrm>
          <a:off x="7164288" y="1508514"/>
          <a:ext cx="17843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Формула" r:id="rId13" imgW="1473120" imgH="228600" progId="Equation.3">
                  <p:embed/>
                </p:oleObj>
              </mc:Choice>
              <mc:Fallback>
                <p:oleObj name="Формула" r:id="rId13" imgW="1473120" imgH="228600" progId="Equation.3">
                  <p:embed/>
                  <p:pic>
                    <p:nvPicPr>
                      <p:cNvPr id="0" name="Объект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508514"/>
                        <a:ext cx="17843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" name="TextBox 258"/>
          <p:cNvSpPr txBox="1"/>
          <p:nvPr/>
        </p:nvSpPr>
        <p:spPr>
          <a:xfrm>
            <a:off x="1106086" y="964488"/>
            <a:ext cx="4951539" cy="369332"/>
          </a:xfrm>
          <a:prstGeom prst="rect">
            <a:avLst/>
          </a:prstGeom>
          <a:solidFill>
            <a:srgbClr val="F8FBD5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Построить график функции                                     . </a:t>
            </a:r>
            <a:endParaRPr lang="ru-RU" dirty="0"/>
          </a:p>
        </p:txBody>
      </p:sp>
      <p:graphicFrame>
        <p:nvGraphicFramePr>
          <p:cNvPr id="257" name="Объект 2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756393"/>
              </p:ext>
            </p:extLst>
          </p:nvPr>
        </p:nvGraphicFramePr>
        <p:xfrm>
          <a:off x="3988462" y="1007073"/>
          <a:ext cx="1722438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Формула" r:id="rId15" imgW="1422360" imgH="228600" progId="Equation.3">
                  <p:embed/>
                </p:oleObj>
              </mc:Choice>
              <mc:Fallback>
                <p:oleObj name="Формула" r:id="rId15" imgW="1422360" imgH="228600" progId="Equation.3">
                  <p:embed/>
                  <p:pic>
                    <p:nvPicPr>
                      <p:cNvPr id="0" name="Объект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462" y="1007073"/>
                        <a:ext cx="1722438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" name="TextBox 259"/>
          <p:cNvSpPr txBox="1"/>
          <p:nvPr/>
        </p:nvSpPr>
        <p:spPr>
          <a:xfrm>
            <a:off x="1413097" y="3849891"/>
            <a:ext cx="4022999" cy="954107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Шаги построения графика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начинаем с первой выполняемой операции в формуле функции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7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3" grpId="0"/>
      <p:bldP spid="254" grpId="0"/>
      <p:bldP spid="255" grpId="0"/>
      <p:bldP spid="2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4542132"/>
              </p:ext>
            </p:extLst>
          </p:nvPr>
        </p:nvGraphicFramePr>
        <p:xfrm>
          <a:off x="357158" y="502328"/>
          <a:ext cx="8643998" cy="273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107"/>
                <a:gridCol w="6868891"/>
              </a:tblGrid>
              <a:tr h="315442"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solidFill>
                            <a:schemeClr val="tx1"/>
                          </a:solidFill>
                        </a:rPr>
                        <a:t>Классы</a:t>
                      </a:r>
                      <a:endParaRPr lang="ru-RU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sng" dirty="0" smtClean="0">
                          <a:solidFill>
                            <a:schemeClr val="tx1"/>
                          </a:solidFill>
                        </a:rPr>
                        <a:t>Линия взаимно-обратных действий</a:t>
                      </a:r>
                      <a:endParaRPr lang="ru-RU" sz="2800" u="sng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noFill/>
                  </a:tcPr>
                </a:tc>
              </a:tr>
              <a:tr h="315442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Нач</a:t>
                      </a:r>
                      <a:r>
                        <a:rPr lang="ru-RU" sz="1800" dirty="0" smtClean="0"/>
                        <a:t>. школа</a:t>
                      </a:r>
                      <a:endParaRPr lang="ru-RU" sz="1800" dirty="0"/>
                    </a:p>
                  </a:txBody>
                  <a:tcPr marT="34290" marB="34290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Обратная операция, обратная задача</a:t>
                      </a:r>
                      <a:endParaRPr lang="ru-RU" sz="1800" dirty="0"/>
                    </a:p>
                  </a:txBody>
                  <a:tcPr marT="34290" marB="34290">
                    <a:solidFill>
                      <a:srgbClr val="E4F6DE"/>
                    </a:solidFill>
                  </a:tcPr>
                </a:tc>
              </a:tr>
              <a:tr h="820150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5-6 классы</a:t>
                      </a:r>
                      <a:endParaRPr lang="ru-RU" sz="1800" dirty="0"/>
                    </a:p>
                  </a:txBody>
                  <a:tcPr marT="34290" marB="34290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Взаимно-обратные  действия (разложить многочлен на множители – представить выражение в виде многочлена)</a:t>
                      </a:r>
                      <a:endParaRPr lang="ru-RU" sz="1800" dirty="0"/>
                    </a:p>
                  </a:txBody>
                  <a:tcPr marT="34290" marB="34290">
                    <a:solidFill>
                      <a:srgbClr val="E4F6DE"/>
                    </a:solidFill>
                  </a:tcPr>
                </a:tc>
              </a:tr>
              <a:tr h="1072504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7-11 классы</a:t>
                      </a:r>
                      <a:endParaRPr lang="ru-RU" sz="1800" dirty="0"/>
                    </a:p>
                  </a:txBody>
                  <a:tcPr marT="34290" marB="34290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Взаимно-обратные операции и действия ( возведение в степень – извлечение корня)</a:t>
                      </a:r>
                      <a:r>
                        <a:rPr lang="ru-RU" sz="2000" baseline="0" dirty="0" smtClean="0"/>
                        <a:t>, обратные задачи, обратные теоремы (свойства и признаки), обратная функция</a:t>
                      </a:r>
                      <a:endParaRPr lang="ru-RU" sz="2000" dirty="0"/>
                    </a:p>
                  </a:txBody>
                  <a:tcPr marT="34290" marB="34290">
                    <a:solidFill>
                      <a:srgbClr val="E4F6DE"/>
                    </a:solidFill>
                  </a:tcPr>
                </a:tc>
              </a:tr>
            </a:tbl>
          </a:graphicData>
        </a:graphic>
      </p:graphicFrame>
      <p:sp>
        <p:nvSpPr>
          <p:cNvPr id="6" name="Содержимое 3"/>
          <p:cNvSpPr txBox="1">
            <a:spLocks/>
          </p:cNvSpPr>
          <p:nvPr/>
        </p:nvSpPr>
        <p:spPr>
          <a:xfrm>
            <a:off x="20977" y="3176503"/>
            <a:ext cx="8858280" cy="1339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300" b="1" noProof="0" dirty="0" smtClean="0"/>
              <a:t>П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рогнозирование</a:t>
            </a:r>
            <a:r>
              <a:rPr kumimoji="0" lang="ru-RU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новых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знаний,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300" b="1" noProof="0" dirty="0" smtClean="0"/>
              <a:t>Усвое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ние сложных понятий: </a:t>
            </a:r>
          </a:p>
          <a:p>
            <a:pPr lvl="3">
              <a:spcBef>
                <a:spcPct val="20000"/>
              </a:spcBef>
              <a:defRPr/>
            </a:pPr>
            <a:r>
              <a:rPr kumimoji="0" lang="ru-RU" sz="2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корня </a:t>
            </a:r>
            <a:r>
              <a:rPr kumimoji="0" lang="en-US" sz="2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</a:t>
            </a:r>
            <a:r>
              <a:rPr kumimoji="0" lang="ru-RU" sz="2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-й степени,</a:t>
            </a:r>
            <a:r>
              <a:rPr kumimoji="0" lang="ru-RU" sz="23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ru-RU" sz="2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логарифма, </a:t>
            </a:r>
          </a:p>
          <a:p>
            <a:pPr lvl="3">
              <a:spcBef>
                <a:spcPct val="20000"/>
              </a:spcBef>
              <a:defRPr/>
            </a:pPr>
            <a:r>
              <a:rPr kumimoji="0" lang="ru-RU" sz="2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обратных тригонометрических </a:t>
            </a:r>
            <a:r>
              <a:rPr lang="ru-RU" sz="2300" b="1" i="1" dirty="0" smtClean="0"/>
              <a:t>функций.</a:t>
            </a:r>
            <a:endParaRPr kumimoji="0" lang="ru-RU" sz="23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66906" y="1294416"/>
            <a:ext cx="8501122" cy="5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66906" y="1942488"/>
            <a:ext cx="8501122" cy="5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6906" y="3196351"/>
            <a:ext cx="8501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23728" y="934376"/>
            <a:ext cx="35719" cy="235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91630"/>
            <a:ext cx="8229600" cy="20162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8 класс – понятие квадратного корня.</a:t>
            </a:r>
          </a:p>
          <a:p>
            <a:r>
              <a:rPr lang="ru-RU" dirty="0" smtClean="0"/>
              <a:t>9 класс – понятие корня натуральной степени.</a:t>
            </a:r>
          </a:p>
          <a:p>
            <a:r>
              <a:rPr lang="ru-RU" dirty="0" smtClean="0"/>
              <a:t>10-11 классы – введение логарифма,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обратных тригонометрических функций,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операции интегрирования.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Взаимно-обратные действия </a:t>
            </a:r>
            <a:br>
              <a:rPr lang="ru-RU" sz="3200" b="1" dirty="0" smtClean="0"/>
            </a:br>
            <a:r>
              <a:rPr lang="ru-RU" sz="3200" b="1" dirty="0" smtClean="0"/>
              <a:t>и введение новых операций 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613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987"/>
            <a:ext cx="8229600" cy="78159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Введение взаимно-обратной операции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3994" y="1006591"/>
            <a:ext cx="2957846" cy="400110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Найдите корни: 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23928" y="1021937"/>
            <a:ext cx="4896544" cy="400110"/>
          </a:xfrm>
          <a:prstGeom prst="rect">
            <a:avLst/>
          </a:prstGeom>
          <a:solidFill>
            <a:srgbClr val="E1FD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Введение новой операции </a:t>
            </a:r>
            <a:endParaRPr lang="ru-RU" sz="20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94510" y="1080252"/>
            <a:ext cx="72008" cy="3219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576" y="1425450"/>
            <a:ext cx="1548172" cy="400110"/>
          </a:xfrm>
          <a:prstGeom prst="rect">
            <a:avLst/>
          </a:prstGeom>
          <a:solidFill>
            <a:srgbClr val="E1FDD3"/>
          </a:solidFill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2,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745" y="1923678"/>
            <a:ext cx="2957846" cy="400110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2</a:t>
            </a:r>
            <a:r>
              <a:rPr lang="ru-RU" sz="2000" b="1" dirty="0" smtClean="0"/>
              <a:t>. Найдите корни:</a:t>
            </a:r>
            <a:endParaRPr lang="ru-RU" sz="2000" b="1" dirty="0"/>
          </a:p>
        </p:txBody>
      </p:sp>
      <p:graphicFrame>
        <p:nvGraphicFramePr>
          <p:cNvPr id="10" name="Объект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00655219"/>
              </p:ext>
            </p:extLst>
          </p:nvPr>
        </p:nvGraphicFramePr>
        <p:xfrm>
          <a:off x="2347083" y="1021937"/>
          <a:ext cx="7493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Формула" r:id="rId3" imgW="419040" imgH="203040" progId="Equation.3">
                  <p:embed/>
                </p:oleObj>
              </mc:Choice>
              <mc:Fallback>
                <p:oleObj name="Формула" r:id="rId3" imgW="419040" imgH="203040" progId="Equation.3">
                  <p:embed/>
                  <p:pic>
                    <p:nvPicPr>
                      <p:cNvPr id="0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083" y="1021937"/>
                        <a:ext cx="7493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51839234"/>
              </p:ext>
            </p:extLst>
          </p:nvPr>
        </p:nvGraphicFramePr>
        <p:xfrm>
          <a:off x="2303748" y="1960250"/>
          <a:ext cx="7254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Формула" r:id="rId5" imgW="406080" imgH="203040" progId="Equation.3">
                  <p:embed/>
                </p:oleObj>
              </mc:Choice>
              <mc:Fallback>
                <p:oleObj name="Формула" r:id="rId5" imgW="406080" imgH="203040" progId="Equation.3">
                  <p:embed/>
                  <p:pic>
                    <p:nvPicPr>
                      <p:cNvPr id="0" name="Объект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1960250"/>
                        <a:ext cx="72548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5576" y="2371695"/>
            <a:ext cx="1008112" cy="400110"/>
          </a:xfrm>
          <a:prstGeom prst="rect">
            <a:avLst/>
          </a:prstGeom>
          <a:solidFill>
            <a:srgbClr val="E1FDD3"/>
          </a:solidFill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4,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482" y="2773641"/>
            <a:ext cx="2664296" cy="400110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Проверьте корни</a:t>
            </a:r>
            <a:endParaRPr lang="ru-RU" sz="2000" b="1" dirty="0"/>
          </a:p>
        </p:txBody>
      </p:sp>
      <p:graphicFrame>
        <p:nvGraphicFramePr>
          <p:cNvPr id="23" name="Объект 2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7266252"/>
              </p:ext>
            </p:extLst>
          </p:nvPr>
        </p:nvGraphicFramePr>
        <p:xfrm>
          <a:off x="2626570" y="2780021"/>
          <a:ext cx="9858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Формула" r:id="rId7" imgW="583920" imgH="228600" progId="Equation.3">
                  <p:embed/>
                </p:oleObj>
              </mc:Choice>
              <mc:Fallback>
                <p:oleObj name="Формула" r:id="rId7" imgW="583920" imgH="228600" progId="Equation.3">
                  <p:embed/>
                  <p:pic>
                    <p:nvPicPr>
                      <p:cNvPr id="0" name="Объект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570" y="2780021"/>
                        <a:ext cx="985837" cy="387350"/>
                      </a:xfrm>
                      <a:prstGeom prst="rect">
                        <a:avLst/>
                      </a:prstGeom>
                      <a:solidFill>
                        <a:srgbClr val="E1FD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4745" y="3326436"/>
            <a:ext cx="3029854" cy="400110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4</a:t>
            </a:r>
            <a:r>
              <a:rPr lang="ru-RU" sz="2000" b="1" dirty="0" smtClean="0"/>
              <a:t>. Ищем корни … КАК?</a:t>
            </a:r>
            <a:endParaRPr lang="ru-RU" sz="2000" b="1" dirty="0"/>
          </a:p>
        </p:txBody>
      </p:sp>
      <p:graphicFrame>
        <p:nvGraphicFramePr>
          <p:cNvPr id="26" name="Объект 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46298277"/>
              </p:ext>
            </p:extLst>
          </p:nvPr>
        </p:nvGraphicFramePr>
        <p:xfrm>
          <a:off x="2744291" y="3355041"/>
          <a:ext cx="9636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Формула" r:id="rId9" imgW="571320" imgH="203040" progId="Equation.3">
                  <p:embed/>
                </p:oleObj>
              </mc:Choice>
              <mc:Fallback>
                <p:oleObj name="Формула" r:id="rId9" imgW="571320" imgH="203040" progId="Equation.3">
                  <p:embed/>
                  <p:pic>
                    <p:nvPicPr>
                      <p:cNvPr id="0" name="Объект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291" y="3355041"/>
                        <a:ext cx="963613" cy="342900"/>
                      </a:xfrm>
                      <a:prstGeom prst="rect">
                        <a:avLst/>
                      </a:prstGeom>
                      <a:solidFill>
                        <a:srgbClr val="E1FD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57145" y="4011910"/>
            <a:ext cx="3029854" cy="707886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Проблема</a:t>
            </a:r>
            <a:r>
              <a:rPr lang="ru-RU" sz="2000" b="1" dirty="0" smtClean="0"/>
              <a:t> : есть ли точное значение корня?</a:t>
            </a:r>
            <a:endParaRPr lang="ru-RU" sz="2000" b="1" dirty="0"/>
          </a:p>
        </p:txBody>
      </p:sp>
      <p:graphicFrame>
        <p:nvGraphicFramePr>
          <p:cNvPr id="29" name="Объект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6884024"/>
              </p:ext>
            </p:extLst>
          </p:nvPr>
        </p:nvGraphicFramePr>
        <p:xfrm>
          <a:off x="5148064" y="1443132"/>
          <a:ext cx="210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Формула" r:id="rId11" imgW="1180800" imgH="241200" progId="Equation.3">
                  <p:embed/>
                </p:oleObj>
              </mc:Choice>
              <mc:Fallback>
                <p:oleObj name="Формула" r:id="rId11" imgW="1180800" imgH="241200" progId="Equation.3">
                  <p:embed/>
                  <p:pic>
                    <p:nvPicPr>
                      <p:cNvPr id="0" name="Объект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443132"/>
                        <a:ext cx="2108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93178" y="1890054"/>
                <a:ext cx="4896544" cy="751168"/>
              </a:xfrm>
              <a:prstGeom prst="rect">
                <a:avLst/>
              </a:prstGeom>
              <a:solidFill>
                <a:srgbClr val="E1FDD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i="1" dirty="0" smtClean="0"/>
                  <a:t>Знак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ru-RU" sz="2000" i="1" dirty="0" smtClean="0"/>
                  <a:t> ) обозначает точное значение корня уравнения </a:t>
                </a:r>
                <a:endParaRPr lang="ru-RU" sz="2000" i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178" y="1890054"/>
                <a:ext cx="4896544" cy="751168"/>
              </a:xfrm>
              <a:prstGeom prst="rect">
                <a:avLst/>
              </a:prstGeom>
              <a:blipFill rotWithShape="1">
                <a:blip r:embed="rId13"/>
                <a:stretch>
                  <a:fillRect l="-125" r="-747" b="-13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923928" y="2664716"/>
            <a:ext cx="5112567" cy="1323439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Вопрос </a:t>
            </a:r>
            <a:r>
              <a:rPr lang="ru-RU" sz="2000" b="1" dirty="0"/>
              <a:t>.</a:t>
            </a:r>
            <a:r>
              <a:rPr lang="ru-RU" sz="2000" b="1" dirty="0" smtClean="0"/>
              <a:t> ПОЧЕМУ необходимо точное обозначение корня? </a:t>
            </a:r>
          </a:p>
          <a:p>
            <a:r>
              <a:rPr lang="ru-RU" sz="2000" b="1" dirty="0" smtClean="0"/>
              <a:t>ПОЧЕМУ математика оперирует точными числами?</a:t>
            </a:r>
          </a:p>
        </p:txBody>
      </p:sp>
    </p:spTree>
    <p:extLst>
      <p:ext uri="{BB962C8B-B14F-4D97-AF65-F5344CB8AC3E}">
        <p14:creationId xmlns:p14="http://schemas.microsoft.com/office/powerpoint/2010/main" val="18399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7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987"/>
            <a:ext cx="8229600" cy="78159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Введение взаимно-обратной операции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03603" y="1102575"/>
            <a:ext cx="2957846" cy="400110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Найдите корни: </a:t>
            </a:r>
            <a:endParaRPr lang="ru-RU" sz="20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20909" y="1064888"/>
            <a:ext cx="72008" cy="3219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0949" y="1683490"/>
            <a:ext cx="1548172" cy="400110"/>
          </a:xfrm>
          <a:prstGeom prst="rect">
            <a:avLst/>
          </a:prstGeom>
          <a:solidFill>
            <a:srgbClr val="E1FDD3"/>
          </a:solidFill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3,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766" y="2211710"/>
            <a:ext cx="2957846" cy="400110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2</a:t>
            </a:r>
            <a:r>
              <a:rPr lang="ru-RU" sz="2000" b="1" dirty="0" smtClean="0"/>
              <a:t>. Найдите корни:</a:t>
            </a:r>
            <a:endParaRPr lang="ru-RU" sz="2000" b="1" dirty="0"/>
          </a:p>
        </p:txBody>
      </p:sp>
      <p:graphicFrame>
        <p:nvGraphicFramePr>
          <p:cNvPr id="10" name="Объект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58201559"/>
              </p:ext>
            </p:extLst>
          </p:nvPr>
        </p:nvGraphicFramePr>
        <p:xfrm>
          <a:off x="6248939" y="1006591"/>
          <a:ext cx="7270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Формула" r:id="rId3" imgW="406080" imgH="203040" progId="Equation.3">
                  <p:embed/>
                </p:oleObj>
              </mc:Choice>
              <mc:Fallback>
                <p:oleObj name="Формула" r:id="rId3" imgW="40608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939" y="1006591"/>
                        <a:ext cx="7270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938307"/>
              </p:ext>
            </p:extLst>
          </p:nvPr>
        </p:nvGraphicFramePr>
        <p:xfrm>
          <a:off x="2283301" y="2204493"/>
          <a:ext cx="7254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Формула" r:id="rId5" imgW="406080" imgH="203040" progId="Equation.3">
                  <p:embed/>
                </p:oleObj>
              </mc:Choice>
              <mc:Fallback>
                <p:oleObj name="Формула" r:id="rId5" imgW="40608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301" y="2204493"/>
                        <a:ext cx="72548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8975265"/>
              </p:ext>
            </p:extLst>
          </p:nvPr>
        </p:nvGraphicFramePr>
        <p:xfrm>
          <a:off x="1331640" y="2715645"/>
          <a:ext cx="9223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Формула" r:id="rId7" imgW="545760" imgH="228600" progId="Equation.3">
                  <p:embed/>
                </p:oleObj>
              </mc:Choice>
              <mc:Fallback>
                <p:oleObj name="Формула" r:id="rId7" imgW="54576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15645"/>
                        <a:ext cx="922338" cy="387350"/>
                      </a:xfrm>
                      <a:prstGeom prst="rect">
                        <a:avLst/>
                      </a:prstGeom>
                      <a:solidFill>
                        <a:srgbClr val="E1FD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44724017"/>
              </p:ext>
            </p:extLst>
          </p:nvPr>
        </p:nvGraphicFramePr>
        <p:xfrm>
          <a:off x="7381192" y="1143880"/>
          <a:ext cx="6111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Формула" r:id="rId9" imgW="342720" imgH="177480" progId="Equation.3">
                  <p:embed/>
                </p:oleObj>
              </mc:Choice>
              <mc:Fallback>
                <p:oleObj name="Формула" r:id="rId9" imgW="342720" imgH="177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192" y="1143880"/>
                        <a:ext cx="611188" cy="317500"/>
                      </a:xfrm>
                      <a:prstGeom prst="rect">
                        <a:avLst/>
                      </a:prstGeom>
                      <a:solidFill>
                        <a:srgbClr val="E1FD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1617" y="2971772"/>
            <a:ext cx="4896544" cy="707886"/>
          </a:xfrm>
          <a:prstGeom prst="rect">
            <a:avLst/>
          </a:prstGeom>
          <a:solidFill>
            <a:srgbClr val="E1FD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Знак  (</a:t>
            </a:r>
            <a:r>
              <a:rPr lang="en-US" sz="2000" b="1" i="1" dirty="0" smtClean="0"/>
              <a:t>log</a:t>
            </a:r>
            <a:r>
              <a:rPr lang="ru-RU" sz="2000" i="1" dirty="0" smtClean="0"/>
              <a:t>) обозначает точное значение корня уравнения </a:t>
            </a:r>
            <a:endParaRPr lang="ru-RU" sz="2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3081" y="1209526"/>
            <a:ext cx="2957846" cy="400110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Найдите корни: </a:t>
            </a:r>
            <a:endParaRPr lang="ru-RU" sz="2000" b="1" dirty="0"/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57701503"/>
              </p:ext>
            </p:extLst>
          </p:nvPr>
        </p:nvGraphicFramePr>
        <p:xfrm>
          <a:off x="2347266" y="1209526"/>
          <a:ext cx="7493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Формула" r:id="rId11" imgW="419040" imgH="203040" progId="Equation.3">
                  <p:embed/>
                </p:oleObj>
              </mc:Choice>
              <mc:Fallback>
                <p:oleObj name="Формула" r:id="rId11" imgW="419040" imgH="203040" progId="Equation.3">
                  <p:embed/>
                  <p:pic>
                    <p:nvPicPr>
                      <p:cNvPr id="0" name="Объект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266" y="1209526"/>
                        <a:ext cx="7493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996017" y="1609636"/>
            <a:ext cx="2957846" cy="400110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2</a:t>
            </a:r>
            <a:r>
              <a:rPr lang="ru-RU" sz="2000" b="1" dirty="0" smtClean="0"/>
              <a:t>. Найдите корни: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43669"/>
              </p:ext>
            </p:extLst>
          </p:nvPr>
        </p:nvGraphicFramePr>
        <p:xfrm>
          <a:off x="6248784" y="1560140"/>
          <a:ext cx="7508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Формула" r:id="rId13" imgW="419040" imgH="203040" progId="Equation.3">
                  <p:embed/>
                </p:oleObj>
              </mc:Choice>
              <mc:Fallback>
                <p:oleObj name="Формула" r:id="rId13" imgW="419040" imgH="203040" progId="Equation.3">
                  <p:embed/>
                  <p:pic>
                    <p:nvPicPr>
                      <p:cNvPr id="0" name="Объект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784" y="1560140"/>
                        <a:ext cx="750887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020272" y="1578858"/>
            <a:ext cx="1944216" cy="461665"/>
          </a:xfrm>
          <a:prstGeom prst="rect">
            <a:avLst/>
          </a:prstGeom>
          <a:solidFill>
            <a:srgbClr val="E1FDD3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?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5896" y="2123733"/>
            <a:ext cx="5400599" cy="400110"/>
          </a:xfrm>
          <a:prstGeom prst="rect">
            <a:avLst/>
          </a:prstGeom>
          <a:solidFill>
            <a:srgbClr val="E1FD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Введение новой операции</a:t>
            </a:r>
            <a:r>
              <a:rPr lang="en-US" sz="2000" b="1" dirty="0" smtClean="0"/>
              <a:t> – </a:t>
            </a:r>
            <a:r>
              <a:rPr lang="ru-RU" sz="2000" b="1" dirty="0" smtClean="0"/>
              <a:t>поиск показателя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63600640"/>
              </p:ext>
            </p:extLst>
          </p:nvPr>
        </p:nvGraphicFramePr>
        <p:xfrm>
          <a:off x="4805363" y="2501900"/>
          <a:ext cx="22764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Формула" r:id="rId15" imgW="1269720" imgH="228600" progId="Equation.3">
                  <p:embed/>
                </p:oleObj>
              </mc:Choice>
              <mc:Fallback>
                <p:oleObj name="Формула" r:id="rId15" imgW="1269720" imgH="228600" progId="Equation.3">
                  <p:embed/>
                  <p:pic>
                    <p:nvPicPr>
                      <p:cNvPr id="0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2501900"/>
                        <a:ext cx="22764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767" y="3266546"/>
                <a:ext cx="3178089" cy="1058944"/>
              </a:xfrm>
              <a:prstGeom prst="rect">
                <a:avLst/>
              </a:prstGeom>
              <a:solidFill>
                <a:srgbClr val="E1FDD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i="1" dirty="0" smtClean="0"/>
                  <a:t>Знак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ru-RU" sz="2000" i="1" dirty="0" smtClean="0"/>
                  <a:t> ) обозначает точное значение корня уравнения </a:t>
                </a:r>
                <a:endParaRPr lang="ru-RU" sz="2000" i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" y="3266546"/>
                <a:ext cx="3178089" cy="1058944"/>
              </a:xfrm>
              <a:prstGeom prst="rect">
                <a:avLst/>
              </a:prstGeom>
              <a:blipFill rotWithShape="1">
                <a:blip r:embed="rId17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1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30" grpId="0" animBg="1"/>
      <p:bldP spid="25" grpId="0" animBg="1"/>
      <p:bldP spid="28" grpId="0" animBg="1"/>
      <p:bldP spid="32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987"/>
            <a:ext cx="8229600" cy="78159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Взаимно-обратные операции и функции 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60124142"/>
              </p:ext>
            </p:extLst>
          </p:nvPr>
        </p:nvGraphicFramePr>
        <p:xfrm>
          <a:off x="4499992" y="1729823"/>
          <a:ext cx="785614" cy="42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Формула" r:id="rId3" imgW="419040" imgH="228600" progId="Equation.3">
                  <p:embed/>
                </p:oleObj>
              </mc:Choice>
              <mc:Fallback>
                <p:oleObj name="Формула" r:id="rId3" imgW="41904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729823"/>
                        <a:ext cx="785614" cy="428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56193813"/>
              </p:ext>
            </p:extLst>
          </p:nvPr>
        </p:nvGraphicFramePr>
        <p:xfrm>
          <a:off x="6732240" y="1729822"/>
          <a:ext cx="1161323" cy="409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Формула" r:id="rId5" imgW="647640" imgH="228600" progId="Equation.3">
                  <p:embed/>
                </p:oleObj>
              </mc:Choice>
              <mc:Fallback>
                <p:oleObj name="Формула" r:id="rId5" imgW="64764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729822"/>
                        <a:ext cx="1161323" cy="409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70127101"/>
              </p:ext>
            </p:extLst>
          </p:nvPr>
        </p:nvGraphicFramePr>
        <p:xfrm>
          <a:off x="467544" y="1484316"/>
          <a:ext cx="2681047" cy="43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Формула" r:id="rId7" imgW="1498320" imgH="241200" progId="Equation.3">
                  <p:embed/>
                </p:oleObj>
              </mc:Choice>
              <mc:Fallback>
                <p:oleObj name="Формула" r:id="rId7" imgW="149832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84316"/>
                        <a:ext cx="2681047" cy="431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01252293"/>
              </p:ext>
            </p:extLst>
          </p:nvPr>
        </p:nvGraphicFramePr>
        <p:xfrm>
          <a:off x="3707904" y="2284414"/>
          <a:ext cx="1964234" cy="37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Формула" r:id="rId9" imgW="1180800" imgH="228600" progId="Equation.3">
                  <p:embed/>
                </p:oleObj>
              </mc:Choice>
              <mc:Fallback>
                <p:oleObj name="Формула" r:id="rId9" imgW="11808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84414"/>
                        <a:ext cx="1964234" cy="378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06073106"/>
              </p:ext>
            </p:extLst>
          </p:nvPr>
        </p:nvGraphicFramePr>
        <p:xfrm>
          <a:off x="3803914" y="2715766"/>
          <a:ext cx="164018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Формула" r:id="rId11" imgW="1041120" imgH="228600" progId="Equation.3">
                  <p:embed/>
                </p:oleObj>
              </mc:Choice>
              <mc:Fallback>
                <p:oleObj name="Формула" r:id="rId11" imgW="104112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914" y="2715766"/>
                        <a:ext cx="1640183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46812946"/>
              </p:ext>
            </p:extLst>
          </p:nvPr>
        </p:nvGraphicFramePr>
        <p:xfrm>
          <a:off x="6110697" y="2283718"/>
          <a:ext cx="270977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Формула" r:id="rId13" imgW="1815840" imgH="241200" progId="Equation.3">
                  <p:embed/>
                </p:oleObj>
              </mc:Choice>
              <mc:Fallback>
                <p:oleObj name="Формула" r:id="rId13" imgW="181584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697" y="2283718"/>
                        <a:ext cx="2709775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32197588"/>
              </p:ext>
            </p:extLst>
          </p:nvPr>
        </p:nvGraphicFramePr>
        <p:xfrm>
          <a:off x="6156176" y="2787774"/>
          <a:ext cx="230425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Формула" r:id="rId15" imgW="1422360" imgH="241200" progId="Equation.3">
                  <p:embed/>
                </p:oleObj>
              </mc:Choice>
              <mc:Fallback>
                <p:oleObj name="Формула" r:id="rId15" imgW="142236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787774"/>
                        <a:ext cx="2304256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42591374"/>
              </p:ext>
            </p:extLst>
          </p:nvPr>
        </p:nvGraphicFramePr>
        <p:xfrm>
          <a:off x="786428" y="1995488"/>
          <a:ext cx="1704360" cy="122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Формула" r:id="rId17" imgW="990360" imgH="711000" progId="Equation.3">
                  <p:embed/>
                </p:oleObj>
              </mc:Choice>
              <mc:Fallback>
                <p:oleObj name="Формула" r:id="rId17" imgW="990360" imgH="711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28" y="1995488"/>
                        <a:ext cx="1704360" cy="1224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069592"/>
            <a:ext cx="2520280" cy="400110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Понятие логарифма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23928" y="1021937"/>
            <a:ext cx="4896544" cy="707886"/>
          </a:xfrm>
          <a:prstGeom prst="rect">
            <a:avLst/>
          </a:prstGeom>
          <a:solidFill>
            <a:srgbClr val="E1FD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Функции: </a:t>
            </a:r>
          </a:p>
          <a:p>
            <a:r>
              <a:rPr lang="ru-RU" sz="2000" b="1" dirty="0" smtClean="0"/>
              <a:t>показательная и логарифмическая </a:t>
            </a:r>
            <a:endParaRPr lang="ru-RU" sz="20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75856" y="1069592"/>
            <a:ext cx="72008" cy="2222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96136" y="1851670"/>
            <a:ext cx="36004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3480559"/>
            <a:ext cx="4782536" cy="1323439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Линия позволяет осознать связи между понятиями, осуществлять контроль в решении уравнений, неравенств, исследовании функций.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8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Систематизация и обобщение</a:t>
            </a:r>
            <a:endParaRPr lang="ru-RU" sz="3600" b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784976" cy="26642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/>
              <a:t>Основа формирования математического мышления:</a:t>
            </a:r>
          </a:p>
          <a:p>
            <a:r>
              <a:rPr lang="ru-RU" sz="2800" dirty="0" smtClean="0"/>
              <a:t>Выделение существенных признаков предмета;</a:t>
            </a:r>
          </a:p>
          <a:p>
            <a:r>
              <a:rPr lang="ru-RU" sz="2800" dirty="0" smtClean="0"/>
              <a:t>Соотнесение конкретного объекта с образцом (каноном);</a:t>
            </a:r>
          </a:p>
          <a:p>
            <a:r>
              <a:rPr lang="ru-RU" sz="2800" dirty="0" smtClean="0"/>
              <a:t>Обнаружение новых связей между объектами;</a:t>
            </a:r>
          </a:p>
          <a:p>
            <a:r>
              <a:rPr lang="ru-RU" sz="2800" dirty="0" smtClean="0"/>
              <a:t>Овладение общими приёмами решения.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795886"/>
            <a:ext cx="6048672" cy="830997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Математическое мышление – способность видеть шаблоны в окружающем мире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91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948" y="226214"/>
            <a:ext cx="6958412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Учебные пособия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img-gorod.ru/27/928/2792854_det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89" y="908540"/>
            <a:ext cx="15121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Наталья Хлевнюк - Математика. 10-11 класс. Теоретические конспекты. Книга для учителя. Часть 2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37797"/>
            <a:ext cx="1562816" cy="21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талья Хлевнюк - Математика. 10-11 классы. Теоретические конспекты. Книга для ученика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27489"/>
            <a:ext cx="1550850" cy="21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 descr="Наталья Хлевнюк - Преподавание математики в школе. Методологический подход обложка книги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4" y="771550"/>
            <a:ext cx="136815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1980" y="1086021"/>
            <a:ext cx="1275685" cy="18772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Наталья Хлевнюк - Алгебра. 7 класс. Книжечка для развития математических способностей обложка книги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" y="2643758"/>
            <a:ext cx="1120129" cy="171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Наталья Хлевнюк - Алгебра. 8 класс. Книжечка для развития математических способностей обложка книги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981358"/>
            <a:ext cx="1142597" cy="171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Наталья Хлевнюк - Алгебра-9. Книжечка для развития математических способностей обложка книги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7884"/>
            <a:ext cx="1224136" cy="16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Формирование вычислительных навыков на уроках математики. 10-11 классы.. Хлевнюк Н. Н., Иванова М. В. (обложка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7558"/>
            <a:ext cx="1368152" cy="19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5025"/>
            <a:ext cx="8579296" cy="78814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Систематизация и обобщение, 7-9 </a:t>
            </a:r>
            <a:r>
              <a:rPr lang="ru-RU" sz="3200" b="1" dirty="0" err="1" smtClean="0"/>
              <a:t>кл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4" name="Рисунок 3" descr="Наталья Хлевнюк - Алгебра. 7 класс. Книжечка для развития математических способностей обложка книг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653">
            <a:off x="156732" y="1026095"/>
            <a:ext cx="1120129" cy="160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Наталья Хлевнюк - Алгебра. 8 класс. Книжечка для развития математических способностей обложка книг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414">
            <a:off x="1075012" y="1303088"/>
            <a:ext cx="1142597" cy="175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Наталья Хлевнюк - Алгебра-9. Книжечка для развития математических способностей обложка книг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3" y="2404386"/>
            <a:ext cx="1034085" cy="15157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843808" y="1042232"/>
            <a:ext cx="6131024" cy="2928303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/>
              <a:t>Теория:</a:t>
            </a:r>
            <a:r>
              <a:rPr lang="ru-RU" sz="2800" dirty="0" smtClean="0"/>
              <a:t> определения, формулы, свойства с указанием  по их применению.</a:t>
            </a:r>
          </a:p>
          <a:p>
            <a:r>
              <a:rPr lang="ru-RU" sz="2800" dirty="0" smtClean="0"/>
              <a:t> </a:t>
            </a:r>
            <a:r>
              <a:rPr lang="ru-RU" sz="2800" b="1" dirty="0" smtClean="0"/>
              <a:t>Тематические задания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Образцы </a:t>
            </a:r>
            <a:r>
              <a:rPr lang="ru-RU" sz="2800" dirty="0" smtClean="0"/>
              <a:t>выполнения</a:t>
            </a:r>
            <a:r>
              <a:rPr lang="ru-RU" sz="2800" b="1" dirty="0" smtClean="0"/>
              <a:t> </a:t>
            </a:r>
            <a:r>
              <a:rPr lang="ru-RU" sz="2800" dirty="0" smtClean="0"/>
              <a:t>заданий.</a:t>
            </a:r>
          </a:p>
          <a:p>
            <a:r>
              <a:rPr lang="ru-RU" sz="2800" dirty="0" smtClean="0"/>
              <a:t>Математические</a:t>
            </a:r>
            <a:r>
              <a:rPr lang="ru-RU" sz="2800" b="1" dirty="0" smtClean="0"/>
              <a:t> ловушки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Методические</a:t>
            </a:r>
            <a:r>
              <a:rPr lang="ru-RU" sz="2800" b="1" dirty="0" smtClean="0"/>
              <a:t> рекомендации.</a:t>
            </a:r>
          </a:p>
          <a:p>
            <a:r>
              <a:rPr lang="ru-RU" sz="2800" dirty="0" smtClean="0"/>
              <a:t>Ответы.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8433" y="4201367"/>
            <a:ext cx="5649711" cy="461665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бращены ученикам, адресованы всем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430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Теоретические факты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5187" t="17113" r="20962" b="4170"/>
          <a:stretch/>
        </p:blipFill>
        <p:spPr bwMode="auto">
          <a:xfrm>
            <a:off x="4860032" y="1285445"/>
            <a:ext cx="4032448" cy="3521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0749" t="37647" r="26524" b="25466"/>
          <a:stretch/>
        </p:blipFill>
        <p:spPr bwMode="auto">
          <a:xfrm>
            <a:off x="179512" y="1531700"/>
            <a:ext cx="4248472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13159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Теория: заполняет ученик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88533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Теория: проверяет ученик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462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Математические ловушки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973" t="18254" r="21219" b="7973"/>
          <a:stretch/>
        </p:blipFill>
        <p:spPr bwMode="auto">
          <a:xfrm>
            <a:off x="75032" y="843558"/>
            <a:ext cx="4929016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275606"/>
            <a:ext cx="4248472" cy="2308324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Формулы сокращённого умножения.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Знаки выражений.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Разложение на множители.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Сокращение дробей.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09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4973" t="16352" r="19359" b="11394"/>
          <a:stretch/>
        </p:blipFill>
        <p:spPr bwMode="auto">
          <a:xfrm>
            <a:off x="107505" y="864096"/>
            <a:ext cx="4464495" cy="39399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4866" t="15781" r="20000" b="50748"/>
          <a:stretch/>
        </p:blipFill>
        <p:spPr bwMode="auto">
          <a:xfrm>
            <a:off x="4897055" y="870840"/>
            <a:ext cx="4220170" cy="1671867"/>
          </a:xfrm>
          <a:prstGeom prst="rect">
            <a:avLst/>
          </a:prstGeom>
          <a:solidFill>
            <a:srgbClr val="FEE5D2"/>
          </a:solidFill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4866" t="73085" r="20000" b="4931"/>
          <a:stretch/>
        </p:blipFill>
        <p:spPr bwMode="auto">
          <a:xfrm>
            <a:off x="4897055" y="2507934"/>
            <a:ext cx="4220170" cy="1098140"/>
          </a:xfrm>
          <a:prstGeom prst="rect">
            <a:avLst/>
          </a:prstGeom>
          <a:solidFill>
            <a:srgbClr val="FEE5D2"/>
          </a:solidFill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Математические ловушки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969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Организация учебного материала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5187" t="17083" r="20642" b="31927"/>
          <a:stretch/>
        </p:blipFill>
        <p:spPr bwMode="auto">
          <a:xfrm>
            <a:off x="0" y="843558"/>
            <a:ext cx="5471592" cy="3967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1592" y="1275606"/>
            <a:ext cx="3672408" cy="2308324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Обозначены: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Темы заданий.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Акцент на связь теории с практикой.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Самостоятельный мониторинг </a:t>
            </a:r>
          </a:p>
        </p:txBody>
      </p:sp>
    </p:spTree>
    <p:extLst>
      <p:ext uri="{BB962C8B-B14F-4D97-AF65-F5344CB8AC3E}">
        <p14:creationId xmlns:p14="http://schemas.microsoft.com/office/powerpoint/2010/main" val="2342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</a:t>
            </a:r>
            <a:r>
              <a:rPr lang="ru-RU" sz="3200" b="1" dirty="0" smtClean="0"/>
              <a:t>одержание Книжечки-7</a:t>
            </a:r>
            <a:endParaRPr lang="ru-RU" sz="3200" b="1" dirty="0"/>
          </a:p>
        </p:txBody>
      </p:sp>
      <p:pic>
        <p:nvPicPr>
          <p:cNvPr id="4" name="Объект 3" descr="Наталья Хлевнюк - Алгебра. 7 класс. Книжечка для развития математических способностей обложка книг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1735124" cy="25306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23728" y="1059582"/>
            <a:ext cx="68042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Степени: свойства, знак степени.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Формулы сокращённого умножения.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Вычисления с рациональными числами, степенями, дробными выражениями.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Рациональные вычисления с применением законов.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Пропорции, пропорциональное деление.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Проценты.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Единицы измерения.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Уравнения.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4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Тематические задания, 7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</a:extLst>
          </a:blip>
          <a:srcRect l="36004" t="70016" r="43311" b="8278"/>
          <a:stretch/>
        </p:blipFill>
        <p:spPr bwMode="auto">
          <a:xfrm>
            <a:off x="179512" y="1059582"/>
            <a:ext cx="3906982" cy="251924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rcRect l="35644" t="68955" r="31133" b="11902"/>
          <a:stretch/>
        </p:blipFill>
        <p:spPr bwMode="auto">
          <a:xfrm>
            <a:off x="2987824" y="1923678"/>
            <a:ext cx="5904656" cy="2160240"/>
          </a:xfrm>
          <a:prstGeom prst="rect">
            <a:avLst/>
          </a:prstGeom>
          <a:solidFill>
            <a:srgbClr val="FEE5D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2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6369" t="47535" r="43108" b="30409"/>
          <a:stretch/>
        </p:blipFill>
        <p:spPr bwMode="auto">
          <a:xfrm>
            <a:off x="251520" y="1779662"/>
            <a:ext cx="3574474" cy="23762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rcRect l="36376" t="45124" r="26802" b="31631"/>
          <a:stretch/>
        </p:blipFill>
        <p:spPr bwMode="auto">
          <a:xfrm>
            <a:off x="3645725" y="1131591"/>
            <a:ext cx="5320145" cy="22322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Тематические задания, 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928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rcRect l="36559" t="45443" r="43186" b="30029"/>
          <a:stretch/>
        </p:blipFill>
        <p:spPr bwMode="auto">
          <a:xfrm>
            <a:off x="323528" y="953710"/>
            <a:ext cx="3360716" cy="21602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36363" t="45610" r="37433" b="32169"/>
          <a:stretch/>
        </p:blipFill>
        <p:spPr bwMode="auto">
          <a:xfrm>
            <a:off x="1187624" y="2571750"/>
            <a:ext cx="4104455" cy="213617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Тематические задания, 7</a:t>
            </a:r>
            <a:endParaRPr lang="ru-RU" sz="32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6"/>
          <a:srcRect l="35722" t="69781" r="21925" b="4550"/>
          <a:stretch/>
        </p:blipFill>
        <p:spPr bwMode="auto">
          <a:xfrm>
            <a:off x="3995936" y="987574"/>
            <a:ext cx="4824536" cy="23762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20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талья Хлевнюк - Алгебра. 8 класс. Книжечка для развития математических способностей обложка книг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1741"/>
            <a:ext cx="1424141" cy="19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</a:t>
            </a:r>
            <a:r>
              <a:rPr lang="ru-RU" sz="3200" b="1" dirty="0" smtClean="0"/>
              <a:t>одержание Книжечки-8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1059582"/>
            <a:ext cx="70202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Дробные рациональные выражения, ОДЗ.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Степень с целым показателем.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Иррациональные числа.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Квадратный корень: определение, свойства, 3 базовые задачи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Квадратные уравнения и уравнения, приводимые к квадратным.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Линейные неравенства.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Функции и графики.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Прикладные задачи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7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435280" cy="8572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Авторская система обучения математике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227583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19.04 – составляющие системы.</a:t>
            </a:r>
          </a:p>
          <a:p>
            <a:r>
              <a:rPr lang="ru-RU" sz="2800" dirty="0" smtClean="0"/>
              <a:t>21.04 – применение на практике.</a:t>
            </a:r>
          </a:p>
          <a:p>
            <a:pPr marL="0" indent="0">
              <a:buNone/>
            </a:pPr>
            <a:r>
              <a:rPr lang="ru-RU" sz="2800" dirty="0" smtClean="0"/>
              <a:t>__________________________________________________ </a:t>
            </a: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2067694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Формирование вычислительных навыков.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Методологический подход в обучении.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Обобщение знаний в основной школе.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Использование конспектов в старшей школе.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73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Образец оформления задания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5187" t="21105" r="20000" b="6452"/>
          <a:stretch/>
        </p:blipFill>
        <p:spPr bwMode="auto">
          <a:xfrm>
            <a:off x="0" y="1287982"/>
            <a:ext cx="4730916" cy="35160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5080" t="20345" r="20107" b="26796"/>
          <a:stretch/>
        </p:blipFill>
        <p:spPr bwMode="auto">
          <a:xfrm>
            <a:off x="4932040" y="1099449"/>
            <a:ext cx="4067944" cy="309634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86861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Найти ОДЗ выражения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033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6404" t="70161" r="22939" b="15048"/>
          <a:stretch/>
        </p:blipFill>
        <p:spPr bwMode="auto">
          <a:xfrm>
            <a:off x="4427984" y="1059582"/>
            <a:ext cx="3862101" cy="9956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6960" t="46930" r="22662" b="17873"/>
          <a:stretch/>
        </p:blipFill>
        <p:spPr bwMode="auto">
          <a:xfrm>
            <a:off x="170531" y="2787775"/>
            <a:ext cx="4536504" cy="201622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5721" t="61078" r="22191" b="4947"/>
          <a:stretch/>
        </p:blipFill>
        <p:spPr bwMode="auto">
          <a:xfrm>
            <a:off x="272781" y="970849"/>
            <a:ext cx="3577092" cy="18169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Задания на тему «Функции и графики», 8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2501000"/>
            <a:ext cx="3433076" cy="1200329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Обнаружение новых связей, овладение общими подходами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409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6438" t="43162" r="21676" b="25178"/>
          <a:stretch/>
        </p:blipFill>
        <p:spPr bwMode="auto">
          <a:xfrm>
            <a:off x="4283968" y="947509"/>
            <a:ext cx="4752528" cy="26642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Тематические задания, 8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8301" y="1331063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Интеграция </a:t>
            </a:r>
          </a:p>
          <a:p>
            <a:pPr algn="ctr"/>
            <a:r>
              <a:rPr lang="ru-RU" sz="2400" b="1" dirty="0" smtClean="0"/>
              <a:t>с геометрией, физикой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6471" t="69781" r="27058" b="10255"/>
          <a:stretch/>
        </p:blipFill>
        <p:spPr bwMode="auto">
          <a:xfrm>
            <a:off x="107504" y="2783713"/>
            <a:ext cx="4104456" cy="16561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21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</a:t>
            </a:r>
            <a:r>
              <a:rPr lang="ru-RU" sz="3200" b="1" dirty="0" smtClean="0"/>
              <a:t>одержание Книжечки-9</a:t>
            </a:r>
            <a:endParaRPr lang="ru-RU" sz="3200" b="1" dirty="0"/>
          </a:p>
        </p:txBody>
      </p:sp>
      <p:pic>
        <p:nvPicPr>
          <p:cNvPr id="6" name="Рисунок 5" descr="Наталья Хлевнюк - Алгебра-9. Книжечка для развития математических способностей обложка книг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2" y="1275606"/>
            <a:ext cx="1707952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15320" y="1026634"/>
            <a:ext cx="7020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Дробные рациональные, иррациональные, степенные  выражения, ОДЗ.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Уравнения высших степеней, с модулем, параметром.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Неравенства: целые и дробно-рациональные.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Системы и совокупности.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Функции и графики. Преобразование графика.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Числовые последовательности.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Прикладные задачи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3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5"/>
          <p:cNvSpPr>
            <a:spLocks noGrp="1"/>
          </p:cNvSpPr>
          <p:nvPr>
            <p:ph type="body" sz="half" idx="1"/>
          </p:nvPr>
        </p:nvSpPr>
        <p:spPr>
          <a:xfrm>
            <a:off x="266640" y="993123"/>
            <a:ext cx="5520676" cy="251819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Методы:</a:t>
            </a:r>
          </a:p>
          <a:p>
            <a:pPr>
              <a:buFont typeface="Arial" charset="0"/>
              <a:buChar char="•"/>
            </a:pPr>
            <a:r>
              <a:rPr lang="ru-RU" sz="2800" b="1" dirty="0"/>
              <a:t>п</a:t>
            </a:r>
            <a:r>
              <a:rPr lang="ru-RU" sz="2800" b="1" dirty="0" smtClean="0"/>
              <a:t>ропорция,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произведение множителей равно нулю,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дробь равна нулю,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введение новой переменной,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метод интервалов,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однородность многочлена.</a:t>
            </a:r>
          </a:p>
          <a:p>
            <a:endParaRPr lang="ru-RU" sz="2800" dirty="0" smtClean="0"/>
          </a:p>
          <a:p>
            <a:pPr>
              <a:buFontTx/>
              <a:buNone/>
            </a:pPr>
            <a:endParaRPr lang="ru-RU" sz="2800" dirty="0" smtClean="0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66640" y="323166"/>
            <a:ext cx="8769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Сквозные методы решения в Книжечке -9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6096000" y="42291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988" y="3582769"/>
            <a:ext cx="5449116" cy="1200329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позволяют работать с  выражениями, уравнениями, неравенствами </a:t>
            </a:r>
          </a:p>
          <a:p>
            <a:pPr algn="ctr"/>
            <a:r>
              <a:rPr lang="ru-RU" sz="2400" b="1" dirty="0" smtClean="0"/>
              <a:t>и функциями разных типов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20655" y="1428349"/>
            <a:ext cx="2880320" cy="1200329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Книжечке-9 описаны четыре сквозных метода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89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Систематизация и обобщение</a:t>
            </a:r>
            <a:endParaRPr lang="ru-RU" sz="3200" b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784976" cy="26642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/>
              <a:t>Основа формирования математического мышления:</a:t>
            </a:r>
          </a:p>
          <a:p>
            <a:r>
              <a:rPr lang="ru-RU" sz="2800" dirty="0" smtClean="0"/>
              <a:t>Выделение существенных признаков предмета;</a:t>
            </a:r>
          </a:p>
          <a:p>
            <a:r>
              <a:rPr lang="ru-RU" sz="2800" dirty="0" smtClean="0"/>
              <a:t>Соотнесение конкретного объекта с образцом (каноном);</a:t>
            </a:r>
          </a:p>
          <a:p>
            <a:r>
              <a:rPr lang="ru-RU" sz="2800" dirty="0" smtClean="0"/>
              <a:t>Обнаружение новых связей между объектами;</a:t>
            </a:r>
          </a:p>
          <a:p>
            <a:r>
              <a:rPr lang="ru-RU" sz="2800" dirty="0" smtClean="0"/>
              <a:t>Овладение общими приёмами решения.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795886"/>
            <a:ext cx="6048672" cy="830997"/>
          </a:xfrm>
          <a:prstGeom prst="rect">
            <a:avLst/>
          </a:prstGeom>
          <a:solidFill>
            <a:srgbClr val="FDFD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Математическое мышление – способность видеть шаблоны в окружающем мире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061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382" y="212215"/>
            <a:ext cx="8229600" cy="853604"/>
          </a:xfrm>
        </p:spPr>
        <p:txBody>
          <a:bodyPr>
            <a:normAutofit/>
          </a:bodyPr>
          <a:lstStyle/>
          <a:p>
            <a:r>
              <a:rPr lang="ru-RU" sz="3200" b="1" dirty="0"/>
              <a:t>О</a:t>
            </a:r>
            <a:r>
              <a:rPr lang="ru-RU" sz="3200" b="1" dirty="0" smtClean="0"/>
              <a:t>бучение в старшей школе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9662"/>
            <a:ext cx="8507288" cy="215489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Фундамент: вычисления и преобразования.</a:t>
            </a:r>
          </a:p>
          <a:p>
            <a:endParaRPr lang="ru-RU" sz="1300" dirty="0" smtClean="0"/>
          </a:p>
          <a:p>
            <a:r>
              <a:rPr lang="ru-RU" dirty="0" smtClean="0"/>
              <a:t>Теория в рамках темы: понятия и определения, теоретические положения, общий (канонический) вид; базовые задачи и их решения.</a:t>
            </a:r>
          </a:p>
          <a:p>
            <a:endParaRPr lang="ru-RU" sz="1300" dirty="0" smtClean="0"/>
          </a:p>
          <a:p>
            <a:r>
              <a:rPr lang="ru-RU" dirty="0" smtClean="0"/>
              <a:t>Способы и подходы к решению: выстраивание алгоритмов и исполнение.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6226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Научить </a:t>
            </a:r>
            <a:r>
              <a:rPr lang="ru-RU" sz="2400" b="1" dirty="0" smtClean="0"/>
              <a:t>ученика решать задачи на основе логического мышления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135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 rot="20100981">
            <a:off x="444780" y="2175354"/>
            <a:ext cx="2111406" cy="1411489"/>
          </a:xfrm>
          <a:prstGeom prst="ellipse">
            <a:avLst/>
          </a:prstGeom>
          <a:solidFill>
            <a:srgbClr val="FF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12" y="381505"/>
            <a:ext cx="8229600" cy="6725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«Дорожная карта» решения задачи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1812" y="1054089"/>
            <a:ext cx="2139948" cy="830997"/>
          </a:xfrm>
          <a:prstGeom prst="rect">
            <a:avLst/>
          </a:prstGeom>
          <a:solidFill>
            <a:srgbClr val="FEE5D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Формулировка </a:t>
            </a:r>
          </a:p>
          <a:p>
            <a:pPr algn="ctr"/>
            <a:r>
              <a:rPr lang="ru-RU" sz="2400" dirty="0" smtClean="0"/>
              <a:t>задачи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27910" y="1100255"/>
            <a:ext cx="495018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Идентификация: тема, раздел, тип, вид.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1899" y="1685149"/>
            <a:ext cx="551480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Теория: определение, теоремы, формулы, базовая задача (канонический вид и решение)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596122"/>
            <a:ext cx="465743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Перебор возможных подходов  и выбор  способа решения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0083" y="3413362"/>
            <a:ext cx="457034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Составление плана (алгоритма)</a:t>
            </a:r>
          </a:p>
          <a:p>
            <a:pPr algn="ctr"/>
            <a:r>
              <a:rPr lang="ru-RU" sz="2000" b="1" dirty="0" smtClean="0"/>
              <a:t> и его реализация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5905" y="3909618"/>
            <a:ext cx="2499988" cy="461665"/>
          </a:xfrm>
          <a:prstGeom prst="rect">
            <a:avLst/>
          </a:prstGeom>
          <a:solidFill>
            <a:srgbClr val="FEE5D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Результат,  ответ.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 rot="19715556">
            <a:off x="552338" y="2472311"/>
            <a:ext cx="1896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Ученик знает</a:t>
            </a:r>
          </a:p>
          <a:p>
            <a:r>
              <a:rPr lang="ru-RU" sz="2400" dirty="0" smtClean="0"/>
              <a:t> и понимает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2411760" y="1377254"/>
            <a:ext cx="880941" cy="9233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5" idx="3"/>
            <a:endCxn id="6" idx="3"/>
          </p:cNvCxnSpPr>
          <p:nvPr/>
        </p:nvCxnSpPr>
        <p:spPr>
          <a:xfrm>
            <a:off x="8278099" y="1300310"/>
            <a:ext cx="128604" cy="738782"/>
          </a:xfrm>
          <a:prstGeom prst="bentConnector3">
            <a:avLst>
              <a:gd name="adj1" fmla="val 277755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endCxn id="7" idx="3"/>
          </p:cNvCxnSpPr>
          <p:nvPr/>
        </p:nvCxnSpPr>
        <p:spPr>
          <a:xfrm rot="16200000" flipH="1">
            <a:off x="8101017" y="2613735"/>
            <a:ext cx="594558" cy="78102"/>
          </a:xfrm>
          <a:prstGeom prst="bentConnector4">
            <a:avLst>
              <a:gd name="adj1" fmla="val 20235"/>
              <a:gd name="adj2" fmla="val 392694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8481373" y="3057395"/>
            <a:ext cx="78101" cy="723394"/>
          </a:xfrm>
          <a:prstGeom prst="bentConnector3">
            <a:avLst>
              <a:gd name="adj1" fmla="val 392698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9" idx="3"/>
          </p:cNvCxnSpPr>
          <p:nvPr/>
        </p:nvCxnSpPr>
        <p:spPr>
          <a:xfrm flipH="1">
            <a:off x="2775893" y="3792933"/>
            <a:ext cx="1104035" cy="347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6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83518"/>
            <a:ext cx="9036495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Систематизация и обобщение.</a:t>
            </a:r>
            <a:br>
              <a:rPr lang="ru-RU" sz="3600" b="1" dirty="0" smtClean="0"/>
            </a:br>
            <a:r>
              <a:rPr lang="ru-RU" sz="3600" b="1" dirty="0" smtClean="0"/>
              <a:t> Теория и практика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25610"/>
            <a:ext cx="4212976" cy="102259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Книга для ученика.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К</a:t>
            </a:r>
            <a:r>
              <a:rPr lang="ru-RU" sz="2400" dirty="0" smtClean="0"/>
              <a:t>ниги для учителя, 1-2 части.</a:t>
            </a:r>
          </a:p>
        </p:txBody>
      </p:sp>
      <p:pic>
        <p:nvPicPr>
          <p:cNvPr id="4" name="Рисунок 3" descr="https://img-gorod.ru/27/928/2792854_det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9150"/>
            <a:ext cx="1627039" cy="2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Наталья Хлевнюк - Математика. 10-11 класс. Теоретические конспекты. Книга для учителя. Часть 2 обложка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99541"/>
            <a:ext cx="1614919" cy="21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талья Хлевнюк - Математика. 10-11 классы. Теоретические конспекты. Книга для ученика обложка книг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1315"/>
            <a:ext cx="1800200" cy="25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424936" cy="5295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Теоретические конспекты по математике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1779662"/>
            <a:ext cx="8435280" cy="23727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Структурированный материал математики 10-11  </a:t>
            </a:r>
          </a:p>
          <a:p>
            <a:pPr marL="0" indent="0">
              <a:buNone/>
            </a:pPr>
            <a:r>
              <a:rPr lang="ru-RU" sz="2800" b="1" dirty="0" smtClean="0"/>
              <a:t>+</a:t>
            </a:r>
            <a:r>
              <a:rPr lang="ru-RU" sz="2800" dirty="0" smtClean="0"/>
              <a:t>  </a:t>
            </a:r>
            <a:r>
              <a:rPr lang="ru-RU" sz="2800" b="1" dirty="0" smtClean="0"/>
              <a:t>ВСЕ вопросы</a:t>
            </a:r>
            <a:r>
              <a:rPr lang="ru-RU" sz="2800" dirty="0" smtClean="0"/>
              <a:t> повторения алгебры 7-9 </a:t>
            </a:r>
          </a:p>
          <a:p>
            <a:pPr marL="0" indent="0">
              <a:buNone/>
            </a:pPr>
            <a:r>
              <a:rPr lang="ru-RU" sz="2800" b="1" dirty="0" smtClean="0"/>
              <a:t>+ </a:t>
            </a:r>
            <a:r>
              <a:rPr lang="ru-RU" sz="2800" b="1" dirty="0"/>
              <a:t>ВСЁ </a:t>
            </a:r>
            <a:r>
              <a:rPr lang="ru-RU" sz="2800" b="1" dirty="0" smtClean="0"/>
              <a:t>необходимое </a:t>
            </a:r>
            <a:r>
              <a:rPr lang="ru-RU" sz="2800" dirty="0" smtClean="0"/>
              <a:t>для подготовки к ЕГЭ.</a:t>
            </a:r>
          </a:p>
          <a:p>
            <a:pPr marL="0" indent="0">
              <a:buNone/>
            </a:pPr>
            <a:r>
              <a:rPr lang="ru-RU" sz="2800" b="1" u="sng" dirty="0" smtClean="0"/>
              <a:t>Формат</a:t>
            </a:r>
            <a:r>
              <a:rPr lang="ru-RU" sz="2800" dirty="0" smtClean="0"/>
              <a:t>: каждый ТК по конкретной теме  – </a:t>
            </a:r>
            <a:r>
              <a:rPr lang="ru-RU" sz="2800" dirty="0"/>
              <a:t>на развороте </a:t>
            </a:r>
            <a:r>
              <a:rPr lang="ru-RU" sz="2800" dirty="0" smtClean="0"/>
              <a:t>пособия, в виде таблиц</a:t>
            </a:r>
            <a:r>
              <a:rPr lang="ru-RU" sz="2800" dirty="0"/>
              <a:t> </a:t>
            </a:r>
            <a:r>
              <a:rPr lang="ru-RU" sz="2800" dirty="0" smtClean="0"/>
              <a:t>и схем.</a:t>
            </a:r>
          </a:p>
          <a:p>
            <a:pPr marL="0" indent="0">
              <a:buNone/>
            </a:pPr>
            <a:r>
              <a:rPr lang="ru-RU" sz="2800" b="1" u="sng" dirty="0" smtClean="0"/>
              <a:t>Объём:</a:t>
            </a:r>
            <a:r>
              <a:rPr lang="ru-RU" sz="2800" dirty="0" smtClean="0"/>
              <a:t> всего 41 ТК, около 100 стр.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31590"/>
            <a:ext cx="87129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Что представляют собой ТК?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790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есеннее дерево - рисунок для детей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1" y="452160"/>
            <a:ext cx="4523245" cy="4351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4403888"/>
            <a:ext cx="3378945" cy="400110"/>
          </a:xfrm>
          <a:prstGeom prst="rect">
            <a:avLst/>
          </a:prstGeom>
          <a:solidFill>
            <a:srgbClr val="FEE5D2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Вычислительные навыки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850490"/>
            <a:ext cx="825932" cy="369332"/>
          </a:xfrm>
          <a:prstGeom prst="rect">
            <a:avLst/>
          </a:prstGeom>
          <a:solidFill>
            <a:srgbClr val="F8FBD5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школа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842378"/>
            <a:ext cx="1967270" cy="369332"/>
          </a:xfrm>
          <a:prstGeom prst="rect">
            <a:avLst/>
          </a:prstGeom>
          <a:solidFill>
            <a:srgbClr val="FDFDA5"/>
          </a:solidFill>
        </p:spPr>
        <p:txBody>
          <a:bodyPr wrap="none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сновная школа: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26601" y="690250"/>
            <a:ext cx="1733231" cy="369332"/>
          </a:xfrm>
          <a:prstGeom prst="rect">
            <a:avLst/>
          </a:prstGeom>
          <a:solidFill>
            <a:srgbClr val="B4F2FA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Старшая школа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859782"/>
            <a:ext cx="1261884" cy="369332"/>
          </a:xfrm>
          <a:prstGeom prst="rect">
            <a:avLst/>
          </a:prstGeom>
          <a:solidFill>
            <a:srgbClr val="F8FBD5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Начальная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196285" y="2376005"/>
            <a:ext cx="485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90547"/>
                </a:solidFill>
              </a:rPr>
              <a:t>Дерево математических знаний </a:t>
            </a:r>
            <a:endParaRPr lang="ru-RU" sz="2400" b="1" dirty="0">
              <a:solidFill>
                <a:srgbClr val="D90547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2087"/>
            <a:ext cx="1458891" cy="21468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2" descr="Формирование вычислительных навыков на уроках математики. 10-11 классы.. Хлевнюк Н. Н., Иванова М. В. (обложка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82" y="1680726"/>
            <a:ext cx="1555264" cy="21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016849" y="709624"/>
            <a:ext cx="38987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Корни - фундамент </a:t>
            </a:r>
            <a:r>
              <a:rPr lang="ru-RU" sz="2400" dirty="0" smtClean="0"/>
              <a:t>вычислительные навыки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1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475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</a:rPr>
              <a:t>ринципы составления ТК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784976" cy="38344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Каждый ТК  - завершённая дидактическая единиц знаний. </a:t>
            </a:r>
            <a:endParaRPr lang="ru-RU" dirty="0"/>
          </a:p>
          <a:p>
            <a:pPr lvl="0"/>
            <a:r>
              <a:rPr lang="ru-RU" dirty="0" smtClean="0"/>
              <a:t>ТК отличается краткостью </a:t>
            </a:r>
            <a:r>
              <a:rPr lang="ru-RU" dirty="0"/>
              <a:t>формы и </a:t>
            </a:r>
            <a:r>
              <a:rPr lang="ru-RU" dirty="0" smtClean="0"/>
              <a:t>достаточностью </a:t>
            </a:r>
            <a:r>
              <a:rPr lang="ru-RU" dirty="0"/>
              <a:t>содержания.</a:t>
            </a:r>
          </a:p>
          <a:p>
            <a:pPr lvl="0"/>
            <a:r>
              <a:rPr lang="ru-RU" dirty="0" smtClean="0"/>
              <a:t>В ТК определяются </a:t>
            </a:r>
            <a:r>
              <a:rPr lang="ru-RU" dirty="0"/>
              <a:t>объекты внимания.</a:t>
            </a:r>
          </a:p>
          <a:p>
            <a:pPr lvl="0"/>
            <a:r>
              <a:rPr lang="ru-RU" dirty="0"/>
              <a:t>Содержание ТК </a:t>
            </a:r>
            <a:r>
              <a:rPr lang="ru-RU" dirty="0" smtClean="0"/>
              <a:t> </a:t>
            </a:r>
            <a:r>
              <a:rPr lang="ru-RU" dirty="0"/>
              <a:t>отобрано и упаковано в виде схем и структур.</a:t>
            </a:r>
          </a:p>
          <a:p>
            <a:pPr lvl="0"/>
            <a:r>
              <a:rPr lang="ru-RU" dirty="0"/>
              <a:t>Новый материал каждого ТК встраивается в общее предметное содержание курса алгебры.</a:t>
            </a:r>
          </a:p>
          <a:p>
            <a:pPr lvl="0"/>
            <a:r>
              <a:rPr lang="ru-RU" dirty="0"/>
              <a:t>ТК демонстрирует общие подходы в изучении теории и решении практических задач.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5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69158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Г</a:t>
            </a:r>
            <a:r>
              <a:rPr lang="ru-RU" sz="3600" b="1" dirty="0" smtClean="0">
                <a:solidFill>
                  <a:srgbClr val="C00000"/>
                </a:solidFill>
              </a:rPr>
              <a:t>лавные акценты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в содержании ТК?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31590"/>
            <a:ext cx="8568952" cy="33123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</a:t>
            </a:r>
            <a:r>
              <a:rPr lang="ru-RU" dirty="0" smtClean="0"/>
              <a:t>онструирование </a:t>
            </a:r>
            <a:r>
              <a:rPr lang="ru-RU" dirty="0"/>
              <a:t>и  формулирование </a:t>
            </a:r>
            <a:r>
              <a:rPr lang="ru-RU" dirty="0" smtClean="0"/>
              <a:t>определений.</a:t>
            </a:r>
            <a:endParaRPr lang="ru-RU" dirty="0"/>
          </a:p>
          <a:p>
            <a:pPr lvl="0"/>
            <a:r>
              <a:rPr lang="ru-RU" dirty="0"/>
              <a:t>О</a:t>
            </a:r>
            <a:r>
              <a:rPr lang="ru-RU" dirty="0" smtClean="0"/>
              <a:t>рганизация материала с использованием </a:t>
            </a:r>
            <a:r>
              <a:rPr lang="ru-RU" dirty="0"/>
              <a:t>логических операций аналогии, сравнения, </a:t>
            </a:r>
            <a:r>
              <a:rPr lang="ru-RU" dirty="0" smtClean="0"/>
              <a:t>и </a:t>
            </a:r>
            <a:r>
              <a:rPr lang="ru-RU" dirty="0"/>
              <a:t>т.д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/>
              <a:t>С</a:t>
            </a:r>
            <a:r>
              <a:rPr lang="ru-RU" dirty="0" smtClean="0"/>
              <a:t>истематизация </a:t>
            </a:r>
            <a:r>
              <a:rPr lang="ru-RU" dirty="0"/>
              <a:t>по типам и видам объектов, методам и способам </a:t>
            </a:r>
            <a:r>
              <a:rPr lang="ru-RU" dirty="0" smtClean="0"/>
              <a:t>решения.</a:t>
            </a:r>
            <a:endParaRPr lang="ru-RU" dirty="0"/>
          </a:p>
          <a:p>
            <a:pPr lvl="0"/>
            <a:r>
              <a:rPr lang="ru-RU" dirty="0"/>
              <a:t>О</a:t>
            </a:r>
            <a:r>
              <a:rPr lang="ru-RU" dirty="0" smtClean="0"/>
              <a:t>писание </a:t>
            </a:r>
            <a:r>
              <a:rPr lang="ru-RU" dirty="0"/>
              <a:t>и исполнение алгоритмов учебных </a:t>
            </a:r>
            <a:r>
              <a:rPr lang="ru-RU" dirty="0" smtClean="0"/>
              <a:t>задач.</a:t>
            </a:r>
            <a:endParaRPr lang="ru-RU" dirty="0"/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примеров решения ключевых задач. </a:t>
            </a:r>
            <a:endParaRPr lang="ru-RU" dirty="0" smtClean="0"/>
          </a:p>
          <a:p>
            <a:r>
              <a:rPr lang="ru-RU" dirty="0"/>
              <a:t>Анализ теоретических положений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27834"/>
            <a:ext cx="8858280" cy="14466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Повышение мотива к обучению.</a:t>
            </a:r>
          </a:p>
          <a:p>
            <a:r>
              <a:rPr lang="ru-RU" sz="2400" dirty="0" smtClean="0"/>
              <a:t>Снятие математической тревожности.</a:t>
            </a:r>
          </a:p>
          <a:p>
            <a:r>
              <a:rPr lang="ru-RU" sz="2400" dirty="0" smtClean="0"/>
              <a:t>Реализация принципа «Учись </a:t>
            </a:r>
            <a:r>
              <a:rPr lang="ru-RU" sz="2400" smtClean="0"/>
              <a:t>учиться».</a:t>
            </a:r>
            <a:r>
              <a:rPr lang="ru-RU" sz="2800" smtClean="0"/>
              <a:t>.</a:t>
            </a: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4282" y="2503977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Основной принцип: « Ученик знает, </a:t>
            </a:r>
          </a:p>
          <a:p>
            <a:pPr algn="ctr"/>
            <a:r>
              <a:rPr lang="ru-RU" sz="2400" b="1" dirty="0" smtClean="0"/>
              <a:t>куда и каким маршрутом он идёт на пути знаний»</a:t>
            </a:r>
            <a:endParaRPr lang="ru-RU" sz="2400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2256" y="356684"/>
            <a:ext cx="8501122" cy="69650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</a:rPr>
              <a:t>сихологические проблемы усвоения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09380" y="1059582"/>
            <a:ext cx="864399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000" b="1" noProof="0" dirty="0" smtClean="0"/>
              <a:t>С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ложности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осознания обучающимися: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границ предметного материала,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подходов к обработке математической информации,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методов получения </a:t>
            </a:r>
            <a:r>
              <a:rPr lang="ru-RU" sz="6000" dirty="0" smtClean="0"/>
              <a:t>новых знаний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948" y="226214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Учебные пособия</a:t>
            </a:r>
            <a:endParaRPr lang="ru-RU" sz="3200" b="1" dirty="0"/>
          </a:p>
        </p:txBody>
      </p:sp>
      <p:pic>
        <p:nvPicPr>
          <p:cNvPr id="4" name="Рисунок 3" descr="https://img-gorod.ru/27/928/2792854_det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31789"/>
            <a:ext cx="15121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Наталья Хлевнюк - Математика. 10-11 класс. Теоретические конспекты. Книга для учителя. Часть 2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37797"/>
            <a:ext cx="1562816" cy="21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талья Хлевнюк - Математика. 10-11 классы. Теоретические конспекты. Книга для ученика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03" y="1780988"/>
            <a:ext cx="1550850" cy="21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 descr="Наталья Хлевнюк - Преподавание математики в школе. Методологический подход обложка книги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3537"/>
            <a:ext cx="1653560" cy="231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51" y="2926712"/>
            <a:ext cx="1275685" cy="18772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Наталья Хлевнюк - Алгебра. 7 класс. Книжечка для развития математических способностей обложка книги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31789"/>
            <a:ext cx="1120129" cy="171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Наталья Хлевнюк - Алгебра. 8 класс. Книжечка для развития математических способностей обложка книги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9274"/>
            <a:ext cx="1142597" cy="171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Наталья Хлевнюк - Алгебра-9. Книжечка для развития математических способностей обложка книги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28815"/>
            <a:ext cx="1224136" cy="16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Формирование вычислительных навыков на уроках математики. 10-11 классы.. Хлевнюк Н. Н., Иванова М. В. (обложка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6186"/>
            <a:ext cx="1368152" cy="19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3771821"/>
            <a:ext cx="3240360" cy="461665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Издательство ИЛЕКСА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51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63638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Спасибо за внимание и сотрудничество.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nat_nik_06@list.ru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ru-RU" sz="2400" dirty="0" err="1" smtClean="0"/>
              <a:t>Хлевнюк</a:t>
            </a:r>
            <a:r>
              <a:rPr lang="ru-RU" sz="2400" dirty="0" smtClean="0"/>
              <a:t> Наталья Николаевна</a:t>
            </a:r>
            <a:endParaRPr lang="en-US" sz="2400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45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012" y="378533"/>
            <a:ext cx="8686800" cy="59768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Развитие и познание математики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729244" y="1686536"/>
            <a:ext cx="4752528" cy="14539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Методологические линии:</a:t>
            </a:r>
          </a:p>
          <a:p>
            <a:r>
              <a:rPr lang="ru-RU" sz="3100" dirty="0" smtClean="0"/>
              <a:t>Взаимно обратных действий.</a:t>
            </a:r>
          </a:p>
          <a:p>
            <a:r>
              <a:rPr lang="ru-RU" sz="3100" dirty="0" smtClean="0"/>
              <a:t>Порядка действий.</a:t>
            </a:r>
          </a:p>
          <a:p>
            <a:r>
              <a:rPr lang="ru-RU" sz="3100" dirty="0" smtClean="0"/>
              <a:t>Равенства.</a:t>
            </a:r>
            <a:endParaRPr lang="ru-RU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48810" y="3867894"/>
            <a:ext cx="3587086" cy="830997"/>
          </a:xfrm>
          <a:prstGeom prst="rect">
            <a:avLst/>
          </a:prstGeom>
          <a:solidFill>
            <a:srgbClr val="FDFDA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Единицы знаний восходят</a:t>
            </a:r>
          </a:p>
          <a:p>
            <a:r>
              <a:rPr lang="ru-RU" sz="2400" dirty="0" smtClean="0"/>
              <a:t> к общим идеям познания 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179096" y="2285386"/>
            <a:ext cx="1190396" cy="5899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4557" y="2336851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Знание 1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 rot="509590">
            <a:off x="1118984" y="2614422"/>
            <a:ext cx="1094124" cy="598125"/>
          </a:xfrm>
          <a:prstGeom prst="ellipse">
            <a:avLst/>
          </a:prstGeom>
          <a:solidFill>
            <a:srgbClr val="F3F6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80814" y="272881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Знание 2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832" y="1066575"/>
            <a:ext cx="2656782" cy="964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TextBox 14"/>
          <p:cNvSpPr txBox="1"/>
          <p:nvPr/>
        </p:nvSpPr>
        <p:spPr>
          <a:xfrm>
            <a:off x="544611" y="1133282"/>
            <a:ext cx="237120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Идеи познания математики</a:t>
            </a:r>
            <a:endParaRPr lang="ru-RU" sz="24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877915" y="2030988"/>
            <a:ext cx="0" cy="215477"/>
          </a:xfrm>
          <a:prstGeom prst="straightConnector1">
            <a:avLst/>
          </a:prstGeom>
          <a:ln w="25400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0"/>
          </p:cNvCxnSpPr>
          <p:nvPr/>
        </p:nvCxnSpPr>
        <p:spPr>
          <a:xfrm flipH="1" flipV="1">
            <a:off x="1693223" y="2030988"/>
            <a:ext cx="16992" cy="586714"/>
          </a:xfrm>
          <a:prstGeom prst="straightConnector1">
            <a:avLst/>
          </a:prstGeom>
          <a:ln w="25400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Объект 3" descr="https://www.ukazka.ru/img/g/uk40653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10510"/>
            <a:ext cx="1394877" cy="2163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Текст 2"/>
          <p:cNvSpPr txBox="1">
            <a:spLocks/>
          </p:cNvSpPr>
          <p:nvPr/>
        </p:nvSpPr>
        <p:spPr>
          <a:xfrm>
            <a:off x="3657236" y="1002387"/>
            <a:ext cx="4896544" cy="773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3600" b="1" u="sng" dirty="0" smtClean="0"/>
              <a:t>Тезаурус</a:t>
            </a:r>
            <a:r>
              <a:rPr lang="ru-RU" sz="3600" b="1" dirty="0" smtClean="0"/>
              <a:t>: </a:t>
            </a:r>
          </a:p>
          <a:p>
            <a:pPr>
              <a:buFont typeface="Arial" pitchFamily="34" charset="0"/>
              <a:buNone/>
            </a:pPr>
            <a:r>
              <a:rPr lang="ru-RU" sz="3800" dirty="0" smtClean="0"/>
              <a:t>понятия, определения, толкования.</a:t>
            </a:r>
            <a:endParaRPr lang="ru-RU" sz="3800" dirty="0"/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3779912" y="3098150"/>
            <a:ext cx="4230953" cy="757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u="sng" dirty="0" smtClean="0"/>
              <a:t>Сквозные методы решения.</a:t>
            </a:r>
          </a:p>
          <a:p>
            <a:pPr>
              <a:buFont typeface="Arial" pitchFamily="34" charset="0"/>
              <a:buNone/>
            </a:pPr>
            <a:r>
              <a:rPr lang="ru-RU" b="1" u="sng" dirty="0" err="1" smtClean="0"/>
              <a:t>Метапредметные</a:t>
            </a:r>
            <a:r>
              <a:rPr lang="ru-RU" b="1" u="sng" dirty="0" smtClean="0"/>
              <a:t> понятия</a:t>
            </a:r>
            <a:r>
              <a:rPr lang="ru-RU" u="sng" dirty="0" smtClean="0"/>
              <a:t>.</a:t>
            </a:r>
            <a:endParaRPr lang="ru-RU" u="sng" dirty="0"/>
          </a:p>
        </p:txBody>
      </p:sp>
      <p:sp>
        <p:nvSpPr>
          <p:cNvPr id="27" name="Овал 26"/>
          <p:cNvSpPr/>
          <p:nvPr/>
        </p:nvSpPr>
        <p:spPr>
          <a:xfrm>
            <a:off x="2074663" y="2827784"/>
            <a:ext cx="1191469" cy="703306"/>
          </a:xfrm>
          <a:prstGeom prst="ellipse">
            <a:avLst/>
          </a:prstGeom>
          <a:solidFill>
            <a:srgbClr val="BF8ECC">
              <a:alpha val="9764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120557" y="2987649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Знание 3</a:t>
            </a:r>
            <a:endParaRPr lang="ru-RU" b="1" dirty="0"/>
          </a:p>
        </p:txBody>
      </p:sp>
      <p:cxnSp>
        <p:nvCxnSpPr>
          <p:cNvPr id="31" name="Прямая со стрелкой 30"/>
          <p:cNvCxnSpPr>
            <a:stCxn id="27" idx="0"/>
          </p:cNvCxnSpPr>
          <p:nvPr/>
        </p:nvCxnSpPr>
        <p:spPr>
          <a:xfrm flipV="1">
            <a:off x="2670398" y="2030988"/>
            <a:ext cx="0" cy="796796"/>
          </a:xfrm>
          <a:prstGeom prst="straightConnector1">
            <a:avLst/>
          </a:prstGeom>
          <a:ln w="25400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67405" y="1011922"/>
            <a:ext cx="46537" cy="28620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есеннее дерево - рисунок для детей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2" y="555526"/>
            <a:ext cx="5099310" cy="42061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39797" y="4157667"/>
            <a:ext cx="1944216" cy="646331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Вычислительные навыки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rot="16426325">
            <a:off x="560107" y="2491325"/>
            <a:ext cx="3945040" cy="646331"/>
          </a:xfrm>
          <a:prstGeom prst="rect">
            <a:avLst/>
          </a:prstGeom>
          <a:solidFill>
            <a:srgbClr val="D3FCCC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Линии</a:t>
            </a:r>
            <a:r>
              <a:rPr lang="ru-RU" dirty="0" smtClean="0"/>
              <a:t>: равенства, порядка действий, взаимно-обратных действий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09964" y="2994506"/>
            <a:ext cx="825932" cy="369332"/>
          </a:xfrm>
          <a:prstGeom prst="rect">
            <a:avLst/>
          </a:prstGeom>
          <a:solidFill>
            <a:srgbClr val="F8FBD5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школа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54780" y="1551577"/>
            <a:ext cx="1967270" cy="369332"/>
          </a:xfrm>
          <a:prstGeom prst="rect">
            <a:avLst/>
          </a:prstGeom>
          <a:solidFill>
            <a:srgbClr val="FDFDA5"/>
          </a:solidFill>
        </p:spPr>
        <p:txBody>
          <a:bodyPr wrap="none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сновная школа: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64595" y="483518"/>
            <a:ext cx="1733231" cy="369332"/>
          </a:xfrm>
          <a:prstGeom prst="rect">
            <a:avLst/>
          </a:prstGeom>
          <a:solidFill>
            <a:srgbClr val="B4F2FA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Старшая школа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922498"/>
            <a:ext cx="1261884" cy="369332"/>
          </a:xfrm>
          <a:prstGeom prst="rect">
            <a:avLst/>
          </a:prstGeom>
          <a:solidFill>
            <a:srgbClr val="F8FBD5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Начальная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196285" y="2376005"/>
            <a:ext cx="485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90547"/>
                </a:solidFill>
              </a:rPr>
              <a:t>Дерево математических знаний </a:t>
            </a:r>
            <a:endParaRPr lang="ru-RU" sz="2400" b="1" dirty="0">
              <a:solidFill>
                <a:srgbClr val="D9054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0873" y="483518"/>
            <a:ext cx="4315664" cy="2523768"/>
          </a:xfrm>
          <a:prstGeom prst="rect">
            <a:avLst/>
          </a:prstGeom>
          <a:solidFill>
            <a:srgbClr val="FEE5D2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Методологические линии</a:t>
            </a:r>
          </a:p>
          <a:p>
            <a:endParaRPr lang="ru-RU" dirty="0" smtClean="0"/>
          </a:p>
          <a:p>
            <a:r>
              <a:rPr lang="ru-RU" sz="2400" dirty="0" smtClean="0"/>
              <a:t>1. Линия равенства.</a:t>
            </a:r>
          </a:p>
          <a:p>
            <a:endParaRPr lang="ru-RU" sz="800" dirty="0" smtClean="0"/>
          </a:p>
          <a:p>
            <a:r>
              <a:rPr lang="ru-RU" sz="2400" dirty="0" smtClean="0"/>
              <a:t>2. Линия порядка действий.</a:t>
            </a:r>
          </a:p>
          <a:p>
            <a:endParaRPr lang="ru-RU" sz="800" dirty="0" smtClean="0"/>
          </a:p>
          <a:p>
            <a:r>
              <a:rPr lang="ru-RU" sz="2400" dirty="0" smtClean="0"/>
              <a:t>3. Линия взаимно-обратных действий.</a:t>
            </a:r>
            <a:endParaRPr lang="ru-RU" sz="2400" dirty="0"/>
          </a:p>
        </p:txBody>
      </p:sp>
      <p:pic>
        <p:nvPicPr>
          <p:cNvPr id="12" name="Объект 3" descr="https://www.ukazka.ru/img/g/uk406534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71750"/>
            <a:ext cx="1468271" cy="22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69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0" y="-13216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-13216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4147" name="Group 3"/>
          <p:cNvGrpSpPr>
            <a:grpSpLocks/>
          </p:cNvGrpSpPr>
          <p:nvPr/>
        </p:nvGrpSpPr>
        <p:grpSpPr bwMode="auto">
          <a:xfrm>
            <a:off x="640155" y="754257"/>
            <a:ext cx="7567668" cy="1800397"/>
            <a:chOff x="2369" y="11508"/>
            <a:chExt cx="7548" cy="1804"/>
          </a:xfrm>
        </p:grpSpPr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>
              <a:off x="4447" y="11508"/>
              <a:ext cx="3001" cy="908"/>
            </a:xfrm>
            <a:prstGeom prst="rect">
              <a:avLst/>
            </a:prstGeom>
            <a:solidFill>
              <a:srgbClr val="F8FBD5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Segoe UI" panose="020B0502040204020203" pitchFamily="34" charset="0"/>
                </a:rPr>
                <a:t>Математические равенства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49" name="Text Box 5"/>
            <p:cNvSpPr txBox="1">
              <a:spLocks noChangeArrowheads="1"/>
            </p:cNvSpPr>
            <p:nvPr/>
          </p:nvSpPr>
          <p:spPr bwMode="auto">
            <a:xfrm>
              <a:off x="2369" y="12504"/>
              <a:ext cx="1614" cy="44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Функции</a:t>
              </a:r>
            </a:p>
          </p:txBody>
        </p:sp>
        <p:sp>
          <p:nvSpPr>
            <p:cNvPr id="134150" name="Text Box 6"/>
            <p:cNvSpPr txBox="1">
              <a:spLocks noChangeArrowheads="1"/>
            </p:cNvSpPr>
            <p:nvPr/>
          </p:nvSpPr>
          <p:spPr bwMode="auto">
            <a:xfrm>
              <a:off x="4342" y="12813"/>
              <a:ext cx="1698" cy="499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Формулы</a:t>
              </a:r>
            </a:p>
          </p:txBody>
        </p:sp>
        <p:sp>
          <p:nvSpPr>
            <p:cNvPr id="134151" name="Text Box 7"/>
            <p:cNvSpPr txBox="1">
              <a:spLocks noChangeArrowheads="1"/>
            </p:cNvSpPr>
            <p:nvPr/>
          </p:nvSpPr>
          <p:spPr bwMode="auto">
            <a:xfrm>
              <a:off x="6314" y="12828"/>
              <a:ext cx="1701" cy="484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Уравнения</a:t>
              </a:r>
            </a:p>
          </p:txBody>
        </p:sp>
        <p:sp>
          <p:nvSpPr>
            <p:cNvPr id="134152" name="Text Box 8"/>
            <p:cNvSpPr txBox="1">
              <a:spLocks noChangeArrowheads="1"/>
            </p:cNvSpPr>
            <p:nvPr/>
          </p:nvSpPr>
          <p:spPr bwMode="auto">
            <a:xfrm>
              <a:off x="8302" y="12302"/>
              <a:ext cx="1615" cy="44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Тождества</a:t>
              </a:r>
            </a:p>
          </p:txBody>
        </p:sp>
        <p:cxnSp>
          <p:nvCxnSpPr>
            <p:cNvPr id="134153" name="AutoShape 9"/>
            <p:cNvCxnSpPr>
              <a:cxnSpLocks noChangeShapeType="1"/>
            </p:cNvCxnSpPr>
            <p:nvPr/>
          </p:nvCxnSpPr>
          <p:spPr bwMode="auto">
            <a:xfrm>
              <a:off x="7448" y="12230"/>
              <a:ext cx="854" cy="72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4154" name="AutoShape 10"/>
            <p:cNvCxnSpPr>
              <a:cxnSpLocks noChangeShapeType="1"/>
            </p:cNvCxnSpPr>
            <p:nvPr/>
          </p:nvCxnSpPr>
          <p:spPr bwMode="auto">
            <a:xfrm>
              <a:off x="6434" y="12416"/>
              <a:ext cx="465" cy="387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4155" name="AutoShape 11"/>
            <p:cNvCxnSpPr>
              <a:cxnSpLocks noChangeShapeType="1"/>
            </p:cNvCxnSpPr>
            <p:nvPr/>
          </p:nvCxnSpPr>
          <p:spPr bwMode="auto">
            <a:xfrm flipH="1">
              <a:off x="5553" y="12416"/>
              <a:ext cx="132" cy="387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4156" name="AutoShape 12"/>
            <p:cNvCxnSpPr>
              <a:cxnSpLocks noChangeShapeType="1"/>
            </p:cNvCxnSpPr>
            <p:nvPr/>
          </p:nvCxnSpPr>
          <p:spPr bwMode="auto">
            <a:xfrm flipH="1">
              <a:off x="3983" y="12416"/>
              <a:ext cx="656" cy="309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6" name="TextBox 15"/>
          <p:cNvSpPr txBox="1"/>
          <p:nvPr/>
        </p:nvSpPr>
        <p:spPr>
          <a:xfrm>
            <a:off x="196050" y="2931790"/>
            <a:ext cx="8365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>
              <a:buFont typeface="Arial" pitchFamily="34" charset="0"/>
              <a:buChar char="•"/>
            </a:pPr>
            <a:r>
              <a:rPr lang="ru-RU" sz="2000" dirty="0" smtClean="0"/>
              <a:t>Способствует пониманию смысла каждого равенства. </a:t>
            </a:r>
          </a:p>
          <a:p>
            <a:pPr indent="365125">
              <a:buFont typeface="Arial" pitchFamily="34" charset="0"/>
              <a:buChar char="•"/>
            </a:pPr>
            <a:r>
              <a:rPr lang="ru-RU" sz="2000" dirty="0" smtClean="0"/>
              <a:t>Формирует  навыки проверки и самоконтроля. </a:t>
            </a:r>
          </a:p>
          <a:p>
            <a:pPr indent="365125">
              <a:buFont typeface="Arial" pitchFamily="34" charset="0"/>
              <a:buChar char="•"/>
            </a:pPr>
            <a:r>
              <a:rPr lang="ru-RU" sz="2000" dirty="0" smtClean="0"/>
              <a:t>Ведёт к усвоению теории  равносильности уравнений и неравенств</a:t>
            </a:r>
          </a:p>
        </p:txBody>
      </p:sp>
    </p:spTree>
    <p:extLst>
      <p:ext uri="{BB962C8B-B14F-4D97-AF65-F5344CB8AC3E}">
        <p14:creationId xmlns:p14="http://schemas.microsoft.com/office/powerpoint/2010/main" val="39928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Свойства числовых равенств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55" y="3219822"/>
            <a:ext cx="6926641" cy="5406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Применение тригонометрических функций</a:t>
            </a:r>
            <a:r>
              <a:rPr lang="ru-RU" sz="2000" dirty="0"/>
              <a:t>: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91556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Теория преобразования уравнений: </a:t>
            </a:r>
            <a:r>
              <a:rPr lang="ru-RU" sz="2400" i="1" dirty="0" smtClean="0"/>
              <a:t>к обеим частям верного числового равенства можно</a:t>
            </a:r>
            <a:r>
              <a:rPr lang="ru-RU" sz="2400" i="1" dirty="0"/>
              <a:t> </a:t>
            </a:r>
            <a:r>
              <a:rPr lang="ru-RU" sz="2400" i="1" dirty="0" smtClean="0"/>
              <a:t>применить ….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320" y="3651870"/>
            <a:ext cx="5418776" cy="1154162"/>
          </a:xfrm>
          <a:prstGeom prst="rect">
            <a:avLst/>
          </a:prstGeom>
          <a:solidFill>
            <a:srgbClr val="FEE5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/>
              <a:t>Важно!</a:t>
            </a:r>
          </a:p>
          <a:p>
            <a:r>
              <a:rPr lang="ru-RU" sz="2300" b="1" dirty="0"/>
              <a:t>О</a:t>
            </a:r>
            <a:r>
              <a:rPr lang="ru-RU" sz="2300" b="1" dirty="0" smtClean="0"/>
              <a:t>сознанное применение одной и той же </a:t>
            </a:r>
            <a:r>
              <a:rPr lang="ru-RU" sz="2300" b="1" dirty="0" smtClean="0"/>
              <a:t>операции </a:t>
            </a:r>
            <a:r>
              <a:rPr lang="ru-RU" sz="2300" b="1" dirty="0" smtClean="0"/>
              <a:t>к обеим частям уравнения</a:t>
            </a:r>
            <a:endParaRPr lang="ru-RU" sz="23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1154" y="2715766"/>
            <a:ext cx="7741205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Логарифмирование:                                                                            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155" y="2195848"/>
            <a:ext cx="7957228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Возведение в степень:                                                             ,                    . </a:t>
            </a: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0303467"/>
              </p:ext>
            </p:extLst>
          </p:nvPr>
        </p:nvGraphicFramePr>
        <p:xfrm>
          <a:off x="5796136" y="2621003"/>
          <a:ext cx="1186876" cy="6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Формула" r:id="rId3" imgW="774360" imgH="393480" progId="Equation.3">
                  <p:embed/>
                </p:oleObj>
              </mc:Choice>
              <mc:Fallback>
                <p:oleObj name="Формула" r:id="rId3" imgW="77436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621003"/>
                        <a:ext cx="1186876" cy="60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8456802"/>
              </p:ext>
            </p:extLst>
          </p:nvPr>
        </p:nvGraphicFramePr>
        <p:xfrm>
          <a:off x="5364088" y="2248349"/>
          <a:ext cx="1010223" cy="36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Формула" r:id="rId5" imgW="812520" imgH="291960" progId="Equation.3">
                  <p:embed/>
                </p:oleObj>
              </mc:Choice>
              <mc:Fallback>
                <p:oleObj name="Формула" r:id="rId5" imgW="812520" imgH="2919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248349"/>
                        <a:ext cx="1010223" cy="363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85340062"/>
              </p:ext>
            </p:extLst>
          </p:nvPr>
        </p:nvGraphicFramePr>
        <p:xfrm>
          <a:off x="5456826" y="3183818"/>
          <a:ext cx="1584176" cy="54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Формула" r:id="rId7" imgW="1143000" imgH="393480" progId="Equation.3">
                  <p:embed/>
                </p:oleObj>
              </mc:Choice>
              <mc:Fallback>
                <p:oleObj name="Формула" r:id="rId7" imgW="114300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826" y="3183818"/>
                        <a:ext cx="1584176" cy="545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71154" y="1766550"/>
            <a:ext cx="7957229" cy="54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Извлечение корня:                                                                  ,                      .</a:t>
            </a:r>
          </a:p>
        </p:txBody>
      </p:sp>
      <p:graphicFrame>
        <p:nvGraphicFramePr>
          <p:cNvPr id="13" name="Объект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7763260"/>
              </p:ext>
            </p:extLst>
          </p:nvPr>
        </p:nvGraphicFramePr>
        <p:xfrm>
          <a:off x="6588224" y="2279949"/>
          <a:ext cx="999499" cy="29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Формула" r:id="rId9" imgW="761760" imgH="228600" progId="Equation.3">
                  <p:embed/>
                </p:oleObj>
              </mc:Choice>
              <mc:Fallback>
                <p:oleObj name="Формула" r:id="rId9" imgW="76176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279949"/>
                        <a:ext cx="999499" cy="29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32141316"/>
              </p:ext>
            </p:extLst>
          </p:nvPr>
        </p:nvGraphicFramePr>
        <p:xfrm>
          <a:off x="5176838" y="1798638"/>
          <a:ext cx="11715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Формула" r:id="rId11" imgW="863280" imgH="241200" progId="Equation.3">
                  <p:embed/>
                </p:oleObj>
              </mc:Choice>
              <mc:Fallback>
                <p:oleObj name="Формула" r:id="rId11" imgW="86328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1798638"/>
                        <a:ext cx="11715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47077640"/>
              </p:ext>
            </p:extLst>
          </p:nvPr>
        </p:nvGraphicFramePr>
        <p:xfrm>
          <a:off x="6472238" y="1784350"/>
          <a:ext cx="12144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Формула" r:id="rId13" imgW="863280" imgH="241200" progId="Equation.3">
                  <p:embed/>
                </p:oleObj>
              </mc:Choice>
              <mc:Fallback>
                <p:oleObj name="Формула" r:id="rId13" imgW="86328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38" y="1784350"/>
                        <a:ext cx="121443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323528" y="1746563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9532" y="2195848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5928" y="266390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9532" y="3183818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8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964780" y="2241132"/>
            <a:ext cx="3297548" cy="884576"/>
          </a:xfrm>
          <a:prstGeom prst="roundRect">
            <a:avLst/>
          </a:prstGeom>
          <a:solidFill>
            <a:srgbClr val="FEDFCE">
              <a:alpha val="9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4624" y="2316819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Порядок действий</a:t>
            </a:r>
          </a:p>
          <a:p>
            <a:pPr algn="ctr"/>
            <a:r>
              <a:rPr lang="ru-RU" sz="2400" b="1" dirty="0" smtClean="0"/>
              <a:t> и последняя операция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2518172"/>
            <a:ext cx="2143140" cy="75009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4102" y="3598332"/>
            <a:ext cx="2286016" cy="9644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1550123"/>
            <a:ext cx="1857372" cy="67764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251817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Правильность вычислений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31763" y="1519878"/>
            <a:ext cx="207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Сокращение </a:t>
            </a:r>
          </a:p>
          <a:p>
            <a:pPr algn="ctr"/>
            <a:r>
              <a:rPr lang="ru-RU" sz="2000" b="1" dirty="0" smtClean="0"/>
              <a:t>дробей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8115" y="359207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Выражение величины</a:t>
            </a:r>
          </a:p>
          <a:p>
            <a:pPr algn="ctr"/>
            <a:r>
              <a:rPr lang="ru-RU" sz="2000" b="1" dirty="0" smtClean="0"/>
              <a:t> из формулы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1150" y="2506861"/>
            <a:ext cx="2071702" cy="69652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810342" y="244356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Решение уравнений</a:t>
            </a:r>
            <a:endParaRPr lang="ru-RU" sz="20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6262328" y="2158508"/>
            <a:ext cx="452812" cy="165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995936" y="3147816"/>
            <a:ext cx="144016" cy="360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1"/>
          </p:cNvCxnSpPr>
          <p:nvPr/>
        </p:nvCxnSpPr>
        <p:spPr>
          <a:xfrm flipH="1">
            <a:off x="2428860" y="2683420"/>
            <a:ext cx="535920" cy="1539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333953" y="3010545"/>
            <a:ext cx="662787" cy="5877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2964780" y="3536164"/>
            <a:ext cx="2399308" cy="6674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746911" y="3495713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Преобразование </a:t>
            </a:r>
          </a:p>
          <a:p>
            <a:pPr algn="ctr"/>
            <a:r>
              <a:rPr lang="ru-RU" sz="2000" b="1" dirty="0" smtClean="0"/>
              <a:t>графика функции</a:t>
            </a:r>
            <a:endParaRPr lang="ru-RU" sz="2000" b="1" dirty="0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6262328" y="2957918"/>
            <a:ext cx="4766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357174" y="411510"/>
            <a:ext cx="8715404" cy="49052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Порядок действий и последняя операция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8887" y="1040803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ru-RU" sz="2400" b="1" dirty="0" smtClean="0"/>
              <a:t>Алгоритмы решения задач.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400" b="1" dirty="0" smtClean="0"/>
              <a:t>Профилактика ошибок.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400" b="1" dirty="0" smtClean="0"/>
              <a:t>Анализ работы и самоконтроль.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64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5349</TotalTime>
  <Words>1500</Words>
  <Application>Microsoft Office PowerPoint</Application>
  <PresentationFormat>Экран (16:9)</PresentationFormat>
  <Paragraphs>325</Paragraphs>
  <Slides>45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Формула</vt:lpstr>
      <vt:lpstr>Авторская система  обучения математике  в книгах Хлевнюк: практика преподавания    </vt:lpstr>
      <vt:lpstr>Учебные пособия</vt:lpstr>
      <vt:lpstr>Авторская система обучения математике</vt:lpstr>
      <vt:lpstr>Презентация PowerPoint</vt:lpstr>
      <vt:lpstr>Развитие и познание математики </vt:lpstr>
      <vt:lpstr>Презентация PowerPoint</vt:lpstr>
      <vt:lpstr>Презентация PowerPoint</vt:lpstr>
      <vt:lpstr>Свойства числовых равенств</vt:lpstr>
      <vt:lpstr>Порядок действий и последняя операция</vt:lpstr>
      <vt:lpstr>Порядок действий – профилактика ошибок</vt:lpstr>
      <vt:lpstr>Порядок действий – применение на практике</vt:lpstr>
      <vt:lpstr>Порядок действий в работе с равенствами</vt:lpstr>
      <vt:lpstr>Порядок действий в построении графиков</vt:lpstr>
      <vt:lpstr>Презентация PowerPoint</vt:lpstr>
      <vt:lpstr>Взаимно-обратные действия  и введение новых операций   </vt:lpstr>
      <vt:lpstr>Введение взаимно-обратной операции </vt:lpstr>
      <vt:lpstr>Введение взаимно-обратной операции </vt:lpstr>
      <vt:lpstr>Взаимно-обратные операции и функции </vt:lpstr>
      <vt:lpstr>Систематизация и обобщение</vt:lpstr>
      <vt:lpstr>Систематизация и обобщение, 7-9 кл.</vt:lpstr>
      <vt:lpstr>Теоретические факты</vt:lpstr>
      <vt:lpstr>Математические ловушки</vt:lpstr>
      <vt:lpstr>Математические ловушки</vt:lpstr>
      <vt:lpstr>Организация учебного материала</vt:lpstr>
      <vt:lpstr>Содержание Книжечки-7</vt:lpstr>
      <vt:lpstr>Тематические задания, 7</vt:lpstr>
      <vt:lpstr>Тематические задания, 7</vt:lpstr>
      <vt:lpstr>Тематические задания, 7</vt:lpstr>
      <vt:lpstr>Содержание Книжечки-8</vt:lpstr>
      <vt:lpstr>Образец оформления задания</vt:lpstr>
      <vt:lpstr>Задания на тему «Функции и графики», 8</vt:lpstr>
      <vt:lpstr>Тематические задания, 8</vt:lpstr>
      <vt:lpstr>Содержание Книжечки-9</vt:lpstr>
      <vt:lpstr>Презентация PowerPoint</vt:lpstr>
      <vt:lpstr>Систематизация и обобщение</vt:lpstr>
      <vt:lpstr>Обучение в старшей школе</vt:lpstr>
      <vt:lpstr>«Дорожная карта» решения задачи</vt:lpstr>
      <vt:lpstr>Систематизация и обобщение.  Теория и практика </vt:lpstr>
      <vt:lpstr>Теоретические конспекты по математике </vt:lpstr>
      <vt:lpstr>Принципы составления ТК</vt:lpstr>
      <vt:lpstr>Главные акценты в содержании ТК?</vt:lpstr>
      <vt:lpstr>Психологические проблемы усвоения</vt:lpstr>
      <vt:lpstr>Учебные пособия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400</cp:revision>
  <dcterms:created xsi:type="dcterms:W3CDTF">2019-11-08T08:59:02Z</dcterms:created>
  <dcterms:modified xsi:type="dcterms:W3CDTF">2022-04-21T08:06:02Z</dcterms:modified>
</cp:coreProperties>
</file>