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0" r:id="rId6"/>
    <p:sldId id="261" r:id="rId7"/>
    <p:sldId id="259" r:id="rId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30" autoAdjust="0"/>
  </p:normalViewPr>
  <p:slideViewPr>
    <p:cSldViewPr>
      <p:cViewPr>
        <p:scale>
          <a:sx n="95" d="100"/>
          <a:sy n="95" d="100"/>
        </p:scale>
        <p:origin x="-2094" y="-9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25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44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84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986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660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320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3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007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620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73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92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3D4C2-34CD-465A-A8A2-174F961BA0EE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1B22D-6BD5-445C-8E95-855BC366B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8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urok.1sept.ru/" TargetMode="External"/><Relationship Id="rId13" Type="http://schemas.openxmlformats.org/officeDocument/2006/relationships/image" Target="../media/image14.emf"/><Relationship Id="rId18" Type="http://schemas.openxmlformats.org/officeDocument/2006/relationships/image" Target="../media/image17.png"/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12" Type="http://schemas.openxmlformats.org/officeDocument/2006/relationships/hyperlink" Target="https://ok.ru/digital.september" TargetMode="External"/><Relationship Id="rId17" Type="http://schemas.openxmlformats.org/officeDocument/2006/relationships/image" Target="../media/image16.emf"/><Relationship Id="rId2" Type="http://schemas.openxmlformats.org/officeDocument/2006/relationships/hyperlink" Target="https://edu.1sept.ru/" TargetMode="External"/><Relationship Id="rId16" Type="http://schemas.openxmlformats.org/officeDocument/2006/relationships/hyperlink" Target="https://www.youtube.com/user/PervoeSentyabry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1sept.ru/" TargetMode="External"/><Relationship Id="rId11" Type="http://schemas.openxmlformats.org/officeDocument/2006/relationships/image" Target="../media/image13.emf"/><Relationship Id="rId5" Type="http://schemas.openxmlformats.org/officeDocument/2006/relationships/image" Target="../media/image10.emf"/><Relationship Id="rId15" Type="http://schemas.openxmlformats.org/officeDocument/2006/relationships/image" Target="../media/image15.emf"/><Relationship Id="rId10" Type="http://schemas.openxmlformats.org/officeDocument/2006/relationships/hyperlink" Target="https://ds.1sept.ru/" TargetMode="External"/><Relationship Id="rId4" Type="http://schemas.openxmlformats.org/officeDocument/2006/relationships/hyperlink" Target="https://video.1sept.ru/" TargetMode="External"/><Relationship Id="rId9" Type="http://schemas.openxmlformats.org/officeDocument/2006/relationships/image" Target="../media/image12.emf"/><Relationship Id="rId14" Type="http://schemas.openxmlformats.org/officeDocument/2006/relationships/hyperlink" Target="https://vk.com/digital.septemb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699542"/>
            <a:ext cx="72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Импрессинг.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Как он происходит и чего от него ожидать?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571750"/>
            <a:ext cx="44644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cap="all" dirty="0" smtClean="0"/>
              <a:t>Викторова </a:t>
            </a:r>
            <a:r>
              <a:rPr lang="ru-RU" cap="all" dirty="0" err="1" smtClean="0"/>
              <a:t>елена</a:t>
            </a:r>
            <a:r>
              <a:rPr lang="ru-RU" cap="all" dirty="0" smtClean="0"/>
              <a:t> </a:t>
            </a:r>
            <a:r>
              <a:rPr lang="ru-RU" cap="all" dirty="0" err="1" smtClean="0"/>
              <a:t>викторовна</a:t>
            </a:r>
            <a:r>
              <a:rPr lang="ru-RU" sz="1600" cap="all" dirty="0" smtClean="0"/>
              <a:t>,</a:t>
            </a:r>
          </a:p>
          <a:p>
            <a:r>
              <a:rPr lang="ru-RU" sz="1400" cap="all" dirty="0" smtClean="0"/>
              <a:t>Кандидат педагогических наук, психолог</a:t>
            </a:r>
          </a:p>
          <a:p>
            <a:endParaRPr lang="ru-RU" sz="1400" cap="all" dirty="0" smtClean="0"/>
          </a:p>
          <a:p>
            <a:endParaRPr lang="ru-RU" sz="1400" cap="all" dirty="0" smtClean="0"/>
          </a:p>
          <a:p>
            <a:endParaRPr lang="ru-RU" sz="1400" cap="all" dirty="0" smtClean="0"/>
          </a:p>
          <a:p>
            <a:endParaRPr lang="ru-RU" sz="1400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151656"/>
            <a:ext cx="2885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363838"/>
            <a:ext cx="41764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Исследование выполнено при финансовой поддержке </a:t>
            </a:r>
            <a:br>
              <a:rPr lang="ru-RU" sz="1000" i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</a:b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РОССИЙСКОГО ФОНДА ФУНДАМЕНТАЛЬНЫХ ИССЛЕДОВАНИЙ  </a:t>
            </a:r>
            <a:br>
              <a:rPr lang="ru-RU" sz="1000" i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</a:b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в рамках научного проекта № 19-29-14014 </a:t>
            </a:r>
            <a:br>
              <a:rPr lang="ru-RU" sz="1000" i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</a:br>
            <a:r>
              <a:rPr lang="en-US" sz="1000" i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«</a:t>
            </a: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Информационное воздействие на личность </a:t>
            </a:r>
            <a:br>
              <a:rPr lang="ru-RU" sz="1000" i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</a:b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в условиях </a:t>
            </a:r>
            <a:r>
              <a:rPr lang="ru-RU" sz="1000" i="1" dirty="0" err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цифровизации</a:t>
            </a: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культуры и образования </a:t>
            </a:r>
            <a:br>
              <a:rPr lang="ru-RU" sz="1000" i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</a:b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как импрессинг: риски и потенциал</a:t>
            </a:r>
            <a:r>
              <a:rPr lang="en-US" sz="1000" i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»</a:t>
            </a:r>
            <a:endParaRPr lang="en-US" sz="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42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5526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075805"/>
            <a:ext cx="4248472" cy="1518817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ru-RU" dirty="0" err="1" smtClean="0"/>
              <a:t>Тв</a:t>
            </a:r>
            <a:r>
              <a:rPr lang="ru-RU" dirty="0" smtClean="0"/>
              <a:t> </a:t>
            </a:r>
            <a:r>
              <a:rPr lang="ru-RU" dirty="0" err="1" smtClean="0"/>
              <a:t>вввв</a:t>
            </a:r>
            <a:endParaRPr lang="ru-RU" dirty="0"/>
          </a:p>
        </p:txBody>
      </p:sp>
      <p:pic>
        <p:nvPicPr>
          <p:cNvPr id="1026" name="Picture 2" descr="C:\Elen\Научная работа\Гранты и заявки\Грант. РФФИ Проект № 19-29-14014\2. Портал Цифр.трансформация школы\2020\05.30\quote-2020-05-30-15908423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03598"/>
            <a:ext cx="4288855" cy="27363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635896" y="555526"/>
            <a:ext cx="51125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cap="all" dirty="0" smtClean="0"/>
              <a:t>Импрессинг</a:t>
            </a:r>
            <a:r>
              <a:rPr lang="ru-RU" sz="1600" cap="all" dirty="0" smtClean="0"/>
              <a:t> </a:t>
            </a:r>
            <a:r>
              <a:rPr lang="ru-RU" sz="1600" dirty="0" smtClean="0"/>
              <a:t>– это внешнее воздействие, вызывающее </a:t>
            </a:r>
          </a:p>
          <a:p>
            <a:pPr algn="just"/>
            <a:r>
              <a:rPr lang="ru-RU" sz="1600" dirty="0" smtClean="0"/>
              <a:t>                              сильное значимое впечатление, </a:t>
            </a:r>
          </a:p>
          <a:p>
            <a:pPr algn="just"/>
            <a:r>
              <a:rPr lang="ru-RU" sz="1600" dirty="0" smtClean="0"/>
              <a:t>                              в результате которого возникает </a:t>
            </a:r>
          </a:p>
          <a:p>
            <a:pPr algn="just"/>
            <a:r>
              <a:rPr lang="ru-RU" sz="1600" dirty="0" smtClean="0"/>
              <a:t>                              устойчивое стремление личности </a:t>
            </a:r>
          </a:p>
          <a:p>
            <a:pPr algn="just"/>
            <a:r>
              <a:rPr lang="ru-RU" sz="1600" dirty="0" smtClean="0"/>
              <a:t>                              к реализации творческого потенциала </a:t>
            </a:r>
          </a:p>
          <a:p>
            <a:pPr algn="just"/>
            <a:r>
              <a:rPr lang="ru-RU" sz="1600" dirty="0" smtClean="0"/>
              <a:t>                              в определенных видах деятельности.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15592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научный оборот термин ввел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советский генетик и педагог В.П. Эфроимсон  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521691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Elen\Научная работа\Мои публикации\Статьи и тезисы\! ОПУБЛИКОВАННЫЕ\! ПО ТЕМЕ ДОКТОРСКОЙ\Журналы ВАК\Социокул.хар-ки импр-га. биограф.нарративы\Иллюстрации\Отправлено\Рис.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83518"/>
            <a:ext cx="2529988" cy="3816424"/>
          </a:xfrm>
          <a:prstGeom prst="rect">
            <a:avLst/>
          </a:prstGeom>
          <a:noFill/>
        </p:spPr>
      </p:pic>
      <p:pic>
        <p:nvPicPr>
          <p:cNvPr id="5" name="Picture 1" descr="C:\Elen\Научная работа\Мои публикации\Статьи и тезисы\! ОПУБЛИКОВАННЫЕ\! ПО ТЕМЕ ДОКТОРСКОЙ\Журналы ВАК\Социокул.хар-ки импр-га. биограф.нарративы\Иллюстрации\Отправлено\Рис.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83518"/>
            <a:ext cx="3393748" cy="372679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4299943"/>
            <a:ext cx="4176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Л.М.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Хайлов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. Иллюстрация к произведению С.Т.Аксакова «Детские годы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Багрова-внука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». 1966 г.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716016" y="4182348"/>
            <a:ext cx="39604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А.Ф. Пахомов. Иллюстрация к произведению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В.В. Маяковского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такое хорошо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что такое плохо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1939 г.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Elen\Научная работа\Мои публикации\Статьи и тезисы\! ОПУБЛИКОВАННЫЕ\! ПО ТЕМЕ ДОКТОРСКОЙ\Журналы ВАК\Социокул.хар-ки импр-га. биограф.нарративы\Иллюстрации\Отправлено\Рис.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83518"/>
            <a:ext cx="2182465" cy="300379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72000" y="555526"/>
            <a:ext cx="180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А.С. Андреев. </a:t>
            </a:r>
          </a:p>
          <a:p>
            <a:pPr algn="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Иллюстрация </a:t>
            </a:r>
          </a:p>
          <a:p>
            <a:pPr algn="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 произведению </a:t>
            </a:r>
          </a:p>
          <a:p>
            <a:pPr algn="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М.М. Зощенко </a:t>
            </a:r>
          </a:p>
          <a:p>
            <a:pPr algn="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«Учитель истории». </a:t>
            </a:r>
          </a:p>
          <a:p>
            <a:pPr algn="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2011г.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Elen\Научная работа\Гранты и заявки\Грант. РФФИ Проект № 19-29-14014\Публикации 2021 (2022-2023)\Вестник Рффи\Иллюстрации\2 цитат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43558"/>
            <a:ext cx="4361138" cy="33643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9664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79662"/>
            <a:ext cx="8229600" cy="144016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000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508104" y="847187"/>
            <a:ext cx="34563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zh-CN" sz="14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Основные источники импрессинга.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zh-CN" sz="14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Роль семьи и школы</a:t>
            </a:r>
            <a:endParaRPr kumimoji="0" lang="ru-RU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pic>
        <p:nvPicPr>
          <p:cNvPr id="2053" name="Picture 5" descr="C:\Elen\Научная работа\Гранты и заявки\Грант. РФФИ Проект № 19-29-14014\Публикации 2021 (2022-2023)\Вестник Рффи\Иллюстрации\4. Гистограм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3518"/>
            <a:ext cx="5724128" cy="42987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8229600" cy="216024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31590"/>
            <a:ext cx="5184576" cy="3463033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sz="1100" dirty="0" smtClean="0"/>
              <a:t> </a:t>
            </a:r>
            <a:endParaRPr lang="ru-RU" sz="1100" dirty="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23528" y="4288"/>
            <a:ext cx="5292080" cy="441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Увлечение ребенка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является результатом импрессинга, если</a:t>
            </a: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6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&gt;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ребенка не нужно мотивировать к занятиям  любимым делом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он все делает сам,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&gt;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увлечению он посвящает большую часть или все свободное время,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&gt;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если ребенку не удается заняться своим любимым делом, он начинает нервничать, раздражаться, сердиться,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&gt;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посвящает свое время увлечению в ущерб другим видам деятельности, например, учебе в целом,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&gt;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стремится достичь конкретных результатов в своем увлечении.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это значит, что увлечение Вашего ребенка имеет для него серьезное значение и </a:t>
            </a: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благоприятных условиях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есть неплохие шансы, что оно перерастет в дело всей его жизни.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8" name="Picture 6" descr="C:\Elen\Научная работа\Гранты и заявки\Грант. РФФИ Проект № 19-29-14014\Публикации 2021 (2022-2023)\Вестник Рффи\Иллюстрации\3 цита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83518"/>
            <a:ext cx="3374802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91780" y="3147814"/>
            <a:ext cx="3960440" cy="360040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CE4A1F"/>
                </a:solidFill>
                <a:latin typeface="Roboto Black"/>
                <a:cs typeface="Roboto Black"/>
              </a:rPr>
              <a:t>Наши социальные сети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42C7A604-3553-EC46-9C9B-BC71A0966027}"/>
              </a:ext>
            </a:extLst>
          </p:cNvPr>
          <p:cNvGrpSpPr/>
          <p:nvPr/>
        </p:nvGrpSpPr>
        <p:grpSpPr>
          <a:xfrm>
            <a:off x="1241884" y="1290230"/>
            <a:ext cx="6660232" cy="1137504"/>
            <a:chOff x="936104" y="1290230"/>
            <a:chExt cx="6660232" cy="1137504"/>
          </a:xfrm>
        </p:grpSpPr>
        <p:pic>
          <p:nvPicPr>
            <p:cNvPr id="5" name="Изображение 4">
              <a:hlinkClick r:id="rId2"/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47864" y="1290230"/>
              <a:ext cx="1872208" cy="417424"/>
            </a:xfrm>
            <a:prstGeom prst="rect">
              <a:avLst/>
            </a:prstGeom>
          </p:spPr>
        </p:pic>
        <p:pic>
          <p:nvPicPr>
            <p:cNvPr id="6" name="Изображение 5">
              <a:hlinkClick r:id="rId4"/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24128" y="1290230"/>
              <a:ext cx="1872208" cy="417424"/>
            </a:xfrm>
            <a:prstGeom prst="rect">
              <a:avLst/>
            </a:prstGeom>
          </p:spPr>
        </p:pic>
        <p:pic>
          <p:nvPicPr>
            <p:cNvPr id="8" name="Изображение 7">
              <a:hlinkClick r:id="rId6"/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36104" y="1290230"/>
              <a:ext cx="1872208" cy="417424"/>
            </a:xfrm>
            <a:prstGeom prst="rect">
              <a:avLst/>
            </a:prstGeom>
          </p:spPr>
        </p:pic>
        <p:pic>
          <p:nvPicPr>
            <p:cNvPr id="9" name="Изображение 8">
              <a:hlinkClick r:id="rId8"/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11760" y="2010310"/>
              <a:ext cx="1872208" cy="417424"/>
            </a:xfrm>
            <a:prstGeom prst="rect">
              <a:avLst/>
            </a:prstGeom>
          </p:spPr>
        </p:pic>
        <p:pic>
          <p:nvPicPr>
            <p:cNvPr id="10" name="Изображение 9">
              <a:hlinkClick r:id="rId10"/>
            </p:cNvPr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88024" y="2010310"/>
              <a:ext cx="1872208" cy="417424"/>
            </a:xfrm>
            <a:prstGeom prst="rect">
              <a:avLst/>
            </a:prstGeom>
          </p:spPr>
        </p:pic>
      </p:grpSp>
      <p:pic>
        <p:nvPicPr>
          <p:cNvPr id="11" name="Изображение 10">
            <a:hlinkClick r:id="rId12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320726" y="3723877"/>
            <a:ext cx="504056" cy="504056"/>
          </a:xfrm>
          <a:prstGeom prst="rect">
            <a:avLst/>
          </a:prstGeom>
        </p:spPr>
      </p:pic>
      <p:pic>
        <p:nvPicPr>
          <p:cNvPr id="13" name="Изображение 12">
            <a:hlinkClick r:id="rId14"/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986799" y="3723877"/>
            <a:ext cx="504056" cy="504056"/>
          </a:xfrm>
          <a:prstGeom prst="rect">
            <a:avLst/>
          </a:prstGeom>
        </p:spPr>
      </p:pic>
      <p:pic>
        <p:nvPicPr>
          <p:cNvPr id="15" name="Изображение 14">
            <a:hlinkClick r:id="rId16"/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318946" y="3723877"/>
            <a:ext cx="504056" cy="50405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3C67DF1-FE28-6C4C-96D1-2AD40D5AECB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872" y="3723877"/>
            <a:ext cx="504057" cy="5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715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5817</TotalTime>
  <Words>146</Words>
  <Application>Microsoft Office PowerPoint</Application>
  <PresentationFormat>Экран (16:9)</PresentationFormat>
  <Paragraphs>47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  </vt:lpstr>
      <vt:lpstr>Презентация PowerPoint</vt:lpstr>
      <vt:lpstr>Презентация PowerPoint</vt:lpstr>
      <vt:lpstr>          </vt:lpstr>
      <vt:lpstr>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Черепнева</dc:creator>
  <cp:lastModifiedBy>Арсений Соловейчик</cp:lastModifiedBy>
  <cp:revision>129</cp:revision>
  <dcterms:created xsi:type="dcterms:W3CDTF">2019-11-08T08:59:02Z</dcterms:created>
  <dcterms:modified xsi:type="dcterms:W3CDTF">2022-11-08T14:23:36Z</dcterms:modified>
</cp:coreProperties>
</file>