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444" r:id="rId2"/>
    <p:sldId id="389" r:id="rId3"/>
    <p:sldId id="383" r:id="rId4"/>
    <p:sldId id="257" r:id="rId5"/>
    <p:sldId id="264" r:id="rId6"/>
    <p:sldId id="445" r:id="rId7"/>
    <p:sldId id="446" r:id="rId8"/>
    <p:sldId id="447" r:id="rId9"/>
    <p:sldId id="433" r:id="rId10"/>
    <p:sldId id="434" r:id="rId11"/>
    <p:sldId id="435" r:id="rId12"/>
    <p:sldId id="436" r:id="rId13"/>
    <p:sldId id="515" r:id="rId14"/>
    <p:sldId id="516" r:id="rId15"/>
    <p:sldId id="333" r:id="rId16"/>
    <p:sldId id="316" r:id="rId17"/>
    <p:sldId id="317" r:id="rId18"/>
    <p:sldId id="338" r:id="rId19"/>
    <p:sldId id="517" r:id="rId20"/>
    <p:sldId id="514" r:id="rId21"/>
    <p:sldId id="518" r:id="rId22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4"/>
  </p:normalViewPr>
  <p:slideViewPr>
    <p:cSldViewPr>
      <p:cViewPr>
        <p:scale>
          <a:sx n="150" d="100"/>
          <a:sy n="150" d="100"/>
        </p:scale>
        <p:origin x="-504" y="-3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DEC4A3-F73C-064A-BEC8-A3F9965BAA48}" type="datetimeFigureOut">
              <a:rPr lang="x-none" smtClean="0"/>
              <a:t>11.04.2022</a:t>
            </a:fld>
            <a:endParaRPr lang="x-none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32BECC-89F1-324E-A9F5-6FDD705D42A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41123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8674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 dirty="0"/>
          </a:p>
        </p:txBody>
      </p:sp>
      <p:sp>
        <p:nvSpPr>
          <p:cNvPr id="2867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5C2AF4B4-5806-784C-AA19-5B5158FA90F3}" type="slidenum">
              <a:rPr lang="ru-RU" altLang="ru-RU"/>
              <a:pPr/>
              <a:t>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600816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err="1"/>
              <a:t>Метапредметные</a:t>
            </a:r>
            <a:r>
              <a:rPr lang="ru-RU" dirty="0"/>
              <a:t> результаты:</a:t>
            </a:r>
            <a:r>
              <a:rPr lang="ru-RU" baseline="0" dirty="0"/>
              <a:t> </a:t>
            </a:r>
            <a:r>
              <a:rPr lang="ru-RU" dirty="0"/>
              <a:t>расширение общего лингвистического кругозора младшего школьника;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развитие познавательной, эмоциональной и волевой сфер младшего школьника; формирование мотивации к изучению иностранного языка;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 формирование целостного представления о важнейших событиях в истории Великобритании,</a:t>
            </a:r>
            <a:r>
              <a:rPr lang="ru-RU" baseline="0" dirty="0"/>
              <a:t> взаимосвязи развития языка и и истории страны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12DBD-7BBE-664B-9AAA-7FD99D409A6D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00039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знакомство с миром зарубежных сверстников с использованием средств изучаемого иностранного языка (через детский фольклор, некоторые образцы детской художественной литературы, традиции).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12DBD-7BBE-664B-9AAA-7FD99D409A6D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7796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5258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244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78484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C7C29-1F75-3749-9778-0E90C09842F8}" type="datetimeFigureOut">
              <a:rPr lang="ru-RU" smtClean="0"/>
              <a:pPr/>
              <a:t>11.04.2022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57151"/>
            <a:ext cx="2895600" cy="216694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4855464"/>
            <a:ext cx="758952" cy="185166"/>
          </a:xfrm>
        </p:spPr>
        <p:txBody>
          <a:bodyPr/>
          <a:lstStyle/>
          <a:p>
            <a:fld id="{08FCD51D-059B-2147-932A-9D4C6FF30A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37388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 userDrawn="1"/>
        </p:nvGrpSpPr>
        <p:grpSpPr>
          <a:xfrm>
            <a:off x="8763000" y="0"/>
            <a:ext cx="381000" cy="5143500"/>
            <a:chOff x="11684000" y="0"/>
            <a:chExt cx="508000" cy="6858000"/>
          </a:xfrm>
        </p:grpSpPr>
        <p:sp>
          <p:nvSpPr>
            <p:cNvPr id="14" name="Прямоугольник 13"/>
            <p:cNvSpPr/>
            <p:nvPr/>
          </p:nvSpPr>
          <p:spPr bwMode="auto">
            <a:xfrm>
              <a:off x="11785600" y="0"/>
              <a:ext cx="406400" cy="685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87000"/>
              </a:schemeClr>
            </a:solidFill>
            <a:ln w="38100" cap="rnd" cmpd="sng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latinLnBrk="0" hangingPunct="1"/>
              <a:endParaRPr kumimoji="0" lang="en-US" sz="1350"/>
            </a:p>
          </p:txBody>
        </p:sp>
        <p:sp>
          <p:nvSpPr>
            <p:cNvPr id="16" name="Прямая соединительная линия 15"/>
            <p:cNvSpPr>
              <a:spLocks noChangeShapeType="1"/>
            </p:cNvSpPr>
            <p:nvPr/>
          </p:nvSpPr>
          <p:spPr bwMode="auto">
            <a:xfrm>
              <a:off x="11684000" y="0"/>
              <a:ext cx="0" cy="6858000"/>
            </a:xfrm>
            <a:prstGeom prst="line">
              <a:avLst/>
            </a:prstGeom>
            <a:noFill/>
            <a:ln w="38100" cap="flat" cmpd="sng" algn="ctr">
              <a:solidFill>
                <a:srgbClr val="FF5050">
                  <a:alpha val="61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350" dirty="0"/>
            </a:p>
          </p:txBody>
        </p:sp>
        <p:sp>
          <p:nvSpPr>
            <p:cNvPr id="17" name="Прямая соединительная линия 16"/>
            <p:cNvSpPr>
              <a:spLocks noChangeShapeType="1"/>
            </p:cNvSpPr>
            <p:nvPr/>
          </p:nvSpPr>
          <p:spPr bwMode="auto">
            <a:xfrm>
              <a:off x="11955848" y="0"/>
              <a:ext cx="0" cy="6858000"/>
            </a:xfrm>
            <a:prstGeom prst="line">
              <a:avLst/>
            </a:prstGeom>
            <a:noFill/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350"/>
            </a:p>
          </p:txBody>
        </p:sp>
        <p:sp>
          <p:nvSpPr>
            <p:cNvPr id="18" name="Прямая соединительная линия 17"/>
            <p:cNvSpPr>
              <a:spLocks noChangeShapeType="1"/>
            </p:cNvSpPr>
            <p:nvPr/>
          </p:nvSpPr>
          <p:spPr bwMode="auto">
            <a:xfrm>
              <a:off x="11887200" y="0"/>
              <a:ext cx="0" cy="6858000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350"/>
            </a:p>
          </p:txBody>
        </p:sp>
      </p:grpSp>
      <p:grpSp>
        <p:nvGrpSpPr>
          <p:cNvPr id="21" name="Группа 20"/>
          <p:cNvGrpSpPr/>
          <p:nvPr userDrawn="1"/>
        </p:nvGrpSpPr>
        <p:grpSpPr>
          <a:xfrm flipH="1">
            <a:off x="-1" y="0"/>
            <a:ext cx="380700" cy="5143500"/>
            <a:chOff x="11684000" y="0"/>
            <a:chExt cx="508000" cy="6858000"/>
          </a:xfrm>
        </p:grpSpPr>
        <p:sp>
          <p:nvSpPr>
            <p:cNvPr id="22" name="Прямоугольник 21"/>
            <p:cNvSpPr/>
            <p:nvPr/>
          </p:nvSpPr>
          <p:spPr bwMode="auto">
            <a:xfrm>
              <a:off x="11785600" y="0"/>
              <a:ext cx="406400" cy="685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87000"/>
              </a:schemeClr>
            </a:solidFill>
            <a:ln w="38100" cap="rnd" cmpd="sng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latinLnBrk="0" hangingPunct="1"/>
              <a:endParaRPr kumimoji="0" lang="en-US" sz="1350"/>
            </a:p>
          </p:txBody>
        </p:sp>
        <p:sp>
          <p:nvSpPr>
            <p:cNvPr id="23" name="Прямая соединительная линия 22"/>
            <p:cNvSpPr>
              <a:spLocks noChangeShapeType="1"/>
            </p:cNvSpPr>
            <p:nvPr/>
          </p:nvSpPr>
          <p:spPr bwMode="auto">
            <a:xfrm>
              <a:off x="11684000" y="0"/>
              <a:ext cx="0" cy="6858000"/>
            </a:xfrm>
            <a:prstGeom prst="line">
              <a:avLst/>
            </a:prstGeom>
            <a:noFill/>
            <a:ln w="38100" cap="flat" cmpd="sng" algn="ctr">
              <a:solidFill>
                <a:srgbClr val="FF5050">
                  <a:alpha val="61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350" dirty="0"/>
            </a:p>
          </p:txBody>
        </p:sp>
        <p:sp>
          <p:nvSpPr>
            <p:cNvPr id="24" name="Прямая соединительная линия 23"/>
            <p:cNvSpPr>
              <a:spLocks noChangeShapeType="1"/>
            </p:cNvSpPr>
            <p:nvPr/>
          </p:nvSpPr>
          <p:spPr bwMode="auto">
            <a:xfrm>
              <a:off x="11955848" y="0"/>
              <a:ext cx="0" cy="6858000"/>
            </a:xfrm>
            <a:prstGeom prst="line">
              <a:avLst/>
            </a:prstGeom>
            <a:noFill/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350"/>
            </a:p>
          </p:txBody>
        </p:sp>
        <p:sp>
          <p:nvSpPr>
            <p:cNvPr id="25" name="Прямая соединительная линия 24"/>
            <p:cNvSpPr>
              <a:spLocks noChangeShapeType="1"/>
            </p:cNvSpPr>
            <p:nvPr/>
          </p:nvSpPr>
          <p:spPr bwMode="auto">
            <a:xfrm>
              <a:off x="11887200" y="0"/>
              <a:ext cx="0" cy="6858000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8773688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4/11/2022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5999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1986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0660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9320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533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7007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6620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73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8927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3D4C2-34CD-465A-A8A2-174F961BA0EE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829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3" r:id="rId13"/>
    <p:sldLayoutId id="2147483664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Relationship Id="rId14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urok.1sept.ru/" TargetMode="External"/><Relationship Id="rId13" Type="http://schemas.openxmlformats.org/officeDocument/2006/relationships/image" Target="../media/image54.emf"/><Relationship Id="rId18" Type="http://schemas.openxmlformats.org/officeDocument/2006/relationships/image" Target="../media/image57.png"/><Relationship Id="rId3" Type="http://schemas.openxmlformats.org/officeDocument/2006/relationships/image" Target="../media/image49.emf"/><Relationship Id="rId7" Type="http://schemas.openxmlformats.org/officeDocument/2006/relationships/image" Target="../media/image51.emf"/><Relationship Id="rId12" Type="http://schemas.openxmlformats.org/officeDocument/2006/relationships/hyperlink" Target="https://ok.ru/digital.september" TargetMode="External"/><Relationship Id="rId17" Type="http://schemas.openxmlformats.org/officeDocument/2006/relationships/image" Target="../media/image56.emf"/><Relationship Id="rId2" Type="http://schemas.openxmlformats.org/officeDocument/2006/relationships/hyperlink" Target="https://edu.1sept.ru/" TargetMode="External"/><Relationship Id="rId16" Type="http://schemas.openxmlformats.org/officeDocument/2006/relationships/hyperlink" Target="https://www.youtube.com/user/PervoeSentyabrya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1sept.ru/" TargetMode="External"/><Relationship Id="rId11" Type="http://schemas.openxmlformats.org/officeDocument/2006/relationships/image" Target="../media/image53.emf"/><Relationship Id="rId5" Type="http://schemas.openxmlformats.org/officeDocument/2006/relationships/image" Target="../media/image50.emf"/><Relationship Id="rId15" Type="http://schemas.openxmlformats.org/officeDocument/2006/relationships/image" Target="../media/image55.emf"/><Relationship Id="rId10" Type="http://schemas.openxmlformats.org/officeDocument/2006/relationships/hyperlink" Target="https://ds.1sept.ru/" TargetMode="External"/><Relationship Id="rId4" Type="http://schemas.openxmlformats.org/officeDocument/2006/relationships/hyperlink" Target="https://video.1sept.ru/" TargetMode="External"/><Relationship Id="rId9" Type="http://schemas.openxmlformats.org/officeDocument/2006/relationships/image" Target="../media/image52.emf"/><Relationship Id="rId14" Type="http://schemas.openxmlformats.org/officeDocument/2006/relationships/hyperlink" Target="https://vk.com/digital.september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5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12" Type="http://schemas.openxmlformats.org/officeDocument/2006/relationships/image" Target="../media/image24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Relationship Id="rId14" Type="http://schemas.openxmlformats.org/officeDocument/2006/relationships/image" Target="../media/image2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FFECFAE-3803-F34D-98C2-9492A0024C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9512" y="843559"/>
            <a:ext cx="8352928" cy="1656183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7030A0"/>
                </a:solidFill>
              </a:rPr>
              <a:t>Просто о сложном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58DA2840-BFF9-CC40-84D2-F68600D288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52536" y="2648403"/>
            <a:ext cx="8543675" cy="922700"/>
          </a:xfrm>
        </p:spPr>
        <p:txBody>
          <a:bodyPr>
            <a:noAutofit/>
          </a:bodyPr>
          <a:lstStyle/>
          <a:p>
            <a:pPr>
              <a:lnSpc>
                <a:spcPct val="140000"/>
              </a:lnSpc>
            </a:pPr>
            <a:r>
              <a:rPr lang="ru-RU" b="1" spc="38" dirty="0">
                <a:solidFill>
                  <a:schemeClr val="accent4">
                    <a:lumMod val="50000"/>
                  </a:schemeClr>
                </a:solidFill>
              </a:rPr>
              <a:t>Марианна</a:t>
            </a:r>
            <a:r>
              <a:rPr lang="en-US" b="1" spc="38" dirty="0">
                <a:solidFill>
                  <a:schemeClr val="accent4">
                    <a:lumMod val="50000"/>
                  </a:schemeClr>
                </a:solidFill>
              </a:rPr>
              <a:t>  </a:t>
            </a:r>
            <a:r>
              <a:rPr lang="ru-RU" b="1" spc="38" dirty="0">
                <a:solidFill>
                  <a:schemeClr val="accent4">
                    <a:lumMod val="50000"/>
                  </a:schemeClr>
                </a:solidFill>
              </a:rPr>
              <a:t>Юрьевна</a:t>
            </a:r>
            <a:r>
              <a:rPr lang="en-US" b="1" spc="38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b="1" spc="38" dirty="0">
                <a:solidFill>
                  <a:schemeClr val="accent4">
                    <a:lumMod val="50000"/>
                  </a:schemeClr>
                </a:solidFill>
              </a:rPr>
              <a:t>Кауфман</a:t>
            </a:r>
            <a:br>
              <a:rPr lang="ru-RU" b="1" spc="38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b="1" spc="38" dirty="0">
                <a:solidFill>
                  <a:schemeClr val="accent4">
                    <a:lumMod val="50000"/>
                  </a:schemeClr>
                </a:solidFill>
              </a:rPr>
              <a:t>автор</a:t>
            </a:r>
            <a:r>
              <a:rPr lang="en-US" b="1" spc="38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b="1" spc="38" dirty="0">
                <a:solidFill>
                  <a:schemeClr val="accent4">
                    <a:lumMod val="50000"/>
                  </a:schemeClr>
                </a:solidFill>
              </a:rPr>
              <a:t>курса</a:t>
            </a:r>
            <a:r>
              <a:rPr lang="en-US" b="1" spc="38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b="1" spc="38" dirty="0">
                <a:solidFill>
                  <a:schemeClr val="accent4">
                    <a:lumMod val="50000"/>
                  </a:schemeClr>
                </a:solidFill>
              </a:rPr>
              <a:t>«</a:t>
            </a:r>
            <a:r>
              <a:rPr lang="en-US" b="1" spc="38" dirty="0">
                <a:solidFill>
                  <a:schemeClr val="accent4">
                    <a:lumMod val="50000"/>
                  </a:schemeClr>
                </a:solidFill>
              </a:rPr>
              <a:t>Happy English.</a:t>
            </a:r>
            <a:r>
              <a:rPr lang="ru-RU" b="1" spc="38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b="1" spc="38" dirty="0" err="1">
                <a:solidFill>
                  <a:schemeClr val="accent4">
                    <a:lumMod val="50000"/>
                  </a:schemeClr>
                </a:solidFill>
              </a:rPr>
              <a:t>ru</a:t>
            </a:r>
            <a:r>
              <a:rPr lang="ru-RU" b="1" spc="38" dirty="0">
                <a:solidFill>
                  <a:schemeClr val="accent4">
                    <a:lumMod val="50000"/>
                  </a:schemeClr>
                </a:solidFill>
              </a:rPr>
              <a:t>»</a:t>
            </a:r>
            <a:r>
              <a:rPr lang="en-US" b="1" spc="38" dirty="0">
                <a:solidFill>
                  <a:schemeClr val="accent4">
                    <a:lumMod val="50000"/>
                  </a:schemeClr>
                </a:solidFill>
              </a:rPr>
              <a:t/>
            </a:r>
            <a:br>
              <a:rPr lang="en-US" b="1" spc="38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en-US" b="1" spc="38" dirty="0">
                <a:solidFill>
                  <a:schemeClr val="accent4">
                    <a:lumMod val="50000"/>
                  </a:schemeClr>
                </a:solidFill>
              </a:rPr>
              <a:t>MA in Sociolinguistics</a:t>
            </a:r>
            <a:r>
              <a:rPr lang="ru-RU" b="1" spc="38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b="1" spc="38" dirty="0">
                <a:solidFill>
                  <a:schemeClr val="accent4">
                    <a:lumMod val="50000"/>
                  </a:schemeClr>
                </a:solidFill>
              </a:rPr>
              <a:t>University of Essex</a:t>
            </a:r>
            <a:endParaRPr lang="ru-RU" b="1" spc="38" dirty="0"/>
          </a:p>
        </p:txBody>
      </p:sp>
    </p:spTree>
    <p:extLst>
      <p:ext uri="{BB962C8B-B14F-4D97-AF65-F5344CB8AC3E}">
        <p14:creationId xmlns:p14="http://schemas.microsoft.com/office/powerpoint/2010/main" val="18326181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>
            <a:extLst>
              <a:ext uri="{FF2B5EF4-FFF2-40B4-BE49-F238E27FC236}">
                <a16:creationId xmlns:a16="http://schemas.microsoft.com/office/drawing/2014/main" xmlns="" id="{65D5780C-FC45-7C4E-A2B1-0F49292E50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676" y="514325"/>
            <a:ext cx="3083148" cy="3857625"/>
          </a:xfrm>
          <a:prstGeom prst="rect">
            <a:avLst/>
          </a:prstGeom>
        </p:spPr>
      </p:pic>
      <p:pic>
        <p:nvPicPr>
          <p:cNvPr id="5" name="Изображение 5">
            <a:extLst>
              <a:ext uri="{FF2B5EF4-FFF2-40B4-BE49-F238E27FC236}">
                <a16:creationId xmlns:a16="http://schemas.microsoft.com/office/drawing/2014/main" xmlns="" id="{BD103560-E6CF-F944-8005-1819DE31AD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156" y="507941"/>
            <a:ext cx="3175312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7781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83517"/>
            <a:ext cx="3096344" cy="429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95782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83518"/>
            <a:ext cx="3096344" cy="4261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00411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D1CC25B7-DEDB-834A-ABCD-AAC53516093B}"/>
              </a:ext>
            </a:extLst>
          </p:cNvPr>
          <p:cNvSpPr/>
          <p:nvPr/>
        </p:nvSpPr>
        <p:spPr>
          <a:xfrm>
            <a:off x="395536" y="555526"/>
            <a:ext cx="7920880" cy="48167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4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Проблематикой использования игр в процессе обучения английскому языку занимались ведущие ученые и методисты, такие как Л.С. Выготский, Л.В. Щерба, И.А. Зимняя, С.Л. Рубинштейн, М.Ф. </a:t>
            </a:r>
            <a:r>
              <a:rPr lang="ru-RU" sz="1400" b="1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Стронин</a:t>
            </a:r>
            <a:r>
              <a:rPr lang="ru-RU" sz="14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400" b="1" dirty="0">
                <a:solidFill>
                  <a:srgbClr val="48423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fontAlgn="base">
              <a:lnSpc>
                <a:spcPts val="18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48423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М.Ф. </a:t>
            </a:r>
            <a:r>
              <a:rPr lang="ru-RU" sz="1400" b="1" dirty="0" err="1">
                <a:solidFill>
                  <a:srgbClr val="48423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Стронин</a:t>
            </a:r>
            <a:r>
              <a:rPr lang="ru-RU" sz="1400" b="1" dirty="0">
                <a:solidFill>
                  <a:srgbClr val="48423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разделяет обучающие игры на две большие группы и выделяет в них подгруппы: подготовительные, включающие в себя грамматические, лексические, фонетические и орфографические, которые способствуют формированию речевых навыков, и  творческие игры, способствующие дальнейшему развитию речевых навыков и умений 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400" b="1" dirty="0">
                <a:solidFill>
                  <a:srgbClr val="48423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400" b="1" dirty="0">
                <a:solidFill>
                  <a:srgbClr val="48423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А.А. </a:t>
            </a:r>
            <a:r>
              <a:rPr lang="ru-RU" sz="1400" b="1" dirty="0" err="1">
                <a:solidFill>
                  <a:srgbClr val="48423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Деркач</a:t>
            </a:r>
            <a:r>
              <a:rPr lang="ru-RU" sz="1400" b="1" dirty="0">
                <a:solidFill>
                  <a:srgbClr val="48423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говорит о таком понятии, как «система учебных игр», т.е. иерархия игр, которые отличаются содержанием, сложностью, формой и методами воздействия на учащихся для формирования и развития у них необходимых навыков и умений. Он систематизирует учебные игры в зависимости от количества игроков, в соответствии с выполняемой функцией; по типу задач; по цели и содержанию; по способу и форме проведения, по уровню сложности интеллектуальной деятельности, по продолжительности; по степени сложности выполняемых действий.</a:t>
            </a:r>
          </a:p>
          <a:p>
            <a:pPr>
              <a:spcAft>
                <a:spcPts val="0"/>
              </a:spcAft>
            </a:pPr>
            <a:r>
              <a:rPr lang="ru-RU" sz="1400" b="1" dirty="0">
                <a:solidFill>
                  <a:srgbClr val="48423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 этой системе  стоит добавить кинетические  игры, онлайн игры, творческие (сюжетно- ролевые)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b="1" dirty="0">
                <a:solidFill>
                  <a:srgbClr val="48423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b="1" dirty="0">
                <a:solidFill>
                  <a:srgbClr val="48423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4105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50" b="1" dirty="0">
                <a:solidFill>
                  <a:srgbClr val="FF0000"/>
                </a:solidFill>
              </a:rPr>
              <a:t>Игры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82762" y="1896762"/>
            <a:ext cx="2446639" cy="875958"/>
          </a:xfrm>
        </p:spPr>
        <p:txBody>
          <a:bodyPr>
            <a:normAutofit/>
          </a:bodyPr>
          <a:lstStyle/>
          <a:p>
            <a:r>
              <a:rPr lang="ru-RU" b="1" dirty="0"/>
              <a:t>Мафия </a:t>
            </a:r>
            <a:endParaRPr lang="en-US" b="1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sz="1350" dirty="0"/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082" y="2499742"/>
            <a:ext cx="2073656" cy="139349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1798" y="1676096"/>
            <a:ext cx="2100651" cy="131455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846137" y="2772720"/>
            <a:ext cx="36631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endParaRPr lang="ru-RU" b="1" dirty="0"/>
          </a:p>
          <a:p>
            <a:r>
              <a:rPr lang="ru-RU" sz="1350" dirty="0"/>
              <a:t>Перед сном женщина спрятала свою туфлю </a:t>
            </a:r>
            <a:br>
              <a:rPr lang="ru-RU" sz="1350" dirty="0"/>
            </a:br>
            <a:r>
              <a:rPr lang="ru-RU" sz="1350" dirty="0"/>
              <a:t>в сейф. Зачем?</a:t>
            </a:r>
          </a:p>
          <a:p>
            <a:r>
              <a:rPr lang="ru-RU" sz="1350" b="1" dirty="0"/>
              <a:t/>
            </a:r>
            <a:br>
              <a:rPr lang="ru-RU" sz="1350" b="1" dirty="0"/>
            </a:br>
            <a:endParaRPr lang="ru-RU" sz="1350" b="1" dirty="0"/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4716391" y="1896762"/>
            <a:ext cx="2446639" cy="875958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/>
          <a:p>
            <a:pPr marL="214313" indent="-214313" defTabSz="342900">
              <a:spcBef>
                <a:spcPct val="20000"/>
              </a:spcBef>
              <a:spcAft>
                <a:spcPts val="450"/>
              </a:spcAft>
              <a:buClr>
                <a:schemeClr val="accent1"/>
              </a:buClr>
              <a:buSzPct val="115000"/>
              <a:buFont typeface="Arial"/>
              <a:buChar char="•"/>
              <a:defRPr/>
            </a:pPr>
            <a:r>
              <a:rPr lang="ru-RU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Данетки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14313" indent="-214313" defTabSz="342900">
              <a:spcBef>
                <a:spcPct val="20000"/>
              </a:spcBef>
              <a:spcAft>
                <a:spcPts val="450"/>
              </a:spcAft>
              <a:buClr>
                <a:schemeClr val="accent1"/>
              </a:buClr>
              <a:buSzPct val="115000"/>
              <a:buFont typeface="Arial"/>
              <a:buChar char="•"/>
              <a:defRPr/>
            </a:pP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14313" indent="-214313" defTabSz="342900">
              <a:spcBef>
                <a:spcPct val="20000"/>
              </a:spcBef>
              <a:spcAft>
                <a:spcPts val="450"/>
              </a:spcAft>
              <a:buClr>
                <a:schemeClr val="accent1"/>
              </a:buClr>
              <a:buSzPct val="115000"/>
              <a:buFont typeface="Arial"/>
              <a:buChar char="•"/>
              <a:defRPr/>
            </a:pP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14313" indent="-214313" defTabSz="342900">
              <a:spcBef>
                <a:spcPct val="20000"/>
              </a:spcBef>
              <a:spcAft>
                <a:spcPts val="450"/>
              </a:spcAft>
              <a:buClr>
                <a:schemeClr val="accent1"/>
              </a:buClr>
              <a:buSzPct val="115000"/>
              <a:buFont typeface="Arial"/>
              <a:buChar char="•"/>
              <a:defRPr/>
            </a:pP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14313" indent="-214313" defTabSz="342900">
              <a:spcBef>
                <a:spcPct val="20000"/>
              </a:spcBef>
              <a:spcAft>
                <a:spcPts val="450"/>
              </a:spcAft>
              <a:buClr>
                <a:schemeClr val="accent1"/>
              </a:buClr>
              <a:buSzPct val="115000"/>
              <a:buFont typeface="Arial"/>
              <a:buChar char="•"/>
              <a:defRPr/>
            </a:pPr>
            <a:endParaRPr lang="ru-RU" sz="135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14313" indent="-214313" defTabSz="342900">
              <a:spcBef>
                <a:spcPct val="20000"/>
              </a:spcBef>
              <a:spcAft>
                <a:spcPts val="450"/>
              </a:spcAft>
              <a:buClr>
                <a:schemeClr val="accent1"/>
              </a:buClr>
              <a:buSzPct val="115000"/>
              <a:buFont typeface="Arial"/>
              <a:buChar char="•"/>
              <a:defRPr/>
            </a:pP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6825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V:\pubs_new\happy_english.ru\Webinar\2017\Cover\HERU11SB_coverNE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83518"/>
            <a:ext cx="967059" cy="12610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" name="Группа 3"/>
          <p:cNvGrpSpPr/>
          <p:nvPr/>
        </p:nvGrpSpPr>
        <p:grpSpPr>
          <a:xfrm>
            <a:off x="967059" y="465601"/>
            <a:ext cx="6917309" cy="4266389"/>
            <a:chOff x="1639757" y="0"/>
            <a:chExt cx="10552243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5" name="Рисунок 4" descr="HEru11SB_p169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39757" y="0"/>
              <a:ext cx="5167800" cy="6858000"/>
            </a:xfrm>
            <a:prstGeom prst="rect">
              <a:avLst/>
            </a:prstGeom>
          </p:spPr>
        </p:pic>
        <p:pic>
          <p:nvPicPr>
            <p:cNvPr id="6" name="Рисунок 5" descr="HEru11SB_p170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24200" y="0"/>
              <a:ext cx="516780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06357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Группа 18">
            <a:extLst>
              <a:ext uri="{FF2B5EF4-FFF2-40B4-BE49-F238E27FC236}">
                <a16:creationId xmlns:a16="http://schemas.microsoft.com/office/drawing/2014/main" xmlns="" id="{117A340E-181A-BE4E-B6FD-D6CE8FBF9550}"/>
              </a:ext>
            </a:extLst>
          </p:cNvPr>
          <p:cNvGrpSpPr>
            <a:grpSpLocks noChangeAspect="1"/>
          </p:cNvGrpSpPr>
          <p:nvPr/>
        </p:nvGrpSpPr>
        <p:grpSpPr>
          <a:xfrm>
            <a:off x="539552" y="512059"/>
            <a:ext cx="1888534" cy="1339611"/>
            <a:chOff x="947738" y="1101211"/>
            <a:chExt cx="3743325" cy="247967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0" name="Picture 7" descr="V:\pubs_new\Oblogki wse\HappyEng.ru\2 class\HEru2SB2_coverR.jpg">
              <a:extLst>
                <a:ext uri="{FF2B5EF4-FFF2-40B4-BE49-F238E27FC236}">
                  <a16:creationId xmlns:a16="http://schemas.microsoft.com/office/drawing/2014/main" xmlns="" id="{1A2F301F-E656-8B45-9BC0-0A6434B1CD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7738" y="1101211"/>
              <a:ext cx="1798637" cy="2473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8" descr="V:\pubs_new\Oblogki wse\HappyEng.ru\2 class\HEru2SB1_cover20%.jpg">
              <a:extLst>
                <a:ext uri="{FF2B5EF4-FFF2-40B4-BE49-F238E27FC236}">
                  <a16:creationId xmlns:a16="http://schemas.microsoft.com/office/drawing/2014/main" xmlns="" id="{2A80129A-0471-5A4B-9200-48A098F711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0838" y="1101211"/>
              <a:ext cx="1800225" cy="2479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069" y="483519"/>
            <a:ext cx="3110099" cy="42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43461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" name="Группа 214">
            <a:extLst>
              <a:ext uri="{FF2B5EF4-FFF2-40B4-BE49-F238E27FC236}">
                <a16:creationId xmlns:a16="http://schemas.microsoft.com/office/drawing/2014/main" xmlns="" id="{4E9E7901-AF07-A94B-9B71-D8EE413B6496}"/>
              </a:ext>
            </a:extLst>
          </p:cNvPr>
          <p:cNvGrpSpPr>
            <a:grpSpLocks noChangeAspect="1"/>
          </p:cNvGrpSpPr>
          <p:nvPr/>
        </p:nvGrpSpPr>
        <p:grpSpPr>
          <a:xfrm>
            <a:off x="539552" y="644356"/>
            <a:ext cx="1713862" cy="1135306"/>
            <a:chOff x="947738" y="1101211"/>
            <a:chExt cx="3743325" cy="247967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16" name="Picture 7" descr="V:\pubs_new\Oblogki wse\HappyEng.ru\2 class\HEru2SB2_coverR.jpg">
              <a:extLst>
                <a:ext uri="{FF2B5EF4-FFF2-40B4-BE49-F238E27FC236}">
                  <a16:creationId xmlns:a16="http://schemas.microsoft.com/office/drawing/2014/main" xmlns="" id="{6E79C410-09AC-0D42-B832-A2C9CC1B30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7738" y="1101211"/>
              <a:ext cx="1798637" cy="2473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7" name="Picture 8" descr="V:\pubs_new\Oblogki wse\HappyEng.ru\2 class\HEru2SB1_cover20%.jpg">
              <a:extLst>
                <a:ext uri="{FF2B5EF4-FFF2-40B4-BE49-F238E27FC236}">
                  <a16:creationId xmlns:a16="http://schemas.microsoft.com/office/drawing/2014/main" xmlns="" id="{35470A82-8AEC-5343-BAA2-0F72B1839F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0838" y="1101211"/>
              <a:ext cx="1800225" cy="2479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1" y="483518"/>
            <a:ext cx="3135703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43957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3" descr="V:\pubs_new\Oblogki wse\HappyEng.ru\6 class\RGB_JPEG\HEru6SB_oblFGOS.jpg">
            <a:extLst>
              <a:ext uri="{FF2B5EF4-FFF2-40B4-BE49-F238E27FC236}">
                <a16:creationId xmlns:a16="http://schemas.microsoft.com/office/drawing/2014/main" xmlns="" id="{79ADB337-1FFB-454D-B56A-A9E789235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3029" y="934153"/>
            <a:ext cx="861408" cy="11522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C:\Users\arseny\Downloads\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81" b="31222"/>
          <a:stretch/>
        </p:blipFill>
        <p:spPr bwMode="auto">
          <a:xfrm>
            <a:off x="2699792" y="470424"/>
            <a:ext cx="3441237" cy="4333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37396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AutoShape 4">
            <a:extLst>
              <a:ext uri="{FF2B5EF4-FFF2-40B4-BE49-F238E27FC236}">
                <a16:creationId xmlns:a16="http://schemas.microsoft.com/office/drawing/2014/main" xmlns="" id="{1E503829-288D-E747-8F93-428DBAA54B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1800" y="483518"/>
            <a:ext cx="4356522" cy="1081088"/>
          </a:xfrm>
          <a:prstGeom prst="roundRect">
            <a:avLst>
              <a:gd name="adj" fmla="val 16667"/>
            </a:avLst>
          </a:prstGeom>
          <a:solidFill>
            <a:srgbClr val="CC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200"/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xmlns="" id="{CD127D32-2CD3-3F4F-A84E-27B975D1DF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43808" y="483518"/>
            <a:ext cx="3888432" cy="478506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altLang="ru-RU" sz="2000" dirty="0"/>
              <a:t>Использование игр</a:t>
            </a:r>
            <a:br>
              <a:rPr lang="ru-RU" altLang="ru-RU" sz="2000" dirty="0"/>
            </a:br>
            <a:r>
              <a:rPr lang="ru-RU" altLang="ru-RU" sz="2000" dirty="0"/>
              <a:t>Игра </a:t>
            </a:r>
            <a:r>
              <a:rPr lang="ru-RU" altLang="ru-RU" sz="2000" dirty="0" err="1"/>
              <a:t>Дрэгги</a:t>
            </a:r>
            <a:endParaRPr lang="ru-RU" altLang="ru-RU" sz="2000" dirty="0"/>
          </a:p>
        </p:txBody>
      </p:sp>
      <p:pic>
        <p:nvPicPr>
          <p:cNvPr id="36867" name="Рисунок 3">
            <a:extLst>
              <a:ext uri="{FF2B5EF4-FFF2-40B4-BE49-F238E27FC236}">
                <a16:creationId xmlns:a16="http://schemas.microsoft.com/office/drawing/2014/main" xmlns="" id="{B4AC1259-5C79-D04F-9C79-263C970671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251" y="1024062"/>
            <a:ext cx="2679181" cy="3779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Рисунок 1">
            <a:extLst>
              <a:ext uri="{FF2B5EF4-FFF2-40B4-BE49-F238E27FC236}">
                <a16:creationId xmlns:a16="http://schemas.microsoft.com/office/drawing/2014/main" xmlns="" id="{95F042B7-4CC1-EB42-920B-8D8C0898CB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434" y="1024061"/>
            <a:ext cx="2892986" cy="3791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Рисунок 14" descr="000010096_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775" y="1355294"/>
            <a:ext cx="1102178" cy="15187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Рисунок 15" descr="000000998_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830" y="3211357"/>
            <a:ext cx="934776" cy="128616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Рисунок 16" descr="000000979_2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909" y="1355296"/>
            <a:ext cx="1102148" cy="15187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Рисунок 17" descr="000010265_2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220" y="1354790"/>
            <a:ext cx="1102364" cy="15187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Рисунок 18" descr="000000981_2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225" y="3206075"/>
            <a:ext cx="965477" cy="12859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Рисунок 19" descr="000000980_2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497" y="1355294"/>
            <a:ext cx="1107713" cy="15187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8" name="Рисунок 22" descr="000000991_2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799" y="3202775"/>
            <a:ext cx="888789" cy="12987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0" name="Рисунок 24" descr="000010017_2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843" y="3213031"/>
            <a:ext cx="940525" cy="129307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1" name="Рисунок 25" descr="000000984_2.jp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072" y="3202774"/>
            <a:ext cx="979193" cy="1303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5681109" y="758782"/>
            <a:ext cx="1777702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250" b="1" spc="28" dirty="0">
                <a:solidFill>
                  <a:schemeClr val="accent1">
                    <a:lumMod val="75000"/>
                  </a:schemeClr>
                </a:solidFill>
                <a:latin typeface="+mj-lt"/>
                <a:ea typeface="Calibri" charset="0"/>
                <a:cs typeface="Times New Roman" charset="0"/>
              </a:rPr>
              <a:t>ПОСОБИЯ</a:t>
            </a:r>
            <a:endParaRPr lang="ru-RU" sz="2250" spc="28" dirty="0">
              <a:solidFill>
                <a:schemeClr val="accent1">
                  <a:lumMod val="75000"/>
                </a:schemeClr>
              </a:solidFill>
              <a:latin typeface="+mj-lt"/>
              <a:ea typeface="Calibri" charset="0"/>
              <a:cs typeface="Times New Roman" charset="0"/>
            </a:endParaRPr>
          </a:p>
        </p:txBody>
      </p:sp>
      <p:pic>
        <p:nvPicPr>
          <p:cNvPr id="27659" name="Рисунок 23" descr="000000983_2.jp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814" y="3211357"/>
            <a:ext cx="971601" cy="12859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7" name="Рисунок 21" descr="000000982_2.jp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775" y="3205767"/>
            <a:ext cx="975883" cy="128621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Рисунок 18" descr="Funny Stories копия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48548" y="805463"/>
            <a:ext cx="1619221" cy="2227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4425758"/>
      </p:ext>
    </p:extLst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8FB2BF98-B6B8-8E44-BABA-BE14A3003E52}"/>
              </a:ext>
            </a:extLst>
          </p:cNvPr>
          <p:cNvSpPr/>
          <p:nvPr/>
        </p:nvSpPr>
        <p:spPr>
          <a:xfrm>
            <a:off x="2286000" y="725091"/>
            <a:ext cx="4572000" cy="243143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Список использованной литературы: 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1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Азимов, Э.Г., А.Н. Щукин. Новый словарь методических терминов и понятий (теория и практика обучения языкам). /</a:t>
            </a:r>
            <a:endParaRPr lang="ru-RU" sz="11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100" b="1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Деркач</a:t>
            </a:r>
            <a:r>
              <a:rPr lang="ru-RU" sz="11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А.А., Щербак, С.Ф. Педагогическая эвристика: Искусство овладения иностранным языком. </a:t>
            </a:r>
            <a:endParaRPr lang="ru-RU" sz="11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100" b="1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Стронин</a:t>
            </a:r>
            <a:r>
              <a:rPr lang="ru-RU" sz="11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 М.Ф. Обучающие игры на уроке английского языка /</a:t>
            </a:r>
          </a:p>
          <a:p>
            <a:r>
              <a:rPr lang="en-US" sz="1100" b="1" dirty="0" err="1"/>
              <a:t>Кау</a:t>
            </a:r>
            <a:r>
              <a:rPr lang="ru-RU" sz="1100" b="1" dirty="0" err="1"/>
              <a:t>фман</a:t>
            </a:r>
            <a:r>
              <a:rPr lang="ru-RU" sz="1100" b="1" dirty="0"/>
              <a:t> К.И. Кауфман М.Ю. </a:t>
            </a:r>
            <a:r>
              <a:rPr lang="en-US" sz="1100" b="1" dirty="0"/>
              <a:t>Happy English.ru </a:t>
            </a:r>
            <a:r>
              <a:rPr lang="ru-RU" sz="1100" b="1" dirty="0"/>
              <a:t>для 2-11 класса </a:t>
            </a:r>
          </a:p>
          <a:p>
            <a:r>
              <a:rPr lang="ru-RU" sz="1100" b="1" dirty="0"/>
              <a:t>Е.Н. Соловова  Методика обучения иностранным языкам. </a:t>
            </a:r>
          </a:p>
          <a:p>
            <a:r>
              <a:rPr lang="ru-RU" sz="1100" b="1" dirty="0"/>
              <a:t>Продвинутый курс.</a:t>
            </a:r>
          </a:p>
          <a:p>
            <a:pPr>
              <a:spcAft>
                <a:spcPts val="0"/>
              </a:spcAft>
            </a:pP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8089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2591780" y="3147814"/>
            <a:ext cx="3960440" cy="360040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rgbClr val="CE4A1F"/>
                </a:solidFill>
                <a:latin typeface="Roboto Black"/>
                <a:cs typeface="Roboto Black"/>
              </a:rPr>
              <a:t>Наши социальные сети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xmlns="" id="{42C7A604-3553-EC46-9C9B-BC71A0966027}"/>
              </a:ext>
            </a:extLst>
          </p:cNvPr>
          <p:cNvGrpSpPr/>
          <p:nvPr/>
        </p:nvGrpSpPr>
        <p:grpSpPr>
          <a:xfrm>
            <a:off x="1241884" y="1290230"/>
            <a:ext cx="6660232" cy="1137504"/>
            <a:chOff x="936104" y="1290230"/>
            <a:chExt cx="6660232" cy="1137504"/>
          </a:xfrm>
        </p:grpSpPr>
        <p:pic>
          <p:nvPicPr>
            <p:cNvPr id="5" name="Изображение 4">
              <a:hlinkClick r:id="rId2"/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47864" y="1290230"/>
              <a:ext cx="1872208" cy="417424"/>
            </a:xfrm>
            <a:prstGeom prst="rect">
              <a:avLst/>
            </a:prstGeom>
          </p:spPr>
        </p:pic>
        <p:pic>
          <p:nvPicPr>
            <p:cNvPr id="6" name="Изображение 5">
              <a:hlinkClick r:id="rId4"/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24128" y="1290230"/>
              <a:ext cx="1872208" cy="417424"/>
            </a:xfrm>
            <a:prstGeom prst="rect">
              <a:avLst/>
            </a:prstGeom>
          </p:spPr>
        </p:pic>
        <p:pic>
          <p:nvPicPr>
            <p:cNvPr id="8" name="Изображение 7">
              <a:hlinkClick r:id="rId6"/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36104" y="1290230"/>
              <a:ext cx="1872208" cy="417424"/>
            </a:xfrm>
            <a:prstGeom prst="rect">
              <a:avLst/>
            </a:prstGeom>
          </p:spPr>
        </p:pic>
        <p:pic>
          <p:nvPicPr>
            <p:cNvPr id="9" name="Изображение 8">
              <a:hlinkClick r:id="rId8"/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11760" y="2010310"/>
              <a:ext cx="1872208" cy="417424"/>
            </a:xfrm>
            <a:prstGeom prst="rect">
              <a:avLst/>
            </a:prstGeom>
          </p:spPr>
        </p:pic>
        <p:pic>
          <p:nvPicPr>
            <p:cNvPr id="10" name="Изображение 9">
              <a:hlinkClick r:id="rId10"/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788024" y="2010310"/>
              <a:ext cx="1872208" cy="417424"/>
            </a:xfrm>
            <a:prstGeom prst="rect">
              <a:avLst/>
            </a:prstGeom>
          </p:spPr>
        </p:pic>
      </p:grpSp>
      <p:pic>
        <p:nvPicPr>
          <p:cNvPr id="11" name="Изображение 10">
            <a:hlinkClick r:id="rId12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20726" y="3723877"/>
            <a:ext cx="504056" cy="504056"/>
          </a:xfrm>
          <a:prstGeom prst="rect">
            <a:avLst/>
          </a:prstGeom>
        </p:spPr>
      </p:pic>
      <p:pic>
        <p:nvPicPr>
          <p:cNvPr id="13" name="Изображение 12">
            <a:hlinkClick r:id="rId14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86799" y="3723877"/>
            <a:ext cx="504056" cy="504056"/>
          </a:xfrm>
          <a:prstGeom prst="rect">
            <a:avLst/>
          </a:prstGeom>
        </p:spPr>
      </p:pic>
      <p:pic>
        <p:nvPicPr>
          <p:cNvPr id="15" name="Изображение 14">
            <a:hlinkClick r:id="rId16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318946" y="3723877"/>
            <a:ext cx="504056" cy="50405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3C67DF1-FE28-6C4C-96D1-2AD40D5AECB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872" y="3723877"/>
            <a:ext cx="504057" cy="504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532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>
            <a:grpSpLocks noChangeAspect="1"/>
          </p:cNvGrpSpPr>
          <p:nvPr/>
        </p:nvGrpSpPr>
        <p:grpSpPr>
          <a:xfrm>
            <a:off x="5723962" y="1138998"/>
            <a:ext cx="2075690" cy="1373514"/>
            <a:chOff x="4295775" y="3716338"/>
            <a:chExt cx="3740150" cy="24749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9697" name="Picture 4" descr="V:\pubs_new\happy_english.ru\Webinar\Презентация 02.12.13\HEru4SB_P1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5775" y="3716338"/>
              <a:ext cx="1798638" cy="2474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698" name="Picture 5" descr="V:\pubs_new\happy_english.ru\Webinar\Презентация 02.12.13\HEru4SB_P2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0463" y="3716338"/>
              <a:ext cx="1795462" cy="2474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Группа 9"/>
          <p:cNvGrpSpPr>
            <a:grpSpLocks noChangeAspect="1"/>
          </p:cNvGrpSpPr>
          <p:nvPr/>
        </p:nvGrpSpPr>
        <p:grpSpPr>
          <a:xfrm>
            <a:off x="1282112" y="1136246"/>
            <a:ext cx="2077451" cy="1376157"/>
            <a:chOff x="947738" y="1101211"/>
            <a:chExt cx="3743325" cy="247967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9699" name="Picture 7" descr="V:\pubs_new\Oblogki wse\HappyEng.ru\2 class\HEru2SB2_coverR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7738" y="1101211"/>
              <a:ext cx="1798637" cy="2473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0" name="Picture 8" descr="V:\pubs_new\Oblogki wse\HappyEng.ru\2 class\HEru2SB1_cover20%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0838" y="1101211"/>
              <a:ext cx="1800225" cy="2479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Группа 10"/>
          <p:cNvGrpSpPr>
            <a:grpSpLocks noChangeAspect="1"/>
          </p:cNvGrpSpPr>
          <p:nvPr/>
        </p:nvGrpSpPr>
        <p:grpSpPr>
          <a:xfrm>
            <a:off x="3499159" y="1138248"/>
            <a:ext cx="2077451" cy="1374395"/>
            <a:chOff x="6687024" y="1104386"/>
            <a:chExt cx="3743325" cy="24765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9701" name="Picture 9" descr="V:\pubs_new\Oblogki wse\HappyEng.ru\3 class\HEru3SB_cover2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30124" y="1104386"/>
              <a:ext cx="1800225" cy="2476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2" name="Picture 10" descr="V:\pubs_new\Oblogki wse\HappyEng.ru\3 class\HEru3SB_cover1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7024" y="1104387"/>
              <a:ext cx="1800225" cy="2468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4624894" y="702286"/>
            <a:ext cx="2676111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250" b="1" dirty="0">
                <a:solidFill>
                  <a:schemeClr val="accent1">
                    <a:lumMod val="75000"/>
                  </a:schemeClr>
                </a:solidFill>
              </a:rPr>
              <a:t>УЧЕБНИКИ </a:t>
            </a:r>
          </a:p>
        </p:txBody>
      </p:sp>
      <p:pic>
        <p:nvPicPr>
          <p:cNvPr id="4098" name="Picture 2" descr="V:\pubs_new\Oblogki wse\HappyEng.ru\5(4) class\HEruSB5(4)_coverFGOS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277086" y="2778986"/>
            <a:ext cx="861407" cy="11522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99" name="Picture 3" descr="V:\pubs_new\Oblogki wse\HappyEng.ru\6 class\RGB_JPEG\HEru6SB_oblFGOS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213870" y="2778986"/>
            <a:ext cx="861408" cy="11522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00" name="Picture 4" descr="V:\pubs_new\Oblogki wse\HappyEng.ru\7 class\RGB_JPEG\HEru7SB_coverFGOS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160959" y="2778986"/>
            <a:ext cx="861581" cy="11522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01" name="Picture 5" descr="V:\pubs_new\Oblogki wse\HappyEng.ru\8 class\HEru8SB_coverFGOS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103246" y="2778986"/>
            <a:ext cx="861408" cy="11522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02" name="Picture 6" descr="V:\pubs_new\Oblogki wse\HappyEng.ru\9 class\RGB_JPEG\HEru9SB_coverFGOS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049583" y="2778986"/>
            <a:ext cx="861581" cy="11522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03" name="Picture 7" descr="V:\pubs_new\Oblogki wse\HappyEng.ru\10 class\Heru10_SB_FGOS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001609" y="2778987"/>
            <a:ext cx="880636" cy="11653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04" name="Picture 8" descr="V:\pubs_new\Oblogki wse\HappyEng.ru\11 class\HEru11SB_cover_FGOS.jp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949132" y="2773564"/>
            <a:ext cx="860493" cy="11522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729073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4"/>
          <p:cNvSpPr>
            <a:spLocks noChangeArrowheads="1"/>
          </p:cNvSpPr>
          <p:nvPr/>
        </p:nvSpPr>
        <p:spPr bwMode="auto">
          <a:xfrm>
            <a:off x="1485900" y="771550"/>
            <a:ext cx="6163866" cy="640055"/>
          </a:xfrm>
          <a:prstGeom prst="roundRect">
            <a:avLst>
              <a:gd name="adj" fmla="val 16667"/>
            </a:avLst>
          </a:prstGeom>
          <a:solidFill>
            <a:srgbClr val="CCCC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 sz="1350"/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485900" y="567929"/>
            <a:ext cx="6172200" cy="857250"/>
          </a:xfrm>
        </p:spPr>
        <p:txBody>
          <a:bodyPr>
            <a:normAutofit/>
          </a:bodyPr>
          <a:lstStyle/>
          <a:p>
            <a:r>
              <a:rPr lang="ru-RU" sz="2100" dirty="0">
                <a:solidFill>
                  <a:srgbClr val="FF0000"/>
                </a:solidFill>
              </a:rPr>
              <a:t>Основы успеха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1485900" y="1583056"/>
            <a:ext cx="6172200" cy="3394472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endParaRPr lang="ru-RU" dirty="0"/>
          </a:p>
          <a:p>
            <a:r>
              <a:rPr lang="ru-RU" dirty="0"/>
              <a:t>Создание уникальной игровой и языковой среды</a:t>
            </a:r>
          </a:p>
          <a:p>
            <a:r>
              <a:rPr lang="ru-RU" dirty="0"/>
              <a:t>Возможность построения индивидуальной образовательной траектории для каждого конкретного ученика</a:t>
            </a:r>
          </a:p>
          <a:p>
            <a:r>
              <a:rPr lang="ru-RU" dirty="0"/>
              <a:t>Наличие полноценной поддержки ученика и родителей – развернутые и исчерпывающие объяснения на русском языке</a:t>
            </a:r>
          </a:p>
          <a:p>
            <a:r>
              <a:rPr lang="ru-RU" dirty="0"/>
              <a:t>Четко сформулированные требования, понятность установок, четкие критерии оценки и постоянная обратная связь</a:t>
            </a:r>
          </a:p>
          <a:p>
            <a:r>
              <a:rPr lang="ru-RU" dirty="0"/>
              <a:t>Наличие стихов и песен</a:t>
            </a:r>
          </a:p>
          <a:p>
            <a:r>
              <a:rPr lang="ru-RU" dirty="0"/>
              <a:t>Использование наглядности</a:t>
            </a:r>
          </a:p>
          <a:p>
            <a:r>
              <a:rPr lang="ru-RU" dirty="0"/>
              <a:t>Мотивация успехом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78179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2088573" y="123478"/>
            <a:ext cx="5164282" cy="727364"/>
          </a:xfrm>
        </p:spPr>
        <p:txBody>
          <a:bodyPr>
            <a:normAutofit/>
          </a:bodyPr>
          <a:lstStyle/>
          <a:p>
            <a:r>
              <a:rPr lang="ru-RU" sz="2100" b="1" dirty="0"/>
              <a:t> </a:t>
            </a:r>
            <a:r>
              <a:rPr lang="ru-RU" sz="1650" b="1" dirty="0"/>
              <a:t/>
            </a:r>
            <a:br>
              <a:rPr lang="ru-RU" sz="1650" b="1" dirty="0"/>
            </a:br>
            <a:r>
              <a:rPr lang="ru-RU" sz="1650" b="1" dirty="0"/>
              <a:t>Игровая сюжетная основа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19645" y="914401"/>
            <a:ext cx="6598227" cy="36592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200" b="1" dirty="0">
                <a:solidFill>
                  <a:srgbClr val="CC0066"/>
                </a:solidFill>
              </a:rPr>
              <a:t>Игровая сюжетная основа  </a:t>
            </a:r>
            <a:r>
              <a:rPr lang="ru-RU" sz="1200" dirty="0"/>
              <a:t>дает возможность создать устойчивую условно- речевую ситуацию, которая развивается во времени и пространстве. В плане изучения языка ученик получает возможность познакомиться с  уже известными ему жизненными сценариями, воплощенными языковыми средствами другого языка. Он может наглядно представить себе, каким образом оперировать английским языком в понятных ему из жизненного  опыта ситуациях. </a:t>
            </a:r>
            <a:br>
              <a:rPr lang="ru-RU" sz="1200" dirty="0"/>
            </a:br>
            <a:r>
              <a:rPr lang="ru-RU" sz="1200" dirty="0"/>
              <a:t>	Он понимает системную организацию и лексики, и грамматики, которые соотносятся</a:t>
            </a:r>
            <a:br>
              <a:rPr lang="ru-RU" sz="1200" dirty="0"/>
            </a:br>
            <a:r>
              <a:rPr lang="ru-RU" sz="1200" dirty="0"/>
              <a:t> с абстрактными и конкретными свойствами объектов и ситуаций. Он запоминает сюжет и пространственные особенности событий вместе с языковыми выражениями.  </a:t>
            </a:r>
          </a:p>
          <a:p>
            <a:pPr>
              <a:buNone/>
            </a:pPr>
            <a:r>
              <a:rPr lang="ru-RU" sz="1200" b="1" dirty="0"/>
              <a:t>Использование сюжетов обеспечивает:</a:t>
            </a:r>
          </a:p>
          <a:p>
            <a:pPr>
              <a:spcBef>
                <a:spcPts val="75"/>
              </a:spcBef>
            </a:pPr>
            <a:r>
              <a:rPr lang="ru-RU" sz="1200" dirty="0"/>
              <a:t>осознанность выполнения языковых и речевых упражнений;</a:t>
            </a:r>
          </a:p>
          <a:p>
            <a:pPr>
              <a:spcBef>
                <a:spcPts val="75"/>
              </a:spcBef>
            </a:pPr>
            <a:r>
              <a:rPr lang="ru-RU" sz="1200" dirty="0"/>
              <a:t>высокую воспитательную ценность текстов и упражнений;</a:t>
            </a:r>
          </a:p>
          <a:p>
            <a:pPr>
              <a:spcBef>
                <a:spcPts val="75"/>
              </a:spcBef>
            </a:pPr>
            <a:r>
              <a:rPr lang="ru-RU" sz="1200" dirty="0"/>
              <a:t>страноведческую насыщенность текстов и упражнений;</a:t>
            </a:r>
          </a:p>
          <a:p>
            <a:pPr>
              <a:spcBef>
                <a:spcPts val="75"/>
              </a:spcBef>
            </a:pPr>
            <a:r>
              <a:rPr lang="ru-RU" sz="1200" dirty="0"/>
              <a:t>повторение ранее пройденного материала (языкового, речевого </a:t>
            </a:r>
            <a:br>
              <a:rPr lang="ru-RU" sz="1200" dirty="0"/>
            </a:br>
            <a:r>
              <a:rPr lang="ru-RU" sz="1200" dirty="0"/>
              <a:t>и </a:t>
            </a:r>
            <a:r>
              <a:rPr lang="ru-RU" sz="1200" dirty="0" err="1"/>
              <a:t>социокультурного</a:t>
            </a:r>
            <a:r>
              <a:rPr lang="ru-RU" sz="1200" dirty="0"/>
              <a:t>);</a:t>
            </a:r>
          </a:p>
          <a:p>
            <a:pPr>
              <a:spcBef>
                <a:spcPts val="75"/>
              </a:spcBef>
            </a:pPr>
            <a:r>
              <a:rPr lang="ru-RU" sz="1200" dirty="0"/>
              <a:t>коммуникативную направленность даже  тренировочных упражнений;</a:t>
            </a:r>
          </a:p>
          <a:p>
            <a:pPr>
              <a:spcBef>
                <a:spcPts val="75"/>
              </a:spcBef>
            </a:pPr>
            <a:r>
              <a:rPr lang="ru-RU" sz="1200" dirty="0"/>
              <a:t>обязательность изучения всех уроков и текстов курса и выполнения домашней работы, поскольку на них строится дальнейшее развитие сюжета.</a:t>
            </a:r>
          </a:p>
          <a:p>
            <a:endParaRPr lang="ru-RU" sz="1050" dirty="0"/>
          </a:p>
        </p:txBody>
      </p:sp>
    </p:spTree>
    <p:extLst>
      <p:ext uri="{BB962C8B-B14F-4D97-AF65-F5344CB8AC3E}">
        <p14:creationId xmlns:p14="http://schemas.microsoft.com/office/powerpoint/2010/main" val="39603419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V:\pubs_new\happy_english.ru\Webinar\2014\18.06\HEru3SB_p4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72967" y="465795"/>
            <a:ext cx="3154813" cy="4338203"/>
          </a:xfrm>
          <a:prstGeom prst="rect">
            <a:avLst/>
          </a:prstGeom>
          <a:noFill/>
        </p:spPr>
      </p:pic>
      <p:pic>
        <p:nvPicPr>
          <p:cNvPr id="7" name="Picture 10" descr="V:\pubs_new\Oblogki wse\HappyEng.ru\3 class\HEru3SB_cover1.jpg">
            <a:extLst>
              <a:ext uri="{FF2B5EF4-FFF2-40B4-BE49-F238E27FC236}">
                <a16:creationId xmlns:a16="http://schemas.microsoft.com/office/drawing/2014/main" xmlns="" id="{27530438-B306-DB46-B288-8C42A0EAD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804" y="481679"/>
            <a:ext cx="999080" cy="1369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78296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V:\pubs_new\happy_english.ru\Webinar\2014\18.06\HEru3SB_p48-4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97589" y="465797"/>
            <a:ext cx="6254731" cy="43004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614973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V:\pubs_new\happy_english.ru\Webinar\2014\18.06\Heru4(2)_p8-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7583" y="465796"/>
            <a:ext cx="6304737" cy="4334840"/>
          </a:xfrm>
          <a:prstGeom prst="rect">
            <a:avLst/>
          </a:prstGeom>
          <a:noFill/>
        </p:spPr>
      </p:pic>
      <p:pic>
        <p:nvPicPr>
          <p:cNvPr id="4" name="Picture 5" descr="V:\pubs_new\happy_english.ru\Webinar\Презентация 02.12.13\HEru4SB_P2.jpg">
            <a:extLst>
              <a:ext uri="{FF2B5EF4-FFF2-40B4-BE49-F238E27FC236}">
                <a16:creationId xmlns:a16="http://schemas.microsoft.com/office/drawing/2014/main" xmlns="" id="{1C422729-7CF4-3546-89A8-F264AEC19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9542"/>
            <a:ext cx="996437" cy="1373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30523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9946955-CC16-DE4D-B59C-0D10E46DC1F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274340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Resource Park </a:t>
            </a:r>
            <a:endParaRPr lang="ru-RU" dirty="0"/>
          </a:p>
        </p:txBody>
      </p:sp>
      <p:pic>
        <p:nvPicPr>
          <p:cNvPr id="4" name="Изображение 1">
            <a:extLst>
              <a:ext uri="{FF2B5EF4-FFF2-40B4-BE49-F238E27FC236}">
                <a16:creationId xmlns:a16="http://schemas.microsoft.com/office/drawing/2014/main" xmlns="" id="{29CAC307-4256-6C40-A415-8A04978219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660" y="1077565"/>
            <a:ext cx="2428847" cy="360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71017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212</Words>
  <Application>Microsoft Office PowerPoint</Application>
  <PresentationFormat>Экран (16:9)</PresentationFormat>
  <Paragraphs>61</Paragraphs>
  <Slides>21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Просто о сложном</vt:lpstr>
      <vt:lpstr>Презентация PowerPoint</vt:lpstr>
      <vt:lpstr>Презентация PowerPoint</vt:lpstr>
      <vt:lpstr>Основы успеха</vt:lpstr>
      <vt:lpstr>  Игровая сюжетная основа</vt:lpstr>
      <vt:lpstr>Презентация PowerPoint</vt:lpstr>
      <vt:lpstr>Презентация PowerPoint</vt:lpstr>
      <vt:lpstr>Презентация PowerPoint</vt:lpstr>
      <vt:lpstr>Resource Park </vt:lpstr>
      <vt:lpstr>Презентация PowerPoint</vt:lpstr>
      <vt:lpstr>Презентация PowerPoint</vt:lpstr>
      <vt:lpstr>Презентация PowerPoint</vt:lpstr>
      <vt:lpstr>Презентация PowerPoint</vt:lpstr>
      <vt:lpstr>Игры</vt:lpstr>
      <vt:lpstr>Презентация PowerPoint</vt:lpstr>
      <vt:lpstr>Презентация PowerPoint</vt:lpstr>
      <vt:lpstr>Презентация PowerPoint</vt:lpstr>
      <vt:lpstr>Презентация PowerPoint</vt:lpstr>
      <vt:lpstr>Использование игр Игра Дрэгги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Черепнева</dc:creator>
  <cp:lastModifiedBy>Арсений Соловейчик</cp:lastModifiedBy>
  <cp:revision>22</cp:revision>
  <dcterms:created xsi:type="dcterms:W3CDTF">2019-11-08T08:59:02Z</dcterms:created>
  <dcterms:modified xsi:type="dcterms:W3CDTF">2022-04-11T12:21:08Z</dcterms:modified>
</cp:coreProperties>
</file>