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58" r:id="rId4"/>
    <p:sldId id="259" r:id="rId5"/>
    <p:sldId id="274" r:id="rId6"/>
    <p:sldId id="29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9" r:id="rId19"/>
    <p:sldId id="290" r:id="rId20"/>
    <p:sldId id="288" r:id="rId21"/>
    <p:sldId id="286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91" r:id="rId36"/>
    <p:sldId id="293" r:id="rId37"/>
    <p:sldId id="294" r:id="rId38"/>
    <p:sldId id="295" r:id="rId39"/>
    <p:sldId id="27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45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534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88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8842"/>
            <a:ext cx="9144000" cy="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vcro-konkurs.ru/" TargetMode="External"/><Relationship Id="rId3" Type="http://schemas.openxmlformats.org/officeDocument/2006/relationships/hyperlink" Target="http://obrazshkola.ru/?page_id=788#1" TargetMode="External"/><Relationship Id="rId7" Type="http://schemas.openxmlformats.org/officeDocument/2006/relationships/hyperlink" Target="http://urok.1sept.ru/" TargetMode="External"/><Relationship Id="rId2" Type="http://schemas.openxmlformats.org/officeDocument/2006/relationships/hyperlink" Target="https://teacher-of-russia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osuchebnik.ru/" TargetMode="External"/><Relationship Id="rId5" Type="http://schemas.openxmlformats.org/officeDocument/2006/relationships/hyperlink" Target="https://prosv.ru/" TargetMode="External"/><Relationship Id="rId4" Type="http://schemas.openxmlformats.org/officeDocument/2006/relationships/hyperlink" Target="http://www.bfnm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.ru/" TargetMode="External"/><Relationship Id="rId3" Type="http://schemas.openxmlformats.org/officeDocument/2006/relationships/hyperlink" Target="https://olymp.hse.ru/mmo" TargetMode="External"/><Relationship Id="rId7" Type="http://schemas.openxmlformats.org/officeDocument/2006/relationships/hyperlink" Target="http://www.bfnm.ru/" TargetMode="External"/><Relationship Id="rId2" Type="http://schemas.openxmlformats.org/officeDocument/2006/relationships/hyperlink" Target="https://duhobr.ru/olimp2015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anepa.ru/shkolnik/olimpiada" TargetMode="External"/><Relationship Id="rId11" Type="http://schemas.openxmlformats.org/officeDocument/2006/relationships/hyperlink" Target="http://www.aefr.ru/concours.htm" TargetMode="External"/><Relationship Id="rId5" Type="http://schemas.openxmlformats.org/officeDocument/2006/relationships/hyperlink" Target="https://pvg.mk.ru/" TargetMode="External"/><Relationship Id="rId10" Type="http://schemas.openxmlformats.org/officeDocument/2006/relationships/hyperlink" Target="https://rusdeutsch.ru/" TargetMode="External"/><Relationship Id="rId4" Type="http://schemas.openxmlformats.org/officeDocument/2006/relationships/hyperlink" Target="http://olymp.msu.ru/" TargetMode="External"/><Relationship Id="rId9" Type="http://schemas.openxmlformats.org/officeDocument/2006/relationships/hyperlink" Target="https://www.goethe.de/ins/ru/ru/spr/unt/ver/kb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dvnetz.org/" TargetMode="External"/><Relationship Id="rId3" Type="http://schemas.openxmlformats.org/officeDocument/2006/relationships/hyperlink" Target="https://vk.com/spelta_spb" TargetMode="External"/><Relationship Id="rId7" Type="http://schemas.openxmlformats.org/officeDocument/2006/relationships/hyperlink" Target="http://dlv-rus.ru/" TargetMode="External"/><Relationship Id="rId2" Type="http://schemas.openxmlformats.org/officeDocument/2006/relationships/hyperlink" Target="http://elt-moscow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&#1091;&#1095;&#1080;&#1090;&#1077;&#1083;&#1103;-&#1087;&#1086;&#1076;&#1084;&#1086;&#1089;&#1082;&#1086;&#1074;&#1100;&#1103;.&#1088;&#1092;/" TargetMode="External"/><Relationship Id="rId11" Type="http://schemas.openxmlformats.org/officeDocument/2006/relationships/hyperlink" Target="https://vk.com/club55128926" TargetMode="External"/><Relationship Id="rId5" Type="http://schemas.openxmlformats.org/officeDocument/2006/relationships/hyperlink" Target="https://mgou.ru/assotsiatsii-prepodavatelej-moskovskoj-oblasti/assotsiatsiya-uchitelej-anglijskogo-yazyka-moskovskoj-oblasti" TargetMode="External"/><Relationship Id="rId10" Type="http://schemas.openxmlformats.org/officeDocument/2006/relationships/hyperlink" Target="https://www.lejourduprof.com/" TargetMode="External"/><Relationship Id="rId4" Type="http://schemas.openxmlformats.org/officeDocument/2006/relationships/hyperlink" Target="http://mosfla.org/" TargetMode="External"/><Relationship Id="rId9" Type="http://schemas.openxmlformats.org/officeDocument/2006/relationships/hyperlink" Target="http://www.aefr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вдохновлять.</a:t>
            </a: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 вдохновение учителю иностранного языка?</a:t>
            </a:r>
          </a:p>
          <a:p>
            <a:pPr algn="ctr"/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Ходкевич Татьяна Юрьевна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немецкого и английского языков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проекта «Ассоциированные школы ЮНЕСКО» школы № 1504 г. Москвы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международного сертификата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TKT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1835654" cy="12237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815" y="620688"/>
            <a:ext cx="2140189" cy="1072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069" y="3288861"/>
            <a:ext cx="1578419" cy="1132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9" y="3177321"/>
            <a:ext cx="1755800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275" y="3645024"/>
            <a:ext cx="1653449" cy="1308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84" y="4891616"/>
            <a:ext cx="1137443" cy="113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4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Иногда надо рисковать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 </a:t>
            </a:r>
            <a:r>
              <a:rPr lang="ru-RU" dirty="0"/>
              <a:t>серьезного риска не бывает серьезных прорывов.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564904"/>
            <a:ext cx="4060203" cy="32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Последний вагон – это тоже вагон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Использовать можно любую возможность, и последний вагон – это тоже вагон. Иногда получается в него успеть.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996952"/>
            <a:ext cx="7571184" cy="31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>
                <a:solidFill>
                  <a:srgbClr val="C00000"/>
                </a:solidFill>
              </a:rPr>
              <a:t>Есть только один шанс произвести первое впечатление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16" y="1600200"/>
            <a:ext cx="7776568" cy="4525963"/>
          </a:xfrm>
        </p:spPr>
      </p:pic>
    </p:spTree>
    <p:extLst>
      <p:ext uri="{BB962C8B-B14F-4D97-AF65-F5344CB8AC3E}">
        <p14:creationId xmlns:p14="http://schemas.microsoft.com/office/powerpoint/2010/main" val="347224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Выбирайте работу стратегически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If money is all you want, it will be all you get</a:t>
            </a:r>
            <a:r>
              <a:rPr lang="en-US" dirty="0" smtClean="0"/>
              <a:t>.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Ведь </a:t>
            </a:r>
            <a:r>
              <a:rPr lang="ru-RU" dirty="0"/>
              <a:t>помимо денег существуют еще множество вещей, имеющих важное значение для жизни и счастья – даже и карьерного счастья. Например, интересный проект, где есть возможность сформировать собственную команду,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151"/>
            <a:ext cx="1603574" cy="16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6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Уходите «куда-то», а не «откуда-то»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Опасно менять карьеру по причине «Я здесь больше не могу, куда угодно, только не здесь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Подобное </a:t>
            </a:r>
            <a:r>
              <a:rPr lang="ru-RU" dirty="0"/>
              <a:t>чувство – опасный советчик, из-за него можно принять поспешное решение.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503625"/>
            <a:ext cx="5610200" cy="28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1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Просите 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Умение попросить совета – сильное </a:t>
            </a:r>
            <a:r>
              <a:rPr lang="ru-RU" dirty="0" smtClean="0"/>
              <a:t>качество. </a:t>
            </a:r>
          </a:p>
          <a:p>
            <a:r>
              <a:rPr lang="ru-RU" dirty="0" smtClean="0"/>
              <a:t>Не </a:t>
            </a:r>
            <a:r>
              <a:rPr lang="ru-RU" dirty="0"/>
              <a:t>бойтесь показать, что понимаете хуже или нуждаетесь в поддержке. </a:t>
            </a:r>
            <a:endParaRPr lang="ru-RU" dirty="0" smtClean="0"/>
          </a:p>
          <a:p>
            <a:r>
              <a:rPr lang="ru-RU" dirty="0" smtClean="0"/>
              <a:t>Подобная </a:t>
            </a:r>
            <a:r>
              <a:rPr lang="ru-RU" dirty="0"/>
              <a:t>тактика часто дает прекрасные результаты. </a:t>
            </a:r>
            <a:endParaRPr lang="ru-RU" dirty="0" smtClean="0"/>
          </a:p>
          <a:p>
            <a:r>
              <a:rPr lang="ru-RU" dirty="0" smtClean="0"/>
              <a:t>Во-первых</a:t>
            </a:r>
            <a:r>
              <a:rPr lang="ru-RU" dirty="0"/>
              <a:t>, вокруг много умных людей с разнообразным опытом, и вам помогут их мысли и идеи. </a:t>
            </a:r>
            <a:endParaRPr lang="ru-RU" dirty="0" smtClean="0"/>
          </a:p>
          <a:p>
            <a:r>
              <a:rPr lang="ru-RU" dirty="0" smtClean="0"/>
              <a:t>Во-вторых</a:t>
            </a:r>
            <a:r>
              <a:rPr lang="ru-RU" dirty="0"/>
              <a:t>, это помогает избежать столкновений и настроить конструктивный диалог.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71008"/>
            <a:ext cx="1306488" cy="1029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99" y="642466"/>
            <a:ext cx="1127486" cy="9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8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Не пытайтесь справиться в одиночку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невозможно, да и не нужно. </a:t>
            </a:r>
            <a:endParaRPr lang="ru-RU" dirty="0" smtClean="0"/>
          </a:p>
          <a:p>
            <a:r>
              <a:rPr lang="ru-RU" dirty="0" smtClean="0"/>
              <a:t>Инвестируйте </a:t>
            </a:r>
            <a:r>
              <a:rPr lang="ru-RU" dirty="0"/>
              <a:t>в создание команды, ее развитие и мотивацию, не жалейте на это времени и сил.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каждого сотрудника собственный стиль и свой опыт.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когда есть общая идея, доверие и признание заслуг, они вдохновляют идти вперед.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501629"/>
            <a:ext cx="1807096" cy="1807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90429"/>
            <a:ext cx="1328461" cy="12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Важно соблюдать баланс в целом, баланса в каждый момент достичь невозможно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Судьба учителя </a:t>
            </a:r>
            <a:r>
              <a:rPr lang="ru-RU" dirty="0"/>
              <a:t>– жонглировать задачами и приоритетами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Помнить </a:t>
            </a:r>
            <a:r>
              <a:rPr lang="ru-RU" dirty="0"/>
              <a:t>о балансе в жизни в целом, но не пытаться достичь баланса в каждый отдельный момент времени</a:t>
            </a:r>
            <a:r>
              <a:rPr lang="ru-RU" dirty="0" smtClean="0"/>
              <a:t>.</a:t>
            </a:r>
          </a:p>
          <a:p>
            <a:r>
              <a:rPr lang="ru-RU" dirty="0"/>
              <a:t>Иногда надо полностью посвятить себя работе и не думать ни о чем другом, а в другой момент больше погрузиться в семейные дела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Четко записывать </a:t>
            </a:r>
            <a:r>
              <a:rPr lang="ru-RU" dirty="0"/>
              <a:t>свои приоритеты на неделю, месяц, квартал, тогда проще не требовать от себя лично каждый день всего и сразу.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292981"/>
            <a:ext cx="1386470" cy="1041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78" y="1451824"/>
            <a:ext cx="1522512" cy="11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 бойтесь сделать то, что многими сделано!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За </a:t>
            </a:r>
            <a:r>
              <a:rPr lang="ru-RU" dirty="0"/>
              <a:t>что ни возьмись, большая часть уже сделана, но ведь это еще не было сделано </a:t>
            </a:r>
            <a:r>
              <a:rPr lang="ru-RU" dirty="0" smtClean="0"/>
              <a:t>вами!</a:t>
            </a:r>
          </a:p>
          <a:p>
            <a:r>
              <a:rPr lang="ru-RU" dirty="0" smtClean="0"/>
              <a:t>Пикассо</a:t>
            </a:r>
            <a:r>
              <a:rPr lang="ru-RU" dirty="0"/>
              <a:t>, увидев древние наскальные изображения в пещере Ласко, сказал: «За двенадцать тысяч лет мы ничему новому не научились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Стоит </a:t>
            </a:r>
            <a:r>
              <a:rPr lang="ru-RU" dirty="0"/>
              <a:t>вам выразить ту же идею самому, вложить в нее свою страсть</a:t>
            </a:r>
            <a:r>
              <a:rPr lang="ru-RU" dirty="0" smtClean="0"/>
              <a:t>, свою изюминку </a:t>
            </a:r>
            <a:r>
              <a:rPr lang="ru-RU" dirty="0"/>
              <a:t>и идея становится вашей.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046" y="3501008"/>
            <a:ext cx="2638602" cy="14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Как не сойти с дистанции?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Творческий склад ума – это что-то вроде овчарки дома: с ней нужно много работать, если не хотите, чтобы она натворила бед. Занимайте свой ум, давайте ему работу, а не то он начнет сам себя загружать, и вам может не понравиться, чем он </a:t>
            </a:r>
            <a:r>
              <a:rPr lang="ru-RU" dirty="0" smtClean="0"/>
              <a:t>займется.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988975"/>
            <a:ext cx="3395023" cy="23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Вдохновение</a:t>
            </a:r>
            <a:r>
              <a:rPr lang="ru-RU" dirty="0"/>
              <a:t> – это часть вас, это то, что не может уйти, не может сбежать, просто потому что вы неделимы.</a:t>
            </a:r>
          </a:p>
          <a:p>
            <a:r>
              <a:rPr lang="ru-RU" dirty="0"/>
              <a:t>Да, часто </a:t>
            </a:r>
            <a:r>
              <a:rPr lang="ru-RU" dirty="0">
                <a:solidFill>
                  <a:srgbClr val="C00000"/>
                </a:solidFill>
              </a:rPr>
              <a:t>вдохновение</a:t>
            </a:r>
            <a:r>
              <a:rPr lang="ru-RU" dirty="0"/>
              <a:t> «потухает», мы чувствуем спад сил и отсутствие рвения к делу. Но, как и все на этом потухающем свете, его можно возродить, стоит лишь найти в себе желание.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2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 бойтесь жить без вдохновения!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Даже у талантливых мастеров любого дела бывают творческие кризисы, порой по несколько лет. И это нормально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</a:t>
            </a:r>
            <a:r>
              <a:rPr lang="ru-RU" dirty="0"/>
              <a:t>бойтесь этого, а если творчество – ваша работа, не бойтесь и сменить её или переключиться на что-то другое.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свою стихию вы вернетесь с новыми силами.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132" y="4832093"/>
            <a:ext cx="2195736" cy="14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говорите себе «нет»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Главное </a:t>
            </a:r>
            <a:r>
              <a:rPr lang="ru-RU" dirty="0"/>
              <a:t>качество успешных людей – </a:t>
            </a:r>
            <a:r>
              <a:rPr lang="ru-RU" dirty="0" err="1"/>
              <a:t>resilience</a:t>
            </a:r>
            <a:r>
              <a:rPr lang="ru-RU" dirty="0"/>
              <a:t>, стойкость и умение держать удар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ошибок не застрахован никто, но если ошибка произошла, то следующий этап — попереживал, сделал выводы, поднялся и побежал дальше.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Счастливые </a:t>
            </a:r>
            <a:r>
              <a:rPr lang="ru-RU" dirty="0"/>
              <a:t>люди обычно умеют не только к чему-то стремиться, но и получать удовольствие в пути.</a:t>
            </a:r>
          </a:p>
        </p:txBody>
      </p:sp>
    </p:spTree>
    <p:extLst>
      <p:ext uri="{BB962C8B-B14F-4D97-AF65-F5344CB8AC3E}">
        <p14:creationId xmlns:p14="http://schemas.microsoft.com/office/powerpoint/2010/main" val="13441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63397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8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" y="836712"/>
            <a:ext cx="908900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1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329" y="548680"/>
            <a:ext cx="3415672" cy="2428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7638"/>
            <a:ext cx="5620825" cy="3169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328" y="4123508"/>
            <a:ext cx="3408787" cy="22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52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7" y="908720"/>
            <a:ext cx="870496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66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0" y="836712"/>
            <a:ext cx="9089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77" y="662960"/>
            <a:ext cx="832092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15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576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8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6" y="1054307"/>
            <a:ext cx="87049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9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02" y="836712"/>
            <a:ext cx="896099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1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0" y="836712"/>
            <a:ext cx="8742539" cy="49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32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39" y="4221088"/>
            <a:ext cx="3527961" cy="216281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6698464" cy="37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94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51238" cy="49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87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3" y="836712"/>
            <a:ext cx="8965317" cy="5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76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09288" cy="48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2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Профессиональные конкурсы для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учителей иностранных языков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https://teacher-of-russia.ru</a:t>
            </a:r>
            <a:r>
              <a:rPr lang="en-US" sz="1800" dirty="0" smtClean="0">
                <a:hlinkClick r:id="rId2"/>
              </a:rPr>
              <a:t>/</a:t>
            </a:r>
            <a:r>
              <a:rPr lang="ru-RU" sz="1800" dirty="0" smtClean="0"/>
              <a:t> </a:t>
            </a:r>
            <a:r>
              <a:rPr lang="ru-RU" sz="1800" dirty="0"/>
              <a:t>- Всероссийский </a:t>
            </a:r>
            <a:r>
              <a:rPr lang="ru-RU" sz="1800" dirty="0" smtClean="0"/>
              <a:t>конкурс «Учитель </a:t>
            </a:r>
            <a:r>
              <a:rPr lang="ru-RU" sz="1800" dirty="0"/>
              <a:t>года России</a:t>
            </a:r>
            <a:r>
              <a:rPr lang="ru-RU" sz="1800" dirty="0" smtClean="0"/>
              <a:t>»</a:t>
            </a:r>
          </a:p>
          <a:p>
            <a:r>
              <a:rPr lang="en-US" sz="1800" dirty="0">
                <a:hlinkClick r:id="rId3"/>
              </a:rPr>
              <a:t>http://obrazshkola.ru/?</a:t>
            </a:r>
            <a:r>
              <a:rPr lang="en-US" sz="1800" dirty="0" smtClean="0">
                <a:hlinkClick r:id="rId3"/>
              </a:rPr>
              <a:t>page_id=788#1</a:t>
            </a:r>
            <a:r>
              <a:rPr lang="ru-RU" sz="1800" dirty="0"/>
              <a:t> - Конкурс на </a:t>
            </a:r>
            <a:r>
              <a:rPr lang="ru-RU" sz="1800" dirty="0" smtClean="0"/>
              <a:t>получение денежного </a:t>
            </a:r>
            <a:r>
              <a:rPr lang="ru-RU" sz="1800" dirty="0"/>
              <a:t>поощрения </a:t>
            </a:r>
            <a:r>
              <a:rPr lang="ru-RU" sz="1800" dirty="0" smtClean="0"/>
              <a:t>лучшими учителями </a:t>
            </a:r>
            <a:r>
              <a:rPr lang="ru-RU" sz="1800" dirty="0"/>
              <a:t>в </a:t>
            </a:r>
            <a:r>
              <a:rPr lang="ru-RU" sz="1800" dirty="0" smtClean="0"/>
              <a:t>рамках подпрограммы </a:t>
            </a:r>
            <a:r>
              <a:rPr lang="ru-RU" sz="1800" dirty="0"/>
              <a:t>«</a:t>
            </a:r>
            <a:r>
              <a:rPr lang="ru-RU" sz="1800" dirty="0" smtClean="0"/>
              <a:t>Развитие дошкольного</a:t>
            </a:r>
            <a:r>
              <a:rPr lang="ru-RU" sz="1800" dirty="0"/>
              <a:t>, общего </a:t>
            </a:r>
            <a:r>
              <a:rPr lang="ru-RU" sz="1800" dirty="0" smtClean="0"/>
              <a:t>и дополнительного образования детей» государственной программы Российской Федерации </a:t>
            </a:r>
            <a:r>
              <a:rPr lang="ru-RU" sz="1800" dirty="0"/>
              <a:t>«</a:t>
            </a:r>
            <a:r>
              <a:rPr lang="ru-RU" sz="1800" dirty="0" smtClean="0"/>
              <a:t>Развитие образования</a:t>
            </a:r>
            <a:r>
              <a:rPr lang="ru-RU" sz="1800" dirty="0"/>
              <a:t>» на </a:t>
            </a:r>
            <a:r>
              <a:rPr lang="ru-RU" sz="1800" dirty="0" smtClean="0"/>
              <a:t>2013-2020 годы»</a:t>
            </a:r>
          </a:p>
          <a:p>
            <a:r>
              <a:rPr lang="en-US" sz="1800" dirty="0">
                <a:hlinkClick r:id="rId4"/>
              </a:rPr>
              <a:t>http://www.bfnm.ru</a:t>
            </a:r>
            <a:r>
              <a:rPr lang="en-US" sz="1800" dirty="0" smtClean="0">
                <a:hlinkClick r:id="rId4"/>
              </a:rPr>
              <a:t>/</a:t>
            </a:r>
            <a:r>
              <a:rPr lang="ru-RU" sz="1800" dirty="0"/>
              <a:t> - Всероссийский </a:t>
            </a:r>
            <a:r>
              <a:rPr lang="ru-RU" sz="1800" dirty="0" smtClean="0"/>
              <a:t>конкурс профессионального мастерства педагогов </a:t>
            </a:r>
            <a:r>
              <a:rPr lang="ru-RU" sz="1800" dirty="0"/>
              <a:t>«Мой </a:t>
            </a:r>
            <a:r>
              <a:rPr lang="ru-RU" sz="1800" dirty="0" smtClean="0"/>
              <a:t>лучший урок»</a:t>
            </a:r>
          </a:p>
          <a:p>
            <a:r>
              <a:rPr lang="en-US" sz="1800" dirty="0">
                <a:hlinkClick r:id="rId5"/>
              </a:rPr>
              <a:t>https://prosv.ru</a:t>
            </a:r>
            <a:r>
              <a:rPr lang="en-US" sz="1800" dirty="0" smtClean="0">
                <a:hlinkClick r:id="rId5"/>
              </a:rPr>
              <a:t>/</a:t>
            </a:r>
            <a:r>
              <a:rPr lang="ru-RU" sz="1800" dirty="0"/>
              <a:t> - Всероссийский </a:t>
            </a:r>
            <a:r>
              <a:rPr lang="ru-RU" sz="1800" dirty="0" smtClean="0"/>
              <a:t>конкурс «УЧИТЕЛЬ </a:t>
            </a:r>
            <a:r>
              <a:rPr lang="ru-RU" sz="1800" dirty="0"/>
              <a:t>ПРОСВЕЩЕНИЯ</a:t>
            </a:r>
            <a:r>
              <a:rPr lang="ru-RU" sz="1800" dirty="0" smtClean="0"/>
              <a:t>»</a:t>
            </a:r>
          </a:p>
          <a:p>
            <a:r>
              <a:rPr lang="en-US" sz="1800" dirty="0">
                <a:hlinkClick r:id="rId6"/>
              </a:rPr>
              <a:t>https://rosuchebnik.ru</a:t>
            </a:r>
            <a:r>
              <a:rPr lang="en-US" sz="1800" dirty="0" smtClean="0">
                <a:hlinkClick r:id="rId6"/>
              </a:rPr>
              <a:t>/</a:t>
            </a:r>
            <a:r>
              <a:rPr lang="ru-RU" sz="1800" dirty="0"/>
              <a:t> - Всероссийская акция «45 </a:t>
            </a:r>
            <a:r>
              <a:rPr lang="ru-RU" sz="1800" dirty="0" smtClean="0"/>
              <a:t>минут из </a:t>
            </a:r>
            <a:r>
              <a:rPr lang="ru-RU" sz="1800" dirty="0"/>
              <a:t>опыта учителей</a:t>
            </a:r>
            <a:r>
              <a:rPr lang="ru-RU" sz="1800" dirty="0" smtClean="0"/>
              <a:t>»</a:t>
            </a:r>
          </a:p>
          <a:p>
            <a:r>
              <a:rPr lang="en-US" sz="1800" dirty="0">
                <a:hlinkClick r:id="rId7"/>
              </a:rPr>
              <a:t>http://urok.1sept.ru</a:t>
            </a:r>
            <a:r>
              <a:rPr lang="en-US" sz="1800" dirty="0" smtClean="0">
                <a:hlinkClick r:id="rId7"/>
              </a:rPr>
              <a:t>/</a:t>
            </a:r>
            <a:r>
              <a:rPr lang="ru-RU" sz="1800" dirty="0" smtClean="0"/>
              <a:t> - «Цифровой класс» конкурс сценариев уроков</a:t>
            </a:r>
          </a:p>
          <a:p>
            <a:r>
              <a:rPr lang="en-US" sz="1800" dirty="0">
                <a:hlinkClick r:id="rId8"/>
              </a:rPr>
              <a:t>https://vcro-konkurs.ru</a:t>
            </a:r>
            <a:r>
              <a:rPr lang="en-US" sz="1800" dirty="0" smtClean="0">
                <a:hlinkClick r:id="rId8"/>
              </a:rPr>
              <a:t>/</a:t>
            </a:r>
            <a:r>
              <a:rPr lang="ru-RU" sz="1800" dirty="0"/>
              <a:t> - </a:t>
            </a:r>
            <a:r>
              <a:rPr lang="ru-RU" sz="1800" dirty="0" smtClean="0"/>
              <a:t>Международный педагогический творческий конкурс </a:t>
            </a:r>
            <a:r>
              <a:rPr lang="ru-RU" sz="1800" dirty="0"/>
              <a:t>«Хрустальная звезда</a:t>
            </a:r>
            <a:r>
              <a:rPr lang="ru-RU" sz="1800" dirty="0" smtClean="0"/>
              <a:t>»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9106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Конкурсы и олимпиады для учащихся общеобразовательных</a:t>
            </a:r>
            <a:br>
              <a:rPr lang="ru-RU" sz="2000" dirty="0"/>
            </a:br>
            <a:r>
              <a:rPr lang="ru-RU" sz="2000" dirty="0"/>
              <a:t>организаций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>
                <a:hlinkClick r:id="rId2"/>
              </a:rPr>
              <a:t>https://duhobr.ru/olimp2015</a:t>
            </a:r>
            <a:r>
              <a:rPr lang="en-US" sz="1600" dirty="0" smtClean="0">
                <a:hlinkClick r:id="rId2"/>
              </a:rPr>
              <a:t>/</a:t>
            </a:r>
            <a:r>
              <a:rPr lang="ru-RU" sz="1600" dirty="0" smtClean="0"/>
              <a:t> </a:t>
            </a:r>
            <a:r>
              <a:rPr lang="ru-RU" sz="1600" dirty="0"/>
              <a:t>- </a:t>
            </a:r>
            <a:r>
              <a:rPr lang="ru-RU" sz="1600" dirty="0" smtClean="0"/>
              <a:t>Межрегиональная олимпиада школьников «Евразийская лингвистическая</a:t>
            </a:r>
            <a:endParaRPr lang="ru-RU" sz="1600" dirty="0"/>
          </a:p>
          <a:p>
            <a:r>
              <a:rPr lang="ru-RU" sz="1600" dirty="0"/>
              <a:t>олимпиада</a:t>
            </a:r>
            <a:r>
              <a:rPr lang="ru-RU" sz="1600" dirty="0" smtClean="0"/>
              <a:t>»</a:t>
            </a:r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olymp.hse.ru/mmo</a:t>
            </a:r>
            <a:r>
              <a:rPr lang="ru-RU" sz="1600" dirty="0"/>
              <a:t> - Олимпиада </a:t>
            </a:r>
            <a:r>
              <a:rPr lang="ru-RU" sz="1600" dirty="0" smtClean="0"/>
              <a:t>школьников «Высшая </a:t>
            </a:r>
            <a:r>
              <a:rPr lang="ru-RU" sz="1600" dirty="0"/>
              <a:t>проба</a:t>
            </a:r>
            <a:r>
              <a:rPr lang="ru-RU" sz="1600" dirty="0" smtClean="0"/>
              <a:t>»</a:t>
            </a:r>
          </a:p>
          <a:p>
            <a:r>
              <a:rPr lang="en-US" sz="1600" dirty="0">
                <a:hlinkClick r:id="rId4"/>
              </a:rPr>
              <a:t>http://olymp.msu.ru</a:t>
            </a:r>
            <a:r>
              <a:rPr lang="en-US" sz="1600" dirty="0" smtClean="0">
                <a:hlinkClick r:id="rId4"/>
              </a:rPr>
              <a:t>/</a:t>
            </a:r>
            <a:r>
              <a:rPr lang="ru-RU" sz="1600" dirty="0"/>
              <a:t> - Олимпиада </a:t>
            </a:r>
            <a:r>
              <a:rPr lang="ru-RU" sz="1600" dirty="0" smtClean="0"/>
              <a:t>школьников «Ломоносов»</a:t>
            </a:r>
          </a:p>
          <a:p>
            <a:r>
              <a:rPr lang="en-US" sz="1600" dirty="0">
                <a:hlinkClick r:id="rId5"/>
              </a:rPr>
              <a:t>https://pvg.mk.ru</a:t>
            </a:r>
            <a:r>
              <a:rPr lang="en-US" sz="1600" dirty="0" smtClean="0">
                <a:hlinkClick r:id="rId5"/>
              </a:rPr>
              <a:t>/</a:t>
            </a:r>
            <a:r>
              <a:rPr lang="ru-RU" sz="1600" dirty="0"/>
              <a:t> - Олимпиада </a:t>
            </a:r>
            <a:r>
              <a:rPr lang="ru-RU" sz="1600" dirty="0" smtClean="0"/>
              <a:t>школьников «Покори Воробьёвы горы!»</a:t>
            </a:r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www.ranepa.ru/shkolnik/olimpiada</a:t>
            </a:r>
            <a:r>
              <a:rPr lang="ru-RU" sz="1600" dirty="0"/>
              <a:t> - Олимпиада </a:t>
            </a:r>
            <a:r>
              <a:rPr lang="ru-RU" sz="1600" dirty="0" smtClean="0"/>
              <a:t>школьников Российской академии народного хозяйства и государственной службы при Президенте Российской Федерации</a:t>
            </a:r>
          </a:p>
          <a:p>
            <a:r>
              <a:rPr lang="en-US" sz="1600" dirty="0">
                <a:hlinkClick r:id="rId7"/>
              </a:rPr>
              <a:t>http://www.bfnm.ru</a:t>
            </a:r>
            <a:r>
              <a:rPr lang="en-US" sz="1600" dirty="0" smtClean="0">
                <a:hlinkClick r:id="rId7"/>
              </a:rPr>
              <a:t>/</a:t>
            </a:r>
            <a:r>
              <a:rPr lang="ru-RU" sz="1600" dirty="0"/>
              <a:t> - Фестиваль </a:t>
            </a:r>
            <a:r>
              <a:rPr lang="ru-RU" sz="1600" dirty="0" smtClean="0"/>
              <a:t>творческих открытий </a:t>
            </a:r>
            <a:r>
              <a:rPr lang="ru-RU" sz="1600" dirty="0"/>
              <a:t>и </a:t>
            </a:r>
            <a:r>
              <a:rPr lang="ru-RU" sz="1600" dirty="0" smtClean="0"/>
              <a:t>инициатив «Леонардо»</a:t>
            </a:r>
          </a:p>
          <a:p>
            <a:r>
              <a:rPr lang="en-US" sz="1600" dirty="0">
                <a:hlinkClick r:id="rId7"/>
              </a:rPr>
              <a:t>http://www.bfnm.ru</a:t>
            </a:r>
            <a:r>
              <a:rPr lang="en-US" sz="1600" dirty="0" smtClean="0">
                <a:hlinkClick r:id="rId7"/>
              </a:rPr>
              <a:t>/</a:t>
            </a:r>
            <a:r>
              <a:rPr lang="ru-RU" sz="1600" dirty="0"/>
              <a:t> - Всероссийский </a:t>
            </a:r>
            <a:r>
              <a:rPr lang="ru-RU" sz="1600" dirty="0" smtClean="0"/>
              <a:t>конкурс научно-</a:t>
            </a:r>
            <a:r>
              <a:rPr lang="ru-RU" sz="1600" dirty="0" err="1" smtClean="0"/>
              <a:t>исследовательскийх</a:t>
            </a:r>
            <a:r>
              <a:rPr lang="ru-RU" sz="1600" dirty="0" smtClean="0"/>
              <a:t> работ </a:t>
            </a:r>
            <a:r>
              <a:rPr lang="ru-RU" sz="1600" dirty="0"/>
              <a:t>имени </a:t>
            </a:r>
            <a:r>
              <a:rPr lang="ru-RU" sz="1600" dirty="0" smtClean="0"/>
              <a:t>Д.И. Менделеева </a:t>
            </a:r>
          </a:p>
          <a:p>
            <a:r>
              <a:rPr lang="en-US" sz="1600" dirty="0">
                <a:hlinkClick r:id="rId8"/>
              </a:rPr>
              <a:t>https://www.rea.ru</a:t>
            </a:r>
            <a:r>
              <a:rPr lang="en-US" sz="1600" dirty="0" smtClean="0">
                <a:hlinkClick r:id="rId8"/>
              </a:rPr>
              <a:t>/</a:t>
            </a:r>
            <a:r>
              <a:rPr lang="ru-RU" sz="1600" dirty="0"/>
              <a:t> - Плехановская </a:t>
            </a:r>
            <a:r>
              <a:rPr lang="ru-RU" sz="1600" dirty="0" smtClean="0"/>
              <a:t>олимпиада школьников</a:t>
            </a:r>
          </a:p>
          <a:p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www.goethe.de/ins/ru/ru/spr/unt/ver/kb.html</a:t>
            </a:r>
            <a:r>
              <a:rPr lang="ru-RU" sz="1600" dirty="0"/>
              <a:t> - «Мост культур – </a:t>
            </a:r>
            <a:r>
              <a:rPr lang="ru-RU" sz="1600" dirty="0" smtClean="0"/>
              <a:t>Россия и </a:t>
            </a:r>
            <a:r>
              <a:rPr lang="ru-RU" sz="1600" dirty="0"/>
              <a:t>Германия</a:t>
            </a:r>
            <a:r>
              <a:rPr lang="ru-RU" sz="1600" dirty="0" smtClean="0"/>
              <a:t>»</a:t>
            </a:r>
          </a:p>
          <a:p>
            <a:r>
              <a:rPr lang="en-US" sz="1600" dirty="0">
                <a:hlinkClick r:id="rId10"/>
              </a:rPr>
              <a:t>https://rusdeutsch.ru</a:t>
            </a:r>
            <a:r>
              <a:rPr lang="en-US" sz="1600" dirty="0" smtClean="0">
                <a:hlinkClick r:id="rId10"/>
              </a:rPr>
              <a:t>/</a:t>
            </a:r>
            <a:r>
              <a:rPr lang="ru-RU" sz="1600" dirty="0" smtClean="0"/>
              <a:t> - </a:t>
            </a:r>
            <a:r>
              <a:rPr lang="en-US" sz="1600" dirty="0"/>
              <a:t>„</a:t>
            </a:r>
            <a:r>
              <a:rPr lang="en-US" sz="1600" dirty="0" err="1"/>
              <a:t>Totales</a:t>
            </a:r>
            <a:r>
              <a:rPr lang="en-US" sz="1600" dirty="0"/>
              <a:t> Diktat“ </a:t>
            </a:r>
            <a:r>
              <a:rPr lang="ru-RU" sz="1600" dirty="0" smtClean="0"/>
              <a:t>Всероссийская открытая акция.</a:t>
            </a:r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www.aefr.ru/concours.htm</a:t>
            </a:r>
            <a:r>
              <a:rPr lang="ru-RU" sz="1600" dirty="0"/>
              <a:t> - Всероссийские Конкурсы школьников "Знаете ли вы Францию и её регионы?"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9968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все это нужно?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</a:t>
            </a:r>
            <a:r>
              <a:rPr lang="ru-RU" dirty="0"/>
              <a:t>скажите:</a:t>
            </a:r>
          </a:p>
          <a:p>
            <a:r>
              <a:rPr lang="ru-RU" dirty="0"/>
              <a:t>Как называется таблица успеваемости?</a:t>
            </a:r>
          </a:p>
          <a:p>
            <a:r>
              <a:rPr lang="ru-RU" dirty="0"/>
              <a:t>Как называется толстый провод?</a:t>
            </a:r>
          </a:p>
          <a:p>
            <a:r>
              <a:rPr lang="ru-RU" dirty="0"/>
              <a:t>Кто убил Каина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97476"/>
            <a:ext cx="4118326" cy="30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86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все это нужно?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у современной молодежи не возникало стереотипного мышления, необходимо предлагать для них разные формы работы, развивать у них фантазию, творчество и критическое мышление.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3501008"/>
            <a:ext cx="571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4" y="836712"/>
            <a:ext cx="8914752" cy="50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7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5" y="620688"/>
            <a:ext cx="890931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«В карьерной гонке побеждают влюбленные»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Хотите </a:t>
            </a:r>
            <a:r>
              <a:rPr lang="ru-RU" dirty="0"/>
              <a:t>в чем-то состояться – выбирайте по </a:t>
            </a:r>
            <a:r>
              <a:rPr lang="ru-RU" dirty="0" smtClean="0"/>
              <a:t>любви</a:t>
            </a:r>
            <a:r>
              <a:rPr lang="en-US" dirty="0" smtClean="0"/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Читайте мотивирующую литературу или подпишитесь в соц. сетях на аккаунты интересных коллег. Просматривая данные аккаунты, вы безусловно будете вдохновлены их идеями и захотите что-то внедрить у себя на уроках.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Рекомендую: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 </a:t>
            </a:r>
            <a:r>
              <a:rPr lang="ru-RU" sz="2400" dirty="0" smtClean="0">
                <a:solidFill>
                  <a:prstClr val="black"/>
                </a:solidFill>
              </a:rPr>
              <a:t>      </a:t>
            </a:r>
            <a:r>
              <a:rPr lang="en-US" sz="2400" dirty="0" err="1">
                <a:solidFill>
                  <a:prstClr val="black"/>
                </a:solidFill>
              </a:rPr>
              <a:t>liya_osetrova</a:t>
            </a:r>
            <a:r>
              <a:rPr lang="en-US" sz="2400" dirty="0">
                <a:solidFill>
                  <a:prstClr val="black"/>
                </a:solidFill>
              </a:rPr>
              <a:t>      </a:t>
            </a:r>
            <a:r>
              <a:rPr lang="en-US" sz="2400" dirty="0" err="1">
                <a:solidFill>
                  <a:prstClr val="black"/>
                </a:solidFill>
              </a:rPr>
              <a:t>valentina_s_roman</a:t>
            </a:r>
            <a:r>
              <a:rPr lang="en-US" sz="2400" dirty="0">
                <a:solidFill>
                  <a:prstClr val="black"/>
                </a:solidFill>
              </a:rPr>
              <a:t>       </a:t>
            </a:r>
            <a:r>
              <a:rPr lang="en-US" sz="2400" dirty="0" err="1">
                <a:solidFill>
                  <a:prstClr val="black"/>
                </a:solidFill>
              </a:rPr>
              <a:t>teacher.anna.Italy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      </a:t>
            </a:r>
            <a:r>
              <a:rPr lang="en-US" sz="2400" dirty="0" err="1">
                <a:solidFill>
                  <a:prstClr val="black"/>
                </a:solidFill>
              </a:rPr>
              <a:t>sun.english</a:t>
            </a:r>
            <a:r>
              <a:rPr lang="en-US" sz="2400" dirty="0">
                <a:solidFill>
                  <a:prstClr val="black"/>
                </a:solidFill>
              </a:rPr>
              <a:t>          </a:t>
            </a:r>
            <a:r>
              <a:rPr lang="en-US" sz="2400" dirty="0" err="1">
                <a:solidFill>
                  <a:prstClr val="black"/>
                </a:solidFill>
              </a:rPr>
              <a:t>meet_english</a:t>
            </a:r>
            <a:r>
              <a:rPr lang="en-US" sz="2400" dirty="0">
                <a:solidFill>
                  <a:prstClr val="black"/>
                </a:solidFill>
              </a:rPr>
              <a:t> 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      Andrew </a:t>
            </a:r>
            <a:r>
              <a:rPr lang="en-US" sz="2400" dirty="0" err="1">
                <a:solidFill>
                  <a:prstClr val="black"/>
                </a:solidFill>
              </a:rPr>
              <a:t>Mishin</a:t>
            </a:r>
            <a:r>
              <a:rPr lang="en-US" sz="2400" dirty="0">
                <a:solidFill>
                  <a:prstClr val="black"/>
                </a:solidFill>
              </a:rPr>
              <a:t>    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Sophia </a:t>
            </a:r>
            <a:r>
              <a:rPr lang="en-US" sz="2400" dirty="0" err="1">
                <a:solidFill>
                  <a:prstClr val="black"/>
                </a:solidFill>
              </a:rPr>
              <a:t>Gimadeeva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     Наталья Федотова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        Ольга </a:t>
            </a:r>
            <a:r>
              <a:rPr lang="ru-RU" sz="2400" dirty="0" err="1">
                <a:solidFill>
                  <a:prstClr val="black"/>
                </a:solidFill>
              </a:rPr>
              <a:t>Болтнева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" y="5085184"/>
            <a:ext cx="719485" cy="719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" y="4158308"/>
            <a:ext cx="744314" cy="7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1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Предметные ассоциации учителей иностранных языков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hlinkClick r:id="rId2"/>
              </a:rPr>
              <a:t>http://elt-moscow.ru</a:t>
            </a:r>
            <a:r>
              <a:rPr lang="en-US" sz="1400" dirty="0" smtClean="0">
                <a:hlinkClick r:id="rId2"/>
              </a:rPr>
              <a:t>/</a:t>
            </a:r>
            <a:r>
              <a:rPr lang="ru-RU" sz="1400" dirty="0" smtClean="0"/>
              <a:t> - </a:t>
            </a:r>
            <a:r>
              <a:rPr lang="en-US" sz="1400" dirty="0">
                <a:solidFill>
                  <a:srgbClr val="C00000"/>
                </a:solidFill>
              </a:rPr>
              <a:t>MOSCOW ENGLISH </a:t>
            </a:r>
            <a:r>
              <a:rPr lang="en-US" sz="1400" dirty="0" smtClean="0">
                <a:solidFill>
                  <a:srgbClr val="C00000"/>
                </a:solidFill>
              </a:rPr>
              <a:t>LANGUAGE </a:t>
            </a:r>
            <a:r>
              <a:rPr lang="en-US" sz="1400" dirty="0">
                <a:solidFill>
                  <a:srgbClr val="C00000"/>
                </a:solidFill>
              </a:rPr>
              <a:t>TEACHERS </a:t>
            </a:r>
            <a:r>
              <a:rPr lang="en-US" sz="1400" dirty="0" smtClean="0">
                <a:solidFill>
                  <a:srgbClr val="C00000"/>
                </a:solidFill>
              </a:rPr>
              <a:t>ASSOCIATION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rgbClr val="C00000"/>
                </a:solidFill>
                <a:hlinkClick r:id="rId3"/>
              </a:rPr>
              <a:t>vk.com/spelta_spb</a:t>
            </a:r>
            <a:r>
              <a:rPr lang="ru-RU" sz="1400" dirty="0">
                <a:solidFill>
                  <a:srgbClr val="C00000"/>
                </a:solidFill>
              </a:rPr>
              <a:t> - ассоциация, объединяющая преподавателей английского языка </a:t>
            </a:r>
            <a:r>
              <a:rPr lang="ru-RU" sz="1400" dirty="0" smtClean="0">
                <a:solidFill>
                  <a:srgbClr val="C00000"/>
                </a:solidFill>
              </a:rPr>
              <a:t>Северо-Запада.</a:t>
            </a:r>
          </a:p>
          <a:p>
            <a:r>
              <a:rPr lang="en-US" sz="1400" dirty="0" smtClean="0">
                <a:solidFill>
                  <a:srgbClr val="C00000"/>
                </a:solidFill>
                <a:hlinkClick r:id="rId4"/>
              </a:rPr>
              <a:t>http</a:t>
            </a:r>
            <a:r>
              <a:rPr lang="en-US" sz="1400" dirty="0">
                <a:solidFill>
                  <a:srgbClr val="C00000"/>
                </a:solidFill>
                <a:hlinkClick r:id="rId4"/>
              </a:rPr>
              <a:t>://mosfla.org</a:t>
            </a:r>
            <a:r>
              <a:rPr lang="en-US" sz="1400" dirty="0" smtClean="0">
                <a:solidFill>
                  <a:srgbClr val="C00000"/>
                </a:solidFill>
                <a:hlinkClick r:id="rId4"/>
              </a:rPr>
              <a:t>/</a:t>
            </a:r>
            <a:r>
              <a:rPr lang="ru-RU" sz="1400" dirty="0">
                <a:solidFill>
                  <a:srgbClr val="C00000"/>
                </a:solidFill>
              </a:rPr>
              <a:t>  - Региональная общественная организация в составе РОО "Единая независимая ассоциация </a:t>
            </a:r>
            <a:r>
              <a:rPr lang="ru-RU" sz="1400" dirty="0" smtClean="0">
                <a:solidFill>
                  <a:srgbClr val="C00000"/>
                </a:solidFill>
              </a:rPr>
              <a:t>педагогов»</a:t>
            </a:r>
          </a:p>
          <a:p>
            <a:r>
              <a:rPr lang="en-US" sz="1400" dirty="0" smtClean="0">
                <a:solidFill>
                  <a:srgbClr val="C00000"/>
                </a:solidFill>
                <a:hlinkClick r:id="rId5"/>
              </a:rPr>
              <a:t>https</a:t>
            </a:r>
            <a:r>
              <a:rPr lang="en-US" sz="1400" dirty="0">
                <a:solidFill>
                  <a:srgbClr val="C00000"/>
                </a:solidFill>
                <a:hlinkClick r:id="rId5"/>
              </a:rPr>
              <a:t>://</a:t>
            </a:r>
            <a:r>
              <a:rPr lang="en-US" sz="1400" dirty="0" smtClean="0">
                <a:solidFill>
                  <a:srgbClr val="C00000"/>
                </a:solidFill>
                <a:hlinkClick r:id="rId5"/>
              </a:rPr>
              <a:t>mgou.ru/assotsiatsii-prepodavatelej-moskovskoj-oblasti/assotsiatsiya-uchitelej-anglijskogo-yazyka-moskovskoj-oblasti</a:t>
            </a:r>
            <a:r>
              <a:rPr lang="ru-RU" sz="1400" dirty="0">
                <a:solidFill>
                  <a:srgbClr val="C00000"/>
                </a:solidFill>
              </a:rPr>
              <a:t> - АССОЦИАЦИЯ УЧИТЕЛЕЙ АНГЛИЙСКОГО ЯЗЫКА МОСКОВСКОЙ </a:t>
            </a:r>
            <a:r>
              <a:rPr lang="ru-RU" sz="1400" dirty="0" smtClean="0">
                <a:solidFill>
                  <a:srgbClr val="C00000"/>
                </a:solidFill>
              </a:rPr>
              <a:t>ОБЛАСТИ</a:t>
            </a:r>
          </a:p>
          <a:p>
            <a:r>
              <a:rPr lang="en-US" sz="1400" dirty="0" smtClean="0">
                <a:solidFill>
                  <a:srgbClr val="C00000"/>
                </a:solidFill>
                <a:hlinkClick r:id="rId6"/>
              </a:rPr>
              <a:t>http</a:t>
            </a:r>
            <a:r>
              <a:rPr lang="en-US" sz="1400" dirty="0">
                <a:solidFill>
                  <a:srgbClr val="C00000"/>
                </a:solidFill>
                <a:hlinkClick r:id="rId6"/>
              </a:rPr>
              <a:t>://www.xn----dtbfcopekqcbg4afn8d5exbl.xn--p1ai</a:t>
            </a:r>
            <a:r>
              <a:rPr lang="en-US" sz="1400" dirty="0" smtClean="0">
                <a:solidFill>
                  <a:srgbClr val="C00000"/>
                </a:solidFill>
                <a:hlinkClick r:id="rId6"/>
              </a:rPr>
              <a:t>/</a:t>
            </a:r>
            <a:r>
              <a:rPr lang="ru-RU" sz="1400" dirty="0" smtClean="0">
                <a:solidFill>
                  <a:srgbClr val="C00000"/>
                </a:solidFill>
              </a:rPr>
              <a:t> - Ассоциация педагогов Московской области               « Учителя Подмосковья»</a:t>
            </a:r>
          </a:p>
          <a:p>
            <a:r>
              <a:rPr lang="en-US" sz="1400" dirty="0" smtClean="0">
                <a:solidFill>
                  <a:srgbClr val="C00000"/>
                </a:solidFill>
                <a:hlinkClick r:id="rId7"/>
              </a:rPr>
              <a:t>http</a:t>
            </a:r>
            <a:r>
              <a:rPr lang="en-US" sz="1400" dirty="0">
                <a:solidFill>
                  <a:srgbClr val="C00000"/>
                </a:solidFill>
                <a:hlinkClick r:id="rId7"/>
              </a:rPr>
              <a:t>://dlv-rus.ru</a:t>
            </a:r>
            <a:r>
              <a:rPr lang="en-US" sz="1400" dirty="0" smtClean="0">
                <a:solidFill>
                  <a:srgbClr val="C00000"/>
                </a:solidFill>
                <a:hlinkClick r:id="rId7"/>
              </a:rPr>
              <a:t>/</a:t>
            </a:r>
            <a:r>
              <a:rPr lang="ru-RU" sz="1400" dirty="0">
                <a:solidFill>
                  <a:srgbClr val="C00000"/>
                </a:solidFill>
              </a:rPr>
              <a:t> - Межрегиональная ассоциация </a:t>
            </a:r>
            <a:r>
              <a:rPr lang="ru-RU" sz="1400" dirty="0" smtClean="0">
                <a:solidFill>
                  <a:srgbClr val="C00000"/>
                </a:solidFill>
              </a:rPr>
              <a:t>учителей и </a:t>
            </a:r>
            <a:r>
              <a:rPr lang="ru-RU" sz="1400" dirty="0">
                <a:solidFill>
                  <a:srgbClr val="C00000"/>
                </a:solidFill>
              </a:rPr>
              <a:t>преподавателей немецкого </a:t>
            </a:r>
            <a:r>
              <a:rPr lang="ru-RU" sz="1400" dirty="0" smtClean="0">
                <a:solidFill>
                  <a:srgbClr val="C00000"/>
                </a:solidFill>
              </a:rPr>
              <a:t>языка</a:t>
            </a:r>
          </a:p>
          <a:p>
            <a:r>
              <a:rPr lang="en-US" sz="1400" dirty="0" smtClean="0">
                <a:solidFill>
                  <a:srgbClr val="C00000"/>
                </a:solidFill>
                <a:hlinkClick r:id="rId8"/>
              </a:rPr>
              <a:t>https</a:t>
            </a:r>
            <a:r>
              <a:rPr lang="en-US" sz="1400" dirty="0">
                <a:solidFill>
                  <a:srgbClr val="C00000"/>
                </a:solidFill>
                <a:hlinkClick r:id="rId8"/>
              </a:rPr>
              <a:t>://idvnetz.org</a:t>
            </a:r>
            <a:r>
              <a:rPr lang="en-US" sz="1400" dirty="0" smtClean="0">
                <a:solidFill>
                  <a:srgbClr val="C00000"/>
                </a:solidFill>
                <a:hlinkClick r:id="rId8"/>
              </a:rPr>
              <a:t>/</a:t>
            </a:r>
            <a:r>
              <a:rPr lang="ru-RU" sz="1400" dirty="0" smtClean="0">
                <a:solidFill>
                  <a:srgbClr val="C00000"/>
                </a:solidFill>
              </a:rPr>
              <a:t>  - IDV </a:t>
            </a:r>
            <a:r>
              <a:rPr lang="ru-RU" sz="1400" dirty="0">
                <a:solidFill>
                  <a:srgbClr val="C00000"/>
                </a:solidFill>
              </a:rPr>
              <a:t>- </a:t>
            </a:r>
            <a:r>
              <a:rPr lang="ru-RU" sz="1400" dirty="0" err="1">
                <a:solidFill>
                  <a:srgbClr val="C00000"/>
                </a:solidFill>
              </a:rPr>
              <a:t>Der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Internationale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</a:rPr>
              <a:t>Deutschlehrerverband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- Международная ассоциация учителей </a:t>
            </a:r>
            <a:r>
              <a:rPr lang="ru-RU" sz="1400" dirty="0" smtClean="0">
                <a:solidFill>
                  <a:srgbClr val="C00000"/>
                </a:solidFill>
              </a:rPr>
              <a:t>немецкого</a:t>
            </a:r>
          </a:p>
          <a:p>
            <a:r>
              <a:rPr lang="en-US" sz="1400" dirty="0">
                <a:solidFill>
                  <a:srgbClr val="C00000"/>
                </a:solidFill>
                <a:hlinkClick r:id="rId9"/>
              </a:rPr>
              <a:t>http://www.aefr.ru</a:t>
            </a:r>
            <a:r>
              <a:rPr lang="en-US" sz="1400" dirty="0" smtClean="0">
                <a:solidFill>
                  <a:srgbClr val="C00000"/>
                </a:solidFill>
                <a:hlinkClick r:id="rId9"/>
              </a:rPr>
              <a:t>/</a:t>
            </a:r>
            <a:r>
              <a:rPr lang="ru-RU" sz="1400" dirty="0">
                <a:solidFill>
                  <a:srgbClr val="C00000"/>
                </a:solidFill>
              </a:rPr>
              <a:t> - Ассоциация преподавателей французского </a:t>
            </a:r>
            <a:r>
              <a:rPr lang="ru-RU" sz="1400" dirty="0" smtClean="0">
                <a:solidFill>
                  <a:srgbClr val="C00000"/>
                </a:solidFill>
              </a:rPr>
              <a:t>языка</a:t>
            </a:r>
          </a:p>
          <a:p>
            <a:r>
              <a:rPr lang="en-US" sz="1400" dirty="0">
                <a:solidFill>
                  <a:srgbClr val="C00000"/>
                </a:solidFill>
                <a:hlinkClick r:id="rId10"/>
              </a:rPr>
              <a:t>https://www.lejourduprof.com</a:t>
            </a:r>
            <a:r>
              <a:rPr lang="en-US" sz="1400" dirty="0" smtClean="0">
                <a:solidFill>
                  <a:srgbClr val="C00000"/>
                </a:solidFill>
                <a:hlinkClick r:id="rId10"/>
              </a:rPr>
              <a:t>/</a:t>
            </a:r>
            <a:r>
              <a:rPr lang="ru-RU" sz="1400" dirty="0">
                <a:solidFill>
                  <a:srgbClr val="C00000"/>
                </a:solidFill>
              </a:rPr>
              <a:t> -  Международной федерацией преподавателей </a:t>
            </a:r>
            <a:r>
              <a:rPr lang="ru-RU" sz="1400" dirty="0" smtClean="0">
                <a:solidFill>
                  <a:srgbClr val="C00000"/>
                </a:solidFill>
              </a:rPr>
              <a:t>французского языка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  <a:hlinkClick r:id="rId11"/>
              </a:rPr>
              <a:t>https://</a:t>
            </a:r>
            <a:r>
              <a:rPr lang="en-US" sz="1400" dirty="0" smtClean="0">
                <a:solidFill>
                  <a:srgbClr val="C00000"/>
                </a:solidFill>
                <a:hlinkClick r:id="rId11"/>
              </a:rPr>
              <a:t>vk.com/club55128926</a:t>
            </a:r>
            <a:r>
              <a:rPr lang="ru-RU" sz="1400" dirty="0">
                <a:solidFill>
                  <a:srgbClr val="C00000"/>
                </a:solidFill>
              </a:rPr>
              <a:t> - Сибирская ассоциация учителей и преподавателей иностранных </a:t>
            </a:r>
            <a:r>
              <a:rPr lang="ru-RU" sz="1400" dirty="0" smtClean="0">
                <a:solidFill>
                  <a:srgbClr val="C00000"/>
                </a:solidFill>
              </a:rPr>
              <a:t>языков</a:t>
            </a:r>
          </a:p>
          <a:p>
            <a:endParaRPr lang="ru-RU" sz="1200" dirty="0">
              <a:solidFill>
                <a:srgbClr val="C00000"/>
              </a:solidFill>
            </a:endParaRPr>
          </a:p>
          <a:p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1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Не бойтесь заявить о себе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«Чем я могу вам пригодиться?». Не надо ожидать, когда хорошая работа к вам придет.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708920"/>
            <a:ext cx="5101538" cy="30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Делайте «лишнее»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человек делает только то, что положено, он вряд ли получит новые возможности для продвижения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Понаблюдайте </a:t>
            </a:r>
            <a:r>
              <a:rPr lang="ru-RU" dirty="0"/>
              <a:t>и вы увидите, что успешные люди не руководствуются перечнем своих обязанностей, a постоянно берут на себя «лишние» проекты, которые в итоге «выстреливают».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87" y="4797152"/>
            <a:ext cx="2869713" cy="16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8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Напрягайтесь, когда это необходимо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Бывают такие периоды, когда надо напрячься. Не надо себя жалеть, надо четко себе сказать: эти четыре недели очень многое решают для моей жизни, и это всего четыре недели.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В режиме «Вечного подвига» </a:t>
            </a:r>
            <a:r>
              <a:rPr lang="ru-RU" dirty="0"/>
              <a:t>невозможно прожить всю жизнь, но четыре недели можно. </a:t>
            </a:r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535540"/>
            <a:ext cx="1652324" cy="16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37370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237</TotalTime>
  <Words>1322</Words>
  <Application>Microsoft Office PowerPoint</Application>
  <PresentationFormat>Экран (4:3)</PresentationFormat>
  <Paragraphs>120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Презентация5</vt:lpstr>
      <vt:lpstr>Презентация PowerPoint</vt:lpstr>
      <vt:lpstr>Презентация PowerPoint</vt:lpstr>
      <vt:lpstr>Презентация PowerPoint</vt:lpstr>
      <vt:lpstr>Презентация PowerPoint</vt:lpstr>
      <vt:lpstr>«В карьерной гонке побеждают влюбленные»</vt:lpstr>
      <vt:lpstr>Предметные ассоциации учителей иностранных языков</vt:lpstr>
      <vt:lpstr>Не бойтесь заявить о себе</vt:lpstr>
      <vt:lpstr> Делайте «лишнее»</vt:lpstr>
      <vt:lpstr>Напрягайтесь, когда это необходимо</vt:lpstr>
      <vt:lpstr>Иногда надо рисковать</vt:lpstr>
      <vt:lpstr>Последний вагон – это тоже вагон</vt:lpstr>
      <vt:lpstr> Есть только один шанс произвести первое впечатление</vt:lpstr>
      <vt:lpstr>Выбирайте работу стратегически</vt:lpstr>
      <vt:lpstr>Уходите «куда-то», а не «откуда-то»</vt:lpstr>
      <vt:lpstr>Просите совета</vt:lpstr>
      <vt:lpstr>Не пытайтесь справиться в одиночку</vt:lpstr>
      <vt:lpstr>Важно соблюдать баланс в целом, баланса в каждый момент достичь невозможно</vt:lpstr>
      <vt:lpstr>Не бойтесь сделать то, что многими сделано!</vt:lpstr>
      <vt:lpstr>Как не сойти с дистанции?</vt:lpstr>
      <vt:lpstr>Не бойтесь жить без вдохновения!</vt:lpstr>
      <vt:lpstr>Не говорите себе «нет»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Профессиональные конкурсы для учителей иностранных языков</vt:lpstr>
      <vt:lpstr>Конкурсы и олимпиады для учащихся общеобразовательных организаций</vt:lpstr>
      <vt:lpstr>Зачем все это нужно?</vt:lpstr>
      <vt:lpstr>Зачем все это нужно?</vt:lpstr>
      <vt:lpstr>Презентация PowerPoint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Анастасия Черепнева</cp:lastModifiedBy>
  <cp:revision>28</cp:revision>
  <dcterms:created xsi:type="dcterms:W3CDTF">2016-05-25T17:40:02Z</dcterms:created>
  <dcterms:modified xsi:type="dcterms:W3CDTF">2019-10-04T08:15:40Z</dcterms:modified>
</cp:coreProperties>
</file>