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Roboto Black" panose="020B0604020202020204" charset="0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KT4mUqrYnAmSRtGfTcOhxpaF/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1A4345E-2160-40BC-8824-07F7C059E2C9}">
  <a:tblStyle styleId="{E1A4345E-2160-40BC-8824-07F7C059E2C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20" d="100"/>
          <a:sy n="220" d="100"/>
        </p:scale>
        <p:origin x="-414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40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d1b5fffa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cd1b5fffa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d1b5fffa2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cd1b5fffa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d1b5fffa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cd1b5fffa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d1b5fffa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cd1b5fffa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d1b5fffa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cd1b5fffa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d1b5fffa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cd1b5fffa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d1b5fffa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2cd1b5fffa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d1b5fffa2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cd1b5fffa2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d1b5fffa2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cd1b5fffa2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d1b5fffa2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cd1b5fffa2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d1b5fffa2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cd1b5fffa2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d1b5fffa2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cd1b5fffa2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d1b5fffa2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cd1b5fffa2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d1b5fffa2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2cd1b5fffa2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d1b5fffa2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cd1b5fffa2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d1b5fffa2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cd1b5fffa2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d1b5fff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cd1b5fffa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d1b5fffa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cd1b5fffa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d1b5fffa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cd1b5fffa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d1b5fffa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cd1b5fffa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d1b5fffa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cd1b5fffa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d1b5fffa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cd1b5fffa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d1b5fffa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cd1b5fffa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" name="Google Shape;16;p21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20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ofUO3Kys3pBylvKCRqUtUkaEnLmQvJx-/view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zon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y-shop.ru/" TargetMode="External"/><Relationship Id="rId5" Type="http://schemas.openxmlformats.org/officeDocument/2006/relationships/hyperlink" Target="http://www.englishteachers.ru/" TargetMode="External"/><Relationship Id="rId4" Type="http://schemas.openxmlformats.org/officeDocument/2006/relationships/hyperlink" Target="http://www.wildberries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35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32.png"/><Relationship Id="rId17" Type="http://schemas.openxmlformats.org/officeDocument/2006/relationships/hyperlink" Target="https://1sept.ru/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31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bS7KfgZ30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500">
                <a:solidFill>
                  <a:srgbClr val="0087D0"/>
                </a:solidFill>
                <a:highlight>
                  <a:srgbClr val="FFFFFF"/>
                </a:highlight>
              </a:rPr>
              <a:t>Приемы для легкого обучения чтению и основам грамматики </a:t>
            </a:r>
            <a:endParaRPr sz="2500">
              <a:solidFill>
                <a:srgbClr val="0087D0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990"/>
              <a:buNone/>
            </a:pPr>
            <a:r>
              <a:rPr lang="ru-RU" sz="2500">
                <a:solidFill>
                  <a:srgbClr val="0087D0"/>
                </a:solidFill>
                <a:highlight>
                  <a:srgbClr val="FFFFFF"/>
                </a:highlight>
              </a:rPr>
              <a:t>в начальной школе </a:t>
            </a:r>
            <a:endParaRPr sz="2500">
              <a:solidFill>
                <a:srgbClr val="0087D0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ts val="990"/>
              <a:buNone/>
            </a:pPr>
            <a:r>
              <a:rPr lang="ru-RU" sz="2500">
                <a:solidFill>
                  <a:srgbClr val="0087D0"/>
                </a:solidFill>
                <a:highlight>
                  <a:srgbClr val="FFFFFF"/>
                </a:highlight>
              </a:rPr>
              <a:t>(система Е.В. Русиновой)</a:t>
            </a:r>
            <a:endParaRPr sz="5560"/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1371600" y="3472575"/>
            <a:ext cx="6400800" cy="131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А.В. Конобеев, к.пед.н., главный редактор издательства “Титул”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cd1b5fffa2_0_127"/>
          <p:cNvSpPr txBox="1">
            <a:spLocks noGrp="1"/>
          </p:cNvSpPr>
          <p:nvPr>
            <p:ph type="title"/>
          </p:nvPr>
        </p:nvSpPr>
        <p:spPr>
          <a:xfrm>
            <a:off x="2043850" y="9"/>
            <a:ext cx="61722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Тренажер по чтению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2" name="Google Shape;142;g2cd1b5fffa2_0_1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94235" y="931069"/>
            <a:ext cx="2969400" cy="39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cd1b5fffa2_0_12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33925" y="975122"/>
            <a:ext cx="2874300" cy="39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d1b5fffa2_0_134"/>
          <p:cNvSpPr txBox="1">
            <a:spLocks noGrp="1"/>
          </p:cNvSpPr>
          <p:nvPr>
            <p:ph type="title"/>
          </p:nvPr>
        </p:nvSpPr>
        <p:spPr>
          <a:xfrm>
            <a:off x="2690900" y="205975"/>
            <a:ext cx="5995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Тренажер по чтению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9" name="Google Shape;149;g2cd1b5fffa2_0_1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5433" y="1063228"/>
            <a:ext cx="5682300" cy="3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cd1b5fffa2_0_140"/>
          <p:cNvSpPr txBox="1">
            <a:spLocks noGrp="1"/>
          </p:cNvSpPr>
          <p:nvPr>
            <p:ph type="title"/>
          </p:nvPr>
        </p:nvSpPr>
        <p:spPr>
          <a:xfrm>
            <a:off x="2760600" y="0"/>
            <a:ext cx="4897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Тренажер по чтению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5" name="Google Shape;155;g2cd1b5fffa2_0_1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4853" y="843558"/>
            <a:ext cx="2851500" cy="38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cd1b5fffa2_0_14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49496" y="843558"/>
            <a:ext cx="2808600" cy="37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d1b5fffa2_0_147"/>
          <p:cNvSpPr txBox="1">
            <a:spLocks noGrp="1"/>
          </p:cNvSpPr>
          <p:nvPr>
            <p:ph type="title"/>
          </p:nvPr>
        </p:nvSpPr>
        <p:spPr>
          <a:xfrm>
            <a:off x="2377050" y="205975"/>
            <a:ext cx="63099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Тренажер по чтению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2" name="Google Shape;162;g2cd1b5fffa2_0_147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063679"/>
            <a:ext cx="24576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cd1b5fffa2_0_147"/>
          <p:cNvSpPr txBox="1">
            <a:spLocks noGrp="1"/>
          </p:cNvSpPr>
          <p:nvPr>
            <p:ph type="body" idx="2"/>
          </p:nvPr>
        </p:nvSpPr>
        <p:spPr>
          <a:xfrm>
            <a:off x="3707904" y="1200151"/>
            <a:ext cx="4978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latin typeface="Roboto"/>
                <a:ea typeface="Roboto"/>
                <a:cs typeface="Roboto"/>
                <a:sym typeface="Roboto"/>
              </a:rPr>
              <a:t>Данное пособие является продолжением пособия «Тренажёр по чтению. Буквы и звуки» и предназначено для обучения чтению различных предложений – утвердительных, отрицательных, вопросительных, восклицательных. В конце пособия представлен фонетический разбор слов, используемых в курсе, англо-русский словарик, краткий справочник по фонетике. </a:t>
            </a:r>
            <a:endParaRPr sz="1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d1b5fffa2_0_153"/>
          <p:cNvSpPr txBox="1">
            <a:spLocks noGrp="1"/>
          </p:cNvSpPr>
          <p:nvPr>
            <p:ph type="title"/>
          </p:nvPr>
        </p:nvSpPr>
        <p:spPr>
          <a:xfrm>
            <a:off x="2132950" y="205975"/>
            <a:ext cx="6553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000">
                <a:solidFill>
                  <a:schemeClr val="lt1"/>
                </a:solidFill>
              </a:rPr>
              <a:t>«Тренажер по чтению. Слова и фразы»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69" name="Google Shape;169;g2cd1b5fffa2_0_1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771550"/>
            <a:ext cx="2754000" cy="37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cd1b5fffa2_0_15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24128" y="741503"/>
            <a:ext cx="2831400" cy="38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2935000" y="205975"/>
            <a:ext cx="5751900" cy="50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Особенности системы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6" name="Google Shape;176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читаем с первого занятия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фокус тренировочных упражнений - на прочтении вслух, а не на значении слова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слова запоминаем через иллюстрации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максимально краткие, понятные объяснения, доступные младшим школьникам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d1b5fffa2_0_2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2" name="Google Shape;182;g2cd1b5fffa2_0_2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cd1b5fffa2_0_234"/>
          <p:cNvSpPr txBox="1">
            <a:spLocks noGrp="1"/>
          </p:cNvSpPr>
          <p:nvPr>
            <p:ph type="body" idx="2"/>
          </p:nvPr>
        </p:nvSpPr>
        <p:spPr>
          <a:xfrm>
            <a:off x="3423200" y="1200150"/>
            <a:ext cx="52635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1800">
                <a:highlight>
                  <a:srgbClr val="FFFFFF"/>
                </a:highlight>
              </a:rPr>
              <a:t>Пособие предназначено для обучения грамматике английского глагола в Present Simple Tense, Past Simple Tense, Present Continuous Tense, Future Simple Tense, а также глагола to be в этих временах. Основная задача пособия – выработать </a:t>
            </a:r>
            <a:r>
              <a:rPr lang="ru-RU" sz="1800" b="1">
                <a:highlight>
                  <a:srgbClr val="FFFFFF"/>
                </a:highlight>
              </a:rPr>
              <a:t>автоматизм построения фраз</a:t>
            </a:r>
            <a:r>
              <a:rPr lang="ru-RU" sz="1800">
                <a:highlight>
                  <a:srgbClr val="FFFFFF"/>
                </a:highlight>
              </a:rPr>
              <a:t> в изучаемых конструкциях.</a:t>
            </a:r>
            <a:endParaRPr sz="18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1800" b="1">
                <a:highlight>
                  <a:srgbClr val="FFFFFF"/>
                </a:highlight>
              </a:rPr>
              <a:t>Автоматизация умения для формирования правильной речи</a:t>
            </a:r>
            <a:endParaRPr sz="1800" b="1">
              <a:highlight>
                <a:srgbClr val="FFFFFF"/>
              </a:highlight>
            </a:endParaRPr>
          </a:p>
        </p:txBody>
      </p:sp>
      <p:pic>
        <p:nvPicPr>
          <p:cNvPr id="184" name="Google Shape;184;g2cd1b5fffa2_0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88550"/>
            <a:ext cx="2627876" cy="36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d1b5fffa2_0_242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g2cd1b5fffa2_0_2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g2cd1b5fffa2_0_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725" y="1025350"/>
            <a:ext cx="2669850" cy="36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cd1b5fffa2_0_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563" y="1233475"/>
            <a:ext cx="5248275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d1b5fffa2_0_251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8" name="Google Shape;198;g2cd1b5fffa2_0_2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g2cd1b5fffa2_0_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850" y="821875"/>
            <a:ext cx="4023249" cy="29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cd1b5fffa2_0_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25" y="726475"/>
            <a:ext cx="2806700" cy="37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d1b5fffa2_0_260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6" name="Google Shape;206;g2cd1b5fffa2_0_2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g2cd1b5fffa2_0_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498" y="726475"/>
            <a:ext cx="2948601" cy="394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cd1b5fffa2_0_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300" y="726474"/>
            <a:ext cx="2948601" cy="405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2150400" y="205975"/>
            <a:ext cx="68697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Сложности в обучении 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В начальной школе:</a:t>
            </a:r>
            <a:endParaRPr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недостаточно развито абстрактное мышление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не хватает общеучебных умений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трудно запоминать правила и осваивать новую систему письма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d1b5fffa2_0_269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4" name="Google Shape;214;g2cd1b5fffa2_0_2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g2cd1b5fffa2_0_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75" y="726475"/>
            <a:ext cx="2898511" cy="39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cd1b5fffa2_0_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8326" y="808300"/>
            <a:ext cx="4223250" cy="28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d1b5fffa2_0_278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g2cd1b5fffa2_0_2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g2cd1b5fffa2_0_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789" y="968198"/>
            <a:ext cx="4697523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d1b5fffa2_0_292"/>
          <p:cNvSpPr txBox="1">
            <a:spLocks noGrp="1"/>
          </p:cNvSpPr>
          <p:nvPr>
            <p:ph type="title"/>
          </p:nvPr>
        </p:nvSpPr>
        <p:spPr>
          <a:xfrm>
            <a:off x="2621150" y="205975"/>
            <a:ext cx="6065700" cy="52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Курс для дошкольников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9" name="Google Shape;229;g2cd1b5fffa2_0_2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2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/>
              <a:t>Тренажеры для дошкольников - чтение и письмо.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/>
              <a:t>Послушаем рассказ автора: </a:t>
            </a:r>
            <a:r>
              <a:rPr lang="ru-RU" u="sng">
                <a:solidFill>
                  <a:schemeClr val="hlink"/>
                </a:solidFill>
                <a:hlinkClick r:id="rId3"/>
              </a:rPr>
              <a:t>https://drive.google.com/file/d/1ofUO3Kys3pBylvKCRqUtUkaEnLmQvJx-/view?usp=sharing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g2cd1b5fffa2_0_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175" y="3165900"/>
            <a:ext cx="14287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d1b5fffa2_0_386"/>
          <p:cNvSpPr txBox="1">
            <a:spLocks noGrp="1"/>
          </p:cNvSpPr>
          <p:nvPr>
            <p:ph type="title"/>
          </p:nvPr>
        </p:nvSpPr>
        <p:spPr>
          <a:xfrm>
            <a:off x="2359625" y="205975"/>
            <a:ext cx="6327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359">
                <a:solidFill>
                  <a:schemeClr val="lt1"/>
                </a:solidFill>
              </a:rPr>
              <a:t>Тренажер по письму.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236" name="Google Shape;236;g2cd1b5fffa2_0_38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Тренировка написания букв и слов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Помощь в запоминании частотной лексики по темам начальной школы</a:t>
            </a:r>
            <a:endParaRPr/>
          </a:p>
        </p:txBody>
      </p:sp>
      <p:pic>
        <p:nvPicPr>
          <p:cNvPr id="237" name="Google Shape;237;g2cd1b5fffa2_0_3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9436" y="1268016"/>
            <a:ext cx="2704800" cy="34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d1b5fffa2_0_39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ru-RU" sz="3359">
                <a:solidFill>
                  <a:schemeClr val="lt1"/>
                </a:solidFill>
              </a:rPr>
              <a:t>Тренажер по письму.</a:t>
            </a:r>
            <a:endParaRPr sz="3359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243" name="Google Shape;243;g2cd1b5fffa2_0_3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1232" y="1369219"/>
            <a:ext cx="2441100" cy="32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cd1b5fffa2_0_39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57671" y="1369219"/>
            <a:ext cx="242910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d1b5fffa2_0_39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ru-RU" sz="3359">
                <a:solidFill>
                  <a:schemeClr val="lt1"/>
                </a:solidFill>
              </a:rPr>
              <a:t>Тренажер по письму.</a:t>
            </a:r>
            <a:endParaRPr sz="3359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250" name="Google Shape;250;g2cd1b5fffa2_0_3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1232" y="1369219"/>
            <a:ext cx="2441100" cy="32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cd1b5fffa2_0_39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57671" y="1369219"/>
            <a:ext cx="2429100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d1b5fffa2_0_306"/>
          <p:cNvSpPr txBox="1">
            <a:spLocks noGrp="1"/>
          </p:cNvSpPr>
          <p:nvPr>
            <p:ph type="title"/>
          </p:nvPr>
        </p:nvSpPr>
        <p:spPr>
          <a:xfrm>
            <a:off x="2516525" y="205975"/>
            <a:ext cx="61704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200">
                <a:solidFill>
                  <a:schemeClr val="lt1"/>
                </a:solidFill>
              </a:rPr>
              <a:t>Где найти учебные пособия издательства Титул»</a:t>
            </a:r>
            <a:endParaRPr sz="3800">
              <a:solidFill>
                <a:schemeClr val="lt1"/>
              </a:solidFill>
            </a:endParaRPr>
          </a:p>
        </p:txBody>
      </p:sp>
      <p:sp>
        <p:nvSpPr>
          <p:cNvPr id="257" name="Google Shape;257;g2cd1b5fffa2_0_30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www.ozon.ru</a:t>
            </a:r>
            <a:r>
              <a:rPr lang="ru-RU"/>
              <a:t>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 u="sng">
                <a:solidFill>
                  <a:schemeClr val="hlink"/>
                </a:solidFill>
                <a:hlinkClick r:id="rId4"/>
              </a:rPr>
              <a:t>www.wildberries.ru</a:t>
            </a:r>
            <a:r>
              <a:rPr lang="ru-RU"/>
              <a:t>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 u="sng">
                <a:solidFill>
                  <a:schemeClr val="hlink"/>
                </a:solidFill>
                <a:hlinkClick r:id="rId5"/>
              </a:rPr>
              <a:t>www.englishteachers.ru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 u="sng">
                <a:solidFill>
                  <a:schemeClr val="hlink"/>
                </a:solidFill>
                <a:hlinkClick r:id="rId6"/>
              </a:rPr>
              <a:t>www.my-shop.ru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/>
              <a:t>Во всх хороших книжных магазинах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презентац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603" y="1091301"/>
            <a:ext cx="5640908" cy="31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9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263" name="Google Shape;263;p19" descr="Group 39883(1)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9" descr="Group 39887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9" descr="Group 39886.png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9" descr="Group 39890.pn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19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/>
          </a:p>
        </p:txBody>
      </p:sp>
      <p:grpSp>
        <p:nvGrpSpPr>
          <p:cNvPr id="268" name="Google Shape;268;p19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69" name="Google Shape;269;p19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270" name="Google Shape;270;p19" descr="логошвц 1.png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1" name="Google Shape;271;p19" descr="Group.png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2" name="Google Shape;272;p19" descr="logo1вебинары 1.png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3" name="Google Shape;273;p19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74" name="Google Shape;274;p19" descr="logo 3.png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19" descr="logo 2.png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d1b5fffa2_0_9"/>
          <p:cNvSpPr txBox="1">
            <a:spLocks noGrp="1"/>
          </p:cNvSpPr>
          <p:nvPr>
            <p:ph type="title"/>
          </p:nvPr>
        </p:nvSpPr>
        <p:spPr>
          <a:xfrm>
            <a:off x="2150400" y="205975"/>
            <a:ext cx="68697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Сегодня мы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99" name="Google Shape;99;g2cd1b5fffa2_0_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рассмотрим приемы обучения чтению младших школьников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систему обучения грамматике, заложенную в пособия Е.В. Русиновой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d1b5fffa2_0_14"/>
          <p:cNvSpPr txBox="1">
            <a:spLocks noGrp="1"/>
          </p:cNvSpPr>
          <p:nvPr>
            <p:ph type="title"/>
          </p:nvPr>
        </p:nvSpPr>
        <p:spPr>
          <a:xfrm>
            <a:off x="2150400" y="205975"/>
            <a:ext cx="68697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Подходы к обучению чтению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05" name="Google Shape;105;g2cd1b5fffa2_0_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•"/>
            </a:pPr>
            <a:r>
              <a:rPr lang="ru-RU"/>
              <a:t>Звуко-буквенные соответствия / phonics (несколько типов);</a:t>
            </a:r>
            <a:endParaRPr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Font typeface="Calibri"/>
              <a:buChar char="•"/>
            </a:pPr>
            <a:r>
              <a:rPr lang="ru-RU"/>
              <a:t>Чтение методом целого слова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d1b5fffa2_0_19"/>
          <p:cNvSpPr txBox="1">
            <a:spLocks noGrp="1"/>
          </p:cNvSpPr>
          <p:nvPr>
            <p:ph type="title"/>
          </p:nvPr>
        </p:nvSpPr>
        <p:spPr>
          <a:xfrm>
            <a:off x="2150400" y="205975"/>
            <a:ext cx="68697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Звукко-буквенные соответствия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11" name="Google Shape;111;g2cd1b5fffa2_0_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416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Phonics и метод звуко-буквенных соответствий – есть ли разница?</a:t>
            </a:r>
            <a:endParaRPr/>
          </a:p>
          <a:p>
            <a:pPr marL="457200" lvl="0" indent="-416560" algn="l" rtl="0">
              <a:lnSpc>
                <a:spcPct val="120000"/>
              </a:lnSpc>
              <a:spcBef>
                <a:spcPts val="544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Если идем </a:t>
            </a:r>
            <a:r>
              <a:rPr lang="ru-RU" b="1"/>
              <a:t>от звука к букве </a:t>
            </a:r>
            <a:r>
              <a:rPr lang="ru-RU"/>
              <a:t>и учим «сливать» звуки в слова, то это blended phonics (US) / synthetic phonics (UK);</a:t>
            </a:r>
            <a:endParaRPr/>
          </a:p>
          <a:p>
            <a:pPr marL="457200" lvl="0" indent="-416560" algn="l" rtl="0">
              <a:spcBef>
                <a:spcPts val="544"/>
              </a:spcBef>
              <a:spcAft>
                <a:spcPts val="0"/>
              </a:spcAft>
              <a:buSzPct val="100000"/>
              <a:buChar char="•"/>
            </a:pPr>
            <a:r>
              <a:rPr lang="ru-RU"/>
              <a:t>Если идем </a:t>
            </a:r>
            <a:r>
              <a:rPr lang="ru-RU" b="1"/>
              <a:t>от буквы к звуку </a:t>
            </a:r>
            <a:r>
              <a:rPr lang="ru-RU"/>
              <a:t>и учим как могут читаться одни и те же буквы, то это analytical phonics (Россия).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d1b5fffa2_0_24"/>
          <p:cNvSpPr txBox="1">
            <a:spLocks noGrp="1"/>
          </p:cNvSpPr>
          <p:nvPr>
            <p:ph type="title"/>
          </p:nvPr>
        </p:nvSpPr>
        <p:spPr>
          <a:xfrm>
            <a:off x="2150400" y="205975"/>
            <a:ext cx="68697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Blended / synthetic phonics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17" name="Google Shape;117;g2cd1b5fffa2_0_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416560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ru-RU"/>
              <a:t>Знакомим детей с названиями букв и звуками;</a:t>
            </a:r>
            <a:endParaRPr/>
          </a:p>
          <a:p>
            <a:pPr marL="457200" lvl="0" indent="-416560" algn="l" rtl="0">
              <a:spcBef>
                <a:spcPts val="592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ru-RU"/>
              <a:t>Учим читать и «сливать» слова из двух букв;</a:t>
            </a:r>
            <a:endParaRPr/>
          </a:p>
          <a:p>
            <a:pPr marL="457200" lvl="0" indent="-416560" algn="l" rtl="0">
              <a:lnSpc>
                <a:spcPct val="110000"/>
              </a:lnSpc>
              <a:spcBef>
                <a:spcPts val="592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ru-RU"/>
              <a:t>Учим читать и «сливать» слова из трех букв;</a:t>
            </a:r>
            <a:endParaRPr/>
          </a:p>
          <a:p>
            <a:pPr marL="457200" lvl="0" indent="-416560" algn="l" rtl="0">
              <a:spcBef>
                <a:spcPts val="592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ru-RU"/>
              <a:t>Учим читать и «сливать» слова из четырех букв.</a:t>
            </a:r>
            <a:endParaRPr/>
          </a:p>
          <a:p>
            <a:pPr marL="457200" lvl="0" indent="-416560" algn="l" rtl="0">
              <a:spcBef>
                <a:spcPts val="592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ru-RU"/>
              <a:t>Используются карточки с картинками и словами (например, </a:t>
            </a:r>
            <a:r>
              <a:rPr lang="ru-RU">
                <a:solidFill>
                  <a:srgbClr val="FF0000"/>
                </a:solidFill>
              </a:rPr>
              <a:t>L</a:t>
            </a:r>
            <a:r>
              <a:rPr lang="ru-RU"/>
              <a:t> is for </a:t>
            </a:r>
            <a:r>
              <a:rPr lang="ru-RU">
                <a:solidFill>
                  <a:srgbClr val="FF0000"/>
                </a:solidFill>
              </a:rPr>
              <a:t>L</a:t>
            </a:r>
            <a:r>
              <a:rPr lang="ru-RU"/>
              <a:t>izard)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d1b5fffa2_0_34"/>
          <p:cNvSpPr txBox="1">
            <a:spLocks noGrp="1"/>
          </p:cNvSpPr>
          <p:nvPr>
            <p:ph type="title"/>
          </p:nvPr>
        </p:nvSpPr>
        <p:spPr>
          <a:xfrm>
            <a:off x="2446800" y="205975"/>
            <a:ext cx="6240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Blended / synthetic phonics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23" name="Google Shape;123;g2cd1b5fffa2_0_34"/>
          <p:cNvGraphicFramePr/>
          <p:nvPr/>
        </p:nvGraphicFramePr>
        <p:xfrm>
          <a:off x="260060" y="1200150"/>
          <a:ext cx="8426750" cy="2696400"/>
        </p:xfrm>
        <a:graphic>
          <a:graphicData uri="http://schemas.openxmlformats.org/drawingml/2006/table">
            <a:tbl>
              <a:tblPr firstRow="1" bandRow="1">
                <a:noFill/>
                <a:tableStyleId>{E1A4345E-2160-40BC-8824-07F7C059E2C9}</a:tableStyleId>
              </a:tblPr>
              <a:tblGrid>
                <a:gridCol w="842675"/>
                <a:gridCol w="842675"/>
                <a:gridCol w="842675"/>
                <a:gridCol w="842675"/>
                <a:gridCol w="842675"/>
                <a:gridCol w="842675"/>
                <a:gridCol w="842675"/>
                <a:gridCol w="842675"/>
                <a:gridCol w="842675"/>
                <a:gridCol w="842675"/>
              </a:tblGrid>
              <a:tr h="89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u="none" strike="noStrike" cap="none">
                          <a:solidFill>
                            <a:schemeClr val="dk1"/>
                          </a:solidFill>
                        </a:rPr>
                        <a:t>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i-t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o-n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i-f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b-e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m-e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n-o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w-e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i-n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h-e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89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c-a-t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s-a-t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m-a-t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f-a-t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p-a-t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r-a-t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c-a-r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g-o-d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m-e-n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89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f-l-a-t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p-l-a-t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t-h-a-t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s-p-i-t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s-l-i-t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</a:rPr>
                        <a:t>s-k-i-t</a:t>
                      </a: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d1b5fffa2_0_114"/>
          <p:cNvSpPr txBox="1">
            <a:spLocks noGrp="1"/>
          </p:cNvSpPr>
          <p:nvPr>
            <p:ph type="title"/>
          </p:nvPr>
        </p:nvSpPr>
        <p:spPr>
          <a:xfrm>
            <a:off x="2446800" y="205975"/>
            <a:ext cx="6240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Blended  phonics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9" name="Google Shape;129;g2cd1b5fffa2_0_114"/>
          <p:cNvSpPr txBox="1"/>
          <p:nvPr/>
        </p:nvSpPr>
        <p:spPr>
          <a:xfrm>
            <a:off x="175350" y="1455750"/>
            <a:ext cx="87933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Важно! Произносить именно звуки, не названия букв. Звуки должны звучать точно так же, как они звучат в слове, без посторонних отзвуков ([t], а не tuh, [d], а не duh)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Звуки можно произносить как по отдельности, так и по типичным сочетаниям, постепенно сливая их в слово (blending)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Пример урока: </a:t>
            </a:r>
            <a:r>
              <a:rPr lang="ru-RU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https://www.youtube.com/watch?v=BbS7KfgZ30s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d1b5fffa2_0_121"/>
          <p:cNvSpPr txBox="1">
            <a:spLocks noGrp="1"/>
          </p:cNvSpPr>
          <p:nvPr>
            <p:ph type="title"/>
          </p:nvPr>
        </p:nvSpPr>
        <p:spPr>
          <a:xfrm>
            <a:off x="2586275" y="205975"/>
            <a:ext cx="61005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>
                <a:solidFill>
                  <a:schemeClr val="lt1"/>
                </a:solidFill>
              </a:rPr>
              <a:t>Тренажер по чтению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5" name="Google Shape;135;g2cd1b5fffa2_0_121" descr="57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0394" y="1200151"/>
            <a:ext cx="24597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cd1b5fffa2_0_121"/>
          <p:cNvSpPr txBox="1">
            <a:spLocks noGrp="1"/>
          </p:cNvSpPr>
          <p:nvPr>
            <p:ph type="body" idx="2"/>
          </p:nvPr>
        </p:nvSpPr>
        <p:spPr>
          <a:xfrm>
            <a:off x="3275856" y="1200151"/>
            <a:ext cx="5410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5623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Пособие предназначено для обучения чтению учащихся 1–4 классов, начинающих изучать английский язык и может использоваться как отдельный курс или в дополнение к любому учебнику. </a:t>
            </a:r>
            <a:endParaRPr/>
          </a:p>
          <a:p>
            <a:pPr marL="342900" lvl="0" indent="-356235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35 уроков содержат объяснения правил чтения, транскрипцию и тренировочные задания, которые можно выполнять в самой книге.</a:t>
            </a:r>
            <a:endParaRPr/>
          </a:p>
          <a:p>
            <a:pPr marL="342900" lvl="0" indent="-356235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Можно использовать как основу для blended phonics</a:t>
            </a:r>
            <a:endParaRPr/>
          </a:p>
          <a:p>
            <a:pPr marL="342900" lvl="0" indent="-356235" algn="l" rtl="0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Автор: Е.В. Русинова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Office PowerPoint</Application>
  <PresentationFormat>Экран (16:9)</PresentationFormat>
  <Paragraphs>96</Paragraphs>
  <Slides>28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Roboto</vt:lpstr>
      <vt:lpstr>Roboto Black</vt:lpstr>
      <vt:lpstr>Тема Office</vt:lpstr>
      <vt:lpstr>Приемы для легкого обучения чтению и основам грамматики  в начальной школе  (система Е.В. Русиновой)</vt:lpstr>
      <vt:lpstr>Сложности в обучении </vt:lpstr>
      <vt:lpstr>Сегодня мы</vt:lpstr>
      <vt:lpstr>Подходы к обучению чтению</vt:lpstr>
      <vt:lpstr>Звукко-буквенные соответствия</vt:lpstr>
      <vt:lpstr>Blended / synthetic phonics</vt:lpstr>
      <vt:lpstr>Blended / synthetic phonics</vt:lpstr>
      <vt:lpstr>Blended  phonics</vt:lpstr>
      <vt:lpstr>Тренажер по чтению</vt:lpstr>
      <vt:lpstr>Тренажер по чтению</vt:lpstr>
      <vt:lpstr>Тренажер по чтению</vt:lpstr>
      <vt:lpstr>Тренажер по чтению</vt:lpstr>
      <vt:lpstr>Тренажер по чтению</vt:lpstr>
      <vt:lpstr>«Тренажер по чтению. Слова и фразы»</vt:lpstr>
      <vt:lpstr>Особенности системы</vt:lpstr>
      <vt:lpstr>Обучение грамматике</vt:lpstr>
      <vt:lpstr>Обучение грамматике</vt:lpstr>
      <vt:lpstr>Обучение грамматике</vt:lpstr>
      <vt:lpstr>Обучение грамматике</vt:lpstr>
      <vt:lpstr>Обучение грамматике</vt:lpstr>
      <vt:lpstr>Обучение грамматике</vt:lpstr>
      <vt:lpstr>Курс для дошкольников</vt:lpstr>
      <vt:lpstr>Тренажер по письму.</vt:lpstr>
      <vt:lpstr>Тренажер по письму. </vt:lpstr>
      <vt:lpstr>Тренажер по письму. </vt:lpstr>
      <vt:lpstr>Где найти учебные пособия издательства Титул»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Приемы для легкого обучения чтению и основам грамматики  в начальной школе  (система Е.В. Русиновой)</dc:title>
  <dc:creator>cheba</dc:creator>
  <cp:lastModifiedBy>Павел Кукушкин</cp:lastModifiedBy>
  <cp:revision>1</cp:revision>
  <dcterms:created xsi:type="dcterms:W3CDTF">2023-03-27T17:12:42Z</dcterms:created>
  <dcterms:modified xsi:type="dcterms:W3CDTF">2024-04-17T12:55:14Z</dcterms:modified>
</cp:coreProperties>
</file>