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sldIdLst>
    <p:sldId id="284" r:id="rId2"/>
    <p:sldId id="288" r:id="rId3"/>
    <p:sldId id="306" r:id="rId4"/>
    <p:sldId id="286" r:id="rId5"/>
    <p:sldId id="267" r:id="rId6"/>
    <p:sldId id="293" r:id="rId7"/>
    <p:sldId id="262" r:id="rId8"/>
    <p:sldId id="307" r:id="rId9"/>
    <p:sldId id="309" r:id="rId10"/>
    <p:sldId id="312" r:id="rId11"/>
    <p:sldId id="313" r:id="rId12"/>
    <p:sldId id="314" r:id="rId13"/>
    <p:sldId id="315" r:id="rId14"/>
    <p:sldId id="290" r:id="rId15"/>
    <p:sldId id="291" r:id="rId16"/>
    <p:sldId id="289" r:id="rId17"/>
    <p:sldId id="303" r:id="rId18"/>
    <p:sldId id="305" r:id="rId19"/>
    <p:sldId id="297" r:id="rId20"/>
    <p:sldId id="295" r:id="rId21"/>
    <p:sldId id="300" r:id="rId22"/>
    <p:sldId id="298" r:id="rId23"/>
    <p:sldId id="299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328" r:id="rId37"/>
    <p:sldId id="329" r:id="rId38"/>
    <p:sldId id="330" r:id="rId39"/>
    <p:sldId id="331" r:id="rId40"/>
    <p:sldId id="332" r:id="rId41"/>
    <p:sldId id="333" r:id="rId42"/>
    <p:sldId id="304" r:id="rId43"/>
  </p:sldIdLst>
  <p:sldSz cx="9144000" cy="6858000" type="screen4x3"/>
  <p:notesSz cx="6789738" cy="99139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600" b="1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600" b="1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600" b="1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600" b="1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6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B9"/>
    <a:srgbClr val="FFD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9" autoAdjust="0"/>
    <p:restoredTop sz="94660"/>
  </p:normalViewPr>
  <p:slideViewPr>
    <p:cSldViewPr>
      <p:cViewPr>
        <p:scale>
          <a:sx n="100" d="100"/>
          <a:sy n="100" d="100"/>
        </p:scale>
        <p:origin x="-72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961D1-6D2F-424A-87E0-8655ADB0B848}" type="doc">
      <dgm:prSet loTypeId="urn:microsoft.com/office/officeart/2005/8/layout/vList4#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2D62775A-0AAF-4643-8EFD-A64D19AACCBC}">
      <dgm:prSet phldrT="[Текст]"/>
      <dgm:spPr/>
      <dgm:t>
        <a:bodyPr/>
        <a:lstStyle/>
        <a:p>
          <a:r>
            <a:rPr lang="ru-RU" b="1" dirty="0" smtClean="0"/>
            <a:t>ЗНАНИЕ</a:t>
          </a:r>
          <a:endParaRPr lang="ru-RU" b="1" dirty="0"/>
        </a:p>
      </dgm:t>
    </dgm:pt>
    <dgm:pt modelId="{ECCFD0F0-2385-4623-9BF1-E9ABAC1D12EA}" type="parTrans" cxnId="{E0C0F12B-F509-4512-8A3D-78751B7DE836}">
      <dgm:prSet/>
      <dgm:spPr/>
      <dgm:t>
        <a:bodyPr/>
        <a:lstStyle/>
        <a:p>
          <a:endParaRPr lang="ru-RU"/>
        </a:p>
      </dgm:t>
    </dgm:pt>
    <dgm:pt modelId="{2A9AB559-C113-4753-929A-DD090B2A6CC9}" type="sibTrans" cxnId="{E0C0F12B-F509-4512-8A3D-78751B7DE836}">
      <dgm:prSet/>
      <dgm:spPr/>
      <dgm:t>
        <a:bodyPr/>
        <a:lstStyle/>
        <a:p>
          <a:endParaRPr lang="ru-RU"/>
        </a:p>
      </dgm:t>
    </dgm:pt>
    <dgm:pt modelId="{E3FF32C1-13F8-4DD4-949A-0CC39B4A06E5}">
      <dgm:prSet phldrT="[Текст]"/>
      <dgm:spPr/>
      <dgm:t>
        <a:bodyPr/>
        <a:lstStyle/>
        <a:p>
          <a:r>
            <a:rPr lang="ru-RU" b="1" dirty="0" smtClean="0"/>
            <a:t>ЦЕННОСТИ</a:t>
          </a:r>
          <a:endParaRPr lang="ru-RU" b="1" dirty="0"/>
        </a:p>
      </dgm:t>
    </dgm:pt>
    <dgm:pt modelId="{C54603B4-FA10-4FAB-85A0-2FA6EEC9DF5C}" type="parTrans" cxnId="{70012424-74D9-4A1F-BDC5-4F025A6FD7D1}">
      <dgm:prSet/>
      <dgm:spPr/>
      <dgm:t>
        <a:bodyPr/>
        <a:lstStyle/>
        <a:p>
          <a:endParaRPr lang="ru-RU"/>
        </a:p>
      </dgm:t>
    </dgm:pt>
    <dgm:pt modelId="{06B85FB2-425F-4D6C-BCB2-33D93AFCA819}" type="sibTrans" cxnId="{70012424-74D9-4A1F-BDC5-4F025A6FD7D1}">
      <dgm:prSet/>
      <dgm:spPr/>
      <dgm:t>
        <a:bodyPr/>
        <a:lstStyle/>
        <a:p>
          <a:endParaRPr lang="ru-RU"/>
        </a:p>
      </dgm:t>
    </dgm:pt>
    <dgm:pt modelId="{433AD2A5-C25D-43E3-B07A-10182BF7EC85}">
      <dgm:prSet phldrT="[Текст]"/>
      <dgm:spPr/>
      <dgm:t>
        <a:bodyPr/>
        <a:lstStyle/>
        <a:p>
          <a:r>
            <a:rPr lang="ru-RU" b="1" dirty="0" smtClean="0"/>
            <a:t>РАЗВИТИЕ</a:t>
          </a:r>
          <a:r>
            <a:rPr lang="ru-RU" b="1" dirty="0" smtClean="0">
              <a:sym typeface="Symbol"/>
            </a:rPr>
            <a:t></a:t>
          </a:r>
          <a:r>
            <a:rPr lang="ru-RU" b="1" dirty="0" smtClean="0"/>
            <a:t>УЧЕБНАЯ САМОСТОЯТЕЛЬНОСТЬ</a:t>
          </a:r>
          <a:endParaRPr lang="ru-RU" b="1" dirty="0"/>
        </a:p>
      </dgm:t>
    </dgm:pt>
    <dgm:pt modelId="{AA3E3B7D-EFE9-437F-9292-ED4B2FD995D1}" type="parTrans" cxnId="{D9EB9D24-970A-4B33-9F21-F1EA2635052F}">
      <dgm:prSet/>
      <dgm:spPr/>
      <dgm:t>
        <a:bodyPr/>
        <a:lstStyle/>
        <a:p>
          <a:endParaRPr lang="ru-RU"/>
        </a:p>
      </dgm:t>
    </dgm:pt>
    <dgm:pt modelId="{5AAB6B9B-35F4-474A-AC99-59C34760EFC0}" type="sibTrans" cxnId="{D9EB9D24-970A-4B33-9F21-F1EA2635052F}">
      <dgm:prSet/>
      <dgm:spPr/>
      <dgm:t>
        <a:bodyPr/>
        <a:lstStyle/>
        <a:p>
          <a:endParaRPr lang="ru-RU"/>
        </a:p>
      </dgm:t>
    </dgm:pt>
    <dgm:pt modelId="{58EACB8D-07B0-4B41-AE45-531DC80B7125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ДЕЙСТВИЕ</a:t>
          </a:r>
          <a:endParaRPr lang="ru-RU" b="1" dirty="0">
            <a:solidFill>
              <a:srgbClr val="FF0000"/>
            </a:solidFill>
          </a:endParaRPr>
        </a:p>
      </dgm:t>
    </dgm:pt>
    <dgm:pt modelId="{348B2F99-3BAD-4B5B-AB5D-E322E726C982}" type="parTrans" cxnId="{4A314978-75D3-4C3D-9332-3A1AF4FB65E8}">
      <dgm:prSet/>
      <dgm:spPr/>
      <dgm:t>
        <a:bodyPr/>
        <a:lstStyle/>
        <a:p>
          <a:endParaRPr lang="ru-RU"/>
        </a:p>
      </dgm:t>
    </dgm:pt>
    <dgm:pt modelId="{CB19982B-8AA8-4DFA-97B1-33FDD99C7174}" type="sibTrans" cxnId="{4A314978-75D3-4C3D-9332-3A1AF4FB65E8}">
      <dgm:prSet/>
      <dgm:spPr/>
      <dgm:t>
        <a:bodyPr/>
        <a:lstStyle/>
        <a:p>
          <a:endParaRPr lang="ru-RU"/>
        </a:p>
      </dgm:t>
    </dgm:pt>
    <dgm:pt modelId="{264BCE09-B926-4ED6-B7B3-952E7958F64F}" type="pres">
      <dgm:prSet presAssocID="{DE2961D1-6D2F-424A-87E0-8655ADB0B84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A2C6A-9206-40C7-8A78-5BD88E544FC5}" type="pres">
      <dgm:prSet presAssocID="{2D62775A-0AAF-4643-8EFD-A64D19AACCBC}" presName="comp" presStyleCnt="0"/>
      <dgm:spPr/>
    </dgm:pt>
    <dgm:pt modelId="{8E3AA104-F5B3-4B05-921C-B7FDFB4FF136}" type="pres">
      <dgm:prSet presAssocID="{2D62775A-0AAF-4643-8EFD-A64D19AACCBC}" presName="box" presStyleLbl="node1" presStyleIdx="0" presStyleCnt="4" custLinFactNeighborX="3097"/>
      <dgm:spPr/>
      <dgm:t>
        <a:bodyPr/>
        <a:lstStyle/>
        <a:p>
          <a:endParaRPr lang="ru-RU"/>
        </a:p>
      </dgm:t>
    </dgm:pt>
    <dgm:pt modelId="{786FB4E7-E9D3-46E0-AAC8-4AF7A1D6EF26}" type="pres">
      <dgm:prSet presAssocID="{2D62775A-0AAF-4643-8EFD-A64D19AACCBC}" presName="img" presStyleLbl="fgImgPlace1" presStyleIdx="0" presStyleCnt="4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3E76CEB-13A9-40B5-A99B-A21BA56C3BF4}" type="pres">
      <dgm:prSet presAssocID="{2D62775A-0AAF-4643-8EFD-A64D19AACCBC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842114-574F-4D2B-A15E-903BE1EA821A}" type="pres">
      <dgm:prSet presAssocID="{2A9AB559-C113-4753-929A-DD090B2A6CC9}" presName="spacer" presStyleCnt="0"/>
      <dgm:spPr/>
    </dgm:pt>
    <dgm:pt modelId="{6E096B54-C224-467C-821F-A520190B773F}" type="pres">
      <dgm:prSet presAssocID="{E3FF32C1-13F8-4DD4-949A-0CC39B4A06E5}" presName="comp" presStyleCnt="0"/>
      <dgm:spPr/>
    </dgm:pt>
    <dgm:pt modelId="{CA693149-E811-4315-89F0-FC27563ED072}" type="pres">
      <dgm:prSet presAssocID="{E3FF32C1-13F8-4DD4-949A-0CC39B4A06E5}" presName="box" presStyleLbl="node1" presStyleIdx="1" presStyleCnt="4"/>
      <dgm:spPr/>
      <dgm:t>
        <a:bodyPr/>
        <a:lstStyle/>
        <a:p>
          <a:endParaRPr lang="ru-RU"/>
        </a:p>
      </dgm:t>
    </dgm:pt>
    <dgm:pt modelId="{DE2C0936-3AAE-45F0-8656-023CF2C2BF48}" type="pres">
      <dgm:prSet presAssocID="{E3FF32C1-13F8-4DD4-949A-0CC39B4A06E5}" presName="img" presStyleLbl="fgImgPlace1" presStyleIdx="1" presStyleCnt="4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A50FC4F-90E4-4787-A532-631912ADB5E6}" type="pres">
      <dgm:prSet presAssocID="{E3FF32C1-13F8-4DD4-949A-0CC39B4A06E5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733183-83CB-4C92-A89A-A25796112666}" type="pres">
      <dgm:prSet presAssocID="{06B85FB2-425F-4D6C-BCB2-33D93AFCA819}" presName="spacer" presStyleCnt="0"/>
      <dgm:spPr/>
    </dgm:pt>
    <dgm:pt modelId="{A5D4A9AE-4C74-43B6-B6E7-BB50B5994269}" type="pres">
      <dgm:prSet presAssocID="{433AD2A5-C25D-43E3-B07A-10182BF7EC85}" presName="comp" presStyleCnt="0"/>
      <dgm:spPr/>
    </dgm:pt>
    <dgm:pt modelId="{D00C40E1-CD57-4CA2-957C-614B55BA3A62}" type="pres">
      <dgm:prSet presAssocID="{433AD2A5-C25D-43E3-B07A-10182BF7EC85}" presName="box" presStyleLbl="node1" presStyleIdx="2" presStyleCnt="4"/>
      <dgm:spPr/>
      <dgm:t>
        <a:bodyPr/>
        <a:lstStyle/>
        <a:p>
          <a:endParaRPr lang="ru-RU"/>
        </a:p>
      </dgm:t>
    </dgm:pt>
    <dgm:pt modelId="{717CC162-8B6F-4008-B06C-CD05B7935329}" type="pres">
      <dgm:prSet presAssocID="{433AD2A5-C25D-43E3-B07A-10182BF7EC85}" presName="img" presStyleLbl="fgImgPlace1" presStyleIdx="2" presStyleCnt="4" custScaleX="89108" custScaleY="133010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49523B7-BDC4-4447-9FC5-ED6600A528FE}" type="pres">
      <dgm:prSet presAssocID="{433AD2A5-C25D-43E3-B07A-10182BF7EC85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D3B1E-8BF7-4724-9963-64125B68FB2A}" type="pres">
      <dgm:prSet presAssocID="{5AAB6B9B-35F4-474A-AC99-59C34760EFC0}" presName="spacer" presStyleCnt="0"/>
      <dgm:spPr/>
    </dgm:pt>
    <dgm:pt modelId="{C6B7B309-1B45-4F2A-BAFD-9505E06F83B3}" type="pres">
      <dgm:prSet presAssocID="{58EACB8D-07B0-4B41-AE45-531DC80B7125}" presName="comp" presStyleCnt="0"/>
      <dgm:spPr/>
    </dgm:pt>
    <dgm:pt modelId="{CDB86A50-67F6-45C2-8524-1F46BC67171B}" type="pres">
      <dgm:prSet presAssocID="{58EACB8D-07B0-4B41-AE45-531DC80B7125}" presName="box" presStyleLbl="node1" presStyleIdx="3" presStyleCnt="4" custLinFactNeighborX="-1471" custLinFactNeighborY="4423"/>
      <dgm:spPr/>
      <dgm:t>
        <a:bodyPr/>
        <a:lstStyle/>
        <a:p>
          <a:endParaRPr lang="ru-RU"/>
        </a:p>
      </dgm:t>
    </dgm:pt>
    <dgm:pt modelId="{9B2690A1-890F-440B-9434-9A965B77D023}" type="pres">
      <dgm:prSet presAssocID="{58EACB8D-07B0-4B41-AE45-531DC80B7125}" presName="img" presStyleLbl="fgImgPlace1" presStyleIdx="3" presStyleCnt="4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65794CE-A80F-4375-A600-D904313B7BD6}" type="pres">
      <dgm:prSet presAssocID="{58EACB8D-07B0-4B41-AE45-531DC80B7125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EB9D24-970A-4B33-9F21-F1EA2635052F}" srcId="{DE2961D1-6D2F-424A-87E0-8655ADB0B848}" destId="{433AD2A5-C25D-43E3-B07A-10182BF7EC85}" srcOrd="2" destOrd="0" parTransId="{AA3E3B7D-EFE9-437F-9292-ED4B2FD995D1}" sibTransId="{5AAB6B9B-35F4-474A-AC99-59C34760EFC0}"/>
    <dgm:cxn modelId="{567E049A-A84E-429C-92AE-5CD14ED7BC37}" type="presOf" srcId="{58EACB8D-07B0-4B41-AE45-531DC80B7125}" destId="{965794CE-A80F-4375-A600-D904313B7BD6}" srcOrd="1" destOrd="0" presId="urn:microsoft.com/office/officeart/2005/8/layout/vList4#1"/>
    <dgm:cxn modelId="{4A314978-75D3-4C3D-9332-3A1AF4FB65E8}" srcId="{DE2961D1-6D2F-424A-87E0-8655ADB0B848}" destId="{58EACB8D-07B0-4B41-AE45-531DC80B7125}" srcOrd="3" destOrd="0" parTransId="{348B2F99-3BAD-4B5B-AB5D-E322E726C982}" sibTransId="{CB19982B-8AA8-4DFA-97B1-33FDD99C7174}"/>
    <dgm:cxn modelId="{58410755-9BA2-43B0-B0F5-2501C9553CCE}" type="presOf" srcId="{2D62775A-0AAF-4643-8EFD-A64D19AACCBC}" destId="{8E3AA104-F5B3-4B05-921C-B7FDFB4FF136}" srcOrd="0" destOrd="0" presId="urn:microsoft.com/office/officeart/2005/8/layout/vList4#1"/>
    <dgm:cxn modelId="{477C46E2-53F0-4BB0-BA51-CD5E443E0FD5}" type="presOf" srcId="{433AD2A5-C25D-43E3-B07A-10182BF7EC85}" destId="{049523B7-BDC4-4447-9FC5-ED6600A528FE}" srcOrd="1" destOrd="0" presId="urn:microsoft.com/office/officeart/2005/8/layout/vList4#1"/>
    <dgm:cxn modelId="{4EBFD95F-A748-4C55-A6ED-00A8364BB670}" type="presOf" srcId="{E3FF32C1-13F8-4DD4-949A-0CC39B4A06E5}" destId="{5A50FC4F-90E4-4787-A532-631912ADB5E6}" srcOrd="1" destOrd="0" presId="urn:microsoft.com/office/officeart/2005/8/layout/vList4#1"/>
    <dgm:cxn modelId="{70012424-74D9-4A1F-BDC5-4F025A6FD7D1}" srcId="{DE2961D1-6D2F-424A-87E0-8655ADB0B848}" destId="{E3FF32C1-13F8-4DD4-949A-0CC39B4A06E5}" srcOrd="1" destOrd="0" parTransId="{C54603B4-FA10-4FAB-85A0-2FA6EEC9DF5C}" sibTransId="{06B85FB2-425F-4D6C-BCB2-33D93AFCA819}"/>
    <dgm:cxn modelId="{F889ED54-7030-4B69-A677-C4BFA1B2CAF2}" type="presOf" srcId="{DE2961D1-6D2F-424A-87E0-8655ADB0B848}" destId="{264BCE09-B926-4ED6-B7B3-952E7958F64F}" srcOrd="0" destOrd="0" presId="urn:microsoft.com/office/officeart/2005/8/layout/vList4#1"/>
    <dgm:cxn modelId="{3A41BB83-7723-4C2B-B07B-15D33F966FA9}" type="presOf" srcId="{433AD2A5-C25D-43E3-B07A-10182BF7EC85}" destId="{D00C40E1-CD57-4CA2-957C-614B55BA3A62}" srcOrd="0" destOrd="0" presId="urn:microsoft.com/office/officeart/2005/8/layout/vList4#1"/>
    <dgm:cxn modelId="{403FFB65-8501-405F-97F9-0B8D64ADA175}" type="presOf" srcId="{E3FF32C1-13F8-4DD4-949A-0CC39B4A06E5}" destId="{CA693149-E811-4315-89F0-FC27563ED072}" srcOrd="0" destOrd="0" presId="urn:microsoft.com/office/officeart/2005/8/layout/vList4#1"/>
    <dgm:cxn modelId="{1DDF45A0-2BC1-4A85-B12B-B154245C6589}" type="presOf" srcId="{58EACB8D-07B0-4B41-AE45-531DC80B7125}" destId="{CDB86A50-67F6-45C2-8524-1F46BC67171B}" srcOrd="0" destOrd="0" presId="urn:microsoft.com/office/officeart/2005/8/layout/vList4#1"/>
    <dgm:cxn modelId="{EE16C940-EEB8-45B9-A47B-ACFE1DDE2473}" type="presOf" srcId="{2D62775A-0AAF-4643-8EFD-A64D19AACCBC}" destId="{03E76CEB-13A9-40B5-A99B-A21BA56C3BF4}" srcOrd="1" destOrd="0" presId="urn:microsoft.com/office/officeart/2005/8/layout/vList4#1"/>
    <dgm:cxn modelId="{E0C0F12B-F509-4512-8A3D-78751B7DE836}" srcId="{DE2961D1-6D2F-424A-87E0-8655ADB0B848}" destId="{2D62775A-0AAF-4643-8EFD-A64D19AACCBC}" srcOrd="0" destOrd="0" parTransId="{ECCFD0F0-2385-4623-9BF1-E9ABAC1D12EA}" sibTransId="{2A9AB559-C113-4753-929A-DD090B2A6CC9}"/>
    <dgm:cxn modelId="{3D08CE0D-9B96-429F-8DE9-3DFBC940B488}" type="presParOf" srcId="{264BCE09-B926-4ED6-B7B3-952E7958F64F}" destId="{611A2C6A-9206-40C7-8A78-5BD88E544FC5}" srcOrd="0" destOrd="0" presId="urn:microsoft.com/office/officeart/2005/8/layout/vList4#1"/>
    <dgm:cxn modelId="{C3F79E32-209C-4822-8A63-7878756531A6}" type="presParOf" srcId="{611A2C6A-9206-40C7-8A78-5BD88E544FC5}" destId="{8E3AA104-F5B3-4B05-921C-B7FDFB4FF136}" srcOrd="0" destOrd="0" presId="urn:microsoft.com/office/officeart/2005/8/layout/vList4#1"/>
    <dgm:cxn modelId="{2B02BAEF-6A7E-4D70-9B78-6D6E707B253B}" type="presParOf" srcId="{611A2C6A-9206-40C7-8A78-5BD88E544FC5}" destId="{786FB4E7-E9D3-46E0-AAC8-4AF7A1D6EF26}" srcOrd="1" destOrd="0" presId="urn:microsoft.com/office/officeart/2005/8/layout/vList4#1"/>
    <dgm:cxn modelId="{8B9A422D-D0D4-49F0-A6AF-6F37FC16B722}" type="presParOf" srcId="{611A2C6A-9206-40C7-8A78-5BD88E544FC5}" destId="{03E76CEB-13A9-40B5-A99B-A21BA56C3BF4}" srcOrd="2" destOrd="0" presId="urn:microsoft.com/office/officeart/2005/8/layout/vList4#1"/>
    <dgm:cxn modelId="{F733BEF6-698E-4694-94BE-E2A9B5B67D6B}" type="presParOf" srcId="{264BCE09-B926-4ED6-B7B3-952E7958F64F}" destId="{2C842114-574F-4D2B-A15E-903BE1EA821A}" srcOrd="1" destOrd="0" presId="urn:microsoft.com/office/officeart/2005/8/layout/vList4#1"/>
    <dgm:cxn modelId="{87B72678-99CE-4406-8EC1-C58EFAE4BCD7}" type="presParOf" srcId="{264BCE09-B926-4ED6-B7B3-952E7958F64F}" destId="{6E096B54-C224-467C-821F-A520190B773F}" srcOrd="2" destOrd="0" presId="urn:microsoft.com/office/officeart/2005/8/layout/vList4#1"/>
    <dgm:cxn modelId="{472E5F39-8767-4A9B-96F9-3D996EE55C96}" type="presParOf" srcId="{6E096B54-C224-467C-821F-A520190B773F}" destId="{CA693149-E811-4315-89F0-FC27563ED072}" srcOrd="0" destOrd="0" presId="urn:microsoft.com/office/officeart/2005/8/layout/vList4#1"/>
    <dgm:cxn modelId="{629DC5FD-2FE8-45D2-A633-600E4A7C9DF1}" type="presParOf" srcId="{6E096B54-C224-467C-821F-A520190B773F}" destId="{DE2C0936-3AAE-45F0-8656-023CF2C2BF48}" srcOrd="1" destOrd="0" presId="urn:microsoft.com/office/officeart/2005/8/layout/vList4#1"/>
    <dgm:cxn modelId="{95037095-D4E4-420A-A6F2-A674EFA3EDF9}" type="presParOf" srcId="{6E096B54-C224-467C-821F-A520190B773F}" destId="{5A50FC4F-90E4-4787-A532-631912ADB5E6}" srcOrd="2" destOrd="0" presId="urn:microsoft.com/office/officeart/2005/8/layout/vList4#1"/>
    <dgm:cxn modelId="{D6D56070-D499-4FC0-BDE2-A64ED611962C}" type="presParOf" srcId="{264BCE09-B926-4ED6-B7B3-952E7958F64F}" destId="{78733183-83CB-4C92-A89A-A25796112666}" srcOrd="3" destOrd="0" presId="urn:microsoft.com/office/officeart/2005/8/layout/vList4#1"/>
    <dgm:cxn modelId="{4DD9334E-C105-46BD-A3EE-D1BCDADE4EDF}" type="presParOf" srcId="{264BCE09-B926-4ED6-B7B3-952E7958F64F}" destId="{A5D4A9AE-4C74-43B6-B6E7-BB50B5994269}" srcOrd="4" destOrd="0" presId="urn:microsoft.com/office/officeart/2005/8/layout/vList4#1"/>
    <dgm:cxn modelId="{79BB3AF5-6754-41F9-8E06-3B69EAFD1F2E}" type="presParOf" srcId="{A5D4A9AE-4C74-43B6-B6E7-BB50B5994269}" destId="{D00C40E1-CD57-4CA2-957C-614B55BA3A62}" srcOrd="0" destOrd="0" presId="urn:microsoft.com/office/officeart/2005/8/layout/vList4#1"/>
    <dgm:cxn modelId="{63413A00-A4D0-446E-8B5E-505C0A267CA7}" type="presParOf" srcId="{A5D4A9AE-4C74-43B6-B6E7-BB50B5994269}" destId="{717CC162-8B6F-4008-B06C-CD05B7935329}" srcOrd="1" destOrd="0" presId="urn:microsoft.com/office/officeart/2005/8/layout/vList4#1"/>
    <dgm:cxn modelId="{7FF206C0-5B20-407A-B343-D66502393FDE}" type="presParOf" srcId="{A5D4A9AE-4C74-43B6-B6E7-BB50B5994269}" destId="{049523B7-BDC4-4447-9FC5-ED6600A528FE}" srcOrd="2" destOrd="0" presId="urn:microsoft.com/office/officeart/2005/8/layout/vList4#1"/>
    <dgm:cxn modelId="{3438DA5B-5314-4A51-AF7B-F4B3F2AB8FED}" type="presParOf" srcId="{264BCE09-B926-4ED6-B7B3-952E7958F64F}" destId="{02ED3B1E-8BF7-4724-9963-64125B68FB2A}" srcOrd="5" destOrd="0" presId="urn:microsoft.com/office/officeart/2005/8/layout/vList4#1"/>
    <dgm:cxn modelId="{463BF0BE-EBAE-4F0B-9BD0-D38F64CE2E5D}" type="presParOf" srcId="{264BCE09-B926-4ED6-B7B3-952E7958F64F}" destId="{C6B7B309-1B45-4F2A-BAFD-9505E06F83B3}" srcOrd="6" destOrd="0" presId="urn:microsoft.com/office/officeart/2005/8/layout/vList4#1"/>
    <dgm:cxn modelId="{4EC0367F-B715-435A-9212-0CD8BD3E373E}" type="presParOf" srcId="{C6B7B309-1B45-4F2A-BAFD-9505E06F83B3}" destId="{CDB86A50-67F6-45C2-8524-1F46BC67171B}" srcOrd="0" destOrd="0" presId="urn:microsoft.com/office/officeart/2005/8/layout/vList4#1"/>
    <dgm:cxn modelId="{420CA53A-1D39-45FE-89CD-C90EADDEBF34}" type="presParOf" srcId="{C6B7B309-1B45-4F2A-BAFD-9505E06F83B3}" destId="{9B2690A1-890F-440B-9434-9A965B77D023}" srcOrd="1" destOrd="0" presId="urn:microsoft.com/office/officeart/2005/8/layout/vList4#1"/>
    <dgm:cxn modelId="{77D9C6D8-7527-4F13-A527-C04F5A3DFF3B}" type="presParOf" srcId="{C6B7B309-1B45-4F2A-BAFD-9505E06F83B3}" destId="{965794CE-A80F-4375-A600-D904313B7BD6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AA104-F5B3-4B05-921C-B7FDFB4FF136}">
      <dsp:nvSpPr>
        <dsp:cNvPr id="0" name=""/>
        <dsp:cNvSpPr/>
      </dsp:nvSpPr>
      <dsp:spPr>
        <a:xfrm>
          <a:off x="0" y="0"/>
          <a:ext cx="3548465" cy="89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ЗНАНИЕ</a:t>
          </a:r>
          <a:endParaRPr lang="ru-RU" sz="1500" b="1" kern="1200" dirty="0"/>
        </a:p>
      </dsp:txBody>
      <dsp:txXfrm>
        <a:off x="798739" y="0"/>
        <a:ext cx="2749725" cy="890466"/>
      </dsp:txXfrm>
    </dsp:sp>
    <dsp:sp modelId="{786FB4E7-E9D3-46E0-AAC8-4AF7A1D6EF26}">
      <dsp:nvSpPr>
        <dsp:cNvPr id="0" name=""/>
        <dsp:cNvSpPr/>
      </dsp:nvSpPr>
      <dsp:spPr>
        <a:xfrm>
          <a:off x="89046" y="89046"/>
          <a:ext cx="709693" cy="71237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93149-E811-4315-89F0-FC27563ED072}">
      <dsp:nvSpPr>
        <dsp:cNvPr id="0" name=""/>
        <dsp:cNvSpPr/>
      </dsp:nvSpPr>
      <dsp:spPr>
        <a:xfrm>
          <a:off x="0" y="979512"/>
          <a:ext cx="3548465" cy="89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ЦЕННОСТИ</a:t>
          </a:r>
          <a:endParaRPr lang="ru-RU" sz="1500" b="1" kern="1200" dirty="0"/>
        </a:p>
      </dsp:txBody>
      <dsp:txXfrm>
        <a:off x="798739" y="979512"/>
        <a:ext cx="2749725" cy="890466"/>
      </dsp:txXfrm>
    </dsp:sp>
    <dsp:sp modelId="{DE2C0936-3AAE-45F0-8656-023CF2C2BF48}">
      <dsp:nvSpPr>
        <dsp:cNvPr id="0" name=""/>
        <dsp:cNvSpPr/>
      </dsp:nvSpPr>
      <dsp:spPr>
        <a:xfrm>
          <a:off x="89046" y="1068559"/>
          <a:ext cx="709693" cy="71237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C40E1-CD57-4CA2-957C-614B55BA3A62}">
      <dsp:nvSpPr>
        <dsp:cNvPr id="0" name=""/>
        <dsp:cNvSpPr/>
      </dsp:nvSpPr>
      <dsp:spPr>
        <a:xfrm>
          <a:off x="0" y="1987555"/>
          <a:ext cx="3548465" cy="89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РАЗВИТИЕ</a:t>
          </a:r>
          <a:r>
            <a:rPr lang="ru-RU" sz="1500" b="1" kern="1200" dirty="0" smtClean="0">
              <a:sym typeface="Symbol"/>
            </a:rPr>
            <a:t></a:t>
          </a:r>
          <a:r>
            <a:rPr lang="ru-RU" sz="1500" b="1" kern="1200" dirty="0" smtClean="0"/>
            <a:t>УЧЕБНАЯ САМОСТОЯТЕЛЬНОСТЬ</a:t>
          </a:r>
          <a:endParaRPr lang="ru-RU" sz="1500" b="1" kern="1200" dirty="0"/>
        </a:p>
      </dsp:txBody>
      <dsp:txXfrm>
        <a:off x="798739" y="1987555"/>
        <a:ext cx="2749725" cy="890466"/>
      </dsp:txXfrm>
    </dsp:sp>
    <dsp:sp modelId="{717CC162-8B6F-4008-B06C-CD05B7935329}">
      <dsp:nvSpPr>
        <dsp:cNvPr id="0" name=""/>
        <dsp:cNvSpPr/>
      </dsp:nvSpPr>
      <dsp:spPr>
        <a:xfrm>
          <a:off x="127696" y="1959025"/>
          <a:ext cx="632393" cy="94752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86A50-67F6-45C2-8524-1F46BC67171B}">
      <dsp:nvSpPr>
        <dsp:cNvPr id="0" name=""/>
        <dsp:cNvSpPr/>
      </dsp:nvSpPr>
      <dsp:spPr>
        <a:xfrm>
          <a:off x="0" y="2997965"/>
          <a:ext cx="3548465" cy="89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FF0000"/>
              </a:solidFill>
            </a:rPr>
            <a:t>ДЕЙСТВИЕ</a:t>
          </a:r>
          <a:endParaRPr lang="ru-RU" sz="1500" b="1" kern="1200" dirty="0">
            <a:solidFill>
              <a:srgbClr val="FF0000"/>
            </a:solidFill>
          </a:endParaRPr>
        </a:p>
      </dsp:txBody>
      <dsp:txXfrm>
        <a:off x="798739" y="2997965"/>
        <a:ext cx="2749725" cy="890466"/>
      </dsp:txXfrm>
    </dsp:sp>
    <dsp:sp modelId="{9B2690A1-890F-440B-9434-9A965B77D023}">
      <dsp:nvSpPr>
        <dsp:cNvPr id="0" name=""/>
        <dsp:cNvSpPr/>
      </dsp:nvSpPr>
      <dsp:spPr>
        <a:xfrm>
          <a:off x="89046" y="3084645"/>
          <a:ext cx="709693" cy="71237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89738" cy="99139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89738" cy="99139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844925" y="0"/>
            <a:ext cx="2941638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2950"/>
            <a:ext cx="4954587" cy="37147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08525"/>
            <a:ext cx="5426075" cy="4459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9417050"/>
            <a:ext cx="2941638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44925" y="9417050"/>
            <a:ext cx="2938463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b="0">
                <a:solidFill>
                  <a:srgbClr val="000000"/>
                </a:solidFill>
                <a:cs typeface="DejaVu Sans" charset="0"/>
              </a:defRPr>
            </a:lvl1pPr>
          </a:lstStyle>
          <a:p>
            <a:fld id="{F4E0B740-B3F4-4329-9C77-C2E0DC44FED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546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33636F-AEDD-43C9-BB6C-5DBA22F09D43}" type="slidenum">
              <a:rPr lang="ru-RU"/>
              <a:pPr/>
              <a:t>1</a:t>
            </a:fld>
            <a:endParaRPr lang="ru-RU" dirty="0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2950"/>
            <a:ext cx="4957762" cy="3717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08525"/>
            <a:ext cx="5429250" cy="44640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обращаться к </a:t>
            </a:r>
            <a:r>
              <a:rPr lang="ru-RU" altLang="ru-RU" i="1" smtClean="0"/>
              <a:t>надёжным источникам информации</a:t>
            </a:r>
            <a:r>
              <a:rPr lang="ru-RU" altLang="ru-RU" smtClean="0"/>
              <a:t>, доказательствам, разумным методам и способам проверки:</a:t>
            </a:r>
            <a:endParaRPr lang="ru-RU" altLang="ru-RU" sz="1400" smtClean="0"/>
          </a:p>
          <a:p>
            <a:pPr lvl="1"/>
            <a:r>
              <a:rPr lang="ru-RU" altLang="ru-RU" smtClean="0"/>
              <a:t>к поиску аналогов, связей, к опорным схемам и моделям, к проверке на соответствие различным критериям и т.п.;</a:t>
            </a:r>
            <a:endParaRPr lang="ru-RU" altLang="ru-RU" sz="1400" smtClean="0"/>
          </a:p>
          <a:p>
            <a:r>
              <a:rPr lang="ru-RU" altLang="ru-RU" smtClean="0"/>
              <a:t>использовать </a:t>
            </a:r>
            <a:r>
              <a:rPr lang="ru-RU" altLang="ru-RU" i="1" smtClean="0"/>
              <a:t>различные методы и способы фиксации информации</a:t>
            </a:r>
            <a:r>
              <a:rPr lang="ru-RU" altLang="ru-RU" smtClean="0"/>
              <a:t>: делать выписки, записывать тезисы и основные выводы, строить таблицы, графики, картосхемы, опорные схемы, использовать рубрикацию, алфавитные и тематические указатели и др.</a:t>
            </a:r>
            <a:endParaRPr lang="ru-RU" altLang="ru-RU" sz="1400" smtClean="0"/>
          </a:p>
        </p:txBody>
      </p:sp>
      <p:sp>
        <p:nvSpPr>
          <p:cNvPr id="1402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4A9A8A-DE6F-4B0C-ABEF-88025028D7EA}" type="slidenum">
              <a:rPr lang="ru-RU" altLang="ru-RU"/>
              <a:pPr>
                <a:spcBef>
                  <a:spcPct val="0"/>
                </a:spcBef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05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z="1400" smtClean="0"/>
          </a:p>
        </p:txBody>
      </p:sp>
      <p:sp>
        <p:nvSpPr>
          <p:cNvPr id="142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D24456-39F3-41F4-9280-885B63FA5A4E}" type="slidenum">
              <a:rPr lang="ru-RU" altLang="ru-RU"/>
              <a:pPr>
                <a:spcBef>
                  <a:spcPct val="0"/>
                </a:spcBef>
              </a:pPr>
              <a:t>28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2169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08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20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7FF534-C94A-4BEA-8578-1CB128362C49}" type="slidenum">
              <a:rPr lang="ru-RU" altLang="ru-RU"/>
              <a:pPr>
                <a:spcBef>
                  <a:spcPct val="0"/>
                </a:spcBef>
              </a:pPr>
              <a:t>36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3748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28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28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541581-02CA-40B8-A857-B114B083F8BD}" type="slidenum">
              <a:rPr lang="ru-RU" altLang="ru-RU"/>
              <a:pPr>
                <a:spcBef>
                  <a:spcPct val="0"/>
                </a:spcBef>
              </a:pPr>
              <a:t>37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4864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33636F-AEDD-43C9-BB6C-5DBA22F09D43}" type="slidenum">
              <a:rPr lang="ru-RU"/>
              <a:pPr/>
              <a:t>7</a:t>
            </a:fld>
            <a:endParaRPr lang="ru-RU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2950"/>
            <a:ext cx="4957762" cy="3717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08525"/>
            <a:ext cx="5429250" cy="44640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0A87D-A611-4407-9F4B-965663F7789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764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29A03C-3EDA-4BA2-A49F-E8F7B0AEB1A1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>
              <a:latin typeface="Times New Roman" panose="02020603050405020304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4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97231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87FD49-867A-4F3E-BE9C-D930D0033852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>
              <a:latin typeface="Times New Roman" panose="02020603050405020304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4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90050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A71D51-6850-475A-9316-B6386756037B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4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79031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AD3C7A-E0A9-4EF9-BA61-1F1FEC3D46EC}" type="slidenum">
              <a:rPr lang="ru-RU" altLang="ru-RU">
                <a:latin typeface="Times New Roman" panose="02020603050405020304" pitchFamily="18" charset="0"/>
              </a:rPr>
              <a:pPr/>
              <a:t>13</a:t>
            </a:fld>
            <a:endParaRPr lang="ru-RU" altLang="ru-RU">
              <a:latin typeface="Times New Roman" panose="02020603050405020304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4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04527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47518" y="9418718"/>
            <a:ext cx="2942220" cy="49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D66A790E-539A-4CD0-92BC-2BC921C48372}" type="slidenum">
              <a:rPr lang="ru-RU" altLang="ru-RU" sz="1200">
                <a:latin typeface="Times New Roman" panose="02020603050405020304" pitchFamily="18" charset="0"/>
              </a:rPr>
              <a:pPr algn="r"/>
              <a:t>24</a:t>
            </a:fld>
            <a:endParaRPr lang="ru-RU" altLang="ru-RU" sz="1200">
              <a:latin typeface="Times New Roman" panose="02020603050405020304" pitchFamily="18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631093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dirty="0" smtClean="0"/>
              <a:t>обращаться к </a:t>
            </a:r>
            <a:r>
              <a:rPr lang="ru-RU" altLang="ru-RU" i="1" dirty="0" smtClean="0"/>
              <a:t>надёжным источникам информации</a:t>
            </a:r>
            <a:r>
              <a:rPr lang="ru-RU" altLang="ru-RU" dirty="0" smtClean="0"/>
              <a:t>, доказательствам, разумным методам и способам проверки:</a:t>
            </a:r>
            <a:endParaRPr lang="ru-RU" altLang="ru-RU" sz="1400" dirty="0" smtClean="0"/>
          </a:p>
          <a:p>
            <a:pPr lvl="1"/>
            <a:r>
              <a:rPr lang="ru-RU" altLang="ru-RU" dirty="0" smtClean="0"/>
              <a:t>аргументации, личному и чужому опыту, рассуждениям, мнениям и оценкам лиц, заслуживающих доверия (экспертам, специалистам и т.д.), моделям, пробным образцам и иным способам доказательств;</a:t>
            </a:r>
            <a:endParaRPr lang="ru-RU" altLang="ru-RU" sz="1400" dirty="0" smtClean="0"/>
          </a:p>
          <a:p>
            <a:pPr lvl="1"/>
            <a:r>
              <a:rPr lang="ru-RU" altLang="ru-RU" dirty="0" smtClean="0"/>
              <a:t>к поиску аналогов, связей, к опорным схемам и моделям, к проверке на соответствие различным критериям и т.п.;</a:t>
            </a:r>
            <a:endParaRPr lang="ru-RU" altLang="ru-RU" sz="1400" dirty="0" smtClean="0"/>
          </a:p>
          <a:p>
            <a:r>
              <a:rPr lang="ru-RU" altLang="ru-RU" dirty="0" smtClean="0"/>
              <a:t>использовать </a:t>
            </a:r>
            <a:r>
              <a:rPr lang="ru-RU" altLang="ru-RU" i="1" dirty="0" smtClean="0"/>
              <a:t>различные методы и способы фиксации информации</a:t>
            </a:r>
            <a:r>
              <a:rPr lang="ru-RU" altLang="ru-RU" dirty="0" smtClean="0"/>
              <a:t>: делать выписки, записывать тезисы и основные выводы, строить таблицы, графики, картосхемы, опорные схемы, использовать рубрикацию, алфавитные и тематические указатели и др.</a:t>
            </a:r>
            <a:endParaRPr lang="ru-RU" altLang="ru-RU" sz="1400" dirty="0" smtClean="0"/>
          </a:p>
        </p:txBody>
      </p:sp>
      <p:sp>
        <p:nvSpPr>
          <p:cNvPr id="1382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D00933A-B177-46D3-A4C3-8C9332BFD746}" type="slidenum">
              <a:rPr lang="ru-RU" altLang="ru-RU"/>
              <a:pPr>
                <a:spcBef>
                  <a:spcPct val="0"/>
                </a:spcBef>
              </a:pPr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108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7502760-4A18-473C-8528-F01BABC798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5F6B9D6-69AA-4B24-8ABB-2BF60FC8FB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38113"/>
            <a:ext cx="2055812" cy="75247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8113"/>
            <a:ext cx="6018213" cy="75247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FD5B997-C85E-4F9A-B72E-1E9A3CD2EF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04F84-C4E3-4712-9BB7-82AA09E8F52A}" type="datetime1">
              <a:rPr lang="ru-RU"/>
              <a:pPr>
                <a:defRPr/>
              </a:pPr>
              <a:t>23.10.2019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AE871-36EE-4F9B-864E-05DAB1DD01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7641725"/>
      </p:ext>
    </p:extLst>
  </p:cSld>
  <p:clrMapOvr>
    <a:masterClrMapping/>
  </p:clrMapOvr>
  <p:transition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2CEF02-9856-4B33-A3D6-7C4A702FB3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C716C0E-DC1E-4A31-A7D4-D24A944283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3325" cy="606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38713" y="1600200"/>
            <a:ext cx="3744912" cy="606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A1E5C29-0D4C-4A01-BA0E-92D2514BC7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CDB8A5B-A226-4266-8F8A-FF8E188DD6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26B358-006D-45F0-A7CF-FC8EFBA0B9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684658B-7BEA-4B18-A378-64DFB250DC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E95934E-3423-43F2-940D-BE7B8DF64A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9B78961-21EF-4727-B49F-B53261AB06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8113"/>
            <a:ext cx="8226425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0637" cy="6062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0">
                <a:solidFill>
                  <a:srgbClr val="FFFFFF"/>
                </a:solidFill>
                <a:ea typeface="+mn-ea"/>
                <a:cs typeface="+mn-cs"/>
              </a:defRPr>
            </a:lvl1pPr>
          </a:lstStyle>
          <a:p>
            <a:fld id="{FDB5F0F7-AA3B-4CCC-825F-63BDE9BF60DE}" type="slidenum">
              <a:rPr lang="ru-RU"/>
              <a:pPr/>
              <a:t>‹#›</a:t>
            </a:fld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1125538"/>
            <a:ext cx="915988" cy="5759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25538"/>
            <a:ext cx="900113" cy="5732462"/>
          </a:xfrm>
          <a:prstGeom prst="rect">
            <a:avLst/>
          </a:prstGeom>
          <a:solidFill>
            <a:srgbClr val="BBE0E3">
              <a:alpha val="53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0" y="6351588"/>
            <a:ext cx="971550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72000" tIns="46800" rIns="72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0" i="1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Учимся для жизни</a:t>
            </a: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8388350" y="6057900"/>
            <a:ext cx="1600200" cy="1600200"/>
          </a:xfrm>
          <a:prstGeom prst="ellipse">
            <a:avLst/>
          </a:prstGeom>
          <a:gradFill rotWithShape="0">
            <a:gsLst>
              <a:gs pos="0">
                <a:srgbClr val="CCFFFF"/>
              </a:gs>
              <a:gs pos="100000">
                <a:srgbClr val="D1D1F0"/>
              </a:gs>
            </a:gsLst>
            <a:lin ang="2700000" scaled="1"/>
          </a:gradFill>
          <a:ln w="936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7942263" y="6427788"/>
            <a:ext cx="1671637" cy="43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AB54C3D-7582-4251-9368-258AA5B35F59}" type="slidenum">
              <a:rPr lang="ru-RU" sz="2200" b="0">
                <a:solidFill>
                  <a:srgbClr val="000000"/>
                </a:solidFill>
                <a:latin typeface="Verdana" pitchFamily="32" charset="0"/>
                <a:ea typeface="Droid Sans Fallback" charset="0"/>
                <a:cs typeface="Droid Sans Fallback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‹#›</a:t>
            </a:fld>
            <a:endParaRPr lang="ru-RU" sz="2200" b="0">
              <a:solidFill>
                <a:srgbClr val="000000"/>
              </a:solidFill>
              <a:latin typeface="Verdana" pitchFamily="32" charset="0"/>
              <a:ea typeface="Droid Sans Fallback" charset="0"/>
              <a:cs typeface="Droid Sans Fallback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Arial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psearch&amp;text=%D1%86%D1%83%D0%BA%D0%B5%D1%80%D0%BC%D0%B0%D0%BD%20%D0%B2%D0%B5%D0%BD%D0%B3%D0%B5%D1%80%20%D1%83%D1%87%D0%B5%D0%B1%D0%BD%D0%B0%D1%8F%20%D1%81%D0%B0%D0%BC%D0%BE%D1%81%D1%82%D0%BE%D1%8F%D1%82%D0%B5%D0%BB%D1%8C%D0%BD%D0%BE%D1%81%D1%82%D1%8C&amp;pos=1&amp;rpt=simage&amp;lr=213&amp;uinfo=sw-1266-sh-703-fw-1041-fh-497-pd-1&amp;img_url=http://urss.ru/covers_ru/122359.gi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psearch&amp;text=%D1%86%D1%83%D0%BA%D0%B5%D1%80%D0%BC%D0%B0%D0%BD%20%D0%B2%D0%B5%D0%BD%D0%B3%D0%B5%D1%80%20%D1%83%D1%87%D0%B5%D0%B1%D0%BD%D0%B0%D1%8F%20%D1%81%D0%B0%D0%BC%D0%BE%D1%81%D1%82%D0%BE%D1%8F%D1%82%D0%B5%D0%BB%D1%8C%D0%BD%D0%BE%D1%81%D1%82%D1%8C&amp;pos=1&amp;rpt=simage&amp;lr=213&amp;uinfo=sw-1266-sh-703-fw-1041-fh-497-pd-1&amp;img_url=http://urss.ru/covers_ru/122359.gi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psearch&amp;text=%D1%86%D1%83%D0%BA%D0%B5%D1%80%D0%BC%D0%B0%D0%BD%20%D0%B2%D0%B5%D0%BD%D0%B3%D0%B5%D1%80%20%D1%83%D1%87%D0%B5%D0%B1%D0%BD%D0%B0%D1%8F%20%D1%81%D0%B0%D0%BC%D0%BE%D1%81%D1%82%D0%BE%D1%8F%D1%82%D0%B5%D0%BB%D1%8C%D0%BD%D0%BE%D1%81%D1%82%D1%8C&amp;pos=1&amp;rpt=simage&amp;lr=213&amp;uinfo=sw-1266-sh-703-fw-1041-fh-497-pd-1&amp;img_url=http://urss.ru/covers_ru/122359.gi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2555875" y="3068638"/>
            <a:ext cx="6400800" cy="1757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b="0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 algn="ctr" eaLnBrk="1" hangingPunct="1"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0" dirty="0">
                <a:solidFill>
                  <a:srgbClr val="FFFFFF"/>
                </a:solidFill>
                <a:ea typeface="Droid Sans Fallback" charset="0"/>
                <a:cs typeface="Droid Sans Fallback" charset="0"/>
              </a:rPr>
              <a:t>Москва</a:t>
            </a:r>
          </a:p>
          <a:p>
            <a:pPr algn="ctr" eaLnBrk="1" hangingPunct="1"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0" dirty="0">
                <a:solidFill>
                  <a:srgbClr val="FFFFFF"/>
                </a:solidFill>
                <a:ea typeface="Droid Sans Fallback" charset="0"/>
                <a:cs typeface="Droid Sans Fallback" charset="0"/>
              </a:rPr>
              <a:t>7 декабря 2010 года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95536" y="116632"/>
            <a:ext cx="8229600" cy="1273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 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DFAB866-5B5C-45B3-A1FB-E960243AC50C}" type="slidenum">
              <a:rPr lang="ru-RU" sz="1400" b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pPr algn="r" eaLnBrk="1" hangingPunct="1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ru-RU" sz="1400" b="0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4325" y="2204864"/>
            <a:ext cx="7559675" cy="2998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9575800" cy="33123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115616" y="1916832"/>
            <a:ext cx="7236222" cy="309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b="0" dirty="0">
              <a:solidFill>
                <a:srgbClr val="FF0000"/>
              </a:solidFill>
              <a:ea typeface="Droid Sans Fallback" charset="0"/>
              <a:cs typeface="Droid Sans Fallback" charset="0"/>
            </a:endParaRPr>
          </a:p>
          <a:p>
            <a:pPr algn="ctr" eaLnBrk="1" hangingPunct="1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000" dirty="0" smtClean="0">
              <a:solidFill>
                <a:srgbClr val="2D2DB9"/>
              </a:solidFill>
            </a:endParaRPr>
          </a:p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000" dirty="0">
              <a:solidFill>
                <a:srgbClr val="FF0000"/>
              </a:solidFill>
              <a:ea typeface="Droid Sans Fallback" charset="0"/>
              <a:cs typeface="Droid Sans Fallback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44463" y="71438"/>
            <a:ext cx="8856662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200" b="0" i="1" dirty="0">
              <a:solidFill>
                <a:srgbClr val="002060"/>
              </a:solidFill>
              <a:latin typeface="Verdana" pitchFamily="32" charset="0"/>
              <a:ea typeface="Droid Sans Fallback" charset="0"/>
              <a:cs typeface="Droid Sans Fallback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 </a:t>
            </a:r>
            <a:endParaRPr lang="ru-RU" sz="1200" dirty="0">
              <a:solidFill>
                <a:schemeClr val="tx1"/>
              </a:solidFill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200" b="0" i="1" dirty="0">
              <a:solidFill>
                <a:srgbClr val="002060"/>
              </a:solidFill>
              <a:latin typeface="Verdana" pitchFamily="32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87824" y="6165304"/>
            <a:ext cx="3888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smtClean="0">
                <a:solidFill>
                  <a:srgbClr val="2D2DB9"/>
                </a:solidFill>
              </a:rPr>
              <a:t>Москва, 22 октября 2019 года</a:t>
            </a:r>
            <a:endParaRPr lang="ru-RU" sz="1800" dirty="0">
              <a:solidFill>
                <a:srgbClr val="2D2DB9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692696"/>
            <a:ext cx="64807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2D2DB9"/>
                </a:solidFill>
              </a:rPr>
              <a:t>Работа с контрольными измерительными материалами по обществознанию в свете задач формирующего оценивания</a:t>
            </a:r>
            <a:endParaRPr lang="ru-RU" dirty="0">
              <a:solidFill>
                <a:srgbClr val="2D2DB9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35696" y="4437112"/>
            <a:ext cx="7308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0" i="1" dirty="0" smtClean="0">
                <a:solidFill>
                  <a:srgbClr val="0070C0"/>
                </a:solidFill>
              </a:rPr>
              <a:t>Рутковская Елена Лазаревна,  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0" i="1" dirty="0" smtClean="0">
                <a:solidFill>
                  <a:srgbClr val="0070C0"/>
                </a:solidFill>
              </a:rPr>
              <a:t>к.п.н., старший научный сотрудник 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0" i="1" dirty="0" smtClean="0">
                <a:solidFill>
                  <a:srgbClr val="0070C0"/>
                </a:solidFill>
              </a:rPr>
              <a:t>            Центра социально-гуманитарного образования</a:t>
            </a:r>
            <a:endParaRPr lang="ru-RU" sz="2000" b="0" i="1" dirty="0" smtClean="0">
              <a:solidFill>
                <a:srgbClr val="0070C0"/>
              </a:solidFill>
              <a:ea typeface="Droid Sans Fallback" charset="0"/>
              <a:cs typeface="Droid Sans Fallback" charset="0"/>
            </a:endParaRPr>
          </a:p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0" i="1" dirty="0" smtClean="0">
                <a:solidFill>
                  <a:srgbClr val="0070C0"/>
                </a:solidFill>
                <a:ea typeface="Droid Sans Fallback" charset="0"/>
                <a:cs typeface="Droid Sans Fallback" charset="0"/>
              </a:rPr>
              <a:t>           Института стратегии развития образования РАО</a:t>
            </a:r>
            <a:endParaRPr lang="ru-RU" sz="2000" b="0" i="1" dirty="0">
              <a:solidFill>
                <a:srgbClr val="0070C0"/>
              </a:solidFill>
              <a:ea typeface="Droid Sans Fallback" charset="0"/>
              <a:cs typeface="Droid Sans Fallb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245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3"/>
          <p:cNvSpPr>
            <a:spLocks noChangeArrowheads="1"/>
          </p:cNvSpPr>
          <p:nvPr/>
        </p:nvSpPr>
        <p:spPr bwMode="auto">
          <a:xfrm>
            <a:off x="1547664" y="3789040"/>
            <a:ext cx="7372350" cy="16208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600" b="1" dirty="0">
                <a:solidFill>
                  <a:srgbClr val="292929"/>
                </a:solidFill>
              </a:rPr>
              <a:t>Умею слушать и слышать</a:t>
            </a:r>
          </a:p>
          <a:p>
            <a:pPr algn="ctr"/>
            <a:r>
              <a:rPr lang="ru-RU" altLang="ru-RU" sz="3600" b="1" dirty="0">
                <a:solidFill>
                  <a:srgbClr val="292929"/>
                </a:solidFill>
              </a:rPr>
              <a:t>другое мнение, стараюсь его</a:t>
            </a:r>
          </a:p>
          <a:p>
            <a:pPr algn="ctr"/>
            <a:r>
              <a:rPr lang="ru-RU" altLang="ru-RU" sz="3600" b="1" dirty="0">
                <a:solidFill>
                  <a:srgbClr val="292929"/>
                </a:solidFill>
              </a:rPr>
              <a:t>учесть, если считаю верным</a:t>
            </a:r>
            <a:endParaRPr lang="ru-RU" altLang="ru-RU" sz="2800" dirty="0">
              <a:solidFill>
                <a:srgbClr val="292929"/>
              </a:solidFill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1187624" y="2060848"/>
            <a:ext cx="7669039" cy="868090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marL="742950" indent="-742950" algn="ctr" eaLnBrk="0" hangingPunct="0">
              <a:buFontTx/>
              <a:buAutoNum type="arabicParenBoth"/>
              <a:defRPr/>
            </a:pPr>
            <a:r>
              <a:rPr lang="ru-RU" altLang="ru-RU" sz="2400" b="1" i="1" dirty="0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Позиционное сотрудничество</a:t>
            </a:r>
          </a:p>
          <a:p>
            <a:pPr marL="742950" indent="-742950" algn="ctr" eaLnBrk="0" hangingPunct="0">
              <a:defRPr/>
            </a:pPr>
            <a:r>
              <a:rPr lang="ru-RU" altLang="ru-RU" sz="2400" b="1" i="1" dirty="0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(учение в общении)</a:t>
            </a: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gray">
          <a:xfrm>
            <a:off x="0" y="152400"/>
            <a:ext cx="9144000" cy="1404938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ru-RU" altLang="ru-RU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Учебная самостоятельность:</a:t>
            </a:r>
            <a:endParaRPr lang="ru-RU" altLang="ru-RU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ru-RU" altLang="ru-RU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важнейшие компоненты</a:t>
            </a:r>
            <a:endParaRPr lang="ru-RU" altLang="ru-RU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4343" name="Picture 2" descr="http://static.ozone.ru/multimedia/books_covers/100246332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243" y="221456"/>
            <a:ext cx="919163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279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 noChangeArrowheads="1"/>
          </p:cNvSpPr>
          <p:nvPr/>
        </p:nvSpPr>
        <p:spPr bwMode="auto">
          <a:xfrm>
            <a:off x="611560" y="3861048"/>
            <a:ext cx="8372351" cy="16208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 dirty="0">
                <a:solidFill>
                  <a:srgbClr val="292929"/>
                </a:solidFill>
              </a:rPr>
              <a:t>Умею наблюдать, задавать вопросы,</a:t>
            </a:r>
          </a:p>
          <a:p>
            <a:pPr algn="ctr"/>
            <a:r>
              <a:rPr lang="ru-RU" altLang="ru-RU" sz="3200" b="1" dirty="0">
                <a:solidFill>
                  <a:srgbClr val="292929"/>
                </a:solidFill>
              </a:rPr>
              <a:t>видеть противоречия, сомневаться</a:t>
            </a:r>
          </a:p>
          <a:p>
            <a:pPr algn="ctr">
              <a:lnSpc>
                <a:spcPct val="85000"/>
              </a:lnSpc>
            </a:pPr>
            <a:r>
              <a:rPr lang="ru-RU" altLang="ru-RU" sz="3200" b="1" dirty="0">
                <a:solidFill>
                  <a:srgbClr val="292929"/>
                </a:solidFill>
              </a:rPr>
              <a:t>проверять предположения … </a:t>
            </a:r>
            <a:endParaRPr lang="ru-RU" altLang="ru-RU" sz="3200" dirty="0">
              <a:solidFill>
                <a:srgbClr val="292929"/>
              </a:solidFill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287338" y="1916113"/>
            <a:ext cx="8569325" cy="757237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altLang="ru-RU" sz="2400" b="1" i="1" dirty="0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(2) Поисковая активность</a:t>
            </a: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gray">
          <a:xfrm>
            <a:off x="0" y="152400"/>
            <a:ext cx="9144000" cy="1404938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ru-RU" altLang="ru-RU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Учебная самостоятельность:</a:t>
            </a:r>
            <a:endParaRPr lang="ru-RU" altLang="ru-RU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ru-RU" altLang="ru-RU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важнейшие компоненты</a:t>
            </a:r>
          </a:p>
        </p:txBody>
      </p:sp>
      <p:pic>
        <p:nvPicPr>
          <p:cNvPr id="15369" name="Picture 2" descr="http://static.ozone.ru/multimedia/books_covers/100246332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724" y="221456"/>
            <a:ext cx="919163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793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3"/>
          <p:cNvSpPr>
            <a:spLocks noChangeArrowheads="1"/>
          </p:cNvSpPr>
          <p:nvPr/>
        </p:nvSpPr>
        <p:spPr bwMode="auto">
          <a:xfrm>
            <a:off x="467544" y="3501008"/>
            <a:ext cx="8588375" cy="13684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600" b="1">
                <a:solidFill>
                  <a:srgbClr val="292929"/>
                </a:solidFill>
              </a:rPr>
              <a:t>Исследую свои сильные и слабые</a:t>
            </a:r>
          </a:p>
          <a:p>
            <a:pPr algn="ctr"/>
            <a:r>
              <a:rPr lang="ru-RU" altLang="ru-RU" sz="3600" b="1">
                <a:solidFill>
                  <a:srgbClr val="292929"/>
                </a:solidFill>
              </a:rPr>
              <a:t>стороны, могу ставить личные цели</a:t>
            </a:r>
            <a:endParaRPr lang="ru-RU" altLang="ru-RU" sz="2800">
              <a:solidFill>
                <a:srgbClr val="292929"/>
              </a:solidFill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301625" y="1773238"/>
            <a:ext cx="8569325" cy="755650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altLang="ru-RU" sz="2400" b="1" i="1" dirty="0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(3) Самопознание и самооценка</a:t>
            </a: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gray">
          <a:xfrm>
            <a:off x="0" y="133350"/>
            <a:ext cx="9144000" cy="1331913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ru-RU" altLang="ru-RU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Учебная самостоятельность:</a:t>
            </a:r>
            <a:endParaRPr lang="ru-RU" altLang="ru-RU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ru-RU" altLang="ru-RU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важнейшие компоненты</a:t>
            </a:r>
          </a:p>
        </p:txBody>
      </p:sp>
      <p:pic>
        <p:nvPicPr>
          <p:cNvPr id="16397" name="Picture 2" descr="http://static.ozone.ru/multimedia/books_covers/100246332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263" y="238918"/>
            <a:ext cx="811213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2275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gray">
          <a:xfrm>
            <a:off x="227013" y="84138"/>
            <a:ext cx="8726487" cy="1044575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ru-RU" alt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Важнейшие целевые установки  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ru-RU" alt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педагога и пути их </a:t>
            </a:r>
            <a:r>
              <a:rPr lang="ru-RU" alt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достижения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ru-RU" alt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(Специфика обществознания в реализации)</a:t>
            </a:r>
            <a:endParaRPr lang="ru-RU" alt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0723" name="Скругленный прямоугольник 7"/>
          <p:cNvSpPr>
            <a:spLocks noChangeArrowheads="1"/>
          </p:cNvSpPr>
          <p:nvPr/>
        </p:nvSpPr>
        <p:spPr bwMode="auto">
          <a:xfrm>
            <a:off x="252413" y="1619250"/>
            <a:ext cx="2519362" cy="1981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altLang="ru-RU" sz="3200" b="1">
                <a:solidFill>
                  <a:schemeClr val="bg2"/>
                </a:solidFill>
              </a:rPr>
              <a:t>Учебная</a:t>
            </a:r>
          </a:p>
          <a:p>
            <a:pPr algn="ctr">
              <a:lnSpc>
                <a:spcPct val="80000"/>
              </a:lnSpc>
            </a:pPr>
            <a:r>
              <a:rPr lang="ru-RU" altLang="ru-RU" sz="3200" b="1">
                <a:solidFill>
                  <a:schemeClr val="bg2"/>
                </a:solidFill>
              </a:rPr>
              <a:t>самостоя-</a:t>
            </a:r>
          </a:p>
          <a:p>
            <a:pPr algn="ctr">
              <a:lnSpc>
                <a:spcPct val="80000"/>
              </a:lnSpc>
            </a:pPr>
            <a:r>
              <a:rPr lang="ru-RU" altLang="ru-RU" sz="3200" b="1">
                <a:solidFill>
                  <a:schemeClr val="bg2"/>
                </a:solidFill>
              </a:rPr>
              <a:t>тельность</a:t>
            </a:r>
          </a:p>
        </p:txBody>
      </p:sp>
      <p:sp>
        <p:nvSpPr>
          <p:cNvPr id="30724" name="Скругленный прямоугольник 20"/>
          <p:cNvSpPr>
            <a:spLocks noChangeArrowheads="1"/>
          </p:cNvSpPr>
          <p:nvPr/>
        </p:nvSpPr>
        <p:spPr bwMode="auto">
          <a:xfrm>
            <a:off x="2855913" y="2005013"/>
            <a:ext cx="6119812" cy="1058862"/>
          </a:xfrm>
          <a:prstGeom prst="roundRect">
            <a:avLst>
              <a:gd name="adj" fmla="val 16667"/>
            </a:avLst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ru-RU" altLang="ru-RU" sz="2800" b="1" i="1" dirty="0">
                <a:solidFill>
                  <a:srgbClr val="FF0000"/>
                </a:solidFill>
              </a:rPr>
              <a:t>Поисковая активность</a:t>
            </a:r>
            <a:r>
              <a:rPr lang="ru-RU" altLang="ru-RU" sz="2800" b="1" i="1" dirty="0">
                <a:solidFill>
                  <a:schemeClr val="bg2"/>
                </a:solidFill>
              </a:rPr>
              <a:t>,</a:t>
            </a:r>
          </a:p>
          <a:p>
            <a:pPr algn="ctr">
              <a:lnSpc>
                <a:spcPct val="90000"/>
              </a:lnSpc>
            </a:pPr>
            <a:r>
              <a:rPr lang="ru-RU" altLang="ru-RU" sz="2800" b="1" i="1" dirty="0">
                <a:solidFill>
                  <a:schemeClr val="bg2"/>
                </a:solidFill>
              </a:rPr>
              <a:t>учебная проектная и </a:t>
            </a:r>
            <a:r>
              <a:rPr lang="ru-RU" altLang="ru-RU" sz="2800" b="1" i="1" dirty="0" err="1">
                <a:solidFill>
                  <a:schemeClr val="bg2"/>
                </a:solidFill>
              </a:rPr>
              <a:t>исследо</a:t>
            </a:r>
            <a:r>
              <a:rPr lang="ru-RU" altLang="ru-RU" sz="2800" b="1" i="1" dirty="0">
                <a:solidFill>
                  <a:schemeClr val="bg2"/>
                </a:solidFill>
              </a:rPr>
              <a:t>-</a:t>
            </a:r>
          </a:p>
          <a:p>
            <a:pPr algn="ctr">
              <a:lnSpc>
                <a:spcPct val="90000"/>
              </a:lnSpc>
            </a:pPr>
            <a:r>
              <a:rPr lang="ru-RU" altLang="ru-RU" sz="2800" b="1" i="1" dirty="0" err="1">
                <a:solidFill>
                  <a:schemeClr val="bg2"/>
                </a:solidFill>
              </a:rPr>
              <a:t>вательская</a:t>
            </a:r>
            <a:r>
              <a:rPr lang="ru-RU" altLang="ru-RU" sz="2800" b="1" i="1" dirty="0">
                <a:solidFill>
                  <a:schemeClr val="bg2"/>
                </a:solidFill>
              </a:rPr>
              <a:t> деятельность</a:t>
            </a:r>
          </a:p>
        </p:txBody>
      </p:sp>
      <p:sp>
        <p:nvSpPr>
          <p:cNvPr id="30725" name="Скругленный прямоугольник 11"/>
          <p:cNvSpPr>
            <a:spLocks noChangeArrowheads="1"/>
          </p:cNvSpPr>
          <p:nvPr/>
        </p:nvSpPr>
        <p:spPr bwMode="auto">
          <a:xfrm>
            <a:off x="2855913" y="1420813"/>
            <a:ext cx="6119812" cy="468312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800" b="1" i="1">
                <a:solidFill>
                  <a:schemeClr val="bg2"/>
                </a:solidFill>
              </a:rPr>
              <a:t>Позиционное сотрудничество</a:t>
            </a:r>
          </a:p>
        </p:txBody>
      </p:sp>
      <p:sp>
        <p:nvSpPr>
          <p:cNvPr id="30726" name="Скругленный прямоугольник 13"/>
          <p:cNvSpPr>
            <a:spLocks noChangeArrowheads="1"/>
          </p:cNvSpPr>
          <p:nvPr/>
        </p:nvSpPr>
        <p:spPr bwMode="auto">
          <a:xfrm>
            <a:off x="2879725" y="3203575"/>
            <a:ext cx="6119813" cy="468313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800" b="1" i="1" dirty="0" smtClean="0">
                <a:solidFill>
                  <a:srgbClr val="FF0000"/>
                </a:solidFill>
              </a:rPr>
              <a:t>Оценочная </a:t>
            </a:r>
            <a:r>
              <a:rPr lang="ru-RU" altLang="ru-RU" sz="2800" b="1" i="1" dirty="0">
                <a:solidFill>
                  <a:srgbClr val="FF0000"/>
                </a:solidFill>
              </a:rPr>
              <a:t>самостоятельность</a:t>
            </a:r>
          </a:p>
        </p:txBody>
      </p:sp>
      <p:sp>
        <p:nvSpPr>
          <p:cNvPr id="30727" name="Скругленный прямоугольник 14"/>
          <p:cNvSpPr>
            <a:spLocks noChangeArrowheads="1"/>
          </p:cNvSpPr>
          <p:nvPr/>
        </p:nvSpPr>
        <p:spPr bwMode="auto">
          <a:xfrm>
            <a:off x="252413" y="4068763"/>
            <a:ext cx="2519362" cy="2519362"/>
          </a:xfrm>
          <a:prstGeom prst="roundRect">
            <a:avLst>
              <a:gd name="adj" fmla="val 16667"/>
            </a:avLst>
          </a:prstGeom>
          <a:blipFill dpi="0" rotWithShape="1">
            <a:blip r:embed="rId6" cstate="print">
              <a:lum bright="70000" contrast="-70000"/>
            </a:blip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altLang="ru-RU" sz="3200" b="1">
                <a:solidFill>
                  <a:schemeClr val="bg2"/>
                </a:solidFill>
              </a:rPr>
              <a:t>Целостный</a:t>
            </a:r>
          </a:p>
          <a:p>
            <a:pPr algn="ctr">
              <a:lnSpc>
                <a:spcPct val="80000"/>
              </a:lnSpc>
            </a:pPr>
            <a:r>
              <a:rPr lang="ru-RU" altLang="ru-RU" sz="3200" b="1">
                <a:solidFill>
                  <a:schemeClr val="bg2"/>
                </a:solidFill>
              </a:rPr>
              <a:t>социально</a:t>
            </a:r>
          </a:p>
          <a:p>
            <a:pPr algn="ctr">
              <a:lnSpc>
                <a:spcPct val="80000"/>
              </a:lnSpc>
            </a:pPr>
            <a:r>
              <a:rPr lang="ru-RU" altLang="ru-RU" sz="3200" b="1">
                <a:solidFill>
                  <a:schemeClr val="bg2"/>
                </a:solidFill>
              </a:rPr>
              <a:t>ориентиро-</a:t>
            </a:r>
          </a:p>
          <a:p>
            <a:pPr algn="ctr">
              <a:lnSpc>
                <a:spcPct val="80000"/>
              </a:lnSpc>
            </a:pPr>
            <a:r>
              <a:rPr lang="ru-RU" altLang="ru-RU" sz="3200" b="1">
                <a:solidFill>
                  <a:schemeClr val="bg2"/>
                </a:solidFill>
              </a:rPr>
              <a:t>ванный</a:t>
            </a:r>
          </a:p>
          <a:p>
            <a:pPr algn="ctr">
              <a:lnSpc>
                <a:spcPct val="80000"/>
              </a:lnSpc>
            </a:pPr>
            <a:r>
              <a:rPr lang="ru-RU" altLang="ru-RU" sz="3200" b="1">
                <a:solidFill>
                  <a:schemeClr val="bg2"/>
                </a:solidFill>
              </a:rPr>
              <a:t>взгляд</a:t>
            </a:r>
          </a:p>
          <a:p>
            <a:pPr algn="ctr">
              <a:lnSpc>
                <a:spcPct val="80000"/>
              </a:lnSpc>
            </a:pPr>
            <a:r>
              <a:rPr lang="ru-RU" altLang="ru-RU" sz="3200" b="1">
                <a:solidFill>
                  <a:schemeClr val="bg2"/>
                </a:solidFill>
              </a:rPr>
              <a:t>на мир</a:t>
            </a:r>
          </a:p>
        </p:txBody>
      </p:sp>
      <p:sp>
        <p:nvSpPr>
          <p:cNvPr id="30728" name="Скругленный прямоугольник 15"/>
          <p:cNvSpPr>
            <a:spLocks noChangeArrowheads="1"/>
          </p:cNvSpPr>
          <p:nvPr/>
        </p:nvSpPr>
        <p:spPr bwMode="auto">
          <a:xfrm>
            <a:off x="2879725" y="4140200"/>
            <a:ext cx="6119813" cy="900113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>
              <a:lum bright="70000" contrast="-70000"/>
            </a:blip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altLang="ru-RU" sz="2800" b="1" i="1">
                <a:solidFill>
                  <a:schemeClr val="bg2"/>
                </a:solidFill>
              </a:rPr>
              <a:t>Освоение систематических</a:t>
            </a:r>
          </a:p>
          <a:p>
            <a:pPr algn="ctr">
              <a:lnSpc>
                <a:spcPct val="80000"/>
              </a:lnSpc>
            </a:pPr>
            <a:r>
              <a:rPr lang="ru-RU" altLang="ru-RU" sz="2800" b="1" i="1">
                <a:solidFill>
                  <a:schemeClr val="bg2"/>
                </a:solidFill>
              </a:rPr>
              <a:t>знаний, их интеграция и перенос</a:t>
            </a:r>
          </a:p>
        </p:txBody>
      </p:sp>
      <p:sp>
        <p:nvSpPr>
          <p:cNvPr id="30729" name="Скругленный прямоугольник 17"/>
          <p:cNvSpPr>
            <a:spLocks noChangeArrowheads="1"/>
          </p:cNvSpPr>
          <p:nvPr/>
        </p:nvSpPr>
        <p:spPr bwMode="auto">
          <a:xfrm>
            <a:off x="2879725" y="5205413"/>
            <a:ext cx="6119813" cy="1260475"/>
          </a:xfrm>
          <a:prstGeom prst="roundRect">
            <a:avLst>
              <a:gd name="adj" fmla="val 16667"/>
            </a:avLst>
          </a:prstGeom>
          <a:blipFill dpi="0" rotWithShape="1">
            <a:blip r:embed="rId8" cstate="print">
              <a:lum bright="70000" contrast="-70000"/>
            </a:blip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altLang="ru-RU" sz="2800" b="1" i="1">
                <a:solidFill>
                  <a:schemeClr val="bg2"/>
                </a:solidFill>
              </a:rPr>
              <a:t>Приобретение ценностных</a:t>
            </a:r>
          </a:p>
          <a:p>
            <a:pPr algn="ctr">
              <a:lnSpc>
                <a:spcPct val="80000"/>
              </a:lnSpc>
            </a:pPr>
            <a:r>
              <a:rPr lang="ru-RU" altLang="ru-RU" sz="2800" b="1" i="1">
                <a:solidFill>
                  <a:schemeClr val="bg2"/>
                </a:solidFill>
              </a:rPr>
              <a:t>установок, морально-</a:t>
            </a:r>
          </a:p>
          <a:p>
            <a:pPr algn="ctr">
              <a:lnSpc>
                <a:spcPct val="80000"/>
              </a:lnSpc>
            </a:pPr>
            <a:r>
              <a:rPr lang="ru-RU" altLang="ru-RU" sz="2800" b="1" i="1">
                <a:solidFill>
                  <a:schemeClr val="bg2"/>
                </a:solidFill>
              </a:rPr>
              <a:t>нравственных ориентиров </a:t>
            </a:r>
          </a:p>
        </p:txBody>
      </p:sp>
    </p:spTree>
    <p:extLst>
      <p:ext uri="{BB962C8B-B14F-4D97-AF65-F5344CB8AC3E}">
        <p14:creationId xmlns:p14="http://schemas.microsoft.com/office/powerpoint/2010/main" val="1978386528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295277" y="1"/>
            <a:ext cx="8848725" cy="9807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Актуальная задача: РАБОТА В СООТВЕТСТВИИ С ЦЕЛЯМИ</a:t>
            </a:r>
            <a:endParaRPr kumimoji="0" lang="en-US" sz="2000" b="1" i="0" u="none" strike="noStrike" kern="0" cap="all" spc="0" normalizeH="0" baseline="0" noProof="0" dirty="0">
              <a:ln>
                <a:noFill/>
              </a:ln>
              <a:solidFill>
                <a:srgbClr val="23AE8B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484784"/>
            <a:ext cx="59766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052736"/>
            <a:ext cx="748883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2D2DB9"/>
                </a:solidFill>
              </a:rPr>
              <a:t>Работа с контрольными измерительными материалами </a:t>
            </a:r>
            <a:r>
              <a:rPr lang="ru-RU" sz="3200" dirty="0" smtClean="0">
                <a:solidFill>
                  <a:srgbClr val="FF0000"/>
                </a:solidFill>
              </a:rPr>
              <a:t>в соответствии с образовательными целями</a:t>
            </a: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b="0" i="1" dirty="0" smtClean="0">
                <a:solidFill>
                  <a:srgbClr val="FF0000"/>
                </a:solidFill>
              </a:rPr>
              <a:t>			</a:t>
            </a:r>
            <a:r>
              <a:rPr lang="ru-RU" sz="2400" b="0" i="1" dirty="0" smtClean="0">
                <a:solidFill>
                  <a:srgbClr val="FF0000"/>
                </a:solidFill>
              </a:rPr>
              <a:t>Какова цель данного 				</a:t>
            </a:r>
          </a:p>
          <a:p>
            <a:r>
              <a:rPr lang="ru-RU" sz="2400" b="0" i="1" dirty="0" smtClean="0">
                <a:solidFill>
                  <a:srgbClr val="FF0000"/>
                </a:solidFill>
              </a:rPr>
              <a:t>			педагогического измерения?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2D2DB9"/>
                </a:solidFill>
              </a:rPr>
              <a:t>Распространённый ответ: Получение информации об уровне учебных достижений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b="0" i="1" dirty="0" smtClean="0">
                <a:solidFill>
                  <a:srgbClr val="FF0000"/>
                </a:solidFill>
              </a:rPr>
              <a:t>		Для чего? </a:t>
            </a:r>
            <a:r>
              <a:rPr lang="ru-RU" sz="2400" i="1" dirty="0" smtClean="0">
                <a:solidFill>
                  <a:srgbClr val="FF0000"/>
                </a:solidFill>
              </a:rPr>
              <a:t>Для каких дальнейших целей?</a:t>
            </a: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295277" y="1"/>
            <a:ext cx="8848725" cy="1340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базовые навыки и компетенции  (модель ОЭСР)</a:t>
            </a: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000" b="1" i="0" u="none" strike="noStrike" kern="0" cap="all" spc="0" normalizeH="0" baseline="0" noProof="0" dirty="0">
              <a:ln>
                <a:noFill/>
              </a:ln>
              <a:solidFill>
                <a:srgbClr val="23AE8B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692696"/>
            <a:ext cx="7272808" cy="860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2D2DB9"/>
                </a:solidFill>
              </a:rPr>
              <a:t>Базовые навыки</a:t>
            </a:r>
            <a:r>
              <a:rPr lang="ru-RU" sz="2800" dirty="0" smtClean="0">
                <a:solidFill>
                  <a:srgbClr val="2D2DB9"/>
                </a:solidFill>
              </a:rPr>
              <a:t> </a:t>
            </a:r>
          </a:p>
          <a:p>
            <a:r>
              <a:rPr lang="ru-RU" sz="2000" dirty="0" smtClean="0">
                <a:solidFill>
                  <a:srgbClr val="2D2DB9"/>
                </a:solidFill>
              </a:rPr>
              <a:t>(</a:t>
            </a:r>
            <a:r>
              <a:rPr lang="ru-RU" sz="2000" dirty="0" smtClean="0">
                <a:solidFill>
                  <a:srgbClr val="FF0000"/>
                </a:solidFill>
              </a:rPr>
              <a:t>извлечение в контексте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обществознания</a:t>
            </a:r>
            <a:r>
              <a:rPr lang="ru-RU" sz="2000" dirty="0" smtClean="0">
                <a:solidFill>
                  <a:srgbClr val="2D2DB9"/>
                </a:solidFill>
              </a:rPr>
              <a:t>)</a:t>
            </a:r>
          </a:p>
          <a:p>
            <a:r>
              <a:rPr lang="ru-RU" sz="2000" b="0" i="1" dirty="0" smtClean="0">
                <a:solidFill>
                  <a:srgbClr val="2D2DB9"/>
                </a:solidFill>
              </a:rPr>
              <a:t>использование базовых навыков</a:t>
            </a:r>
          </a:p>
          <a:p>
            <a:r>
              <a:rPr lang="ru-RU" sz="2000" b="0" i="1" dirty="0" smtClean="0">
                <a:solidFill>
                  <a:srgbClr val="2D2DB9"/>
                </a:solidFill>
              </a:rPr>
              <a:t>для решения повседневных </a:t>
            </a:r>
          </a:p>
          <a:p>
            <a:r>
              <a:rPr lang="ru-RU" sz="2000" b="0" i="1" dirty="0" smtClean="0">
                <a:solidFill>
                  <a:srgbClr val="2D2DB9"/>
                </a:solidFill>
              </a:rPr>
              <a:t>задач</a:t>
            </a:r>
          </a:p>
          <a:p>
            <a:r>
              <a:rPr lang="ru-RU" sz="2000" dirty="0" smtClean="0">
                <a:solidFill>
                  <a:srgbClr val="2D2DB9"/>
                </a:solidFill>
              </a:rPr>
              <a:t>Чтение </a:t>
            </a:r>
          </a:p>
          <a:p>
            <a:r>
              <a:rPr lang="ru-RU" sz="2000" dirty="0" smtClean="0">
                <a:solidFill>
                  <a:srgbClr val="2D2DB9"/>
                </a:solidFill>
              </a:rPr>
              <a:t>(читательская грамотность)</a:t>
            </a:r>
          </a:p>
          <a:p>
            <a:r>
              <a:rPr lang="ru-RU" sz="2000" dirty="0" smtClean="0">
                <a:solidFill>
                  <a:srgbClr val="2D2DB9"/>
                </a:solidFill>
              </a:rPr>
              <a:t>Финансовая грамотность</a:t>
            </a:r>
          </a:p>
          <a:p>
            <a:r>
              <a:rPr lang="ru-RU" sz="2000" dirty="0" smtClean="0">
                <a:solidFill>
                  <a:srgbClr val="2D2DB9"/>
                </a:solidFill>
              </a:rPr>
              <a:t>Культурная и гражданская грамотность</a:t>
            </a:r>
          </a:p>
          <a:p>
            <a:endParaRPr lang="ru-RU" sz="900" dirty="0" smtClean="0">
              <a:solidFill>
                <a:srgbClr val="2D2DB9"/>
              </a:solidFill>
            </a:endParaRPr>
          </a:p>
          <a:p>
            <a:endParaRPr lang="ru-RU" sz="900" dirty="0" smtClean="0">
              <a:solidFill>
                <a:srgbClr val="2D2DB9"/>
              </a:solidFill>
            </a:endParaRPr>
          </a:p>
          <a:p>
            <a:r>
              <a:rPr lang="ru-RU" sz="2400" dirty="0" smtClean="0">
                <a:solidFill>
                  <a:srgbClr val="2D2DB9"/>
                </a:solidFill>
              </a:rPr>
              <a:t>Компетенции (4К)</a:t>
            </a:r>
          </a:p>
          <a:p>
            <a:pPr marL="0" lvl="1" indent="0">
              <a:buNone/>
            </a:pPr>
            <a:r>
              <a:rPr lang="ru-RU" sz="2000" b="0" i="1" dirty="0" smtClean="0">
                <a:solidFill>
                  <a:srgbClr val="2D2DB9"/>
                </a:solidFill>
                <a:sym typeface="Arial Narrow"/>
              </a:rPr>
              <a:t>способности, необходимые для эффективной деятельности в 21 веке</a:t>
            </a:r>
          </a:p>
          <a:p>
            <a:pPr marL="0" lvl="1" indent="0">
              <a:buNone/>
            </a:pPr>
            <a:r>
              <a:rPr lang="ru-RU" sz="2000" dirty="0" smtClean="0">
                <a:solidFill>
                  <a:srgbClr val="2D2DB9"/>
                </a:solidFill>
                <a:sym typeface="Arial Narrow"/>
              </a:rPr>
              <a:t>Коммуникативная</a:t>
            </a:r>
          </a:p>
          <a:p>
            <a:pPr marL="0" lvl="1" indent="0">
              <a:buNone/>
            </a:pPr>
            <a:r>
              <a:rPr lang="ru-RU" sz="2000" dirty="0" smtClean="0">
                <a:solidFill>
                  <a:srgbClr val="2D2DB9"/>
                </a:solidFill>
                <a:sym typeface="Arial Narrow"/>
              </a:rPr>
              <a:t>Креативная</a:t>
            </a:r>
          </a:p>
          <a:p>
            <a:pPr marL="0" lvl="1" indent="0">
              <a:buNone/>
            </a:pPr>
            <a:r>
              <a:rPr lang="ru-RU" sz="2000" dirty="0" smtClean="0">
                <a:solidFill>
                  <a:srgbClr val="2D2DB9"/>
                </a:solidFill>
                <a:sym typeface="Arial Narrow"/>
              </a:rPr>
              <a:t>Способность к критическому мышлению</a:t>
            </a:r>
          </a:p>
          <a:p>
            <a:pPr marL="0" lvl="1" indent="0">
              <a:buNone/>
            </a:pPr>
            <a:r>
              <a:rPr lang="ru-RU" sz="2000" dirty="0" smtClean="0">
                <a:solidFill>
                  <a:srgbClr val="2D2DB9"/>
                </a:solidFill>
                <a:sym typeface="Arial Narrow"/>
              </a:rPr>
              <a:t>Способность к сотрудничеству (коллаборации)</a:t>
            </a:r>
          </a:p>
          <a:p>
            <a:endParaRPr lang="ru-RU" sz="28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chemeClr val="accent2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931546" y="836711"/>
            <a:ext cx="4212453" cy="352839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295277" y="1"/>
            <a:ext cx="8848725" cy="1340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ОБЩЕСТВОЗНАНИЕ: ОБНОВЛЕНИЕ СОДЕРЖАНИЯ</a:t>
            </a: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1" i="0" u="none" strike="noStrike" kern="0" cap="all" spc="0" normalizeH="0" baseline="0" noProof="0" dirty="0" smtClean="0">
              <a:ln>
                <a:noFill/>
              </a:ln>
              <a:solidFill>
                <a:srgbClr val="23AE8B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000" b="1" i="0" u="none" strike="noStrike" kern="0" cap="all" spc="0" normalizeH="0" baseline="0" noProof="0" dirty="0">
              <a:ln>
                <a:noFill/>
              </a:ln>
              <a:solidFill>
                <a:srgbClr val="23AE8B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196752"/>
            <a:ext cx="691276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ФГОС СРЕДНЕГО ОБЩЕГО И ОСНОВНОГО ОБЩЕГО ОБРАЗОВАНИЯ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Акцентируется владение умениями </a:t>
            </a:r>
            <a:r>
              <a:rPr lang="ru-RU" sz="2000" dirty="0" smtClean="0">
                <a:solidFill>
                  <a:srgbClr val="FF0000"/>
                </a:solidFill>
              </a:rPr>
              <a:t>применять</a:t>
            </a:r>
            <a:r>
              <a:rPr lang="ru-RU" sz="2000" dirty="0" smtClean="0">
                <a:solidFill>
                  <a:srgbClr val="2D2DB9"/>
                </a:solidFill>
              </a:rPr>
              <a:t> полученные знания </a:t>
            </a:r>
          </a:p>
          <a:p>
            <a:r>
              <a:rPr lang="ru-RU" sz="2000" dirty="0" smtClean="0">
                <a:solidFill>
                  <a:srgbClr val="2D2DB9"/>
                </a:solidFill>
              </a:rPr>
              <a:t>- в учебно-познавательной сфере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2D2DB9"/>
                </a:solidFill>
              </a:rPr>
              <a:t>в повседневной жизни</a:t>
            </a:r>
          </a:p>
          <a:p>
            <a:pPr>
              <a:buFontTx/>
              <a:buChar char="-"/>
            </a:pPr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Акцентируется владение умением </a:t>
            </a:r>
            <a:r>
              <a:rPr lang="ru-RU" sz="2000" dirty="0" smtClean="0">
                <a:solidFill>
                  <a:srgbClr val="FF0000"/>
                </a:solidFill>
              </a:rPr>
              <a:t>прогнозировать последствия принимаемых решений 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chemeClr val="accent2"/>
              </a:solidFill>
            </a:endParaRPr>
          </a:p>
          <a:p>
            <a:r>
              <a:rPr lang="ru-RU" sz="2000" dirty="0" smtClean="0">
                <a:solidFill>
                  <a:schemeClr val="accent2"/>
                </a:solidFill>
              </a:rPr>
              <a:t>В фокусе – способы деятельности (познавательной и  практической)</a:t>
            </a:r>
          </a:p>
          <a:p>
            <a:endParaRPr lang="ru-RU" sz="2000" dirty="0" smtClean="0">
              <a:solidFill>
                <a:schemeClr val="accent2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потенциал контрольных измерительных материалов для подготовки к ЕГЭ и ОГЭ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484784"/>
            <a:ext cx="59766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chemeClr val="accent2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484784"/>
            <a:ext cx="68407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Продвижение от темы к теме с выполнением заданий различных модификаций, типов и уровней сложности </a:t>
            </a:r>
            <a:r>
              <a:rPr lang="ru-RU" sz="2000" dirty="0" smtClean="0">
                <a:solidFill>
                  <a:srgbClr val="2D2DB9"/>
                </a:solidFill>
              </a:rPr>
              <a:t>– </a:t>
            </a:r>
          </a:p>
          <a:p>
            <a:r>
              <a:rPr lang="ru-RU" sz="2000" dirty="0" smtClean="0">
                <a:solidFill>
                  <a:srgbClr val="2D2DB9"/>
                </a:solidFill>
              </a:rPr>
              <a:t>способ подготовки к ОГЭ и ЕГЭ естественный, органично включённый в решение образовательных задач.</a:t>
            </a:r>
            <a:endParaRPr lang="ru-RU" sz="2000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C00000"/>
                </a:solidFill>
              </a:rPr>
              <a:t> 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потенциал контрольных измерительных материалов для подготовки к ЕГЭ и ОГЭ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484784"/>
            <a:ext cx="59766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chemeClr val="accent2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35697" y="1484784"/>
            <a:ext cx="63367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Отбор (использование) </a:t>
            </a:r>
            <a:r>
              <a:rPr lang="ru-RU" sz="2000" dirty="0" smtClean="0">
                <a:solidFill>
                  <a:srgbClr val="FF0000"/>
                </a:solidFill>
              </a:rPr>
              <a:t>тематических заданий </a:t>
            </a:r>
            <a:r>
              <a:rPr lang="ru-RU" sz="2000" dirty="0" smtClean="0">
                <a:solidFill>
                  <a:srgbClr val="2D2DB9"/>
                </a:solidFill>
              </a:rPr>
              <a:t>тех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2D2DB9"/>
                </a:solidFill>
              </a:rPr>
              <a:t>моделей, которые используются в ЕГЭ и ОГЭ (систематизация  знаний, накопленных за несколько лет изучения курса обществознания; фиксация пробелов; стремление их ликвидировать).</a:t>
            </a:r>
          </a:p>
          <a:p>
            <a:endParaRPr lang="ru-RU" sz="2000" dirty="0" smtClean="0">
              <a:solidFill>
                <a:srgbClr val="C00000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В практике изучения курса типичные модели заданий по разным темам должны  </a:t>
            </a:r>
            <a:r>
              <a:rPr lang="ru-RU" sz="2000" dirty="0" smtClean="0">
                <a:solidFill>
                  <a:srgbClr val="FF0000"/>
                </a:solidFill>
              </a:rPr>
              <a:t>постепенно вводиться </a:t>
            </a:r>
            <a:r>
              <a:rPr lang="ru-RU" sz="2000" dirty="0" smtClean="0">
                <a:solidFill>
                  <a:srgbClr val="2D2DB9"/>
                </a:solidFill>
              </a:rPr>
              <a:t>и применяться 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2D2DB9"/>
                </a:solidFill>
              </a:rPr>
              <a:t> в качестве элементов обучения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2D2DB9"/>
                </a:solidFill>
              </a:rPr>
              <a:t> для текущей </a:t>
            </a:r>
            <a:r>
              <a:rPr lang="ru-RU" sz="2000" dirty="0" smtClean="0">
                <a:solidFill>
                  <a:srgbClr val="FF0000"/>
                </a:solidFill>
              </a:rPr>
              <a:t>формирующей</a:t>
            </a:r>
            <a:r>
              <a:rPr lang="ru-RU" sz="2000" dirty="0" smtClean="0">
                <a:solidFill>
                  <a:srgbClr val="2D2DB9"/>
                </a:solidFill>
              </a:rPr>
              <a:t> оценки</a:t>
            </a:r>
          </a:p>
          <a:p>
            <a:pPr>
              <a:buFontTx/>
              <a:buChar char="-"/>
            </a:pPr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C00000"/>
                </a:solidFill>
              </a:rPr>
              <a:t> 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потенциал контрольных измерительных материалов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196752"/>
            <a:ext cx="705678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Формирование умений выполнения заданий целесообразно вести по отдельным темам </a:t>
            </a:r>
            <a:r>
              <a:rPr lang="ru-RU" sz="2000" dirty="0" smtClean="0">
                <a:solidFill>
                  <a:srgbClr val="FF0000"/>
                </a:solidFill>
              </a:rPr>
              <a:t>в реальном учебном процессе,</a:t>
            </a:r>
            <a:r>
              <a:rPr lang="ru-RU" sz="2000" dirty="0" smtClean="0">
                <a:solidFill>
                  <a:srgbClr val="2D2DB9"/>
                </a:solidFill>
              </a:rPr>
              <a:t> причем фрагментарно - с самого начала освоения курса обществознания. При изучении новой темы можно предложить учащимся формулировать пункты плана предъявляемого на уроке содержания. Выделение основных идей и их представление в виде пунктов плана также может проводиться по тексту любого фрагмента текста учебника, относящегося к изучаемой теме. Методический аппарат учебников содержит достаточно большой массив заданий на  умения объяснять и аргументировать, заданий, связанных с подбором примеров разной степени конкретизации.  Сначала выполнение этих заданий может  осуществляться  под руководством учителя, далее – самостоятельно, возможно, с элементами взаимного контроля учащихся.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chemeClr val="accent2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95277" y="1"/>
            <a:ext cx="8848725" cy="9807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КОНТРОЛЬНЫЕ ИЗМЕРИТЕЛЬНЫЕ МАТЕРИАЛЫ</a:t>
            </a:r>
            <a:endParaRPr kumimoji="0" lang="en-US" sz="2000" b="1" i="0" u="none" strike="noStrike" kern="0" cap="all" spc="0" normalizeH="0" baseline="0" noProof="0" dirty="0">
              <a:ln>
                <a:noFill/>
              </a:ln>
              <a:solidFill>
                <a:srgbClr val="23AE8B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836712"/>
            <a:ext cx="705678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2D2DB9"/>
                </a:solidFill>
              </a:rPr>
              <a:t>Контрольные измерительные материалы (КИМ) стали  необходимым условием реализации образовательных программ.</a:t>
            </a:r>
          </a:p>
          <a:p>
            <a:endParaRPr lang="ru-RU" sz="2800" dirty="0" smtClean="0">
              <a:solidFill>
                <a:srgbClr val="2D2DB9"/>
              </a:solidFill>
            </a:endParaRPr>
          </a:p>
          <a:p>
            <a:endParaRPr lang="ru-RU" sz="900" dirty="0" smtClean="0">
              <a:solidFill>
                <a:srgbClr val="2D2DB9"/>
              </a:solidFill>
            </a:endParaRPr>
          </a:p>
          <a:p>
            <a:r>
              <a:rPr lang="ru-RU" sz="2800" dirty="0" smtClean="0">
                <a:solidFill>
                  <a:srgbClr val="2D2DB9"/>
                </a:solidFill>
              </a:rPr>
              <a:t>В массовой практике работа с ними ориентирована, прежде всего (а нередко и только), на подготовку к ЕГЭ и ОГЭ.</a:t>
            </a:r>
          </a:p>
          <a:p>
            <a:endParaRPr lang="ru-RU" sz="2800" dirty="0" smtClean="0">
              <a:solidFill>
                <a:srgbClr val="2D2DB9"/>
              </a:solidFill>
            </a:endParaRPr>
          </a:p>
          <a:p>
            <a:endParaRPr lang="ru-RU" sz="900" dirty="0" smtClean="0">
              <a:solidFill>
                <a:srgbClr val="2D2DB9"/>
              </a:solidFill>
            </a:endParaRPr>
          </a:p>
          <a:p>
            <a:r>
              <a:rPr lang="ru-RU" sz="2800" dirty="0" smtClean="0">
                <a:solidFill>
                  <a:srgbClr val="2D2DB9"/>
                </a:solidFill>
              </a:rPr>
              <a:t>Достаточно ли этого?</a:t>
            </a:r>
          </a:p>
          <a:p>
            <a:r>
              <a:rPr lang="ru-RU" sz="2800" dirty="0" smtClean="0">
                <a:solidFill>
                  <a:srgbClr val="2D2DB9"/>
                </a:solidFill>
              </a:rPr>
              <a:t>Используем ли мы при этом реальный потенциал КИМ?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потенциал контрольных измерительных материалов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484784"/>
            <a:ext cx="59766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Использование </a:t>
            </a:r>
            <a:r>
              <a:rPr lang="ru-RU" sz="2000" dirty="0" smtClean="0">
                <a:solidFill>
                  <a:srgbClr val="FF0000"/>
                </a:solidFill>
              </a:rPr>
              <a:t>типовых вариантов экзаменационной работы </a:t>
            </a:r>
            <a:endParaRPr lang="ru-RU" sz="2000" dirty="0" smtClean="0">
              <a:solidFill>
                <a:srgbClr val="2D2DB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2D2DB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Освоение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 структуры и содержания варианта,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инструкций по выполнению заданий,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требований заданий различных моделей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FF0000"/>
                </a:solidFill>
              </a:rPr>
              <a:t>схем оценивания заданий </a:t>
            </a:r>
            <a:r>
              <a:rPr lang="ru-RU" sz="2000" dirty="0" smtClean="0">
                <a:solidFill>
                  <a:srgbClr val="2D2DB9"/>
                </a:solidFill>
              </a:rPr>
              <a:t>(включая критерии, формулировки суждений, аргументов, разновидности примеров) </a:t>
            </a:r>
          </a:p>
          <a:p>
            <a:pPr>
              <a:buFont typeface="Wingdings" pitchFamily="2" charset="2"/>
              <a:buChar char="ü"/>
            </a:pPr>
            <a:endParaRPr lang="ru-RU" sz="2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2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FF0000"/>
                </a:solidFill>
              </a:rPr>
              <a:t> Направленность на обеспечение задач аттестационных процедур.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FF0000"/>
                </a:solidFill>
              </a:rPr>
              <a:t> Задача актуализации иных функций педагогических измерений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</a:t>
            </a:r>
            <a:r>
              <a:rPr lang="ru-RU" sz="2000" kern="0" cap="all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к возможностям формирующего оценивания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196752"/>
            <a:ext cx="59766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Задача изменение походов к оцениванию образовательных результатов учащихся в учебном процессе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Сегодня доминирует контролирующая, регулирующая, информационная, усредняющая и, к сожалению часто «карательно-управленческая» функции оценки образовательных результатов учащихся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На такой основе оценивания невозможно выстроить прогноз развития образовательных результатов личности учащегося по разным показателям и дать рекомендации по формированию индивидуального маршрута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к возможностям формирующего оценивания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484784"/>
            <a:ext cx="59766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Система оценивания должна 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  способствовать выстраиванию </a:t>
            </a:r>
            <a:r>
              <a:rPr lang="ru-RU" sz="2000" dirty="0" smtClean="0">
                <a:solidFill>
                  <a:srgbClr val="FF0000"/>
                </a:solidFill>
              </a:rPr>
              <a:t>индивидуальных образовательных задач</a:t>
            </a:r>
          </a:p>
          <a:p>
            <a:pPr>
              <a:buFont typeface="Wingdings" pitchFamily="2" charset="2"/>
              <a:buChar char="ü"/>
            </a:pPr>
            <a:endParaRPr lang="ru-RU" sz="2000" dirty="0" smtClean="0">
              <a:solidFill>
                <a:srgbClr val="2D2DB9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  обеспечивать оценку </a:t>
            </a:r>
            <a:r>
              <a:rPr lang="ru-RU" sz="2000" dirty="0" smtClean="0">
                <a:solidFill>
                  <a:srgbClr val="FF0000"/>
                </a:solidFill>
              </a:rPr>
              <a:t>динамики индивидуальных достижений </a:t>
            </a:r>
            <a:r>
              <a:rPr lang="ru-RU" sz="2000" dirty="0" smtClean="0">
                <a:solidFill>
                  <a:srgbClr val="2D2DB9"/>
                </a:solidFill>
              </a:rPr>
              <a:t>обучающихся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к возможностям формирующего оценивания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1196752"/>
            <a:ext cx="64807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Комплексный подход </a:t>
            </a:r>
            <a:r>
              <a:rPr lang="ru-RU" sz="2000" dirty="0" smtClean="0">
                <a:solidFill>
                  <a:srgbClr val="2D2DB9"/>
                </a:solidFill>
              </a:rPr>
              <a:t>к оценке образовательных достижений:</a:t>
            </a:r>
          </a:p>
          <a:p>
            <a:endParaRPr lang="ru-RU" sz="9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 - оценка не только предметных, но и метапредметных результатов;</a:t>
            </a:r>
          </a:p>
          <a:p>
            <a:endParaRPr lang="ru-RU" sz="9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 - использование комплекса оценочных процедур (стартовой, текущей, тематической, промежуточной) как основы для оценки динамики индивидуальных образовательных достижений и для итоговой оценки;</a:t>
            </a:r>
          </a:p>
          <a:p>
            <a:endParaRPr lang="ru-RU" sz="9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 - использование контекстной информации для интерпретации полученных результатов в целях управления качеством образования;</a:t>
            </a:r>
          </a:p>
          <a:p>
            <a:endParaRPr lang="ru-RU" sz="9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 - использование разнообразных методов и форм оценки, взаимно дополняющих друг друга</a:t>
            </a:r>
          </a:p>
          <a:p>
            <a:endParaRPr lang="ru-RU" sz="2000" dirty="0" smtClean="0">
              <a:solidFill>
                <a:schemeClr val="accent2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9813925" y="6518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5125" name="Rectangle 21"/>
          <p:cNvSpPr>
            <a:spLocks noGrp="1" noChangeArrowheads="1"/>
          </p:cNvSpPr>
          <p:nvPr>
            <p:ph type="body" idx="1"/>
          </p:nvPr>
        </p:nvSpPr>
        <p:spPr>
          <a:xfrm>
            <a:off x="1115616" y="2636912"/>
            <a:ext cx="7452618" cy="2736304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2D2DB9"/>
                </a:solidFill>
                <a:latin typeface="Arial" pitchFamily="34" charset="0"/>
              </a:rPr>
              <a:t>Качество школьного образования детерминируется качеством подготовки педагогов</a:t>
            </a:r>
            <a:endParaRPr lang="en-US" sz="2400" b="1" dirty="0" smtClean="0">
              <a:solidFill>
                <a:srgbClr val="2D2DB9"/>
              </a:solidFill>
              <a:latin typeface="Arial" pitchFamily="34" charset="0"/>
            </a:endParaRPr>
          </a:p>
          <a:p>
            <a:pPr marL="609600" indent="-609600" algn="r"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b="1" i="1" dirty="0" smtClean="0">
                <a:solidFill>
                  <a:srgbClr val="2D2DB9"/>
                </a:solidFill>
                <a:latin typeface="Arial" pitchFamily="34" charset="0"/>
              </a:rPr>
              <a:t>(по результатам </a:t>
            </a:r>
            <a:r>
              <a:rPr lang="en-US" sz="2400" b="1" i="1" dirty="0" smtClean="0">
                <a:solidFill>
                  <a:srgbClr val="2D2DB9"/>
                </a:solidFill>
                <a:latin typeface="Arial" pitchFamily="34" charset="0"/>
              </a:rPr>
              <a:t>PISA)</a:t>
            </a:r>
            <a:endParaRPr lang="ru-RU" sz="2400" b="1" i="1" dirty="0" smtClean="0">
              <a:solidFill>
                <a:srgbClr val="2D2DB9"/>
              </a:solidFill>
              <a:latin typeface="Arial" pitchFamily="34" charset="0"/>
            </a:endParaRPr>
          </a:p>
          <a:p>
            <a:pPr marL="609600" indent="-609600">
              <a:lnSpc>
                <a:spcPct val="80000"/>
              </a:lnSpc>
              <a:defRPr/>
            </a:pPr>
            <a:endParaRPr lang="ru-RU" sz="2400" b="1" dirty="0">
              <a:solidFill>
                <a:srgbClr val="2D2DB9"/>
              </a:solidFill>
              <a:latin typeface="Arial" pitchFamily="34" charset="0"/>
            </a:endParaRP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2D2DB9"/>
                </a:solidFill>
                <a:latin typeface="Arial" pitchFamily="34" charset="0"/>
              </a:rPr>
              <a:t>Качество образовательных достижений школьников детерминируется качеством учебных заданий, предлагаемых им педагогами</a:t>
            </a:r>
            <a:endParaRPr lang="en-US" sz="2400" b="1" dirty="0" smtClean="0">
              <a:solidFill>
                <a:srgbClr val="2D2DB9"/>
              </a:solidFill>
              <a:latin typeface="Arial" pitchFamily="34" charset="0"/>
            </a:endParaRPr>
          </a:p>
          <a:p>
            <a:pPr marL="609600" indent="-609600" algn="r"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b="1" i="1" dirty="0" smtClean="0">
                <a:solidFill>
                  <a:srgbClr val="2D2DB9"/>
                </a:solidFill>
                <a:latin typeface="Arial" pitchFamily="34" charset="0"/>
              </a:rPr>
              <a:t>(по результатам </a:t>
            </a:r>
            <a:r>
              <a:rPr lang="en-US" sz="2400" b="1" i="1" dirty="0" smtClean="0">
                <a:solidFill>
                  <a:srgbClr val="2D2DB9"/>
                </a:solidFill>
                <a:latin typeface="Arial" pitchFamily="34" charset="0"/>
              </a:rPr>
              <a:t>PISA</a:t>
            </a:r>
            <a:r>
              <a:rPr lang="ru-RU" sz="2400" b="1" i="1" dirty="0" smtClean="0">
                <a:solidFill>
                  <a:srgbClr val="2D2DB9"/>
                </a:solidFill>
                <a:latin typeface="Arial" pitchFamily="34" charset="0"/>
              </a:rPr>
              <a:t>)</a:t>
            </a:r>
            <a:endParaRPr lang="ru-RU" sz="2400" b="1" dirty="0" smtClean="0">
              <a:solidFill>
                <a:srgbClr val="2D2DB9"/>
              </a:solidFill>
              <a:latin typeface="Arial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ru-RU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16632"/>
            <a:ext cx="828092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Качество общего образования –</a:t>
            </a:r>
          </a:p>
          <a:p>
            <a:pPr algn="ctr">
              <a:lnSpc>
                <a:spcPct val="80000"/>
              </a:lnSpc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отражение качества подготовки учителя</a:t>
            </a:r>
          </a:p>
          <a:p>
            <a:pPr algn="ctr">
              <a:lnSpc>
                <a:spcPct val="80000"/>
              </a:lnSpc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качества учебных заданий</a:t>
            </a:r>
            <a:endParaRPr lang="ru-RU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3330003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3"/>
          <p:cNvSpPr txBox="1">
            <a:spLocks noChangeArrowheads="1"/>
          </p:cNvSpPr>
          <p:nvPr/>
        </p:nvSpPr>
        <p:spPr bwMode="auto">
          <a:xfrm>
            <a:off x="9813925" y="6518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31075" name="Text Box 4"/>
          <p:cNvSpPr txBox="1">
            <a:spLocks noChangeArrowheads="1"/>
          </p:cNvSpPr>
          <p:nvPr/>
        </p:nvSpPr>
        <p:spPr bwMode="auto">
          <a:xfrm>
            <a:off x="971600" y="1628800"/>
            <a:ext cx="8316416" cy="4409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умение наблюдать и задавать вопросы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обсуждение и оценка версий, гипотез, мнений,  </a:t>
            </a: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аргументации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поиск информации (фактов, мнений, оценок)</a:t>
            </a:r>
            <a:endParaRPr lang="ru-RU" altLang="ru-RU" sz="2400" b="1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поиск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, открытие и преобразование </a:t>
            </a: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понятийных 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средств и способов действий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фиксация результатов поиска в виде моделей (знаков или схем), </a:t>
            </a: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преобразование и применение</a:t>
            </a:r>
            <a:endParaRPr lang="ru-RU" altLang="ru-RU" sz="2400" b="1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поощрение 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учителем с помощью системы </a:t>
            </a: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оценки участие детей в поисковой деятельности, и в частности, их стремление слушать 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и учитывать точку зрения </a:t>
            </a: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партнёра </a:t>
            </a:r>
            <a:endParaRPr lang="ru-RU" altLang="ru-RU" sz="2400" b="1" dirty="0">
              <a:solidFill>
                <a:srgbClr val="2D2DB9"/>
              </a:solidFill>
              <a:latin typeface="Arial" panose="020B0604020202020204" pitchFamily="34" charset="0"/>
            </a:endParaRPr>
          </a:p>
        </p:txBody>
      </p:sp>
      <p:sp>
        <p:nvSpPr>
          <p:cNvPr id="124933" name="AutoShape 2"/>
          <p:cNvSpPr>
            <a:spLocks noChangeArrowheads="1"/>
          </p:cNvSpPr>
          <p:nvPr/>
        </p:nvSpPr>
        <p:spPr bwMode="gray">
          <a:xfrm>
            <a:off x="107950" y="128588"/>
            <a:ext cx="8928100" cy="996156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cs typeface="+mn-cs"/>
              </a:rPr>
              <a:t>Поисковая </a:t>
            </a:r>
            <a:r>
              <a:rPr lang="ru-RU" sz="3200" b="1" dirty="0" smtClean="0">
                <a:solidFill>
                  <a:schemeClr val="tx2"/>
                </a:solidFill>
                <a:cs typeface="+mn-cs"/>
              </a:rPr>
              <a:t>активность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3200" b="1" dirty="0" smtClean="0">
                <a:solidFill>
                  <a:schemeClr val="tx2"/>
                </a:solidFill>
                <a:cs typeface="+mn-cs"/>
              </a:rPr>
              <a:t>в учебном процессе</a:t>
            </a:r>
          </a:p>
        </p:txBody>
      </p:sp>
    </p:spTree>
    <p:extLst>
      <p:ext uri="{BB962C8B-B14F-4D97-AF65-F5344CB8AC3E}">
        <p14:creationId xmlns:p14="http://schemas.microsoft.com/office/powerpoint/2010/main" val="1594790861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37220" name="Text Box 3"/>
          <p:cNvSpPr txBox="1">
            <a:spLocks noChangeArrowheads="1"/>
          </p:cNvSpPr>
          <p:nvPr/>
        </p:nvSpPr>
        <p:spPr bwMode="auto">
          <a:xfrm>
            <a:off x="889496" y="1196752"/>
            <a:ext cx="8254504" cy="440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выявлять противоречия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рассматривать любое утверждения с разных позиций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искать факты, противоречащие сказанному </a:t>
            </a:r>
            <a:endParaRPr lang="ru-RU" altLang="ru-RU" sz="2400" b="1" dirty="0" smtClean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ru-RU" altLang="ru-RU" sz="2400" b="1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выявлять и </a:t>
            </a: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формулировать проблему</a:t>
            </a:r>
          </a:p>
          <a:p>
            <a:pPr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ru-RU" altLang="ru-RU" sz="2400" b="1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ставить </a:t>
            </a:r>
            <a:r>
              <a:rPr lang="en-US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“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хороший</a:t>
            </a:r>
            <a:r>
              <a:rPr lang="en-US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” 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вопрос исследования </a:t>
            </a:r>
            <a:r>
              <a:rPr lang="ru-RU" altLang="ru-RU" sz="2400" dirty="0">
                <a:solidFill>
                  <a:srgbClr val="2D2DB9"/>
                </a:solidFill>
                <a:latin typeface="Arial" panose="020B0604020202020204" pitchFamily="34" charset="0"/>
              </a:rPr>
              <a:t>(такой, на который стоит искать ответ и возможно его найти в рамках отведенного времени)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gray">
          <a:xfrm>
            <a:off x="46038" y="106362"/>
            <a:ext cx="9036050" cy="936625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Осваиваем инструменты и приёмы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поисковой 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деятельности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084786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39268" name="Text Box 3"/>
          <p:cNvSpPr txBox="1">
            <a:spLocks noChangeArrowheads="1"/>
          </p:cNvSpPr>
          <p:nvPr/>
        </p:nvSpPr>
        <p:spPr bwMode="auto">
          <a:xfrm>
            <a:off x="971600" y="1124744"/>
            <a:ext cx="8110488" cy="5708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высказывать предположения и </a:t>
            </a: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предлагать 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возможные способы их </a:t>
            </a: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проверки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2400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обращаться 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к надёжным источникам информации </a:t>
            </a:r>
            <a:r>
              <a:rPr lang="ru-RU" altLang="ru-RU" sz="2400" dirty="0">
                <a:solidFill>
                  <a:srgbClr val="2D2DB9"/>
                </a:solidFill>
                <a:latin typeface="Arial" panose="020B0604020202020204" pitchFamily="34" charset="0"/>
              </a:rPr>
              <a:t>(словарям, справочникам и текстам, картам, статистике, хронологии и т.д</a:t>
            </a: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.)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2400" b="1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прибегать 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к разумным и адекватным методам проверки </a:t>
            </a:r>
            <a:r>
              <a:rPr lang="ru-RU" altLang="ru-RU" sz="2400" dirty="0">
                <a:solidFill>
                  <a:srgbClr val="2D2DB9"/>
                </a:solidFill>
                <a:latin typeface="Arial" panose="020B0604020202020204" pitchFamily="34" charset="0"/>
              </a:rPr>
              <a:t>(наблюдениям, эксперименту, измерениям, опросу, анкетированию, интервью, моделированию, пробным образцам и др</a:t>
            </a: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.)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2400" b="1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прибегать 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к рассуждениям, аргументации, </a:t>
            </a:r>
            <a:r>
              <a:rPr lang="ru-RU" altLang="ru-RU" sz="2400" dirty="0">
                <a:solidFill>
                  <a:srgbClr val="2D2DB9"/>
                </a:solidFill>
                <a:latin typeface="Arial" panose="020B0604020202020204" pitchFamily="34" charset="0"/>
              </a:rPr>
              <a:t>в том </a:t>
            </a: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числе </a:t>
            </a:r>
            <a:r>
              <a:rPr lang="ru-RU" altLang="ru-RU" sz="2400" dirty="0">
                <a:solidFill>
                  <a:srgbClr val="2D2DB9"/>
                </a:solidFill>
                <a:latin typeface="Arial" panose="020B0604020202020204" pitchFamily="34" charset="0"/>
              </a:rPr>
              <a:t>с опорой на мнения и оценки экспертов, личный и чужой </a:t>
            </a: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опыт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ru-RU" altLang="ru-RU" sz="2400" b="1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обращаться 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к поиску аналогов, связей, к опорным схемам и моделям, использовать проверку на соответствие различным критериям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gray">
          <a:xfrm>
            <a:off x="36513" y="106363"/>
            <a:ext cx="9036050" cy="936625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Осваиваем инструменты и приёмы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поисковой 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деятельности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1561394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41316" name="Text Box 3"/>
          <p:cNvSpPr txBox="1">
            <a:spLocks noChangeArrowheads="1"/>
          </p:cNvSpPr>
          <p:nvPr/>
        </p:nvSpPr>
        <p:spPr bwMode="auto">
          <a:xfrm>
            <a:off x="1403648" y="1285875"/>
            <a:ext cx="7678440" cy="452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использовать различные методы и способы фиксации </a:t>
            </a:r>
            <a:r>
              <a:rPr lang="ru-RU" altLang="ru-RU" sz="2400" b="1" dirty="0" smtClean="0">
                <a:solidFill>
                  <a:srgbClr val="2D2DB9"/>
                </a:solidFill>
                <a:latin typeface="Arial" panose="020B0604020202020204" pitchFamily="34" charset="0"/>
              </a:rPr>
              <a:t>информации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ru-RU" altLang="ru-RU" sz="2400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делать выписки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ru-RU" altLang="ru-RU" sz="2400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записывать </a:t>
            </a:r>
            <a:r>
              <a:rPr lang="ru-RU" altLang="ru-RU" sz="2400" dirty="0">
                <a:solidFill>
                  <a:srgbClr val="2D2DB9"/>
                </a:solidFill>
                <a:latin typeface="Arial" panose="020B0604020202020204" pitchFamily="34" charset="0"/>
              </a:rPr>
              <a:t>тезисы и основные </a:t>
            </a: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выводы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ru-RU" altLang="ru-RU" sz="2400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строить </a:t>
            </a:r>
            <a:r>
              <a:rPr lang="ru-RU" altLang="ru-RU" sz="2400" dirty="0">
                <a:solidFill>
                  <a:srgbClr val="2D2DB9"/>
                </a:solidFill>
                <a:latin typeface="Arial" panose="020B0604020202020204" pitchFamily="34" charset="0"/>
              </a:rPr>
              <a:t>таблицы, графики, диаграммы, картосхемы, опорные схемы и </a:t>
            </a: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т.п.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ru-RU" altLang="ru-RU" sz="2400" dirty="0">
              <a:solidFill>
                <a:srgbClr val="2D2DB9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</a:rPr>
              <a:t>использовать </a:t>
            </a:r>
            <a:r>
              <a:rPr lang="ru-RU" altLang="ru-RU" sz="2400" dirty="0">
                <a:solidFill>
                  <a:srgbClr val="2D2DB9"/>
                </a:solidFill>
                <a:latin typeface="Arial" panose="020B0604020202020204" pitchFamily="34" charset="0"/>
              </a:rPr>
              <a:t>рубрикацию, алфавитные и тематические указатели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gray">
          <a:xfrm>
            <a:off x="36513" y="106363"/>
            <a:ext cx="9036050" cy="936625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Осваиваем инструменты и приёмы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поисковой 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деятельности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371131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813925" y="6518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115616" y="1823895"/>
            <a:ext cx="7876012" cy="27173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3200" dirty="0" smtClean="0">
                <a:solidFill>
                  <a:srgbClr val="2D2DB9"/>
                </a:solidFill>
              </a:rPr>
              <a:t>Стимулирует </a:t>
            </a:r>
            <a:r>
              <a:rPr lang="ru-RU" sz="3200" dirty="0">
                <a:solidFill>
                  <a:srgbClr val="2D2DB9"/>
                </a:solidFill>
              </a:rPr>
              <a:t>ли учитель становление и развитие </a:t>
            </a:r>
            <a:r>
              <a:rPr lang="ru-RU" sz="3200" b="1" dirty="0">
                <a:solidFill>
                  <a:srgbClr val="2D2DB9"/>
                </a:solidFill>
              </a:rPr>
              <a:t>самостоятельной оценочной деятельности </a:t>
            </a:r>
            <a:r>
              <a:rPr lang="ru-RU" sz="3200" dirty="0">
                <a:solidFill>
                  <a:srgbClr val="2D2DB9"/>
                </a:solidFill>
              </a:rPr>
              <a:t>детей или </a:t>
            </a:r>
            <a:r>
              <a:rPr lang="ru-RU" sz="3200" dirty="0" smtClean="0">
                <a:solidFill>
                  <a:srgbClr val="2D2DB9"/>
                </a:solidFill>
              </a:rPr>
              <a:t>полностью присваивает себе все функции </a:t>
            </a:r>
            <a:r>
              <a:rPr lang="ru-RU" sz="3200" dirty="0">
                <a:solidFill>
                  <a:srgbClr val="2D2DB9"/>
                </a:solidFill>
              </a:rPr>
              <a:t>контроля и </a:t>
            </a:r>
            <a:r>
              <a:rPr lang="ru-RU" sz="3200" dirty="0" smtClean="0">
                <a:solidFill>
                  <a:srgbClr val="2D2DB9"/>
                </a:solidFill>
              </a:rPr>
              <a:t>оценки? </a:t>
            </a:r>
            <a:endParaRPr lang="ru-RU" altLang="ru-RU" sz="3200" b="1" dirty="0">
              <a:solidFill>
                <a:srgbClr val="2D2D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295277" y="1"/>
            <a:ext cx="8848725" cy="1340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Оценочная самостоятельность</a:t>
            </a:r>
            <a:endParaRPr lang="en-US" sz="2000" kern="0" cap="all" dirty="0" smtClean="0">
              <a:solidFill>
                <a:srgbClr val="23AE8B"/>
              </a:solidFill>
              <a:latin typeface="Verdana" charset="0"/>
              <a:ea typeface="Verdana" charset="0"/>
              <a:cs typeface="Verdana" charset="0"/>
            </a:endParaRP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000" b="1" i="0" u="none" strike="noStrike" kern="0" cap="all" spc="0" normalizeH="0" baseline="0" noProof="0" dirty="0">
              <a:ln>
                <a:noFill/>
              </a:ln>
              <a:solidFill>
                <a:srgbClr val="23AE8B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69772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ОБЩЕСТВОЗНАНИЕ: потенциал контрольных измерительных материалов ЕГЭ и ОГЭ</a:t>
            </a:r>
            <a:r>
              <a:rPr kumimoji="0" lang="ru-RU" sz="2000" b="1" i="0" u="none" strike="noStrike" kern="0" cap="all" spc="0" normalizeH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1484784"/>
            <a:ext cx="5976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052736"/>
            <a:ext cx="705678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При проведении ЕГЭ и ОГЭ по обществознанию, как и по всем другим предметам, используются </a:t>
            </a:r>
            <a:r>
              <a:rPr lang="ru-RU" sz="2000" dirty="0" smtClean="0">
                <a:solidFill>
                  <a:srgbClr val="FF0000"/>
                </a:solidFill>
              </a:rPr>
              <a:t>контрольные измерительные материалы стандартизированной формы</a:t>
            </a:r>
            <a:r>
              <a:rPr lang="ru-RU" sz="2000" dirty="0" smtClean="0">
                <a:solidFill>
                  <a:srgbClr val="2D2DB9"/>
                </a:solidFill>
              </a:rPr>
              <a:t>. </a:t>
            </a:r>
          </a:p>
          <a:p>
            <a:endParaRPr lang="ru-RU" sz="9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Учитель давно понял, что ему важно хорошо знать (чтобы суметь донести до учащихся):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3212976"/>
            <a:ext cx="62646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что выносится на экзамен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как выглядит и из каких частей состоит экзаменационная работа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какие тематические разделы включены в материалы экзамена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какие разновидности заданий  можно встретить в экзаменационной работе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5517232"/>
            <a:ext cx="7200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FF0000"/>
                </a:solidFill>
              </a:rPr>
              <a:t>В чём заключается более широкий потенциал КИМ, обеспечивающий решение актуальных образовательных задач?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3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389124" name="Text Box 3"/>
          <p:cNvSpPr txBox="1">
            <a:spLocks noChangeArrowheads="1"/>
          </p:cNvSpPr>
          <p:nvPr/>
        </p:nvSpPr>
        <p:spPr bwMode="auto">
          <a:xfrm>
            <a:off x="-107568" y="1192942"/>
            <a:ext cx="90360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ru-RU" altLang="ru-RU" b="1">
                <a:latin typeface="Arial" panose="020B0604020202020204" pitchFamily="34" charset="0"/>
              </a:rPr>
              <a:t>   </a:t>
            </a:r>
            <a:endParaRPr lang="ru-RU" altLang="ru-RU" sz="2600" b="1">
              <a:latin typeface="Arial" panose="020B0604020202020204" pitchFamily="34" charset="0"/>
            </a:endParaRPr>
          </a:p>
        </p:txBody>
      </p:sp>
      <p:sp>
        <p:nvSpPr>
          <p:cNvPr id="975875" name="AutoShape 3"/>
          <p:cNvSpPr>
            <a:spLocks noChangeArrowheads="1"/>
          </p:cNvSpPr>
          <p:nvPr/>
        </p:nvSpPr>
        <p:spPr bwMode="gray">
          <a:xfrm>
            <a:off x="215514" y="170603"/>
            <a:ext cx="8676704" cy="917819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Почему важно формировать</a:t>
            </a:r>
          </a:p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оценочную самостоятельность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975877" name="TextBox 975876"/>
          <p:cNvSpPr txBox="1"/>
          <p:nvPr/>
        </p:nvSpPr>
        <p:spPr>
          <a:xfrm>
            <a:off x="1115615" y="2159452"/>
            <a:ext cx="7866611" cy="4010329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ru-RU" sz="2400" b="1" u="sng" dirty="0" smtClean="0">
                <a:solidFill>
                  <a:srgbClr val="2D2DB9"/>
                </a:solidFill>
                <a:cs typeface="+mn-cs"/>
              </a:rPr>
              <a:t>Для учителя</a:t>
            </a:r>
            <a:r>
              <a:rPr lang="ru-RU" sz="2400" dirty="0" smtClean="0">
                <a:solidFill>
                  <a:srgbClr val="2D2DB9"/>
                </a:solidFill>
                <a:cs typeface="+mn-cs"/>
              </a:rPr>
              <a:t>: средством диагностики и обратной связи, основанием для индивидуальной помощи </a:t>
            </a:r>
            <a:r>
              <a:rPr lang="ru-RU" sz="2400" dirty="0">
                <a:solidFill>
                  <a:srgbClr val="2D2DB9"/>
                </a:solidFill>
                <a:cs typeface="+mn-cs"/>
              </a:rPr>
              <a:t>и </a:t>
            </a:r>
            <a:r>
              <a:rPr lang="ru-RU" sz="2400" dirty="0" smtClean="0">
                <a:solidFill>
                  <a:srgbClr val="2D2DB9"/>
                </a:solidFill>
                <a:cs typeface="+mn-cs"/>
              </a:rPr>
              <a:t>коррекции</a:t>
            </a:r>
            <a:endParaRPr lang="ru-RU" sz="2400" dirty="0">
              <a:solidFill>
                <a:srgbClr val="2D2DB9"/>
              </a:solidFill>
              <a:cs typeface="+mn-cs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ru-RU" sz="2400" b="1" u="sng" dirty="0">
                <a:solidFill>
                  <a:srgbClr val="2D2DB9"/>
                </a:solidFill>
              </a:rPr>
              <a:t>Для </a:t>
            </a:r>
            <a:r>
              <a:rPr lang="ru-RU" sz="2400" b="1" u="sng" dirty="0" smtClean="0">
                <a:solidFill>
                  <a:srgbClr val="2D2DB9"/>
                </a:solidFill>
              </a:rPr>
              <a:t>ученика</a:t>
            </a:r>
            <a:r>
              <a:rPr lang="ru-RU" sz="2400" dirty="0" smtClean="0">
                <a:solidFill>
                  <a:srgbClr val="2D2DB9"/>
                </a:solidFill>
              </a:rPr>
              <a:t>:</a:t>
            </a: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srgbClr val="2D2DB9"/>
                </a:solidFill>
                <a:cs typeface="+mn-cs"/>
              </a:rPr>
              <a:t>стимулом </a:t>
            </a:r>
            <a:r>
              <a:rPr lang="ru-RU" sz="2400" dirty="0">
                <a:solidFill>
                  <a:srgbClr val="2D2DB9"/>
                </a:solidFill>
                <a:cs typeface="+mn-cs"/>
              </a:rPr>
              <a:t>и </a:t>
            </a:r>
            <a:r>
              <a:rPr lang="ru-RU" sz="2400" dirty="0" smtClean="0">
                <a:solidFill>
                  <a:srgbClr val="2D2DB9"/>
                </a:solidFill>
                <a:cs typeface="+mn-cs"/>
              </a:rPr>
              <a:t>поддержкой, средством фиксации индивидуального прогресса</a:t>
            </a:r>
            <a:endParaRPr lang="ru-RU" sz="2400" dirty="0">
              <a:solidFill>
                <a:srgbClr val="2D2DB9"/>
              </a:solidFill>
              <a:cs typeface="+mn-cs"/>
            </a:endParaRPr>
          </a:p>
          <a:p>
            <a:pPr marL="457200" indent="-45720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srgbClr val="2D2DB9"/>
                </a:solidFill>
                <a:cs typeface="+mn-cs"/>
              </a:rPr>
              <a:t>способом, снимающим </a:t>
            </a:r>
            <a:r>
              <a:rPr lang="ru-RU" sz="2400" dirty="0">
                <a:solidFill>
                  <a:srgbClr val="2D2DB9"/>
                </a:solidFill>
                <a:cs typeface="+mn-cs"/>
              </a:rPr>
              <a:t>зависимость от внешней оценки (учителя, взрослых</a:t>
            </a:r>
            <a:r>
              <a:rPr lang="ru-RU" sz="2400" dirty="0" smtClean="0">
                <a:solidFill>
                  <a:srgbClr val="2D2DB9"/>
                </a:solidFill>
                <a:cs typeface="+mn-cs"/>
              </a:rPr>
              <a:t>) и помогающим ему/ей осознать</a:t>
            </a:r>
            <a:r>
              <a:rPr lang="ru-RU" sz="2400" dirty="0">
                <a:solidFill>
                  <a:srgbClr val="2D2DB9"/>
                </a:solidFill>
                <a:cs typeface="+mn-cs"/>
              </a:rPr>
              <a:t>,</a:t>
            </a:r>
          </a:p>
          <a:p>
            <a:pPr lvl="1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2D2DB9"/>
                </a:solidFill>
                <a:cs typeface="+mn-cs"/>
              </a:rPr>
              <a:t>(1) в чём </a:t>
            </a:r>
            <a:r>
              <a:rPr lang="ru-RU" sz="2400" dirty="0">
                <a:solidFill>
                  <a:srgbClr val="2D2DB9"/>
                </a:solidFill>
                <a:cs typeface="+mn-cs"/>
              </a:rPr>
              <a:t>у него/неё проблемы</a:t>
            </a:r>
            <a:r>
              <a:rPr lang="ru-RU" sz="2400" b="1" dirty="0">
                <a:solidFill>
                  <a:srgbClr val="2D2DB9"/>
                </a:solidFill>
                <a:cs typeface="+mn-cs"/>
              </a:rPr>
              <a:t>,</a:t>
            </a:r>
          </a:p>
          <a:p>
            <a:pPr lvl="1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2D2DB9"/>
                </a:solidFill>
                <a:cs typeface="+mn-cs"/>
              </a:rPr>
              <a:t>(2) что нужно делать, чему нужно научиться, </a:t>
            </a:r>
            <a:r>
              <a:rPr lang="ru-RU" sz="2400" dirty="0">
                <a:solidFill>
                  <a:srgbClr val="2D2DB9"/>
                </a:solidFill>
                <a:cs typeface="+mn-cs"/>
              </a:rPr>
              <a:t>чтобы этих проблем не стало</a:t>
            </a:r>
            <a:r>
              <a:rPr lang="ru-RU" sz="2400" b="1" dirty="0">
                <a:solidFill>
                  <a:srgbClr val="2D2DB9"/>
                </a:solidFill>
                <a:cs typeface="+mn-cs"/>
              </a:rPr>
              <a:t>,</a:t>
            </a:r>
          </a:p>
          <a:p>
            <a:pPr lvl="1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2D2DB9"/>
                </a:solidFill>
                <a:cs typeface="+mn-cs"/>
              </a:rPr>
              <a:t>(3) как </a:t>
            </a:r>
            <a:r>
              <a:rPr lang="ru-RU" sz="2400" dirty="0">
                <a:solidFill>
                  <a:srgbClr val="2D2DB9"/>
                </a:solidFill>
                <a:cs typeface="+mn-cs"/>
              </a:rPr>
              <a:t>это можно сделать 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5505" y="1160300"/>
            <a:ext cx="8856722" cy="9540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 smtClean="0">
                <a:cs typeface="+mn-cs"/>
              </a:rPr>
              <a:t>Включение </a:t>
            </a:r>
            <a:r>
              <a:rPr lang="ru-RU" sz="2800" dirty="0">
                <a:cs typeface="+mn-cs"/>
              </a:rPr>
              <a:t>детей в самостоятельную оценочную деятельность </a:t>
            </a:r>
            <a:r>
              <a:rPr lang="ru-RU" sz="2800" dirty="0" smtClean="0">
                <a:cs typeface="+mn-cs"/>
              </a:rPr>
              <a:t>служит</a:t>
            </a:r>
            <a:endParaRPr lang="ru-RU" sz="28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422250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Объект 2"/>
          <p:cNvSpPr>
            <a:spLocks noGrp="1"/>
          </p:cNvSpPr>
          <p:nvPr>
            <p:ph idx="1"/>
          </p:nvPr>
        </p:nvSpPr>
        <p:spPr>
          <a:xfrm>
            <a:off x="1475656" y="1196975"/>
            <a:ext cx="7549282" cy="55086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altLang="ru-RU" sz="2400" dirty="0" smtClean="0">
              <a:solidFill>
                <a:srgbClr val="2D2D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Оценке подлежат </a:t>
            </a:r>
            <a:r>
              <a:rPr lang="ru-RU" altLang="ru-RU" sz="2400" u="sng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действия</a:t>
            </a: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учеников и </a:t>
            </a:r>
            <a:r>
              <a:rPr lang="ru-RU" altLang="ru-RU" sz="2400" u="sng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демонстрируемые ими результаты</a:t>
            </a: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но не их личные качества</a:t>
            </a:r>
          </a:p>
          <a:p>
            <a:pPr>
              <a:lnSpc>
                <a:spcPct val="90000"/>
              </a:lnSpc>
            </a:pPr>
            <a:endParaRPr lang="ru-RU" altLang="ru-RU" sz="2400" dirty="0" smtClean="0">
              <a:solidFill>
                <a:srgbClr val="2D2D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u="sng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</a:t>
            </a: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оценки</a:t>
            </a:r>
          </a:p>
          <a:p>
            <a:pPr>
              <a:lnSpc>
                <a:spcPct val="90000"/>
              </a:lnSpc>
            </a:pPr>
            <a:endParaRPr lang="ru-RU" altLang="ru-RU" sz="2400" dirty="0" smtClean="0">
              <a:solidFill>
                <a:srgbClr val="2D2D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оценивания и алгоритм выставления отметки всем </a:t>
            </a:r>
            <a:r>
              <a:rPr lang="ru-RU" altLang="ru-RU" sz="2400" u="sng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заранее известны</a:t>
            </a:r>
          </a:p>
          <a:p>
            <a:pPr marL="400050" lvl="1" indent="0">
              <a:lnSpc>
                <a:spcPct val="90000"/>
              </a:lnSpc>
              <a:buFontTx/>
              <a:buNone/>
            </a:pPr>
            <a:r>
              <a:rPr lang="ru-RU" altLang="ru-RU" sz="2400" b="0" i="1" dirty="0" smtClean="0">
                <a:solidFill>
                  <a:srgbClr val="2D2D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идеале они вырабатываются педагогами и учащимися совместно 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0" y="152400"/>
            <a:ext cx="9144000" cy="973138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Формирование оценочной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самостоятельности. Общие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3198865411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5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392196" name="Text Box 3"/>
          <p:cNvSpPr txBox="1">
            <a:spLocks noChangeArrowheads="1"/>
          </p:cNvSpPr>
          <p:nvPr/>
        </p:nvSpPr>
        <p:spPr bwMode="auto">
          <a:xfrm>
            <a:off x="395536" y="2017241"/>
            <a:ext cx="8748464" cy="2618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овладение инструментами само- и </a:t>
            </a:r>
            <a:r>
              <a:rPr lang="ru-RU" altLang="ru-RU" sz="2400" b="1" dirty="0" err="1">
                <a:solidFill>
                  <a:srgbClr val="2D2DB9"/>
                </a:solidFill>
                <a:latin typeface="Arial" panose="020B0604020202020204" pitchFamily="34" charset="0"/>
              </a:rPr>
              <a:t>взаимооценки</a:t>
            </a: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, рефлексии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овладение представлениями о критериях, шкалах, нормах оценки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2D2DB9"/>
                </a:solidFill>
                <a:latin typeface="Arial" panose="020B0604020202020204" pitchFamily="34" charset="0"/>
              </a:rPr>
              <a:t>овладение правилами и формулами оценки и оценочных суждений 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gray">
          <a:xfrm>
            <a:off x="323528" y="97582"/>
            <a:ext cx="8496944" cy="1081087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Оценочная самостоятельность: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основные компоненты</a:t>
            </a:r>
          </a:p>
        </p:txBody>
      </p:sp>
    </p:spTree>
    <p:extLst>
      <p:ext uri="{BB962C8B-B14F-4D97-AF65-F5344CB8AC3E}">
        <p14:creationId xmlns:p14="http://schemas.microsoft.com/office/powerpoint/2010/main" val="1510148096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7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975875" name="AutoShape 3"/>
          <p:cNvSpPr>
            <a:spLocks noChangeArrowheads="1"/>
          </p:cNvSpPr>
          <p:nvPr/>
        </p:nvSpPr>
        <p:spPr bwMode="gray">
          <a:xfrm>
            <a:off x="287338" y="133350"/>
            <a:ext cx="8388350" cy="1081088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Формирующая оценка:</a:t>
            </a:r>
          </a:p>
          <a:p>
            <a:pPr algn="ctr" eaLnBrk="1" hangingPunct="1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некоторые приёмы и техники</a:t>
            </a:r>
          </a:p>
        </p:txBody>
      </p:sp>
      <p:sp>
        <p:nvSpPr>
          <p:cNvPr id="410629" name="TextBox 36"/>
          <p:cNvSpPr txBox="1">
            <a:spLocks noChangeArrowheads="1"/>
          </p:cNvSpPr>
          <p:nvPr/>
        </p:nvSpPr>
        <p:spPr bwMode="auto">
          <a:xfrm>
            <a:off x="274638" y="1501775"/>
            <a:ext cx="7662862" cy="5222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ru-RU" altLang="ru-RU" sz="2800" b="1" dirty="0" err="1" smtClean="0">
                <a:solidFill>
                  <a:schemeClr val="bg2"/>
                </a:solidFill>
                <a:latin typeface="Arial" panose="020B0604020202020204" pitchFamily="34" charset="0"/>
              </a:rPr>
              <a:t>Критериальная</a:t>
            </a:r>
            <a:r>
              <a:rPr lang="ru-RU" altLang="ru-RU" sz="2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b="1" dirty="0" err="1">
                <a:solidFill>
                  <a:schemeClr val="bg2"/>
                </a:solidFill>
                <a:latin typeface="Arial" panose="020B0604020202020204" pitchFamily="34" charset="0"/>
              </a:rPr>
              <a:t>взаимооценка</a:t>
            </a:r>
            <a:endParaRPr lang="ru-RU" altLang="ru-RU" sz="28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0630" name="TextBox 37"/>
          <p:cNvSpPr txBox="1">
            <a:spLocks noChangeArrowheads="1"/>
          </p:cNvSpPr>
          <p:nvPr/>
        </p:nvSpPr>
        <p:spPr bwMode="auto">
          <a:xfrm>
            <a:off x="1150938" y="2349500"/>
            <a:ext cx="7661275" cy="5222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0"/>
              </a:spcBef>
            </a:pPr>
            <a:r>
              <a:rPr lang="ru-RU" altLang="ru-RU" sz="2800" b="1" dirty="0" err="1" smtClean="0">
                <a:solidFill>
                  <a:schemeClr val="bg2"/>
                </a:solidFill>
                <a:latin typeface="Arial" panose="020B0604020202020204" pitchFamily="34" charset="0"/>
              </a:rPr>
              <a:t>Критериальная</a:t>
            </a:r>
            <a:r>
              <a:rPr lang="ru-RU" altLang="ru-RU" sz="2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solidFill>
                  <a:schemeClr val="bg2"/>
                </a:solidFill>
                <a:latin typeface="Arial" panose="020B0604020202020204" pitchFamily="34" charset="0"/>
              </a:rPr>
              <a:t>самооценка</a:t>
            </a:r>
          </a:p>
        </p:txBody>
      </p:sp>
      <p:sp>
        <p:nvSpPr>
          <p:cNvPr id="410631" name="Скругленный прямоугольник 7"/>
          <p:cNvSpPr>
            <a:spLocks noChangeArrowheads="1"/>
          </p:cNvSpPr>
          <p:nvPr/>
        </p:nvSpPr>
        <p:spPr bwMode="auto">
          <a:xfrm>
            <a:off x="179388" y="3113088"/>
            <a:ext cx="8748712" cy="4873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800" b="1" i="1">
                <a:solidFill>
                  <a:schemeClr val="bg2"/>
                </a:solidFill>
                <a:latin typeface="Arial" panose="020B0604020202020204" pitchFamily="34" charset="0"/>
              </a:rPr>
              <a:t>Критериальная оценка: два подхода</a:t>
            </a: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179388" y="3716338"/>
            <a:ext cx="4645025" cy="210502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ru-RU" sz="2800" b="1" dirty="0">
                <a:solidFill>
                  <a:schemeClr val="bg2"/>
                </a:solidFill>
                <a:latin typeface="Arial" charset="0"/>
                <a:cs typeface="+mn-cs"/>
              </a:rPr>
              <a:t>Интегральное</a:t>
            </a:r>
          </a:p>
          <a:p>
            <a:pPr algn="ctr">
              <a:defRPr/>
            </a:pPr>
            <a:r>
              <a:rPr lang="ru-RU" sz="2800" b="1" dirty="0">
                <a:solidFill>
                  <a:schemeClr val="bg2"/>
                </a:solidFill>
                <a:latin typeface="Arial" charset="0"/>
                <a:cs typeface="+mn-cs"/>
              </a:rPr>
              <a:t>описание критерия</a:t>
            </a:r>
          </a:p>
          <a:p>
            <a:pPr algn="ctr">
              <a:defRPr/>
            </a:pPr>
            <a:r>
              <a:rPr lang="ru-RU" sz="2800" b="1" dirty="0">
                <a:solidFill>
                  <a:schemeClr val="bg2"/>
                </a:solidFill>
                <a:latin typeface="Arial" charset="0"/>
                <a:cs typeface="+mn-cs"/>
              </a:rPr>
              <a:t>например:</a:t>
            </a:r>
          </a:p>
          <a:p>
            <a:pPr algn="ctr">
              <a:defRPr/>
            </a:pPr>
            <a:r>
              <a:rPr lang="ru-RU" sz="2800" b="1" i="1" dirty="0">
                <a:solidFill>
                  <a:schemeClr val="bg2"/>
                </a:solidFill>
                <a:latin typeface="Arial" charset="0"/>
                <a:cs typeface="+mn-cs"/>
              </a:rPr>
              <a:t>базовый – повышенный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5319713" y="3716338"/>
            <a:ext cx="3592512" cy="2105025"/>
          </a:xfrm>
          <a:prstGeom prst="round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ru-RU" sz="2800" b="1" dirty="0">
                <a:solidFill>
                  <a:schemeClr val="bg2"/>
                </a:solidFill>
                <a:latin typeface="Arial" charset="0"/>
                <a:cs typeface="+mn-cs"/>
              </a:rPr>
              <a:t>Аналитическое</a:t>
            </a:r>
          </a:p>
          <a:p>
            <a:pPr algn="ctr">
              <a:defRPr/>
            </a:pPr>
            <a:r>
              <a:rPr lang="ru-RU" sz="2800" b="1" dirty="0">
                <a:solidFill>
                  <a:schemeClr val="bg2"/>
                </a:solidFill>
                <a:latin typeface="Arial" charset="0"/>
                <a:cs typeface="+mn-cs"/>
              </a:rPr>
              <a:t>описание критерия</a:t>
            </a:r>
          </a:p>
          <a:p>
            <a:pPr algn="ctr">
              <a:defRPr/>
            </a:pPr>
            <a:r>
              <a:rPr lang="ru-RU" sz="2800" b="1" i="1" dirty="0">
                <a:solidFill>
                  <a:schemeClr val="bg2"/>
                </a:solidFill>
                <a:latin typeface="Arial" charset="0"/>
                <a:cs typeface="+mn-cs"/>
              </a:rPr>
              <a:t>(балльная оценка)</a:t>
            </a:r>
          </a:p>
        </p:txBody>
      </p:sp>
    </p:spTree>
    <p:extLst>
      <p:ext uri="{BB962C8B-B14F-4D97-AF65-F5344CB8AC3E}">
        <p14:creationId xmlns:p14="http://schemas.microsoft.com/office/powerpoint/2010/main" val="1096109479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5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975875" name="AutoShape 3"/>
          <p:cNvSpPr>
            <a:spLocks noChangeArrowheads="1"/>
          </p:cNvSpPr>
          <p:nvPr/>
        </p:nvSpPr>
        <p:spPr bwMode="gray">
          <a:xfrm>
            <a:off x="287338" y="133350"/>
            <a:ext cx="8388350" cy="1081088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32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Формиующая оценка:</a:t>
            </a:r>
          </a:p>
          <a:p>
            <a:pPr algn="ctr" eaLnBrk="1" hangingPunct="1">
              <a:defRPr/>
            </a:pPr>
            <a:r>
              <a:rPr lang="ru-RU" sz="32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некоторые приёмы и техники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1560" y="2924944"/>
            <a:ext cx="8351837" cy="12001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cs typeface="+mn-cs"/>
              </a:rPr>
              <a:t>Самостоятельное составление </a:t>
            </a:r>
            <a:r>
              <a:rPr lang="en-US" sz="2400" b="1" dirty="0">
                <a:cs typeface="+mn-cs"/>
              </a:rPr>
              <a:t>“</a:t>
            </a:r>
            <a:r>
              <a:rPr lang="ru-RU" sz="2400" b="1" dirty="0">
                <a:cs typeface="+mn-cs"/>
              </a:rPr>
              <a:t>Правил</a:t>
            </a:r>
            <a:r>
              <a:rPr lang="en-US" sz="2400" b="1" dirty="0">
                <a:cs typeface="+mn-cs"/>
              </a:rPr>
              <a:t>”</a:t>
            </a:r>
            <a:r>
              <a:rPr lang="ru-RU" sz="2400" b="1" dirty="0">
                <a:cs typeface="+mn-cs"/>
              </a:rPr>
              <a:t> (работы в группе, выступлений, обсуждений …) и мониторинг их выполнения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6263" y="4437063"/>
            <a:ext cx="8351837" cy="8302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cs typeface="+mn-cs"/>
              </a:rPr>
              <a:t>Самостоятельное составление проверочных вопросов, заданий, задач, </a:t>
            </a:r>
            <a:r>
              <a:rPr lang="ru-RU" sz="2400" b="1" dirty="0" smtClean="0">
                <a:cs typeface="+mn-cs"/>
              </a:rPr>
              <a:t>тестов</a:t>
            </a:r>
            <a:endParaRPr lang="ru-RU" sz="2400" b="1" dirty="0"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1484784"/>
            <a:ext cx="8351838" cy="12003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cs typeface="+mn-cs"/>
              </a:rPr>
              <a:t>Самостоятельное составление </a:t>
            </a:r>
            <a:r>
              <a:rPr lang="ru-RU" sz="2400" b="1" dirty="0" smtClean="0">
                <a:cs typeface="+mn-cs"/>
              </a:rPr>
              <a:t>педагогом проверочных </a:t>
            </a:r>
            <a:r>
              <a:rPr lang="ru-RU" sz="2400" b="1" dirty="0">
                <a:cs typeface="+mn-cs"/>
              </a:rPr>
              <a:t>заданий, </a:t>
            </a:r>
            <a:r>
              <a:rPr lang="ru-RU" sz="2400" b="1" dirty="0" err="1">
                <a:cs typeface="+mn-cs"/>
              </a:rPr>
              <a:t>критериальной</a:t>
            </a:r>
            <a:r>
              <a:rPr lang="ru-RU" sz="2400" b="1" dirty="0">
                <a:cs typeface="+mn-cs"/>
              </a:rPr>
              <a:t> базы, схем, моделей</a:t>
            </a:r>
          </a:p>
        </p:txBody>
      </p:sp>
    </p:spTree>
    <p:extLst>
      <p:ext uri="{BB962C8B-B14F-4D97-AF65-F5344CB8AC3E}">
        <p14:creationId xmlns:p14="http://schemas.microsoft.com/office/powerpoint/2010/main" val="3077146681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7AF6F6-C97E-405B-90F0-42514D5C7F45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ru-RU" altLang="ru-RU" sz="1400"/>
          </a:p>
        </p:txBody>
      </p:sp>
      <p:sp>
        <p:nvSpPr>
          <p:cNvPr id="418819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975875" name="AutoShape 3"/>
          <p:cNvSpPr>
            <a:spLocks noChangeArrowheads="1"/>
          </p:cNvSpPr>
          <p:nvPr/>
        </p:nvSpPr>
        <p:spPr bwMode="gray">
          <a:xfrm>
            <a:off x="287338" y="133350"/>
            <a:ext cx="8388350" cy="1081088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Формирующая оценка:</a:t>
            </a:r>
          </a:p>
          <a:p>
            <a:pPr algn="ctr" eaLnBrk="1" hangingPunct="1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некоторые приёмы и техники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35038" y="2708275"/>
            <a:ext cx="7921625" cy="23082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cs typeface="+mn-cs"/>
              </a:rPr>
              <a:t>Учитель, а затем дети самостоятельно отслеживают продвижение в освоении системы планируемых результатов, например, на основе списка тематических результатов – как предметных, так и </a:t>
            </a:r>
            <a:r>
              <a:rPr lang="ru-RU" sz="2400" b="1" dirty="0" err="1">
                <a:cs typeface="+mn-cs"/>
              </a:rPr>
              <a:t>метапредметных</a:t>
            </a:r>
            <a:endParaRPr lang="ru-RU" sz="2400" b="1" dirty="0">
              <a:cs typeface="+mn-cs"/>
            </a:endParaRPr>
          </a:p>
          <a:p>
            <a:pPr>
              <a:defRPr/>
            </a:pPr>
            <a:endParaRPr lang="ru-RU" sz="2400" b="1" dirty="0"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438" y="1458913"/>
            <a:ext cx="8658225" cy="95408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cs typeface="+mn-cs"/>
              </a:rPr>
              <a:t>“</a:t>
            </a:r>
            <a:r>
              <a:rPr lang="ru-RU" sz="2800" b="1" dirty="0">
                <a:cs typeface="+mn-cs"/>
              </a:rPr>
              <a:t>Лестницы</a:t>
            </a:r>
            <a:r>
              <a:rPr lang="en-US" sz="2800" b="1" dirty="0">
                <a:cs typeface="+mn-cs"/>
              </a:rPr>
              <a:t> </a:t>
            </a:r>
            <a:r>
              <a:rPr lang="ru-RU" sz="2800" b="1" dirty="0">
                <a:cs typeface="+mn-cs"/>
              </a:rPr>
              <a:t>продвижения</a:t>
            </a:r>
            <a:r>
              <a:rPr lang="en-US" sz="2800" b="1" dirty="0">
                <a:cs typeface="+mn-cs"/>
              </a:rPr>
              <a:t>”</a:t>
            </a:r>
            <a:r>
              <a:rPr lang="ru-RU" sz="2800" b="1" dirty="0">
                <a:cs typeface="+mn-cs"/>
              </a:rPr>
              <a:t>,</a:t>
            </a:r>
          </a:p>
          <a:p>
            <a:pPr>
              <a:defRPr/>
            </a:pPr>
            <a:r>
              <a:rPr lang="en-US" sz="2800" b="1" dirty="0">
                <a:cs typeface="+mn-cs"/>
              </a:rPr>
              <a:t>“</a:t>
            </a:r>
            <a:r>
              <a:rPr lang="ru-RU" sz="2800" b="1" dirty="0">
                <a:cs typeface="+mn-cs"/>
              </a:rPr>
              <a:t>Листы продвижения</a:t>
            </a:r>
            <a:r>
              <a:rPr lang="en-US" sz="2800" b="1" dirty="0">
                <a:cs typeface="+mn-cs"/>
              </a:rPr>
              <a:t>”</a:t>
            </a:r>
            <a:endParaRPr lang="ru-RU" sz="2800" b="1" dirty="0"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925" y="5283200"/>
            <a:ext cx="8351838" cy="120015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chemeClr val="bg2"/>
                </a:solidFill>
                <a:cs typeface="+mn-cs"/>
              </a:rPr>
              <a:t>ОБЯЗАТЕЛЬНОЕ </a:t>
            </a:r>
            <a:r>
              <a:rPr lang="ru-RU" sz="2400" b="1" dirty="0">
                <a:solidFill>
                  <a:schemeClr val="bg2"/>
                </a:solidFill>
                <a:cs typeface="+mn-cs"/>
              </a:rPr>
              <a:t>ОБСУЖДЕНИЕ (критериев, удачных мест, ошибок, оценок, способов действий, удачных стратегий …)</a:t>
            </a:r>
          </a:p>
        </p:txBody>
      </p:sp>
    </p:spTree>
    <p:extLst>
      <p:ext uri="{BB962C8B-B14F-4D97-AF65-F5344CB8AC3E}">
        <p14:creationId xmlns:p14="http://schemas.microsoft.com/office/powerpoint/2010/main" val="831373905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3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419844" name="Text Box 3"/>
          <p:cNvSpPr txBox="1">
            <a:spLocks noChangeArrowheads="1"/>
          </p:cNvSpPr>
          <p:nvPr/>
        </p:nvSpPr>
        <p:spPr bwMode="auto">
          <a:xfrm>
            <a:off x="0" y="808038"/>
            <a:ext cx="90360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ru-RU" altLang="ru-RU" b="1">
                <a:latin typeface="Arial" panose="020B0604020202020204" pitchFamily="34" charset="0"/>
              </a:rPr>
              <a:t>   </a:t>
            </a:r>
            <a:endParaRPr lang="ru-RU" altLang="ru-RU" sz="2600" b="1">
              <a:latin typeface="Arial" panose="020B0604020202020204" pitchFamily="34" charset="0"/>
            </a:endParaRPr>
          </a:p>
        </p:txBody>
      </p:sp>
      <p:sp>
        <p:nvSpPr>
          <p:cNvPr id="419845" name="Text Box 3"/>
          <p:cNvSpPr txBox="1">
            <a:spLocks noChangeArrowheads="1"/>
          </p:cNvSpPr>
          <p:nvPr/>
        </p:nvSpPr>
        <p:spPr bwMode="auto">
          <a:xfrm>
            <a:off x="130175" y="1855788"/>
            <a:ext cx="8439150" cy="3905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400" b="1" u="sng">
                <a:solidFill>
                  <a:schemeClr val="bg2"/>
                </a:solidFill>
                <a:latin typeface="Arial" panose="020B0604020202020204" pitchFamily="34" charset="0"/>
              </a:rPr>
              <a:t>Ученик А.</a:t>
            </a:r>
            <a:r>
              <a:rPr lang="ru-RU" altLang="ru-RU" sz="2400" b="1">
                <a:solidFill>
                  <a:schemeClr val="bg2"/>
                </a:solidFill>
                <a:latin typeface="Arial" panose="020B0604020202020204" pitchFamily="34" charset="0"/>
              </a:rPr>
              <a:t> работа с информацией</a:t>
            </a:r>
          </a:p>
        </p:txBody>
      </p:sp>
      <p:sp>
        <p:nvSpPr>
          <p:cNvPr id="419846" name="Rectangle 58"/>
          <p:cNvSpPr>
            <a:spLocks noChangeArrowheads="1"/>
          </p:cNvSpPr>
          <p:nvPr/>
        </p:nvSpPr>
        <p:spPr bwMode="auto">
          <a:xfrm>
            <a:off x="130175" y="2678113"/>
            <a:ext cx="5399088" cy="32385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chemeClr val="bg2"/>
                </a:solidFill>
                <a:latin typeface="Arial" panose="020B0604020202020204" pitchFamily="34" charset="0"/>
              </a:rPr>
              <a:t>строить поисковый запрос;</a:t>
            </a:r>
          </a:p>
        </p:txBody>
      </p:sp>
      <p:sp>
        <p:nvSpPr>
          <p:cNvPr id="419847" name="Rectangle 60"/>
          <p:cNvSpPr>
            <a:spLocks noChangeArrowheads="1"/>
          </p:cNvSpPr>
          <p:nvPr/>
        </p:nvSpPr>
        <p:spPr bwMode="auto">
          <a:xfrm>
            <a:off x="5673725" y="2676525"/>
            <a:ext cx="720725" cy="32385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48" name="Rectangle 58"/>
          <p:cNvSpPr>
            <a:spLocks noChangeArrowheads="1"/>
          </p:cNvSpPr>
          <p:nvPr/>
        </p:nvSpPr>
        <p:spPr bwMode="auto">
          <a:xfrm>
            <a:off x="130175" y="3105150"/>
            <a:ext cx="5400675" cy="32385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chemeClr val="bg2"/>
                </a:solidFill>
                <a:latin typeface="Arial" panose="020B0604020202020204" pitchFamily="34" charset="0"/>
              </a:rPr>
              <a:t>отбирать надёжные источники информации;</a:t>
            </a:r>
          </a:p>
        </p:txBody>
      </p:sp>
      <p:sp>
        <p:nvSpPr>
          <p:cNvPr id="419849" name="Rectangle 60"/>
          <p:cNvSpPr>
            <a:spLocks noChangeArrowheads="1"/>
          </p:cNvSpPr>
          <p:nvPr/>
        </p:nvSpPr>
        <p:spPr bwMode="auto">
          <a:xfrm>
            <a:off x="5675313" y="3105150"/>
            <a:ext cx="719137" cy="32385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3" name="Rectangle 58"/>
          <p:cNvSpPr>
            <a:spLocks noChangeArrowheads="1"/>
          </p:cNvSpPr>
          <p:nvPr/>
        </p:nvSpPr>
        <p:spPr bwMode="auto">
          <a:xfrm>
            <a:off x="130175" y="3500438"/>
            <a:ext cx="5400675" cy="32385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ru-RU" sz="2000" spc="-70" dirty="0">
                <a:solidFill>
                  <a:schemeClr val="bg2"/>
                </a:solidFill>
                <a:cs typeface="+mn-cs"/>
              </a:rPr>
              <a:t>представлять информацию в разных форматах</a:t>
            </a:r>
          </a:p>
        </p:txBody>
      </p:sp>
      <p:sp>
        <p:nvSpPr>
          <p:cNvPr id="419851" name="Rectangle 60"/>
          <p:cNvSpPr>
            <a:spLocks noChangeArrowheads="1"/>
          </p:cNvSpPr>
          <p:nvPr/>
        </p:nvSpPr>
        <p:spPr bwMode="auto">
          <a:xfrm>
            <a:off x="5684838" y="3500438"/>
            <a:ext cx="720725" cy="32385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5" name="Rectangle 58"/>
          <p:cNvSpPr>
            <a:spLocks noChangeArrowheads="1"/>
          </p:cNvSpPr>
          <p:nvPr/>
        </p:nvSpPr>
        <p:spPr bwMode="auto">
          <a:xfrm>
            <a:off x="130175" y="3924300"/>
            <a:ext cx="5399088" cy="32385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ru-RU" sz="2000" spc="-30" dirty="0">
                <a:solidFill>
                  <a:schemeClr val="bg2"/>
                </a:solidFill>
                <a:cs typeface="+mn-cs"/>
              </a:rPr>
              <a:t>различать факты, мнения и оценки</a:t>
            </a:r>
          </a:p>
        </p:txBody>
      </p:sp>
      <p:sp>
        <p:nvSpPr>
          <p:cNvPr id="419853" name="Rectangle 60"/>
          <p:cNvSpPr>
            <a:spLocks noChangeArrowheads="1"/>
          </p:cNvSpPr>
          <p:nvPr/>
        </p:nvSpPr>
        <p:spPr bwMode="auto">
          <a:xfrm>
            <a:off x="5672138" y="3924300"/>
            <a:ext cx="720725" cy="32385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0" name="Rectangle 60"/>
          <p:cNvSpPr>
            <a:spLocks noChangeArrowheads="1"/>
          </p:cNvSpPr>
          <p:nvPr/>
        </p:nvSpPr>
        <p:spPr bwMode="auto">
          <a:xfrm>
            <a:off x="5662613" y="4400550"/>
            <a:ext cx="720725" cy="323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endParaRPr lang="ru-RU" i="1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419855" name="Rectangle 58"/>
          <p:cNvSpPr>
            <a:spLocks noChangeArrowheads="1"/>
          </p:cNvSpPr>
          <p:nvPr/>
        </p:nvSpPr>
        <p:spPr bwMode="auto">
          <a:xfrm>
            <a:off x="130175" y="4403725"/>
            <a:ext cx="5400675" cy="323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56" name="Rectangle 60"/>
          <p:cNvSpPr>
            <a:spLocks noChangeArrowheads="1"/>
          </p:cNvSpPr>
          <p:nvPr/>
        </p:nvSpPr>
        <p:spPr bwMode="auto">
          <a:xfrm>
            <a:off x="5673725" y="2298700"/>
            <a:ext cx="720725" cy="252413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chemeClr val="bg2"/>
                </a:solidFill>
                <a:latin typeface="Arial" panose="020B0604020202020204" pitchFamily="34" charset="0"/>
              </a:rPr>
              <a:t>сент</a:t>
            </a:r>
          </a:p>
        </p:txBody>
      </p:sp>
      <p:sp>
        <p:nvSpPr>
          <p:cNvPr id="419857" name="Rectangle 60"/>
          <p:cNvSpPr>
            <a:spLocks noChangeArrowheads="1"/>
          </p:cNvSpPr>
          <p:nvPr/>
        </p:nvSpPr>
        <p:spPr bwMode="auto">
          <a:xfrm>
            <a:off x="6394450" y="2298700"/>
            <a:ext cx="719138" cy="252413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chemeClr val="bg2"/>
                </a:solidFill>
                <a:latin typeface="Arial" panose="020B0604020202020204" pitchFamily="34" charset="0"/>
              </a:rPr>
              <a:t>окт</a:t>
            </a:r>
          </a:p>
        </p:txBody>
      </p:sp>
      <p:sp>
        <p:nvSpPr>
          <p:cNvPr id="419858" name="Rectangle 60"/>
          <p:cNvSpPr>
            <a:spLocks noChangeArrowheads="1"/>
          </p:cNvSpPr>
          <p:nvPr/>
        </p:nvSpPr>
        <p:spPr bwMode="auto">
          <a:xfrm>
            <a:off x="7113588" y="2298700"/>
            <a:ext cx="720725" cy="252413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chemeClr val="bg2"/>
                </a:solidFill>
                <a:latin typeface="Arial" panose="020B0604020202020204" pitchFamily="34" charset="0"/>
              </a:rPr>
              <a:t>нояб</a:t>
            </a:r>
          </a:p>
        </p:txBody>
      </p:sp>
      <p:sp>
        <p:nvSpPr>
          <p:cNvPr id="419859" name="Rectangle 60"/>
          <p:cNvSpPr>
            <a:spLocks noChangeArrowheads="1"/>
          </p:cNvSpPr>
          <p:nvPr/>
        </p:nvSpPr>
        <p:spPr bwMode="auto">
          <a:xfrm>
            <a:off x="7834313" y="2298700"/>
            <a:ext cx="719137" cy="252413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chemeClr val="bg2"/>
                </a:solidFill>
                <a:latin typeface="Arial" panose="020B0604020202020204" pitchFamily="34" charset="0"/>
              </a:rPr>
              <a:t>дек</a:t>
            </a:r>
          </a:p>
        </p:txBody>
      </p:sp>
      <p:sp>
        <p:nvSpPr>
          <p:cNvPr id="419860" name="Rectangle 60"/>
          <p:cNvSpPr>
            <a:spLocks noChangeArrowheads="1"/>
          </p:cNvSpPr>
          <p:nvPr/>
        </p:nvSpPr>
        <p:spPr bwMode="auto">
          <a:xfrm>
            <a:off x="6392863" y="2676525"/>
            <a:ext cx="719137" cy="3238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61" name="Rectangle 60"/>
          <p:cNvSpPr>
            <a:spLocks noChangeArrowheads="1"/>
          </p:cNvSpPr>
          <p:nvPr/>
        </p:nvSpPr>
        <p:spPr bwMode="auto">
          <a:xfrm>
            <a:off x="7112000" y="2678113"/>
            <a:ext cx="720725" cy="3238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62" name="Rectangle 60"/>
          <p:cNvSpPr>
            <a:spLocks noChangeArrowheads="1"/>
          </p:cNvSpPr>
          <p:nvPr/>
        </p:nvSpPr>
        <p:spPr bwMode="auto">
          <a:xfrm>
            <a:off x="7834313" y="2678113"/>
            <a:ext cx="719137" cy="323850"/>
          </a:xfrm>
          <a:prstGeom prst="rect">
            <a:avLst/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63" name="Rectangle 60"/>
          <p:cNvSpPr>
            <a:spLocks noChangeArrowheads="1"/>
          </p:cNvSpPr>
          <p:nvPr/>
        </p:nvSpPr>
        <p:spPr bwMode="auto">
          <a:xfrm>
            <a:off x="6392863" y="3105150"/>
            <a:ext cx="719137" cy="323850"/>
          </a:xfrm>
          <a:prstGeom prst="rect">
            <a:avLst/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64" name="Rectangle 60"/>
          <p:cNvSpPr>
            <a:spLocks noChangeArrowheads="1"/>
          </p:cNvSpPr>
          <p:nvPr/>
        </p:nvSpPr>
        <p:spPr bwMode="auto">
          <a:xfrm>
            <a:off x="7113588" y="3100388"/>
            <a:ext cx="720725" cy="323850"/>
          </a:xfrm>
          <a:prstGeom prst="rect">
            <a:avLst/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65" name="Rectangle 60"/>
          <p:cNvSpPr>
            <a:spLocks noChangeArrowheads="1"/>
          </p:cNvSpPr>
          <p:nvPr/>
        </p:nvSpPr>
        <p:spPr bwMode="auto">
          <a:xfrm>
            <a:off x="7848600" y="3100388"/>
            <a:ext cx="720725" cy="323850"/>
          </a:xfrm>
          <a:prstGeom prst="rect">
            <a:avLst/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66" name="Rectangle 60"/>
          <p:cNvSpPr>
            <a:spLocks noChangeArrowheads="1"/>
          </p:cNvSpPr>
          <p:nvPr/>
        </p:nvSpPr>
        <p:spPr bwMode="auto">
          <a:xfrm>
            <a:off x="6392863" y="3500438"/>
            <a:ext cx="719137" cy="32385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67" name="Rectangle 60"/>
          <p:cNvSpPr>
            <a:spLocks noChangeArrowheads="1"/>
          </p:cNvSpPr>
          <p:nvPr/>
        </p:nvSpPr>
        <p:spPr bwMode="auto">
          <a:xfrm>
            <a:off x="7123113" y="3500438"/>
            <a:ext cx="719137" cy="32385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68" name="Rectangle 60"/>
          <p:cNvSpPr>
            <a:spLocks noChangeArrowheads="1"/>
          </p:cNvSpPr>
          <p:nvPr/>
        </p:nvSpPr>
        <p:spPr bwMode="auto">
          <a:xfrm>
            <a:off x="7842250" y="3500438"/>
            <a:ext cx="720725" cy="32385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69" name="Rectangle 60"/>
          <p:cNvSpPr>
            <a:spLocks noChangeArrowheads="1"/>
          </p:cNvSpPr>
          <p:nvPr/>
        </p:nvSpPr>
        <p:spPr bwMode="auto">
          <a:xfrm>
            <a:off x="6394450" y="3924300"/>
            <a:ext cx="720725" cy="32385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70" name="Rectangle 60"/>
          <p:cNvSpPr>
            <a:spLocks noChangeArrowheads="1"/>
          </p:cNvSpPr>
          <p:nvPr/>
        </p:nvSpPr>
        <p:spPr bwMode="auto">
          <a:xfrm>
            <a:off x="7115175" y="3929063"/>
            <a:ext cx="719138" cy="323850"/>
          </a:xfrm>
          <a:prstGeom prst="rect">
            <a:avLst/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9871" name="Rectangle 60"/>
          <p:cNvSpPr>
            <a:spLocks noChangeArrowheads="1"/>
          </p:cNvSpPr>
          <p:nvPr/>
        </p:nvSpPr>
        <p:spPr bwMode="auto">
          <a:xfrm>
            <a:off x="7840663" y="3929063"/>
            <a:ext cx="719137" cy="323850"/>
          </a:xfrm>
          <a:prstGeom prst="rect">
            <a:avLst/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6394450" y="4403725"/>
            <a:ext cx="722313" cy="323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endParaRPr lang="ru-RU" i="1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7116763" y="4403725"/>
            <a:ext cx="722312" cy="323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endParaRPr lang="ru-RU" i="1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7842250" y="4400550"/>
            <a:ext cx="720725" cy="323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endParaRPr lang="ru-RU" i="1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76" name="AutoShape 3"/>
          <p:cNvSpPr>
            <a:spLocks noChangeArrowheads="1"/>
          </p:cNvSpPr>
          <p:nvPr/>
        </p:nvSpPr>
        <p:spPr bwMode="gray">
          <a:xfrm>
            <a:off x="33164" y="105570"/>
            <a:ext cx="9036050" cy="1404937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Осваиваем инструменты и приёмы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текущей оценочной деятельности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(лист продвижения)</a:t>
            </a:r>
          </a:p>
        </p:txBody>
      </p:sp>
    </p:spTree>
    <p:extLst>
      <p:ext uri="{BB962C8B-B14F-4D97-AF65-F5344CB8AC3E}">
        <p14:creationId xmlns:p14="http://schemas.microsoft.com/office/powerpoint/2010/main" val="20464815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648D84-ABC7-478B-8187-6500E222281D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ru-RU" altLang="ru-RU" sz="1400"/>
          </a:p>
        </p:txBody>
      </p:sp>
      <p:sp>
        <p:nvSpPr>
          <p:cNvPr id="427011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975875" name="AutoShape 3"/>
          <p:cNvSpPr>
            <a:spLocks noChangeArrowheads="1"/>
          </p:cNvSpPr>
          <p:nvPr/>
        </p:nvSpPr>
        <p:spPr bwMode="gray">
          <a:xfrm>
            <a:off x="333375" y="116632"/>
            <a:ext cx="8388350" cy="1081088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Формирующая оценка:</a:t>
            </a:r>
          </a:p>
          <a:p>
            <a:pPr algn="ctr" eaLnBrk="1" hangingPunct="1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некоторые приёмы и техники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79512" y="1340768"/>
            <a:ext cx="8658225" cy="8318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cs typeface="+mn-cs"/>
              </a:rPr>
              <a:t>Самооценка и рефлексия своего уровня понимания, дополняющая </a:t>
            </a:r>
            <a:r>
              <a:rPr lang="ru-RU" sz="2400" b="1" dirty="0" smtClean="0">
                <a:cs typeface="+mn-cs"/>
              </a:rPr>
              <a:t>диагностику</a:t>
            </a:r>
            <a:endParaRPr lang="ru-RU" sz="2400" b="1" dirty="0">
              <a:cs typeface="+mn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6388" y="2249424"/>
          <a:ext cx="8837612" cy="4608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2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204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49700">
                <a:tc>
                  <a:txBody>
                    <a:bodyPr/>
                    <a:lstStyle/>
                    <a:p>
                      <a:pPr marL="4572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FF"/>
                          </a:solidFill>
                          <a:effectLst/>
                        </a:rPr>
                        <a:t>Понятия, термины</a:t>
                      </a:r>
                    </a:p>
                    <a:p>
                      <a:pPr marL="4572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/>
                          </a:solidFill>
                          <a:effectLst/>
                        </a:rPr>
                        <a:t>А) Я не знаю, что означает 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этот термин.</a:t>
                      </a:r>
                      <a:endParaRPr lang="ru-RU" sz="18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Б</a:t>
                      </a:r>
                      <a:r>
                        <a:rPr lang="ru-RU" sz="1800" dirty="0">
                          <a:solidFill>
                            <a:schemeClr val="bg2"/>
                          </a:solidFill>
                          <a:effectLst/>
                        </a:rPr>
                        <a:t>) Я знаю, что означает 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этот термин, понимаю </a:t>
                      </a:r>
                      <a:r>
                        <a:rPr lang="ru-RU" sz="1800" dirty="0">
                          <a:solidFill>
                            <a:schemeClr val="bg2"/>
                          </a:solidFill>
                          <a:effectLst/>
                        </a:rPr>
                        <a:t>его 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смысл и о чём идёт речь, но не всегда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  <a:effectLst/>
                        </a:rPr>
                        <a:t> могу грамотно употреблять в речи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В</a:t>
                      </a:r>
                      <a:r>
                        <a:rPr lang="ru-RU" sz="1800" dirty="0">
                          <a:solidFill>
                            <a:schemeClr val="bg2"/>
                          </a:solidFill>
                          <a:effectLst/>
                        </a:rPr>
                        <a:t>) 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Я знаю, что означает этот термин, понимаю его смысл,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  <a:effectLst/>
                        </a:rPr>
                        <a:t> активно употребляю в речи, но не могу объяснить другим.</a:t>
                      </a:r>
                      <a:endParaRPr lang="ru-RU" sz="1800" dirty="0" smtClean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Г) Я </a:t>
                      </a:r>
                      <a:r>
                        <a:rPr lang="ru-RU" sz="1800" dirty="0">
                          <a:solidFill>
                            <a:schemeClr val="bg2"/>
                          </a:solidFill>
                          <a:effectLst/>
                        </a:rPr>
                        <a:t>знаю, что 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означает этот термин, понимаю его смысл,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  <a:effectLst/>
                        </a:rPr>
                        <a:t> активно употребляю в речи и могу объяснить своему однокласснику, который этого не понимает.</a:t>
                      </a:r>
                      <a:endParaRPr lang="ru-RU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FF"/>
                          </a:solidFill>
                          <a:effectLst/>
                        </a:rPr>
                        <a:t>Алгоритмы, способы </a:t>
                      </a:r>
                      <a:r>
                        <a:rPr lang="ru-RU" sz="2400" dirty="0" smtClean="0">
                          <a:solidFill>
                            <a:srgbClr val="0000FF"/>
                          </a:solidFill>
                          <a:effectLst/>
                        </a:rPr>
                        <a:t>действий, правила</a:t>
                      </a:r>
                      <a:endParaRPr lang="ru-RU" sz="2400" dirty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pPr marL="36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/>
                          </a:solidFill>
                          <a:effectLst/>
                        </a:rPr>
                        <a:t>А) Я не 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понимаю/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  <a:effectLst/>
                        </a:rPr>
                        <a:t>не могу запомнить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,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  <a:effectLst/>
                        </a:rPr>
                        <a:t> как надо действовать, и не умею так 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делать</a:t>
                      </a:r>
                      <a:r>
                        <a:rPr lang="ru-RU" sz="1800" dirty="0">
                          <a:solidFill>
                            <a:schemeClr val="bg2"/>
                          </a:solidFill>
                          <a:effectLst/>
                        </a:rPr>
                        <a:t>.</a:t>
                      </a:r>
                    </a:p>
                    <a:p>
                      <a:pPr marL="36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36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Б</a:t>
                      </a:r>
                      <a:r>
                        <a:rPr lang="ru-RU" sz="1800" dirty="0">
                          <a:solidFill>
                            <a:schemeClr val="bg2"/>
                          </a:solidFill>
                          <a:effectLst/>
                        </a:rPr>
                        <a:t>) Я 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знаю, как надо делать, и почему 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  <a:effectLst/>
                        </a:rPr>
                        <a:t>именно так, но не могу пояснить свои действия, и пока не умею этого делать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36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3600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В) Я знаю, как и почему надо делать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  <a:effectLst/>
                        </a:rPr>
                        <a:t> именно так, у меня часто получается,  но не всегда могу это пояснить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.</a:t>
                      </a:r>
                    </a:p>
                    <a:p>
                      <a:pPr marL="3600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3600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Г) Я умею это делать, могу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  <a:effectLst/>
                        </a:rPr>
                        <a:t> пояснить свои действия и могу объяснить это однокласснику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475889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A59548-E4E3-41B9-924F-63466864D24D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ru-RU" altLang="ru-RU" sz="1400"/>
          </a:p>
        </p:txBody>
      </p:sp>
      <p:sp>
        <p:nvSpPr>
          <p:cNvPr id="425987" name="Text Box 3"/>
          <p:cNvSpPr txBox="1">
            <a:spLocks noChangeArrowheads="1"/>
          </p:cNvSpPr>
          <p:nvPr/>
        </p:nvSpPr>
        <p:spPr bwMode="auto">
          <a:xfrm>
            <a:off x="9813925" y="625316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975875" name="AutoShape 3"/>
          <p:cNvSpPr>
            <a:spLocks noChangeArrowheads="1"/>
          </p:cNvSpPr>
          <p:nvPr/>
        </p:nvSpPr>
        <p:spPr bwMode="gray">
          <a:xfrm>
            <a:off x="287338" y="133350"/>
            <a:ext cx="8388350" cy="1081088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Формирующая оценка:</a:t>
            </a:r>
          </a:p>
          <a:p>
            <a:pPr algn="ctr" eaLnBrk="1" hangingPunct="1"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некоторые приёмы и техники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7504" y="1384300"/>
            <a:ext cx="8892988" cy="8309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cs typeface="+mn-cs"/>
              </a:rPr>
              <a:t>Самооценка и </a:t>
            </a:r>
            <a:r>
              <a:rPr lang="ru-RU" sz="2400" b="1" dirty="0" smtClean="0">
                <a:cs typeface="+mn-cs"/>
              </a:rPr>
              <a:t>рефлексия, дополняющая </a:t>
            </a:r>
            <a:r>
              <a:rPr lang="ru-RU" sz="2400" b="1" dirty="0">
                <a:cs typeface="+mn-cs"/>
              </a:rPr>
              <a:t>диагностику (пример листа </a:t>
            </a:r>
            <a:r>
              <a:rPr lang="ru-RU" sz="2400" b="1" dirty="0" smtClean="0">
                <a:cs typeface="+mn-cs"/>
              </a:rPr>
              <a:t>самооценки)</a:t>
            </a:r>
            <a:endParaRPr lang="ru-RU" sz="2400" b="1" dirty="0"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286049" y="2420888"/>
          <a:ext cx="8605839" cy="4279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1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84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84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84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84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18862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2"/>
                          </a:solidFill>
                        </a:rPr>
                        <a:t>Алгоритмы, способы действий, правила</a:t>
                      </a:r>
                      <a:endParaRPr lang="ru-RU" sz="1800" dirty="0">
                        <a:solidFill>
                          <a:schemeClr val="bg2"/>
                        </a:solidFill>
                      </a:endParaRPr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</a:rPr>
                        <a:t>Не понимаю, или не могу запомнить,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</a:rPr>
                        <a:t> не умею так делать</a:t>
                      </a:r>
                      <a:endParaRPr lang="ru-RU" sz="1800" dirty="0">
                        <a:solidFill>
                          <a:schemeClr val="bg2"/>
                        </a:solidFill>
                      </a:endParaRPr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</a:rPr>
                        <a:t>Знаю, как надо, но не умею, и не могу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</a:rPr>
                        <a:t>объяс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</a:rPr>
                        <a:t>-нить, как надо</a:t>
                      </a:r>
                      <a:endParaRPr lang="ru-RU" sz="1800" dirty="0">
                        <a:solidFill>
                          <a:schemeClr val="bg2"/>
                        </a:solidFill>
                      </a:endParaRPr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</a:rPr>
                        <a:t>Знаю, как 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</a:rPr>
                        <a:t>делать и почему, часто получается, но не всегда могу объяснить</a:t>
                      </a:r>
                      <a:endParaRPr lang="ru-RU" sz="1800" dirty="0">
                        <a:solidFill>
                          <a:schemeClr val="bg2"/>
                        </a:solidFill>
                      </a:endParaRPr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</a:rPr>
                        <a:t>Умею,</a:t>
                      </a:r>
                      <a:r>
                        <a:rPr lang="ru-RU" sz="1800" baseline="0" dirty="0" smtClean="0">
                          <a:solidFill>
                            <a:schemeClr val="bg2"/>
                          </a:solidFill>
                        </a:rPr>
                        <a:t> могу пояснить свои действия и объяснить их </a:t>
                      </a:r>
                      <a:r>
                        <a:rPr lang="ru-RU" sz="1800" baseline="0" dirty="0" err="1" smtClean="0">
                          <a:solidFill>
                            <a:schemeClr val="bg2"/>
                          </a:solidFill>
                        </a:rPr>
                        <a:t>одноклассни-кам</a:t>
                      </a:r>
                      <a:endParaRPr lang="ru-RU" sz="1800" dirty="0">
                        <a:solidFill>
                          <a:schemeClr val="bg2"/>
                        </a:solidFill>
                      </a:endParaRPr>
                    </a:p>
                  </a:txBody>
                  <a:tcPr marL="91447" marR="91447" marT="45713" marB="45713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1937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ru-RU" sz="1800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44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1937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800" dirty="0" smtClean="0"/>
                        <a:t>составление плана текста</a:t>
                      </a:r>
                      <a:endParaRPr lang="ru-RU" sz="1800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44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4800" b="1" dirty="0" smtClean="0"/>
                        <a:t>–</a:t>
                      </a:r>
                      <a:r>
                        <a:rPr lang="ru-RU" sz="4400" b="1" dirty="0" smtClean="0"/>
                        <a:t> </a:t>
                      </a:r>
                      <a:endParaRPr lang="ru-RU" sz="44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/>
                    </a:p>
                  </a:txBody>
                  <a:tcPr marL="91447" marR="91447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1937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800" dirty="0" smtClean="0"/>
                        <a:t>как писать</a:t>
                      </a:r>
                      <a:r>
                        <a:rPr lang="ru-RU" sz="1800" baseline="0" dirty="0" smtClean="0"/>
                        <a:t> конспект </a:t>
                      </a:r>
                      <a:endParaRPr lang="ru-RU" sz="1800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/>
                        <a:t>+</a:t>
                      </a:r>
                      <a:endParaRPr lang="ru-RU" sz="4400" b="1" dirty="0"/>
                    </a:p>
                  </a:txBody>
                  <a:tcPr marL="91447" marR="91447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72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800" dirty="0" smtClean="0"/>
                        <a:t>…</a:t>
                      </a:r>
                      <a:endParaRPr lang="ru-RU" sz="1800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ru-RU" sz="1800" b="1" dirty="0"/>
                    </a:p>
                  </a:txBody>
                  <a:tcPr marL="91447" marR="91447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255650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к возможностям формирующего оценивания</a:t>
            </a:r>
            <a:r>
              <a:rPr kumimoji="0" lang="ru-RU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/>
            </a:r>
            <a:br>
              <a:rPr kumimoji="0" lang="ru-RU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</a:b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268760"/>
            <a:ext cx="66247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… обеспечивать оценку </a:t>
            </a:r>
            <a:r>
              <a:rPr lang="ru-RU" sz="2000" dirty="0" smtClean="0">
                <a:solidFill>
                  <a:srgbClr val="FF0000"/>
                </a:solidFill>
              </a:rPr>
              <a:t>динамики индивидуальных достижений </a:t>
            </a:r>
            <a:r>
              <a:rPr lang="ru-RU" sz="2000" dirty="0" smtClean="0">
                <a:solidFill>
                  <a:srgbClr val="2D2DB9"/>
                </a:solidFill>
              </a:rPr>
              <a:t>обучающихся.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«</a:t>
            </a:r>
            <a:r>
              <a:rPr lang="ru-RU" sz="2000" dirty="0" smtClean="0">
                <a:solidFill>
                  <a:srgbClr val="FF0000"/>
                </a:solidFill>
              </a:rPr>
              <a:t>Возьми в свои руки контроль над своим обучением</a:t>
            </a:r>
            <a:r>
              <a:rPr lang="ru-RU" sz="2000" dirty="0" smtClean="0">
                <a:solidFill>
                  <a:srgbClr val="2D2DB9"/>
                </a:solidFill>
              </a:rPr>
              <a:t>». Для того чтобы этот лозунг реализовался на практике и переворот в педагогике стал необратимым, </a:t>
            </a:r>
            <a:r>
              <a:rPr lang="ru-RU" sz="2000" dirty="0" smtClean="0">
                <a:solidFill>
                  <a:srgbClr val="FF0000"/>
                </a:solidFill>
              </a:rPr>
              <a:t>ученику необходим доступ к оцениванию</a:t>
            </a:r>
            <a:r>
              <a:rPr lang="ru-RU" sz="2000" dirty="0" smtClean="0">
                <a:solidFill>
                  <a:srgbClr val="2D2DB9"/>
                </a:solidFill>
              </a:rPr>
              <a:t>. То есть, учитель должен </a:t>
            </a:r>
            <a:r>
              <a:rPr lang="ru-RU" sz="2000" dirty="0" smtClean="0">
                <a:solidFill>
                  <a:srgbClr val="FF0000"/>
                </a:solidFill>
              </a:rPr>
              <a:t>поделиться с учеником инструментами оценивания</a:t>
            </a:r>
            <a:r>
              <a:rPr lang="ru-RU" sz="2000" dirty="0" smtClean="0">
                <a:solidFill>
                  <a:srgbClr val="2D2DB9"/>
                </a:solidFill>
              </a:rPr>
              <a:t>, раскрыть ему основания (или критерии) по которым производится оценивание, и дать возможность воспользоваться результатами оценивания в своих интересах </a:t>
            </a:r>
            <a:r>
              <a:rPr lang="ru-RU" sz="1600" b="0" dirty="0" smtClean="0">
                <a:solidFill>
                  <a:srgbClr val="2D2DB9"/>
                </a:solidFill>
              </a:rPr>
              <a:t>(</a:t>
            </a:r>
            <a:r>
              <a:rPr lang="ru-RU" sz="1600" b="0" i="1" dirty="0" err="1" smtClean="0">
                <a:solidFill>
                  <a:srgbClr val="2D2DB9"/>
                </a:solidFill>
              </a:rPr>
              <a:t>Бойцова</a:t>
            </a:r>
            <a:r>
              <a:rPr lang="ru-RU" sz="1600" b="0" i="1" dirty="0" smtClean="0">
                <a:solidFill>
                  <a:srgbClr val="2D2DB9"/>
                </a:solidFill>
              </a:rPr>
              <a:t>, Е.Г. Формирующее оценивание образовательных результатов учащихся в современной школе [Текст] / Е. Г. </a:t>
            </a:r>
            <a:r>
              <a:rPr lang="ru-RU" sz="1600" b="0" i="1" dirty="0" err="1" smtClean="0">
                <a:solidFill>
                  <a:srgbClr val="2D2DB9"/>
                </a:solidFill>
              </a:rPr>
              <a:t>Бойцова</a:t>
            </a:r>
            <a:r>
              <a:rPr lang="ru-RU" sz="1600" b="0" i="1" dirty="0" smtClean="0">
                <a:solidFill>
                  <a:srgbClr val="2D2DB9"/>
                </a:solidFill>
              </a:rPr>
              <a:t> // Человек и образование. – 2014. – № 1. – С. 38).</a:t>
            </a:r>
            <a:endParaRPr lang="ru-RU" sz="1600" b="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5219700" y="1700213"/>
            <a:ext cx="3313113" cy="792162"/>
          </a:xfrm>
          <a:prstGeom prst="foldedCorner">
            <a:avLst>
              <a:gd name="adj" fmla="val 12500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sz="1800" dirty="0" smtClean="0">
                <a:solidFill>
                  <a:schemeClr val="tx1"/>
                </a:solidFill>
              </a:rPr>
              <a:t>КИМ ЕГЭ</a:t>
            </a:r>
            <a:endParaRPr lang="ru-RU" altLang="ru-RU" sz="1800" dirty="0">
              <a:solidFill>
                <a:schemeClr val="tx1"/>
              </a:solidFill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4500563" y="2636838"/>
            <a:ext cx="3313112" cy="64814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sz="1800" dirty="0" smtClean="0">
                <a:solidFill>
                  <a:schemeClr val="tx1"/>
                </a:solidFill>
              </a:rPr>
              <a:t>КИМ ОГЭ</a:t>
            </a:r>
            <a:endParaRPr lang="ru-RU" altLang="ru-RU" sz="1800" dirty="0">
              <a:solidFill>
                <a:schemeClr val="tx1"/>
              </a:solidFill>
            </a:endParaRP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3563938" y="3429000"/>
            <a:ext cx="3887787" cy="936625"/>
          </a:xfrm>
          <a:prstGeom prst="foldedCorner">
            <a:avLst>
              <a:gd name="adj" fmla="val 12500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sz="1800" dirty="0" smtClean="0">
                <a:solidFill>
                  <a:schemeClr val="tx1"/>
                </a:solidFill>
              </a:rPr>
              <a:t>ВСЕРОССИЙСКИЕ </a:t>
            </a:r>
          </a:p>
          <a:p>
            <a:pPr algn="ctr">
              <a:defRPr/>
            </a:pPr>
            <a:r>
              <a:rPr lang="ru-RU" altLang="ru-RU" sz="1800" dirty="0" smtClean="0">
                <a:solidFill>
                  <a:schemeClr val="tx1"/>
                </a:solidFill>
              </a:rPr>
              <a:t>ПРОВЕРОЧНЫЕ РАБОТЫ</a:t>
            </a:r>
            <a:endParaRPr lang="ru-RU" altLang="ru-RU" sz="1800" dirty="0">
              <a:solidFill>
                <a:schemeClr val="tx1"/>
              </a:solidFill>
            </a:endParaRP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2195513" y="4508501"/>
            <a:ext cx="3600450" cy="576684"/>
          </a:xfrm>
          <a:prstGeom prst="foldedCorner">
            <a:avLst>
              <a:gd name="adj" fmla="val 12500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sz="1800" dirty="0" smtClean="0">
                <a:solidFill>
                  <a:schemeClr val="tx1"/>
                </a:solidFill>
              </a:rPr>
              <a:t>РУБЕЖНОЕ ТЕСТИРОВАНИЕ</a:t>
            </a:r>
            <a:endParaRPr lang="ru-RU" altLang="ru-RU" sz="1800" dirty="0">
              <a:solidFill>
                <a:schemeClr val="tx1"/>
              </a:solidFill>
            </a:endParaRP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1115615" y="5516563"/>
            <a:ext cx="3816425" cy="792162"/>
          </a:xfrm>
          <a:prstGeom prst="foldedCorner">
            <a:avLst>
              <a:gd name="adj" fmla="val 12500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sz="1600" dirty="0" smtClean="0">
                <a:solidFill>
                  <a:schemeClr val="tx1"/>
                </a:solidFill>
              </a:rPr>
              <a:t>ПРОМЕЖУТОЧНОЕ (ТЕМАТИЧЕСКОЕ)</a:t>
            </a:r>
          </a:p>
          <a:p>
            <a:pPr algn="ctr">
              <a:defRPr/>
            </a:pPr>
            <a:r>
              <a:rPr lang="ru-RU" altLang="ru-RU" sz="1600" dirty="0" smtClean="0">
                <a:solidFill>
                  <a:schemeClr val="tx1"/>
                </a:solidFill>
              </a:rPr>
              <a:t> ТЕСТИРОВАНИЕ</a:t>
            </a:r>
            <a:endParaRPr lang="ru-RU" altLang="ru-RU" sz="16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95275" y="332656"/>
            <a:ext cx="8848725" cy="1340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КОНТРОЛЬНЫЕ ИЗМЕРИТЕЛЬНЫЕ МАТЕРИАЛЫ:</a:t>
            </a: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ПРЕВРАЩЕНИЕ ВО МНОЖЕСТВО</a:t>
            </a: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1" i="0" u="none" strike="noStrike" kern="0" cap="all" spc="0" normalizeH="0" baseline="0" noProof="0" dirty="0" smtClean="0">
              <a:ln>
                <a:noFill/>
              </a:ln>
              <a:solidFill>
                <a:srgbClr val="23AE8B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kern="0" cap="all" dirty="0" smtClean="0">
                <a:solidFill>
                  <a:srgbClr val="2D2DB9"/>
                </a:solidFill>
                <a:latin typeface="Verdana" charset="0"/>
                <a:ea typeface="Verdana" charset="0"/>
                <a:cs typeface="Verdana" charset="0"/>
              </a:rPr>
              <a:t>Факт современной реальности</a:t>
            </a:r>
            <a:endParaRPr kumimoji="0" lang="ru-RU" sz="2000" b="1" i="0" u="none" strike="noStrike" kern="0" cap="all" spc="0" normalizeH="0" baseline="0" noProof="0" dirty="0" smtClean="0">
              <a:ln>
                <a:noFill/>
              </a:ln>
              <a:solidFill>
                <a:srgbClr val="2D2DB9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000" b="1" i="0" u="none" strike="noStrike" kern="0" cap="all" spc="0" normalizeH="0" baseline="0" noProof="0" dirty="0">
              <a:ln>
                <a:noFill/>
              </a:ln>
              <a:solidFill>
                <a:srgbClr val="23AE8B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5508104" y="5301208"/>
            <a:ext cx="3313113" cy="129621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altLang="ru-RU" sz="1800" dirty="0" smtClean="0">
                <a:solidFill>
                  <a:srgbClr val="FF0000"/>
                </a:solidFill>
              </a:rPr>
              <a:t>и др. материалы</a:t>
            </a:r>
          </a:p>
          <a:p>
            <a:pPr algn="ctr">
              <a:defRPr/>
            </a:pPr>
            <a:r>
              <a:rPr lang="ru-RU" altLang="ru-RU" sz="1800" dirty="0" smtClean="0">
                <a:solidFill>
                  <a:srgbClr val="FF0000"/>
                </a:solidFill>
              </a:rPr>
              <a:t> федерального и </a:t>
            </a:r>
          </a:p>
          <a:p>
            <a:pPr algn="ctr">
              <a:defRPr/>
            </a:pPr>
            <a:r>
              <a:rPr lang="ru-RU" altLang="ru-RU" sz="1800" dirty="0" smtClean="0">
                <a:solidFill>
                  <a:srgbClr val="FF0000"/>
                </a:solidFill>
              </a:rPr>
              <a:t>регионального уровней</a:t>
            </a:r>
            <a:endParaRPr lang="ru-RU" altLang="ru-RU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9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к возможностям формирующего оценивания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1196752"/>
            <a:ext cx="63367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Основные </a:t>
            </a:r>
            <a:r>
              <a:rPr lang="ru-RU" sz="2000" dirty="0" smtClean="0">
                <a:solidFill>
                  <a:srgbClr val="FF0000"/>
                </a:solidFill>
              </a:rPr>
              <a:t>признаки формирующего оценивания</a:t>
            </a:r>
            <a:r>
              <a:rPr lang="ru-RU" sz="2000" dirty="0" smtClean="0">
                <a:solidFill>
                  <a:srgbClr val="2D2DB9"/>
                </a:solidFill>
              </a:rPr>
              <a:t>: 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вовлечение школьников в процесс оценивания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использование современных подходов в оценивании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введение критериев оценивания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уровневое оценивание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вариативные временные рамки периода оценивания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индивидуальный подход к овладению учебным материалом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диагностика учебных достижений с целью их коррекции (развития)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2D2DB9"/>
                </a:solidFill>
              </a:rPr>
              <a:t>обеспечение обратной связи в учебном процессе</a:t>
            </a:r>
            <a:endParaRPr lang="ru-RU" sz="2000" dirty="0" smtClean="0">
              <a:solidFill>
                <a:schemeClr val="accent2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187624" y="260648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ОБЩЕСТВОЗНАНИЕ</a:t>
            </a: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: к возможностям формирующего оценивания</a:t>
            </a:r>
          </a:p>
          <a:p>
            <a:pPr lvl="0" algn="ctr"/>
            <a:endParaRPr lang="ru-RU" sz="2000" kern="0" cap="all" dirty="0" smtClean="0">
              <a:solidFill>
                <a:srgbClr val="23AE8B"/>
              </a:solidFill>
              <a:latin typeface="Verdana" charset="0"/>
              <a:ea typeface="Verdana" charset="0"/>
              <a:cs typeface="Verdana" charset="0"/>
            </a:endParaRPr>
          </a:p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+mj-ea"/>
                <a:cs typeface="+mj-cs"/>
              </a:rPr>
              <a:t>Несколько акцентов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2132856"/>
            <a:ext cx="62646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При формирующем оценивании </a:t>
            </a:r>
          </a:p>
          <a:p>
            <a:r>
              <a:rPr lang="ru-RU" sz="2000" dirty="0" smtClean="0">
                <a:solidFill>
                  <a:srgbClr val="2D2DB9"/>
                </a:solidFill>
              </a:rPr>
              <a:t>результаты оценивания </a:t>
            </a:r>
            <a:r>
              <a:rPr lang="ru-RU" sz="2000" dirty="0" smtClean="0">
                <a:solidFill>
                  <a:srgbClr val="FF0000"/>
                </a:solidFill>
              </a:rPr>
              <a:t>становятся сразу же доступными для учителя и ученика.</a:t>
            </a: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Это позволяет </a:t>
            </a:r>
            <a:r>
              <a:rPr lang="ru-RU" sz="2000" dirty="0" smtClean="0">
                <a:solidFill>
                  <a:srgbClr val="FF0000"/>
                </a:solidFill>
              </a:rPr>
              <a:t>спланировать деятельность, направленную на повышение качества образовательных результатов</a:t>
            </a:r>
            <a:r>
              <a:rPr lang="ru-RU" sz="2000" dirty="0" smtClean="0">
                <a:solidFill>
                  <a:srgbClr val="2D2DB9"/>
                </a:solidFill>
              </a:rPr>
              <a:t>.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Результаты оценивания </a:t>
            </a:r>
            <a:r>
              <a:rPr lang="ru-RU" sz="2000" dirty="0" smtClean="0">
                <a:solidFill>
                  <a:srgbClr val="FF0000"/>
                </a:solidFill>
              </a:rPr>
              <a:t>сравниваются исключительно с предыдущими результатами данного ученика</a:t>
            </a:r>
            <a:r>
              <a:rPr lang="ru-RU" sz="2000" dirty="0" smtClean="0">
                <a:solidFill>
                  <a:srgbClr val="2D2DB9"/>
                </a:solidFill>
              </a:rPr>
              <a:t>.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439144" y="2852936"/>
            <a:ext cx="7704856" cy="73183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0" lang="ru-RU" sz="2000" b="1" i="0" u="none" strike="noStrike" kern="0" cap="all" spc="0" normalizeH="0" baseline="0" noProof="0" dirty="0" smtClean="0">
                <a:ln>
                  <a:noFill/>
                </a:ln>
                <a:solidFill>
                  <a:srgbClr val="23AE8B"/>
                </a:solidFill>
                <a:effectLst/>
                <a:uLnTx/>
                <a:uFillTx/>
                <a:latin typeface="Verdana" charset="0"/>
                <a:ea typeface="Verdana" charset="0"/>
                <a:cs typeface="Verdana" charset="0"/>
              </a:rPr>
              <a:t>Приглашаем к сотрудничеству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1439144" y="1916832"/>
            <a:ext cx="7704856" cy="2880320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ru-RU" sz="2000" dirty="0" smtClean="0">
                <a:solidFill>
                  <a:srgbClr val="0070C0"/>
                </a:solidFill>
              </a:rPr>
              <a:t>Спасибо за внимание!</a:t>
            </a:r>
          </a:p>
          <a:p>
            <a:pPr lvl="0" algn="ctr"/>
            <a:endParaRPr lang="ru-RU" sz="2000" dirty="0" smtClean="0">
              <a:solidFill>
                <a:srgbClr val="0070C0"/>
              </a:solidFill>
            </a:endParaRPr>
          </a:p>
          <a:p>
            <a:pPr lvl="0" algn="ctr"/>
            <a:endParaRPr lang="ru-RU" sz="2000" dirty="0" smtClean="0">
              <a:solidFill>
                <a:srgbClr val="0070C0"/>
              </a:solidFill>
            </a:endParaRPr>
          </a:p>
          <a:p>
            <a:pPr lvl="0" algn="ctr"/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Рутковская Елена Лазаревна,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Институт стратегии развития образования  РАО</a:t>
            </a:r>
            <a:endParaRPr lang="ru-RU" sz="2000" kern="0" cap="all" baseline="0" dirty="0" smtClean="0">
              <a:solidFill>
                <a:srgbClr val="23AE8B"/>
              </a:solidFill>
              <a:latin typeface="Verdana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295277" y="1"/>
            <a:ext cx="8848725" cy="980727"/>
          </a:xfrm>
        </p:spPr>
        <p:txBody>
          <a:bodyPr>
            <a:normAutofit/>
          </a:bodyPr>
          <a:lstStyle/>
          <a:p>
            <a:r>
              <a:rPr lang="ru-RU" sz="200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КОНТРОЛЬНЫЕ ИЗМЕРИТЕЛЬНЫЕ МАТЕРИАЛЫ: актуальные задачи использования</a:t>
            </a:r>
            <a:endParaRPr lang="en-US" sz="2000" b="1" cap="all" dirty="0">
              <a:solidFill>
                <a:srgbClr val="23AE8B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432000" y="806142"/>
            <a:ext cx="8280000" cy="45719"/>
          </a:xfrm>
          <a:custGeom>
            <a:avLst/>
            <a:gdLst/>
            <a:ahLst/>
            <a:cxnLst/>
            <a:rect l="l" t="t" r="r" b="b"/>
            <a:pathLst>
              <a:path w="9604375">
                <a:moveTo>
                  <a:pt x="0" y="0"/>
                </a:moveTo>
                <a:lnTo>
                  <a:pt x="9603905" y="0"/>
                </a:lnTo>
              </a:path>
            </a:pathLst>
          </a:custGeom>
          <a:ln w="9143">
            <a:solidFill>
              <a:srgbClr val="67AC8C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403648" y="1484784"/>
            <a:ext cx="7426804" cy="144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8797" tIns="54398" rIns="108797" bIns="54398">
            <a:spAutoFit/>
          </a:bodyPr>
          <a:lstStyle/>
          <a:p>
            <a:endParaRPr lang="ru-RU" sz="1800" dirty="0" smtClean="0">
              <a:solidFill>
                <a:schemeClr val="accent6"/>
              </a:solidFill>
            </a:endParaRPr>
          </a:p>
          <a:p>
            <a:endParaRPr lang="ru-RU" sz="1400" dirty="0" smtClean="0">
              <a:solidFill>
                <a:schemeClr val="accent6"/>
              </a:solidFill>
            </a:endParaRPr>
          </a:p>
          <a:p>
            <a:endParaRPr lang="ru-RU" sz="1400" dirty="0" smtClean="0">
              <a:solidFill>
                <a:schemeClr val="accent6"/>
              </a:solidFill>
            </a:endParaRPr>
          </a:p>
          <a:p>
            <a:endParaRPr lang="ru-RU" sz="1400" dirty="0" smtClean="0">
              <a:solidFill>
                <a:schemeClr val="accent6"/>
              </a:solidFill>
              <a:cs typeface="Arial" pitchFamily="34" charset="0"/>
            </a:endParaRPr>
          </a:p>
          <a:p>
            <a:endParaRPr lang="ru-RU" sz="1400" dirty="0" smtClean="0">
              <a:solidFill>
                <a:schemeClr val="accent6"/>
              </a:solidFill>
              <a:cs typeface="Arial" pitchFamily="34" charset="0"/>
            </a:endParaRPr>
          </a:p>
          <a:p>
            <a:endParaRPr lang="ru-RU" sz="13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1102578"/>
            <a:ext cx="597666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800" dirty="0" smtClean="0">
                <a:solidFill>
                  <a:srgbClr val="2D2DB9"/>
                </a:solidFill>
              </a:rPr>
              <a:t>Задачи использования </a:t>
            </a:r>
            <a:r>
              <a:rPr lang="ru-RU" sz="2800" dirty="0" smtClean="0">
                <a:solidFill>
                  <a:srgbClr val="FF0000"/>
                </a:solidFill>
              </a:rPr>
              <a:t>измерительных материалов </a:t>
            </a:r>
            <a:r>
              <a:rPr lang="ru-RU" sz="2800" dirty="0" smtClean="0">
                <a:solidFill>
                  <a:srgbClr val="2D2DB9"/>
                </a:solidFill>
              </a:rPr>
              <a:t>в образовательном процессе </a:t>
            </a:r>
          </a:p>
          <a:p>
            <a:r>
              <a:rPr lang="ru-RU" sz="2000" b="0" i="1" dirty="0" smtClean="0">
                <a:solidFill>
                  <a:srgbClr val="2D2DB9"/>
                </a:solidFill>
              </a:rPr>
              <a:t>(не только как контрольных </a:t>
            </a:r>
          </a:p>
          <a:p>
            <a:r>
              <a:rPr lang="ru-RU" sz="2000" b="0" i="1" dirty="0" smtClean="0">
                <a:solidFill>
                  <a:srgbClr val="2D2DB9"/>
                </a:solidFill>
              </a:rPr>
              <a:t>и не только в ходе аттестационных процедур)</a:t>
            </a:r>
          </a:p>
          <a:p>
            <a:endParaRPr lang="ru-RU" sz="1000" dirty="0" smtClean="0">
              <a:solidFill>
                <a:srgbClr val="2D2DB9"/>
              </a:solidFill>
            </a:endParaRP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2D2DB9"/>
                </a:solidFill>
              </a:rPr>
              <a:t> получение «</a:t>
            </a:r>
            <a:r>
              <a:rPr lang="ru-RU" sz="2000" dirty="0" smtClean="0">
                <a:solidFill>
                  <a:srgbClr val="FF0000"/>
                </a:solidFill>
              </a:rPr>
              <a:t>обратной связи</a:t>
            </a:r>
            <a:r>
              <a:rPr lang="ru-RU" sz="2000" dirty="0" smtClean="0">
                <a:solidFill>
                  <a:srgbClr val="2D2DB9"/>
                </a:solidFill>
              </a:rPr>
              <a:t>» относительно образовательных достижений учащихся</a:t>
            </a:r>
          </a:p>
          <a:p>
            <a:pPr>
              <a:buFontTx/>
              <a:buChar char="-"/>
            </a:pPr>
            <a:endParaRPr lang="ru-RU" sz="2000" dirty="0" smtClean="0">
              <a:solidFill>
                <a:srgbClr val="2D2DB9"/>
              </a:solidFill>
            </a:endParaRP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2D2DB9"/>
                </a:solidFill>
              </a:rPr>
              <a:t> определение актуальных достижимых </a:t>
            </a:r>
            <a:r>
              <a:rPr lang="ru-RU" sz="2000" dirty="0" smtClean="0">
                <a:solidFill>
                  <a:srgbClr val="FF0000"/>
                </a:solidFill>
              </a:rPr>
              <a:t>индивидуальных</a:t>
            </a:r>
            <a:r>
              <a:rPr lang="ru-RU" sz="2000" dirty="0" smtClean="0">
                <a:solidFill>
                  <a:srgbClr val="2D2DB9"/>
                </a:solidFill>
              </a:rPr>
              <a:t> образовательных </a:t>
            </a:r>
            <a:r>
              <a:rPr lang="ru-RU" sz="2000" dirty="0" smtClean="0">
                <a:solidFill>
                  <a:srgbClr val="FF0000"/>
                </a:solidFill>
              </a:rPr>
              <a:t>задач</a:t>
            </a:r>
          </a:p>
          <a:p>
            <a:pPr>
              <a:buFontTx/>
              <a:buChar char="-"/>
            </a:pPr>
            <a:endParaRPr lang="ru-RU" sz="20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2D2DB9"/>
                </a:solidFill>
              </a:rPr>
              <a:t>обеспечение прозрачности и </a:t>
            </a:r>
            <a:r>
              <a:rPr lang="ru-RU" sz="2000" dirty="0" smtClean="0">
                <a:solidFill>
                  <a:srgbClr val="FF0000"/>
                </a:solidFill>
              </a:rPr>
              <a:t>значимости для учащихся</a:t>
            </a:r>
            <a:r>
              <a:rPr lang="ru-RU" sz="2000" dirty="0" smtClean="0">
                <a:solidFill>
                  <a:srgbClr val="2D2DB9"/>
                </a:solidFill>
              </a:rPr>
              <a:t> получаемой оценки</a:t>
            </a: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7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295277" y="1"/>
            <a:ext cx="8848725" cy="1340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ru-RU" sz="2000" kern="0" cap="all" dirty="0" smtClean="0">
                <a:solidFill>
                  <a:srgbClr val="23AE8B"/>
                </a:solidFill>
                <a:latin typeface="Verdana" charset="0"/>
                <a:ea typeface="Verdana" charset="0"/>
                <a:cs typeface="Verdana" charset="0"/>
              </a:rPr>
              <a:t>Актуальная задача: освоение новых задач оценивания</a:t>
            </a:r>
            <a:endParaRPr lang="en-US" sz="2000" kern="0" cap="all" dirty="0" smtClean="0">
              <a:solidFill>
                <a:srgbClr val="23AE8B"/>
              </a:solidFill>
              <a:latin typeface="Verdana" charset="0"/>
              <a:ea typeface="Verdana" charset="0"/>
              <a:cs typeface="Verdana" charset="0"/>
            </a:endParaRPr>
          </a:p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000" b="1" i="0" u="none" strike="noStrike" kern="0" cap="all" spc="0" normalizeH="0" baseline="0" noProof="0" dirty="0">
              <a:ln>
                <a:noFill/>
              </a:ln>
              <a:solidFill>
                <a:srgbClr val="23AE8B"/>
              </a:solidFill>
              <a:effectLst/>
              <a:uLnTx/>
              <a:uFillTx/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340768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D2DB9"/>
                </a:solidFill>
              </a:rPr>
              <a:t>Одна из ведущих тенденций современного образования – освоение </a:t>
            </a:r>
            <a:r>
              <a:rPr lang="ru-RU" sz="2000" dirty="0" smtClean="0">
                <a:solidFill>
                  <a:srgbClr val="FF0000"/>
                </a:solidFill>
              </a:rPr>
              <a:t>новых задач </a:t>
            </a:r>
            <a:r>
              <a:rPr lang="ru-RU" sz="2000" dirty="0" smtClean="0">
                <a:solidFill>
                  <a:srgbClr val="2D2DB9"/>
                </a:solidFill>
              </a:rPr>
              <a:t>и способов </a:t>
            </a:r>
            <a:r>
              <a:rPr lang="ru-RU" sz="2000" dirty="0" smtClean="0">
                <a:solidFill>
                  <a:srgbClr val="FF0000"/>
                </a:solidFill>
              </a:rPr>
              <a:t>оценивания</a:t>
            </a:r>
            <a:r>
              <a:rPr lang="ru-RU" sz="2000" dirty="0" smtClean="0">
                <a:solidFill>
                  <a:srgbClr val="2D2DB9"/>
                </a:solidFill>
              </a:rPr>
              <a:t>, основанных на компетентностном подходе </a:t>
            </a:r>
            <a:r>
              <a:rPr lang="ru-RU" sz="2000" b="0" i="1" dirty="0" smtClean="0">
                <a:solidFill>
                  <a:srgbClr val="2D2DB9"/>
                </a:solidFill>
              </a:rPr>
              <a:t>и</a:t>
            </a:r>
            <a:r>
              <a:rPr lang="ru-RU" sz="2000" dirty="0" smtClean="0">
                <a:solidFill>
                  <a:srgbClr val="2D2DB9"/>
                </a:solidFill>
              </a:rPr>
              <a:t> </a:t>
            </a:r>
            <a:r>
              <a:rPr lang="ru-RU" sz="2000" b="0" i="1" dirty="0" smtClean="0">
                <a:solidFill>
                  <a:srgbClr val="2D2DB9"/>
                </a:solidFill>
              </a:rPr>
              <a:t>ориентированных на выработку у обучающихся </a:t>
            </a:r>
            <a:r>
              <a:rPr lang="ru-RU" sz="2000" b="0" i="1" dirty="0" smtClean="0">
                <a:solidFill>
                  <a:srgbClr val="FF0000"/>
                </a:solidFill>
              </a:rPr>
              <a:t>динамического набора знаний, умений, практического опыта и личностных качеств</a:t>
            </a:r>
            <a:r>
              <a:rPr lang="ru-RU" sz="2000" b="0" i="1" dirty="0" smtClean="0">
                <a:solidFill>
                  <a:srgbClr val="2D2DB9"/>
                </a:solidFill>
              </a:rPr>
              <a:t>, которые позволяют успешно реализоваться в жизни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2D2DB9"/>
                </a:solidFill>
              </a:rPr>
              <a:t>(Использование опыта исследования PISA)</a:t>
            </a: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В фокусе актуальных задач отечественного образования – формирующая функция оценивания</a:t>
            </a:r>
          </a:p>
          <a:p>
            <a:endParaRPr lang="ru-RU" sz="2000" dirty="0" smtClean="0">
              <a:solidFill>
                <a:schemeClr val="accent2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2D2DB9"/>
              </a:solidFill>
            </a:endParaRPr>
          </a:p>
          <a:p>
            <a:endParaRPr lang="ru-RU" sz="2000" dirty="0">
              <a:solidFill>
                <a:srgbClr val="2D2DB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2555875" y="3068638"/>
            <a:ext cx="6400800" cy="1757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b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 algn="ctr" eaLnBrk="1" hangingPunct="1"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0">
                <a:solidFill>
                  <a:srgbClr val="FFFFFF"/>
                </a:solidFill>
                <a:ea typeface="Droid Sans Fallback" charset="0"/>
                <a:cs typeface="Droid Sans Fallback" charset="0"/>
              </a:rPr>
              <a:t>Москва</a:t>
            </a:r>
          </a:p>
          <a:p>
            <a:pPr algn="ctr" eaLnBrk="1" hangingPunct="1"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0">
                <a:solidFill>
                  <a:srgbClr val="FFFFFF"/>
                </a:solidFill>
                <a:ea typeface="Droid Sans Fallback" charset="0"/>
                <a:cs typeface="Droid Sans Fallback" charset="0"/>
              </a:rPr>
              <a:t>7 декабря 2010 года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95536" y="116632"/>
            <a:ext cx="8229600" cy="1273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 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 b="0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7559675" cy="3960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632848" cy="4392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115616" y="1584325"/>
            <a:ext cx="7236222" cy="309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0" dirty="0">
              <a:solidFill>
                <a:srgbClr val="0070C0"/>
              </a:solidFill>
              <a:ea typeface="Droid Sans Fallback" charset="0"/>
              <a:cs typeface="Droid Sans Fallback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44463" y="71438"/>
            <a:ext cx="8856662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200" b="0" i="1" dirty="0">
              <a:solidFill>
                <a:srgbClr val="002060"/>
              </a:solidFill>
              <a:latin typeface="Verdana" pitchFamily="32" charset="0"/>
              <a:ea typeface="Droid Sans Fallback" charset="0"/>
              <a:cs typeface="Droid Sans Fallback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 </a:t>
            </a:r>
            <a:endParaRPr lang="ru-RU" sz="1200" dirty="0">
              <a:solidFill>
                <a:schemeClr val="tx1"/>
              </a:solidFill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200" b="0" i="1" dirty="0">
              <a:solidFill>
                <a:srgbClr val="002060"/>
              </a:solidFill>
              <a:latin typeface="Verdana" pitchFamily="32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268016" y="1736725"/>
            <a:ext cx="7236222" cy="309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just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0" dirty="0">
              <a:solidFill>
                <a:srgbClr val="0070C0"/>
              </a:solidFill>
              <a:ea typeface="Droid Sans Fallback" charset="0"/>
              <a:cs typeface="Droid Sans Fallback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63688" y="1133356"/>
            <a:ext cx="655272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Значимость постоянного расширения набора знаний, умений, навыков и стратегий действия, которые люди строят на протяжении своей жизни в соответствии с требованиями современного общества </a:t>
            </a: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Динамическая компонента – нельзя овладеть раз и навсегда</a:t>
            </a:r>
          </a:p>
          <a:p>
            <a:endParaRPr lang="ru-RU" sz="2000" b="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0" dirty="0" smtClean="0">
                <a:solidFill>
                  <a:schemeClr val="accent6"/>
                </a:solidFill>
              </a:rPr>
              <a:t> 		изменения социальные</a:t>
            </a:r>
          </a:p>
          <a:p>
            <a:pPr>
              <a:buFont typeface="Arial" pitchFamily="34" charset="0"/>
              <a:buChar char="•"/>
            </a:pPr>
            <a:r>
              <a:rPr lang="ru-RU" sz="2000" b="0" dirty="0" smtClean="0">
                <a:solidFill>
                  <a:schemeClr val="accent6"/>
                </a:solidFill>
              </a:rPr>
              <a:t> 		изменения личностные</a:t>
            </a:r>
          </a:p>
          <a:p>
            <a:pPr>
              <a:buFont typeface="Arial" pitchFamily="34" charset="0"/>
              <a:buChar char="•"/>
            </a:pPr>
            <a:endParaRPr lang="ru-RU" sz="2000" b="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accent6"/>
                </a:solidFill>
              </a:rPr>
              <a:t>Особое значение имеет умение </a:t>
            </a:r>
            <a:r>
              <a:rPr lang="ru-RU" sz="2000" dirty="0" smtClean="0">
                <a:solidFill>
                  <a:srgbClr val="FF0000"/>
                </a:solidFill>
              </a:rPr>
              <a:t>самостоятельно</a:t>
            </a: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приобретать</a:t>
            </a:r>
            <a:r>
              <a:rPr lang="ru-RU" sz="2000" dirty="0" smtClean="0">
                <a:solidFill>
                  <a:schemeClr val="accent6"/>
                </a:solidFill>
              </a:rPr>
              <a:t>, пополнять, обновлять свои знания, навыки и </a:t>
            </a:r>
            <a:r>
              <a:rPr lang="ru-RU" sz="2000" dirty="0" smtClean="0">
                <a:solidFill>
                  <a:srgbClr val="FF0000"/>
                </a:solidFill>
              </a:rPr>
              <a:t>стратегии действия</a:t>
            </a:r>
            <a:r>
              <a:rPr lang="ru-RU" sz="2000" dirty="0" smtClean="0">
                <a:solidFill>
                  <a:schemeClr val="accent6"/>
                </a:solidFill>
              </a:rPr>
              <a:t>.</a:t>
            </a:r>
          </a:p>
          <a:p>
            <a:endParaRPr lang="ru-RU" sz="2000" dirty="0" smtClean="0">
              <a:solidFill>
                <a:schemeClr val="accent6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2000" b="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79712" y="260648"/>
            <a:ext cx="66247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Важный акцент</a:t>
            </a:r>
          </a:p>
          <a:p>
            <a:pPr algn="r"/>
            <a:endParaRPr lang="ru-RU" sz="2000" dirty="0" smtClean="0">
              <a:solidFill>
                <a:schemeClr val="accent6"/>
              </a:solidFill>
              <a:latin typeface="Verdana" pitchFamily="34" charset="0"/>
            </a:endParaRPr>
          </a:p>
          <a:p>
            <a:r>
              <a:rPr lang="ru-RU" sz="2000" dirty="0" smtClean="0">
                <a:solidFill>
                  <a:schemeClr val="accent6"/>
                </a:solidFill>
                <a:latin typeface="Verdana" pitchFamily="34" charset="0"/>
              </a:rPr>
              <a:t>В фокусе –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</a:rPr>
              <a:t>динамика</a:t>
            </a:r>
            <a:r>
              <a:rPr lang="ru-RU" sz="2000" dirty="0" smtClean="0">
                <a:solidFill>
                  <a:schemeClr val="accent6"/>
                </a:solidFill>
                <a:latin typeface="Verdana" pitchFamily="34" charset="0"/>
              </a:rPr>
              <a:t> образовательных результатов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070528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1551214" y="192428"/>
            <a:ext cx="1538" cy="626298"/>
          </a:xfrm>
          <a:prstGeom prst="line">
            <a:avLst/>
          </a:prstGeom>
          <a:ln>
            <a:solidFill>
              <a:srgbClr val="2947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551214" y="192428"/>
            <a:ext cx="1538" cy="626298"/>
          </a:xfrm>
          <a:prstGeom prst="line">
            <a:avLst/>
          </a:prstGeom>
          <a:ln>
            <a:solidFill>
              <a:srgbClr val="2947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Рисунок 4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5936" y="2060849"/>
            <a:ext cx="4890596" cy="1728192"/>
          </a:xfrm>
          <a:prstGeom prst="rect">
            <a:avLst/>
          </a:prstGeom>
        </p:spPr>
      </p:pic>
      <p:sp>
        <p:nvSpPr>
          <p:cNvPr id="44" name="Выноска 1 43"/>
          <p:cNvSpPr/>
          <p:nvPr/>
        </p:nvSpPr>
        <p:spPr>
          <a:xfrm>
            <a:off x="4890561" y="4365104"/>
            <a:ext cx="3995971" cy="2016224"/>
          </a:xfrm>
          <a:prstGeom prst="borderCallout1">
            <a:avLst>
              <a:gd name="adj1" fmla="val 5679"/>
              <a:gd name="adj2" fmla="val 95960"/>
              <a:gd name="adj3" fmla="val -73310"/>
              <a:gd name="adj4" fmla="val 71571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1600" dirty="0"/>
              <a:t>С</a:t>
            </a:r>
            <a:r>
              <a:rPr lang="ru-RU" sz="1600" dirty="0" smtClean="0"/>
              <a:t>пособность </a:t>
            </a: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/>
              <a:t>актуализировать</a:t>
            </a:r>
            <a:r>
              <a:rPr lang="ru-RU" sz="1600" dirty="0"/>
              <a:t>, мобилизовать знания, умения, отношения и ценности,</a:t>
            </a: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/>
              <a:t>проявлять рефлексивный подход  к процессу </a:t>
            </a:r>
            <a:r>
              <a:rPr lang="ru-RU" sz="1600" dirty="0" smtClean="0"/>
              <a:t>обучения</a:t>
            </a:r>
            <a:endParaRPr lang="ru-RU" sz="1600" dirty="0"/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/>
              <a:t>обеспечивать возможность взаимодействовать и </a:t>
            </a:r>
            <a:r>
              <a:rPr lang="ru-RU" sz="1600" dirty="0" smtClean="0"/>
              <a:t>действовать</a:t>
            </a:r>
            <a:endParaRPr lang="ru-RU" sz="16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33222988"/>
              </p:ext>
            </p:extLst>
          </p:nvPr>
        </p:nvGraphicFramePr>
        <p:xfrm>
          <a:off x="303455" y="2060848"/>
          <a:ext cx="3548465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11560" y="18864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«ТРИ КИТА» В МОДЕЛЯХ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ОБРАЗОВАТЕЛЬНЫХ ДОСТИЖЕНИЙ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РФ (ФГОС) И ОЭСР (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PISA-2030)</a:t>
            </a:r>
            <a:endParaRPr lang="ru-RU" sz="2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06589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7775575" y="6248400"/>
            <a:ext cx="682625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4D4EDA-CD96-448E-8B3E-AC8EFB350476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>
              <a:latin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gray">
          <a:xfrm>
            <a:off x="179388" y="142875"/>
            <a:ext cx="8964612" cy="1022351"/>
          </a:xfrm>
          <a:prstGeom prst="roundRect">
            <a:avLst>
              <a:gd name="adj" fmla="val 4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ru-RU" altLang="ru-RU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Ценности и отношения: </a:t>
            </a:r>
            <a:r>
              <a:rPr lang="ru-RU" altLang="ru-RU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ценностные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altLang="ru-RU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установки и нравственные </a:t>
            </a:r>
            <a:r>
              <a:rPr lang="ru-RU" altLang="ru-RU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ориентиры</a:t>
            </a:r>
          </a:p>
        </p:txBody>
      </p:sp>
      <p:sp>
        <p:nvSpPr>
          <p:cNvPr id="8198" name="TextBox 1"/>
          <p:cNvSpPr txBox="1">
            <a:spLocks noChangeArrowheads="1"/>
          </p:cNvSpPr>
          <p:nvPr/>
        </p:nvSpPr>
        <p:spPr bwMode="auto">
          <a:xfrm>
            <a:off x="1403648" y="4149080"/>
            <a:ext cx="7200800" cy="250530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altLang="ru-RU" sz="2800" b="1" i="1" dirty="0">
                <a:solidFill>
                  <a:schemeClr val="tx2"/>
                </a:solidFill>
              </a:rPr>
              <a:t>Знание социальных норм</a:t>
            </a:r>
          </a:p>
          <a:p>
            <a:pPr algn="ctr">
              <a:lnSpc>
                <a:spcPct val="80000"/>
              </a:lnSpc>
            </a:pPr>
            <a:r>
              <a:rPr lang="ru-RU" altLang="ru-RU" sz="2800" b="1" i="1" dirty="0">
                <a:solidFill>
                  <a:schemeClr val="tx2"/>
                </a:solidFill>
              </a:rPr>
              <a:t>Опыт принятия решений</a:t>
            </a:r>
          </a:p>
          <a:p>
            <a:pPr algn="ctr">
              <a:lnSpc>
                <a:spcPct val="80000"/>
              </a:lnSpc>
            </a:pPr>
            <a:r>
              <a:rPr lang="ru-RU" altLang="ru-RU" sz="2800" b="1" i="1" dirty="0">
                <a:solidFill>
                  <a:schemeClr val="tx2"/>
                </a:solidFill>
              </a:rPr>
              <a:t>Опыт </a:t>
            </a:r>
            <a:r>
              <a:rPr lang="ru-RU" altLang="ru-RU" sz="2800" b="1" i="1" dirty="0" smtClean="0">
                <a:solidFill>
                  <a:schemeClr val="tx2"/>
                </a:solidFill>
              </a:rPr>
              <a:t>позитивного поведения</a:t>
            </a:r>
          </a:p>
          <a:p>
            <a:pPr algn="ctr">
              <a:lnSpc>
                <a:spcPct val="80000"/>
              </a:lnSpc>
            </a:pPr>
            <a:endParaRPr lang="ru-RU" altLang="ru-RU" sz="2800" i="1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FF0000"/>
                </a:solidFill>
              </a:rPr>
              <a:t>Специфика обществознания: ценности являются одним из элементов содержания</a:t>
            </a:r>
            <a:endParaRPr lang="ru-RU" altLang="ru-RU" sz="2800" b="1" dirty="0">
              <a:solidFill>
                <a:srgbClr val="FF0000"/>
              </a:solidFill>
            </a:endParaRPr>
          </a:p>
        </p:txBody>
      </p:sp>
      <p:sp>
        <p:nvSpPr>
          <p:cNvPr id="23" name="Выноска-облако 22"/>
          <p:cNvSpPr/>
          <p:nvPr/>
        </p:nvSpPr>
        <p:spPr bwMode="auto">
          <a:xfrm>
            <a:off x="4376738" y="2862263"/>
            <a:ext cx="1835150" cy="900112"/>
          </a:xfrm>
          <a:prstGeom prst="cloudCallout">
            <a:avLst>
              <a:gd name="adj1" fmla="val -91953"/>
              <a:gd name="adj2" fmla="val 8549"/>
            </a:avLst>
          </a:prstGeom>
          <a:solidFill>
            <a:schemeClr val="tx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r>
              <a:rPr lang="ru-RU" sz="2800" b="1" i="1" dirty="0">
                <a:solidFill>
                  <a:schemeClr val="bg2"/>
                </a:solidFill>
                <a:latin typeface="Arial" charset="0"/>
                <a:cs typeface="+mn-cs"/>
              </a:rPr>
              <a:t>Плохо?</a:t>
            </a:r>
          </a:p>
        </p:txBody>
      </p:sp>
      <p:sp>
        <p:nvSpPr>
          <p:cNvPr id="24" name="Выноска-облако 23"/>
          <p:cNvSpPr/>
          <p:nvPr/>
        </p:nvSpPr>
        <p:spPr bwMode="auto">
          <a:xfrm>
            <a:off x="4067175" y="1665288"/>
            <a:ext cx="2881313" cy="647700"/>
          </a:xfrm>
          <a:prstGeom prst="cloudCallout">
            <a:avLst>
              <a:gd name="adj1" fmla="val -66278"/>
              <a:gd name="adj2" fmla="val 219067"/>
            </a:avLst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r>
              <a:rPr lang="ru-RU" sz="2800" b="1" i="1" dirty="0">
                <a:solidFill>
                  <a:schemeClr val="bg2"/>
                </a:solidFill>
                <a:latin typeface="Arial" charset="0"/>
                <a:cs typeface="+mn-cs"/>
              </a:rPr>
              <a:t>Правильно?</a:t>
            </a:r>
          </a:p>
        </p:txBody>
      </p:sp>
      <p:sp>
        <p:nvSpPr>
          <p:cNvPr id="25" name="Выноска-облако 24"/>
          <p:cNvSpPr/>
          <p:nvPr/>
        </p:nvSpPr>
        <p:spPr bwMode="auto">
          <a:xfrm>
            <a:off x="6245225" y="2165350"/>
            <a:ext cx="2560638" cy="900113"/>
          </a:xfrm>
          <a:prstGeom prst="cloudCallout">
            <a:avLst>
              <a:gd name="adj1" fmla="val -153891"/>
              <a:gd name="adj2" fmla="val 86288"/>
            </a:avLst>
          </a:prstGeom>
          <a:solidFill>
            <a:schemeClr val="tx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r>
              <a:rPr lang="ru-RU" sz="2800" b="1" i="1" dirty="0">
                <a:solidFill>
                  <a:schemeClr val="bg2"/>
                </a:solidFill>
                <a:latin typeface="Arial" charset="0"/>
                <a:cs typeface="+mn-cs"/>
              </a:rPr>
              <a:t>Неверно?</a:t>
            </a:r>
          </a:p>
        </p:txBody>
      </p:sp>
      <p:pic>
        <p:nvPicPr>
          <p:cNvPr id="1026" name="Picture 2" descr="Лента новостей - Бийский рабочий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6469" y="1873466"/>
            <a:ext cx="2031490" cy="2167602"/>
          </a:xfrm>
          <a:prstGeom prst="rect">
            <a:avLst/>
          </a:prstGeom>
          <a:noFill/>
          <a:extLst/>
        </p:spPr>
      </p:pic>
      <p:sp>
        <p:nvSpPr>
          <p:cNvPr id="6" name="Выноска-облако 5"/>
          <p:cNvSpPr/>
          <p:nvPr/>
        </p:nvSpPr>
        <p:spPr bwMode="auto">
          <a:xfrm>
            <a:off x="2322513" y="2165350"/>
            <a:ext cx="2124075" cy="647700"/>
          </a:xfrm>
          <a:prstGeom prst="cloudCallout">
            <a:avLst>
              <a:gd name="adj1" fmla="val 10630"/>
              <a:gd name="adj2" fmla="val 141896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r>
              <a:rPr lang="ru-RU" sz="2800" b="1" i="1" dirty="0">
                <a:solidFill>
                  <a:schemeClr val="bg2"/>
                </a:solidFill>
                <a:latin typeface="Arial" charset="0"/>
                <a:cs typeface="+mn-cs"/>
              </a:rPr>
              <a:t>Хорошо?</a:t>
            </a:r>
          </a:p>
        </p:txBody>
      </p:sp>
    </p:spTree>
    <p:extLst>
      <p:ext uri="{BB962C8B-B14F-4D97-AF65-F5344CB8AC3E}">
        <p14:creationId xmlns:p14="http://schemas.microsoft.com/office/powerpoint/2010/main" val="3268418937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3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3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7899</TotalTime>
  <Words>2502</Words>
  <Application>Microsoft Office PowerPoint</Application>
  <PresentationFormat>Экран (4:3)</PresentationFormat>
  <Paragraphs>487</Paragraphs>
  <Slides>42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КОНТРОЛЬНЫЕ ИЗМЕРИТЕЛЬНЫЕ МАТЕРИАЛЫ: актуальные задачи использования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master</dc:creator>
  <cp:lastModifiedBy>Анастасия Черепнева</cp:lastModifiedBy>
  <cp:revision>598</cp:revision>
  <cp:lastPrinted>1601-01-01T00:00:00Z</cp:lastPrinted>
  <dcterms:created xsi:type="dcterms:W3CDTF">2010-12-03T11:04:58Z</dcterms:created>
  <dcterms:modified xsi:type="dcterms:W3CDTF">2019-10-23T07:43:14Z</dcterms:modified>
</cp:coreProperties>
</file>