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378" r:id="rId3"/>
    <p:sldId id="369" r:id="rId4"/>
    <p:sldId id="370" r:id="rId5"/>
    <p:sldId id="372" r:id="rId6"/>
    <p:sldId id="373" r:id="rId7"/>
    <p:sldId id="380" r:id="rId8"/>
    <p:sldId id="379" r:id="rId9"/>
    <p:sldId id="377" r:id="rId10"/>
    <p:sldId id="364" r:id="rId11"/>
    <p:sldId id="365" r:id="rId12"/>
    <p:sldId id="366" r:id="rId13"/>
    <p:sldId id="367" r:id="rId14"/>
    <p:sldId id="381" r:id="rId15"/>
    <p:sldId id="338" r:id="rId16"/>
    <p:sldId id="318" r:id="rId17"/>
    <p:sldId id="383" r:id="rId18"/>
    <p:sldId id="382" r:id="rId19"/>
    <p:sldId id="374" r:id="rId20"/>
    <p:sldId id="376" r:id="rId21"/>
    <p:sldId id="368" r:id="rId22"/>
    <p:sldId id="363" r:id="rId23"/>
    <p:sldId id="304" r:id="rId24"/>
    <p:sldId id="259" r:id="rId2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4668F7E-F9A1-493D-81DD-B69E42F8061C}">
          <p14:sldIdLst>
            <p14:sldId id="257"/>
            <p14:sldId id="378"/>
            <p14:sldId id="369"/>
            <p14:sldId id="370"/>
            <p14:sldId id="372"/>
            <p14:sldId id="373"/>
            <p14:sldId id="380"/>
            <p14:sldId id="379"/>
            <p14:sldId id="377"/>
            <p14:sldId id="364"/>
            <p14:sldId id="365"/>
            <p14:sldId id="366"/>
            <p14:sldId id="367"/>
            <p14:sldId id="381"/>
            <p14:sldId id="338"/>
            <p14:sldId id="318"/>
            <p14:sldId id="383"/>
            <p14:sldId id="382"/>
            <p14:sldId id="374"/>
            <p14:sldId id="376"/>
            <p14:sldId id="368"/>
            <p14:sldId id="363"/>
            <p14:sldId id="304"/>
            <p14:sldId id="2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EE5D2"/>
    <a:srgbClr val="FDFDA5"/>
    <a:srgbClr val="B4F2FA"/>
    <a:srgbClr val="D3FCCC"/>
    <a:srgbClr val="FDC69D"/>
    <a:srgbClr val="FFFED2"/>
    <a:srgbClr val="FCCCDB"/>
    <a:srgbClr val="E7FAFD"/>
    <a:srgbClr val="AAF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22" autoAdjust="0"/>
  </p:normalViewPr>
  <p:slideViewPr>
    <p:cSldViewPr>
      <p:cViewPr>
        <p:scale>
          <a:sx n="110" d="100"/>
          <a:sy n="110" d="100"/>
        </p:scale>
        <p:origin x="-1632" y="-6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20.wmf"/><Relationship Id="rId7" Type="http://schemas.openxmlformats.org/officeDocument/2006/relationships/image" Target="../media/image16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0D4EF4-3D23-46A3-A0C4-4D54DA037EBB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1F4EE-A539-4AA1-9F6F-593F31518E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583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F6513B-A29E-4689-A704-F9E6FD84D72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F6513B-A29E-4689-A704-F9E6FD84D72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F6513B-A29E-4689-A704-F9E6FD84D72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F6513B-A29E-4689-A704-F9E6FD84D72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F6513B-A29E-4689-A704-F9E6FD84D723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25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4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848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4C4D6-4CC0-4CCD-B0CE-9A5B9C0A7D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398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986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660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32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33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007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620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73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927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3D4C2-34CD-465A-A8A2-174F961BA0EE}" type="datetimeFigureOut">
              <a:rPr lang="ru-RU" smtClean="0"/>
              <a:pPr/>
              <a:t>27.05.2021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1B22D-6BD5-445C-8E95-855BC366B2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829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14.pn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2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urok.1sept.ru/" TargetMode="External"/><Relationship Id="rId13" Type="http://schemas.openxmlformats.org/officeDocument/2006/relationships/image" Target="../media/image29.emf"/><Relationship Id="rId18" Type="http://schemas.openxmlformats.org/officeDocument/2006/relationships/hyperlink" Target="https://www.instagram.com/pervoes/" TargetMode="External"/><Relationship Id="rId3" Type="http://schemas.openxmlformats.org/officeDocument/2006/relationships/image" Target="../media/image24.emf"/><Relationship Id="rId21" Type="http://schemas.openxmlformats.org/officeDocument/2006/relationships/image" Target="../media/image33.emf"/><Relationship Id="rId7" Type="http://schemas.openxmlformats.org/officeDocument/2006/relationships/image" Target="../media/image26.emf"/><Relationship Id="rId12" Type="http://schemas.openxmlformats.org/officeDocument/2006/relationships/hyperlink" Target="https://ok.ru/digital.september" TargetMode="External"/><Relationship Id="rId17" Type="http://schemas.openxmlformats.org/officeDocument/2006/relationships/image" Target="../media/image31.emf"/><Relationship Id="rId2" Type="http://schemas.openxmlformats.org/officeDocument/2006/relationships/hyperlink" Target="https://edu.1sept.ru/" TargetMode="External"/><Relationship Id="rId16" Type="http://schemas.openxmlformats.org/officeDocument/2006/relationships/hyperlink" Target="https://vk.com/digital.september" TargetMode="External"/><Relationship Id="rId20" Type="http://schemas.openxmlformats.org/officeDocument/2006/relationships/hyperlink" Target="https://www.youtube.com/user/PervoeSentyabry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1sept.ru/" TargetMode="External"/><Relationship Id="rId11" Type="http://schemas.openxmlformats.org/officeDocument/2006/relationships/image" Target="../media/image28.emf"/><Relationship Id="rId5" Type="http://schemas.openxmlformats.org/officeDocument/2006/relationships/image" Target="../media/image25.emf"/><Relationship Id="rId15" Type="http://schemas.openxmlformats.org/officeDocument/2006/relationships/image" Target="../media/image30.emf"/><Relationship Id="rId10" Type="http://schemas.openxmlformats.org/officeDocument/2006/relationships/hyperlink" Target="https://ds.1sept.ru/" TargetMode="External"/><Relationship Id="rId19" Type="http://schemas.openxmlformats.org/officeDocument/2006/relationships/image" Target="../media/image32.emf"/><Relationship Id="rId4" Type="http://schemas.openxmlformats.org/officeDocument/2006/relationships/hyperlink" Target="https://video.1sept.ru/" TargetMode="External"/><Relationship Id="rId9" Type="http://schemas.openxmlformats.org/officeDocument/2006/relationships/image" Target="../media/image27.emf"/><Relationship Id="rId14" Type="http://schemas.openxmlformats.org/officeDocument/2006/relationships/hyperlink" Target="https://www.facebook.com/digital.september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0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83518"/>
            <a:ext cx="8229600" cy="3080151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Слагаемые обучения</a:t>
            </a:r>
            <a:r>
              <a:rPr lang="ru-RU" sz="3600" b="1" dirty="0"/>
              <a:t> </a:t>
            </a:r>
            <a:r>
              <a:rPr lang="ru-RU" sz="3600" b="1" dirty="0" smtClean="0"/>
              <a:t>математике </a:t>
            </a:r>
            <a:br>
              <a:rPr lang="ru-RU" sz="3600" b="1" dirty="0" smtClean="0"/>
            </a:br>
            <a:r>
              <a:rPr lang="ru-RU" sz="3600" b="1" dirty="0" smtClean="0"/>
              <a:t>в старшей школе.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Систематизация и обобщение </a:t>
            </a:r>
            <a:br>
              <a:rPr lang="ru-RU" b="1" dirty="0" smtClean="0"/>
            </a:br>
            <a:r>
              <a:rPr lang="ru-RU" b="1" dirty="0" smtClean="0"/>
              <a:t>учебного материала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2169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83518"/>
            <a:ext cx="8939336" cy="58357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1-я группа ТК. Изучение нового материала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59582"/>
            <a:ext cx="9145016" cy="3801870"/>
          </a:xfrm>
        </p:spPr>
        <p:txBody>
          <a:bodyPr>
            <a:noAutofit/>
          </a:bodyPr>
          <a:lstStyle/>
          <a:p>
            <a:r>
              <a:rPr lang="ru-RU" sz="2000" dirty="0" smtClean="0"/>
              <a:t>ТК </a:t>
            </a:r>
            <a:r>
              <a:rPr lang="ru-RU" sz="2000" dirty="0"/>
              <a:t>№6. Рациональные уравнения. Методы решения.</a:t>
            </a:r>
          </a:p>
          <a:p>
            <a:r>
              <a:rPr lang="ru-RU" sz="2000" dirty="0" smtClean="0"/>
              <a:t>ТК </a:t>
            </a:r>
            <a:r>
              <a:rPr lang="ru-RU" sz="2000" dirty="0"/>
              <a:t>№10. Понятие логарифма.  Свойства логарифмов.</a:t>
            </a:r>
          </a:p>
          <a:p>
            <a:r>
              <a:rPr lang="ru-RU" sz="2000" dirty="0"/>
              <a:t>ТК №11. Показательные и логарифмические уравнения и неравенства.</a:t>
            </a:r>
          </a:p>
          <a:p>
            <a:r>
              <a:rPr lang="ru-RU" sz="2000" dirty="0"/>
              <a:t>ТК №12. Основы тригонометрии</a:t>
            </a:r>
            <a:r>
              <a:rPr lang="ru-RU" sz="2000" dirty="0" smtClean="0"/>
              <a:t>.</a:t>
            </a:r>
          </a:p>
          <a:p>
            <a:r>
              <a:rPr lang="ru-RU" sz="2000" dirty="0"/>
              <a:t>ТК №16. Метод интервалов</a:t>
            </a:r>
            <a:r>
              <a:rPr lang="ru-RU" sz="2000" dirty="0" smtClean="0"/>
              <a:t>.</a:t>
            </a:r>
            <a:endParaRPr lang="ru-RU" sz="2000" dirty="0"/>
          </a:p>
          <a:p>
            <a:r>
              <a:rPr lang="ru-RU" sz="2000" dirty="0" smtClean="0"/>
              <a:t>ТК </a:t>
            </a:r>
            <a:r>
              <a:rPr lang="ru-RU" sz="2000" dirty="0"/>
              <a:t>№17. Обратные действия. Обратная функция. Сложная функция. </a:t>
            </a:r>
          </a:p>
          <a:p>
            <a:r>
              <a:rPr lang="ru-RU" sz="2000" dirty="0"/>
              <a:t>ТК №23. Предел числовой последовательности. Предел функции. </a:t>
            </a:r>
          </a:p>
          <a:p>
            <a:r>
              <a:rPr lang="ru-RU" sz="2000" dirty="0"/>
              <a:t>ТК №24. Понятие производной. </a:t>
            </a:r>
            <a:r>
              <a:rPr lang="ru-RU" sz="2000" dirty="0" smtClean="0"/>
              <a:t>Геометрический </a:t>
            </a:r>
            <a:r>
              <a:rPr lang="ru-RU" sz="2000" dirty="0"/>
              <a:t>смысл производной.</a:t>
            </a:r>
          </a:p>
          <a:p>
            <a:r>
              <a:rPr lang="ru-RU" sz="2000" dirty="0"/>
              <a:t>ТК №25. Применение производной. Уравнение касательной. Дифференциал. </a:t>
            </a:r>
          </a:p>
          <a:p>
            <a:r>
              <a:rPr lang="ru-RU" sz="2000" dirty="0"/>
              <a:t>ТК №26. Применение производной. </a:t>
            </a:r>
            <a:r>
              <a:rPr lang="ru-RU" sz="2000" dirty="0" smtClean="0"/>
              <a:t>Экстремумы.</a:t>
            </a:r>
            <a:endParaRPr lang="ru-RU" sz="2000" dirty="0"/>
          </a:p>
          <a:p>
            <a:r>
              <a:rPr lang="ru-RU" sz="2000" dirty="0"/>
              <a:t>ТК №27. Применение производной. Монотонность функции.</a:t>
            </a:r>
          </a:p>
          <a:p>
            <a:r>
              <a:rPr lang="ru-RU" sz="2000" dirty="0"/>
              <a:t>ТК №28. Применение производной. Исследование </a:t>
            </a:r>
            <a:r>
              <a:rPr lang="ru-RU" sz="2000" dirty="0" smtClean="0"/>
              <a:t>функции.</a:t>
            </a:r>
            <a:endParaRPr lang="ru-RU" sz="2000" dirty="0"/>
          </a:p>
          <a:p>
            <a:r>
              <a:rPr lang="ru-RU" sz="2000" dirty="0"/>
              <a:t>ТК №29. Первообразная и интеграл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65647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55526"/>
            <a:ext cx="8640960" cy="74559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2-я группа ТК: приёмы организации материала</a:t>
            </a:r>
            <a:r>
              <a:rPr lang="ru-RU" sz="3200" dirty="0">
                <a:solidFill>
                  <a:srgbClr val="C00000"/>
                </a:solidFill>
              </a:rPr>
              <a:t/>
            </a:r>
            <a:br>
              <a:rPr lang="ru-RU" sz="3200" dirty="0">
                <a:solidFill>
                  <a:srgbClr val="C00000"/>
                </a:solidFill>
              </a:rPr>
            </a:b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36374"/>
            <a:ext cx="8723312" cy="3909882"/>
          </a:xfrm>
        </p:spPr>
        <p:txBody>
          <a:bodyPr>
            <a:normAutofit fontScale="55000" lnSpcReduction="20000"/>
          </a:bodyPr>
          <a:lstStyle/>
          <a:p>
            <a:r>
              <a:rPr lang="ru-RU" sz="3800" dirty="0" smtClean="0"/>
              <a:t>ТК </a:t>
            </a:r>
            <a:r>
              <a:rPr lang="ru-RU" sz="3800" dirty="0"/>
              <a:t>№8. Функции, содержащие модуль. Построение графиков функций</a:t>
            </a:r>
            <a:r>
              <a:rPr lang="ru-RU" sz="3800" dirty="0" smtClean="0"/>
              <a:t>.</a:t>
            </a:r>
          </a:p>
          <a:p>
            <a:r>
              <a:rPr lang="ru-RU" sz="4000" dirty="0"/>
              <a:t>ТК №9. Иррациональные и степенные уравнения и неравенства.</a:t>
            </a:r>
          </a:p>
          <a:p>
            <a:r>
              <a:rPr lang="ru-RU" sz="4000" dirty="0"/>
              <a:t>ТК №13. Методы решения тригонометрических уравнений</a:t>
            </a:r>
            <a:r>
              <a:rPr lang="ru-RU" sz="4000" dirty="0" smtClean="0"/>
              <a:t>.</a:t>
            </a:r>
            <a:endParaRPr lang="ru-RU" sz="3800" dirty="0"/>
          </a:p>
          <a:p>
            <a:r>
              <a:rPr lang="ru-RU" sz="3800" dirty="0"/>
              <a:t>ТК №14. Основные типы уравнений и методы  решения.</a:t>
            </a:r>
          </a:p>
          <a:p>
            <a:r>
              <a:rPr lang="ru-RU" sz="3800" dirty="0"/>
              <a:t>ТК №15. Классификация элементарных функций.</a:t>
            </a:r>
          </a:p>
          <a:p>
            <a:r>
              <a:rPr lang="ru-RU" sz="3800" dirty="0" smtClean="0"/>
              <a:t>ТК </a:t>
            </a:r>
            <a:r>
              <a:rPr lang="ru-RU" sz="3800" dirty="0"/>
              <a:t>№31. Решение уравнений. Равносильные переходы.</a:t>
            </a:r>
          </a:p>
          <a:p>
            <a:r>
              <a:rPr lang="ru-RU" sz="3800" dirty="0"/>
              <a:t>ТК №32. Решение неравенств. Равносильные переходы.</a:t>
            </a:r>
          </a:p>
          <a:p>
            <a:r>
              <a:rPr lang="ru-RU" sz="3800" dirty="0"/>
              <a:t>ТК №33. Уравнения и неравенства с модулем. Алгоритмы решения.</a:t>
            </a:r>
          </a:p>
          <a:p>
            <a:r>
              <a:rPr lang="ru-RU" sz="3800" dirty="0"/>
              <a:t>ТК №34. Функциональные подходы к решению уравнений.</a:t>
            </a:r>
          </a:p>
          <a:p>
            <a:r>
              <a:rPr lang="ru-RU" sz="3800" dirty="0"/>
              <a:t>ТК №35. Рационализация неравенств.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572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93994"/>
            <a:ext cx="8784976" cy="4179912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ТК №1. Выражения. Функции, уравнения, неравенства.</a:t>
            </a:r>
          </a:p>
          <a:p>
            <a:r>
              <a:rPr lang="ru-RU" dirty="0"/>
              <a:t>Систематизация курса алгебры 7-9.</a:t>
            </a:r>
          </a:p>
          <a:p>
            <a:r>
              <a:rPr lang="ru-RU" dirty="0"/>
              <a:t>ТК №2. Множества. Действительные числа. Числовые промежутки.</a:t>
            </a:r>
          </a:p>
          <a:p>
            <a:r>
              <a:rPr lang="ru-RU" dirty="0"/>
              <a:t>ТК №3. Выражения. Модуль выражения</a:t>
            </a:r>
          </a:p>
          <a:p>
            <a:r>
              <a:rPr lang="ru-RU" dirty="0"/>
              <a:t>ТК №4. Числовые и буквенные равенства. Равносильность уравнений.</a:t>
            </a:r>
          </a:p>
          <a:p>
            <a:r>
              <a:rPr lang="ru-RU" dirty="0"/>
              <a:t>ТК №5. Неравенства. Равносильность неравенств. Доказательство числовых неравенств.</a:t>
            </a:r>
          </a:p>
          <a:p>
            <a:r>
              <a:rPr lang="ru-RU" dirty="0"/>
              <a:t>ТК №7.  Функция и график. Свойства функции. Преобразование графика.</a:t>
            </a:r>
          </a:p>
          <a:p>
            <a:r>
              <a:rPr lang="ru-RU" dirty="0"/>
              <a:t>ТК №30. Сквозные методы решения. Часть 1, 2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3</a:t>
            </a:r>
            <a:r>
              <a:rPr lang="ru-RU" sz="3200" b="1" dirty="0" smtClean="0">
                <a:solidFill>
                  <a:srgbClr val="C00000"/>
                </a:solidFill>
              </a:rPr>
              <a:t>-я группа ТК: «Сквозные вопросы алгебры»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2955775"/>
          </a:xfrm>
        </p:spPr>
        <p:txBody>
          <a:bodyPr>
            <a:normAutofit fontScale="85000" lnSpcReduction="10000"/>
          </a:bodyPr>
          <a:lstStyle/>
          <a:p>
            <a:r>
              <a:rPr lang="ru-RU" sz="2600" dirty="0"/>
              <a:t>ТК №36. Делимость чисел и делимость многочленов</a:t>
            </a:r>
          </a:p>
          <a:p>
            <a:r>
              <a:rPr lang="ru-RU" sz="2600" dirty="0"/>
              <a:t>ТК №37. Делимость. Сравнение чисел по модулю. </a:t>
            </a:r>
            <a:r>
              <a:rPr lang="ru-RU" sz="2600" dirty="0" err="1"/>
              <a:t>Диофантово</a:t>
            </a:r>
            <a:r>
              <a:rPr lang="ru-RU" sz="2600" dirty="0"/>
              <a:t> уравнение.</a:t>
            </a:r>
          </a:p>
          <a:p>
            <a:r>
              <a:rPr lang="ru-RU" sz="2600" dirty="0"/>
              <a:t>ТК №38. Метод математической индукции.</a:t>
            </a:r>
          </a:p>
          <a:p>
            <a:r>
              <a:rPr lang="ru-RU" sz="2600" dirty="0"/>
              <a:t>ТК №39. Комбинаторика.</a:t>
            </a:r>
          </a:p>
          <a:p>
            <a:r>
              <a:rPr lang="ru-RU" sz="2600" dirty="0"/>
              <a:t>ТК №40. Теория вероятностей. Основные понятия. Классические вероятностные задачи.</a:t>
            </a:r>
          </a:p>
          <a:p>
            <a:r>
              <a:rPr lang="ru-RU" sz="2600" dirty="0"/>
              <a:t>ТК №41. Теория вероятностей. Решение вероятностных задач.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4</a:t>
            </a:r>
            <a:r>
              <a:rPr lang="ru-RU" sz="3200" b="1" dirty="0" smtClean="0">
                <a:solidFill>
                  <a:srgbClr val="C00000"/>
                </a:solidFill>
              </a:rPr>
              <a:t>-я группа ТК «Дополнительные темы»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04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11510"/>
            <a:ext cx="8229600" cy="651719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Применение теоретических конспектов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1510794"/>
            <a:ext cx="90364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з</a:t>
            </a:r>
            <a:r>
              <a:rPr lang="ru-RU" sz="2400" dirty="0" smtClean="0"/>
              <a:t>накомимся </a:t>
            </a:r>
            <a:r>
              <a:rPr lang="ru-RU" sz="2400" dirty="0" smtClean="0"/>
              <a:t>с конспектом на 3-ем занятии </a:t>
            </a:r>
            <a:r>
              <a:rPr lang="ru-RU" sz="2400" dirty="0" smtClean="0"/>
              <a:t>с начала изучения;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р</a:t>
            </a:r>
            <a:r>
              <a:rPr lang="ru-RU" sz="2400" dirty="0" smtClean="0"/>
              <a:t>аботаем </a:t>
            </a:r>
            <a:r>
              <a:rPr lang="ru-RU" sz="2400" dirty="0" smtClean="0"/>
              <a:t>с конспектом на каждом следующем </a:t>
            </a:r>
            <a:r>
              <a:rPr lang="ru-RU" sz="2400" dirty="0" smtClean="0"/>
              <a:t>занятии до </a:t>
            </a:r>
            <a:r>
              <a:rPr lang="ru-RU" sz="2400" dirty="0" smtClean="0"/>
              <a:t>тематического </a:t>
            </a:r>
            <a:r>
              <a:rPr lang="ru-RU" sz="2400" dirty="0" smtClean="0"/>
              <a:t>контроля</a:t>
            </a:r>
            <a:r>
              <a:rPr lang="ru-RU" sz="2400" dirty="0" smtClean="0"/>
              <a:t>, порциями усваивая материал;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с</a:t>
            </a:r>
            <a:r>
              <a:rPr lang="ru-RU" sz="2400" dirty="0" smtClean="0"/>
              <a:t>истематизируем и  обобщаем на каждом занятии. </a:t>
            </a:r>
            <a:r>
              <a:rPr lang="ru-RU" sz="2400" b="1" dirty="0" smtClean="0"/>
              <a:t>Знания «прирастают, распределяются по ячейкам, классифицируются»</a:t>
            </a:r>
            <a:r>
              <a:rPr lang="ru-RU" sz="2400" dirty="0" smtClean="0"/>
              <a:t>.</a:t>
            </a:r>
            <a:endParaRPr lang="ru-RU" sz="24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07504" y="987574"/>
            <a:ext cx="568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При изучении новой темы: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7323" y="3450413"/>
            <a:ext cx="69835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На занятии систематизации и обобщения: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работаем целиком со всем конспектом.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1244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48084"/>
            <a:ext cx="8568952" cy="597681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cs typeface="Arial" pitchFamily="34" charset="0"/>
              </a:rPr>
              <a:t>Понятие логарифма. </a:t>
            </a:r>
            <a:r>
              <a:rPr lang="ru-RU" sz="3200" b="1" dirty="0" smtClean="0">
                <a:solidFill>
                  <a:srgbClr val="C00000"/>
                </a:solidFill>
                <a:cs typeface="Arial" pitchFamily="34" charset="0"/>
              </a:rPr>
              <a:t> ТК №10</a:t>
            </a:r>
            <a:endParaRPr lang="ru-RU" sz="28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635646"/>
            <a:ext cx="8712968" cy="3024336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Что приводит к понятию </a:t>
            </a:r>
            <a:r>
              <a:rPr lang="ru-RU" sz="2800" b="1" dirty="0" smtClean="0"/>
              <a:t>логарифма? </a:t>
            </a:r>
            <a:r>
              <a:rPr lang="ru-RU" sz="2800" b="1" dirty="0" smtClean="0"/>
              <a:t>– </a:t>
            </a:r>
            <a:r>
              <a:rPr lang="ru-RU" sz="2800" i="1" dirty="0" smtClean="0"/>
              <a:t>решение </a:t>
            </a:r>
            <a:r>
              <a:rPr lang="ru-RU" sz="2800" i="1" dirty="0" smtClean="0"/>
              <a:t>базового показательного уравнения.</a:t>
            </a:r>
            <a:endParaRPr lang="ru-RU" sz="2800" i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Определение</a:t>
            </a:r>
            <a:r>
              <a:rPr lang="ru-RU" sz="2800" dirty="0" smtClean="0"/>
              <a:t> логарифма.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Обозначения</a:t>
            </a:r>
            <a:r>
              <a:rPr lang="ru-RU" sz="2800" dirty="0" smtClean="0"/>
              <a:t> логарифмов: десятичного, натурального.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ОДЗ логарифма </a:t>
            </a:r>
            <a:r>
              <a:rPr lang="ru-RU" sz="2800" dirty="0" smtClean="0"/>
              <a:t>и пример нахождения.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Свойства</a:t>
            </a:r>
            <a:r>
              <a:rPr lang="ru-RU" sz="2800" dirty="0" smtClean="0"/>
              <a:t> логарифмов и примеры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Сравнение </a:t>
            </a:r>
            <a:r>
              <a:rPr lang="ru-RU" sz="2800" dirty="0" smtClean="0"/>
              <a:t>логарифмов. Примеры.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Вопросы для контроля.</a:t>
            </a:r>
          </a:p>
          <a:p>
            <a:pPr lvl="0"/>
            <a:endParaRPr lang="ru-RU" sz="2800" dirty="0" smtClean="0"/>
          </a:p>
          <a:p>
            <a:endParaRPr lang="ru-RU" sz="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43608" y="1049489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Изучение материала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70174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484" y="1419622"/>
            <a:ext cx="5832648" cy="352839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Промежутки </a:t>
            </a:r>
            <a:r>
              <a:rPr lang="ru-RU" b="1" dirty="0" err="1" smtClean="0"/>
              <a:t>знакопостоянства</a:t>
            </a:r>
            <a:r>
              <a:rPr lang="ru-RU" b="1" dirty="0" smtClean="0"/>
              <a:t> </a:t>
            </a:r>
            <a:r>
              <a:rPr lang="ru-RU" b="1" dirty="0" smtClean="0"/>
              <a:t>функции</a:t>
            </a:r>
            <a:r>
              <a:rPr lang="ru-RU" dirty="0" smtClean="0"/>
              <a:t>: алгоритм нахождения.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М</a:t>
            </a:r>
            <a:r>
              <a:rPr lang="ru-RU" b="1" dirty="0" smtClean="0"/>
              <a:t>етод </a:t>
            </a:r>
            <a:r>
              <a:rPr lang="ru-RU" b="1" dirty="0" smtClean="0"/>
              <a:t>интервалов</a:t>
            </a:r>
            <a:r>
              <a:rPr lang="ru-RU" dirty="0" smtClean="0"/>
              <a:t>: </a:t>
            </a:r>
            <a:r>
              <a:rPr lang="ru-RU" dirty="0" smtClean="0"/>
              <a:t>алгоритм решения </a:t>
            </a:r>
            <a:r>
              <a:rPr lang="ru-RU" dirty="0" err="1" smtClean="0"/>
              <a:t>нервенства</a:t>
            </a:r>
            <a:r>
              <a:rPr lang="ru-RU" dirty="0" smtClean="0"/>
              <a:t>.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Примеры.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Метод для </a:t>
            </a:r>
            <a:r>
              <a:rPr lang="ru-RU" dirty="0" smtClean="0"/>
              <a:t>рациональных неравенств.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Пример </a:t>
            </a:r>
            <a:r>
              <a:rPr lang="ru-RU" dirty="0" smtClean="0"/>
              <a:t>комбинированного неравенства.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Замечания по применению метода</a:t>
            </a:r>
          </a:p>
          <a:p>
            <a:pPr marL="0" lvl="0" indent="0">
              <a:buNone/>
            </a:pPr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07504" y="651220"/>
            <a:ext cx="7704856" cy="493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rgbClr val="C00000"/>
                </a:solidFill>
              </a:rPr>
              <a:t>Промежутки </a:t>
            </a:r>
            <a:r>
              <a:rPr lang="ru-RU" sz="3200" b="1" dirty="0" err="1" smtClean="0">
                <a:solidFill>
                  <a:srgbClr val="C00000"/>
                </a:solidFill>
              </a:rPr>
              <a:t>знакопостоянства</a:t>
            </a:r>
            <a:r>
              <a:rPr lang="ru-RU" sz="3200" b="1" dirty="0" smtClean="0">
                <a:solidFill>
                  <a:srgbClr val="C00000"/>
                </a:solidFill>
              </a:rPr>
              <a:t> функции. </a:t>
            </a:r>
            <a:endParaRPr lang="ru-RU" sz="3200" b="1" dirty="0" smtClean="0">
              <a:solidFill>
                <a:srgbClr val="C00000"/>
              </a:solidFill>
            </a:endParaRPr>
          </a:p>
          <a:p>
            <a:pPr algn="l"/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</a:rPr>
              <a:t>Метод </a:t>
            </a:r>
            <a:r>
              <a:rPr lang="ru-RU" sz="3200" b="1" dirty="0" smtClean="0">
                <a:solidFill>
                  <a:srgbClr val="C00000"/>
                </a:solidFill>
              </a:rPr>
              <a:t>интервалов. ТК №16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7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" name="Рисунок 1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22530"/>
            <a:ext cx="2520280" cy="1746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2220" y="2930599"/>
            <a:ext cx="252028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2184679"/>
              </p:ext>
            </p:extLst>
          </p:nvPr>
        </p:nvGraphicFramePr>
        <p:xfrm>
          <a:off x="5868144" y="2598798"/>
          <a:ext cx="1138489" cy="365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7" name="Формула" r:id="rId5" imgW="583947" imgH="203112" progId="Equation.3">
                  <p:embed/>
                </p:oleObj>
              </mc:Choice>
              <mc:Fallback>
                <p:oleObj name="Формула" r:id="rId5" imgW="583947" imgH="20311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2598798"/>
                        <a:ext cx="1138489" cy="365943"/>
                      </a:xfrm>
                      <a:prstGeom prst="rect">
                        <a:avLst/>
                      </a:prstGeom>
                      <a:solidFill>
                        <a:srgbClr val="FEE5D2"/>
                      </a:solidFill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758812"/>
              </p:ext>
            </p:extLst>
          </p:nvPr>
        </p:nvGraphicFramePr>
        <p:xfrm>
          <a:off x="5766135" y="1419622"/>
          <a:ext cx="1212130" cy="404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8" name="Формула" r:id="rId7" imgW="596641" imgH="203112" progId="Equation.3">
                  <p:embed/>
                </p:oleObj>
              </mc:Choice>
              <mc:Fallback>
                <p:oleObj name="Формула" r:id="rId7" imgW="596641" imgH="20311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6135" y="1419622"/>
                        <a:ext cx="1212130" cy="404043"/>
                      </a:xfrm>
                      <a:prstGeom prst="rect">
                        <a:avLst/>
                      </a:prstGeom>
                      <a:solidFill>
                        <a:srgbClr val="B4F2FA">
                          <a:alpha val="29000"/>
                        </a:srgbClr>
                      </a:solidFill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448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30" y="483518"/>
            <a:ext cx="8928992" cy="85725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Выражения. Функции, уравнения, неравенства. Систематизация курса алгебры 7-9. ТК №1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99" y="1419622"/>
            <a:ext cx="8928992" cy="3024336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/>
              <a:t>Классифицируем по типам.</a:t>
            </a:r>
          </a:p>
          <a:p>
            <a:r>
              <a:rPr lang="ru-RU" b="1" dirty="0" smtClean="0"/>
              <a:t>Обращаем внимание на общий (канонический) вид</a:t>
            </a:r>
            <a:r>
              <a:rPr lang="ru-RU" dirty="0" smtClean="0"/>
              <a:t>, делаем акцент сходство определений.</a:t>
            </a:r>
          </a:p>
          <a:p>
            <a:r>
              <a:rPr lang="ru-RU" b="1" dirty="0" smtClean="0"/>
              <a:t>Приводим примеры </a:t>
            </a:r>
            <a:r>
              <a:rPr lang="ru-RU" dirty="0" smtClean="0"/>
              <a:t>в соответствии с типом.</a:t>
            </a:r>
          </a:p>
          <a:p>
            <a:r>
              <a:rPr lang="ru-RU" b="1" dirty="0" smtClean="0"/>
              <a:t>Напоминаем о способах решения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Указываем на ограничения</a:t>
            </a:r>
            <a:r>
              <a:rPr lang="ru-RU" dirty="0" smtClean="0"/>
              <a:t>, находим ОДЗ выражений, области определения функций.</a:t>
            </a:r>
          </a:p>
          <a:p>
            <a:r>
              <a:rPr lang="ru-RU" b="1" dirty="0" smtClean="0"/>
              <a:t>Определяем изученные факты </a:t>
            </a:r>
            <a:r>
              <a:rPr lang="ru-RU" dirty="0" smtClean="0"/>
              <a:t>и факты, которые предстоит изучать в 10-11 классах.</a:t>
            </a:r>
          </a:p>
          <a:p>
            <a:r>
              <a:rPr lang="ru-RU" b="1" dirty="0" smtClean="0"/>
              <a:t>Выявляем слабые места</a:t>
            </a:r>
            <a:r>
              <a:rPr lang="ru-RU" dirty="0" smtClean="0"/>
              <a:t>, типовые ошибки.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933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11510"/>
            <a:ext cx="8928991" cy="43694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680000"/>
                </a:solidFill>
              </a:rPr>
              <a:t>Выражение (уравнение, неравенство, функция)</a:t>
            </a:r>
            <a:endParaRPr lang="ru-RU" sz="3200" b="1" dirty="0">
              <a:solidFill>
                <a:srgbClr val="680000"/>
              </a:solidFill>
            </a:endParaRPr>
          </a:p>
        </p:txBody>
      </p:sp>
      <p:grpSp>
        <p:nvGrpSpPr>
          <p:cNvPr id="135170" name="Group 2"/>
          <p:cNvGrpSpPr>
            <a:grpSpLocks/>
          </p:cNvGrpSpPr>
          <p:nvPr/>
        </p:nvGrpSpPr>
        <p:grpSpPr bwMode="auto">
          <a:xfrm>
            <a:off x="190858" y="1037890"/>
            <a:ext cx="8738524" cy="3302954"/>
            <a:chOff x="1415" y="5336"/>
            <a:chExt cx="9814" cy="4338"/>
          </a:xfrm>
        </p:grpSpPr>
        <p:sp>
          <p:nvSpPr>
            <p:cNvPr id="135171" name="Text Box 3"/>
            <p:cNvSpPr txBox="1">
              <a:spLocks noChangeArrowheads="1"/>
            </p:cNvSpPr>
            <p:nvPr/>
          </p:nvSpPr>
          <p:spPr bwMode="auto">
            <a:xfrm>
              <a:off x="3994" y="5336"/>
              <a:ext cx="2166" cy="698"/>
            </a:xfrm>
            <a:prstGeom prst="rect">
              <a:avLst/>
            </a:prstGeom>
            <a:solidFill>
              <a:srgbClr val="FDC69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Выражения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172" name="Text Box 4"/>
            <p:cNvSpPr txBox="1">
              <a:spLocks noChangeArrowheads="1"/>
            </p:cNvSpPr>
            <p:nvPr/>
          </p:nvSpPr>
          <p:spPr bwMode="auto">
            <a:xfrm>
              <a:off x="3032" y="6287"/>
              <a:ext cx="3289" cy="52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Буквенные выражения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173" name="Text Box 5"/>
            <p:cNvSpPr txBox="1">
              <a:spLocks noChangeArrowheads="1"/>
            </p:cNvSpPr>
            <p:nvPr/>
          </p:nvSpPr>
          <p:spPr bwMode="auto">
            <a:xfrm>
              <a:off x="8133" y="6082"/>
              <a:ext cx="2537" cy="940"/>
            </a:xfrm>
            <a:prstGeom prst="rect">
              <a:avLst/>
            </a:prstGeom>
            <a:solidFill>
              <a:srgbClr val="D3F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Трансцендентные выражения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174" name="Text Box 6"/>
            <p:cNvSpPr txBox="1">
              <a:spLocks noChangeArrowheads="1"/>
            </p:cNvSpPr>
            <p:nvPr/>
          </p:nvSpPr>
          <p:spPr bwMode="auto">
            <a:xfrm>
              <a:off x="7156" y="5336"/>
              <a:ext cx="3565" cy="6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Числовые выражения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175" name="Text Box 7"/>
            <p:cNvSpPr txBox="1">
              <a:spLocks noChangeArrowheads="1"/>
            </p:cNvSpPr>
            <p:nvPr/>
          </p:nvSpPr>
          <p:spPr bwMode="auto">
            <a:xfrm>
              <a:off x="2045" y="7169"/>
              <a:ext cx="2380" cy="9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Рациональные выражения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176" name="Text Box 8"/>
            <p:cNvSpPr txBox="1">
              <a:spLocks noChangeArrowheads="1"/>
            </p:cNvSpPr>
            <p:nvPr/>
          </p:nvSpPr>
          <p:spPr bwMode="auto">
            <a:xfrm>
              <a:off x="4717" y="7150"/>
              <a:ext cx="3129" cy="13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Иррациональные и степенные с дробным показателем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177" name="Text Box 9"/>
            <p:cNvSpPr txBox="1">
              <a:spLocks noChangeArrowheads="1"/>
            </p:cNvSpPr>
            <p:nvPr/>
          </p:nvSpPr>
          <p:spPr bwMode="auto">
            <a:xfrm>
              <a:off x="1415" y="8459"/>
              <a:ext cx="2327" cy="9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Целые рациональные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178" name="Text Box 10"/>
            <p:cNvSpPr txBox="1">
              <a:spLocks noChangeArrowheads="1"/>
            </p:cNvSpPr>
            <p:nvPr/>
          </p:nvSpPr>
          <p:spPr bwMode="auto">
            <a:xfrm>
              <a:off x="4008" y="8675"/>
              <a:ext cx="2327" cy="9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Дробные рациональные 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179" name="Text Box 11"/>
            <p:cNvSpPr txBox="1">
              <a:spLocks noChangeArrowheads="1"/>
            </p:cNvSpPr>
            <p:nvPr/>
          </p:nvSpPr>
          <p:spPr bwMode="auto">
            <a:xfrm>
              <a:off x="8661" y="7314"/>
              <a:ext cx="2233" cy="49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показательные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180" name="Text Box 12"/>
            <p:cNvSpPr txBox="1">
              <a:spLocks noChangeArrowheads="1"/>
            </p:cNvSpPr>
            <p:nvPr/>
          </p:nvSpPr>
          <p:spPr bwMode="auto">
            <a:xfrm>
              <a:off x="8378" y="8074"/>
              <a:ext cx="2749" cy="5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логарифмические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181" name="Text Box 13"/>
            <p:cNvSpPr txBox="1">
              <a:spLocks noChangeArrowheads="1"/>
            </p:cNvSpPr>
            <p:nvPr/>
          </p:nvSpPr>
          <p:spPr bwMode="auto">
            <a:xfrm>
              <a:off x="8189" y="8738"/>
              <a:ext cx="3040" cy="50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тригонометрические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5182" name="AutoShape 14"/>
            <p:cNvCxnSpPr>
              <a:cxnSpLocks noChangeShapeType="1"/>
              <a:stCxn id="135172" idx="3"/>
              <a:endCxn id="135173" idx="1"/>
            </p:cNvCxnSpPr>
            <p:nvPr/>
          </p:nvCxnSpPr>
          <p:spPr bwMode="auto">
            <a:xfrm>
              <a:off x="6321" y="6552"/>
              <a:ext cx="181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35183" name="AutoShape 15"/>
            <p:cNvCxnSpPr>
              <a:cxnSpLocks noChangeShapeType="1"/>
            </p:cNvCxnSpPr>
            <p:nvPr/>
          </p:nvCxnSpPr>
          <p:spPr bwMode="auto">
            <a:xfrm>
              <a:off x="9121" y="7050"/>
              <a:ext cx="12" cy="22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35184" name="AutoShape 16"/>
            <p:cNvCxnSpPr>
              <a:cxnSpLocks noChangeShapeType="1"/>
            </p:cNvCxnSpPr>
            <p:nvPr/>
          </p:nvCxnSpPr>
          <p:spPr bwMode="auto">
            <a:xfrm>
              <a:off x="8560" y="7000"/>
              <a:ext cx="0" cy="107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35185" name="AutoShape 17"/>
            <p:cNvCxnSpPr>
              <a:cxnSpLocks noChangeShapeType="1"/>
            </p:cNvCxnSpPr>
            <p:nvPr/>
          </p:nvCxnSpPr>
          <p:spPr bwMode="auto">
            <a:xfrm>
              <a:off x="8237" y="6969"/>
              <a:ext cx="12" cy="176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35186" name="AutoShape 18"/>
            <p:cNvCxnSpPr>
              <a:cxnSpLocks noChangeShapeType="1"/>
            </p:cNvCxnSpPr>
            <p:nvPr/>
          </p:nvCxnSpPr>
          <p:spPr bwMode="auto">
            <a:xfrm flipH="1">
              <a:off x="2126" y="8109"/>
              <a:ext cx="906" cy="33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35187" name="AutoShape 19"/>
            <p:cNvCxnSpPr>
              <a:cxnSpLocks noChangeShapeType="1"/>
            </p:cNvCxnSpPr>
            <p:nvPr/>
          </p:nvCxnSpPr>
          <p:spPr bwMode="auto">
            <a:xfrm>
              <a:off x="3581" y="8120"/>
              <a:ext cx="654" cy="55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35188" name="AutoShape 20"/>
            <p:cNvCxnSpPr>
              <a:cxnSpLocks noChangeShapeType="1"/>
              <a:stCxn id="135171" idx="3"/>
              <a:endCxn id="135174" idx="1"/>
            </p:cNvCxnSpPr>
            <p:nvPr/>
          </p:nvCxnSpPr>
          <p:spPr bwMode="auto">
            <a:xfrm flipV="1">
              <a:off x="6160" y="5639"/>
              <a:ext cx="996" cy="4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35189" name="AutoShape 21"/>
            <p:cNvCxnSpPr>
              <a:cxnSpLocks noChangeShapeType="1"/>
            </p:cNvCxnSpPr>
            <p:nvPr/>
          </p:nvCxnSpPr>
          <p:spPr bwMode="auto">
            <a:xfrm>
              <a:off x="5037" y="6034"/>
              <a:ext cx="0" cy="25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35190" name="AutoShape 22"/>
            <p:cNvCxnSpPr>
              <a:cxnSpLocks noChangeShapeType="1"/>
            </p:cNvCxnSpPr>
            <p:nvPr/>
          </p:nvCxnSpPr>
          <p:spPr bwMode="auto">
            <a:xfrm flipH="1">
              <a:off x="3500" y="6816"/>
              <a:ext cx="735" cy="36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35191" name="AutoShape 23"/>
            <p:cNvCxnSpPr>
              <a:cxnSpLocks noChangeShapeType="1"/>
            </p:cNvCxnSpPr>
            <p:nvPr/>
          </p:nvCxnSpPr>
          <p:spPr bwMode="auto">
            <a:xfrm>
              <a:off x="5158" y="6816"/>
              <a:ext cx="930" cy="30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</p:spTree>
    <p:extLst>
      <p:ext uri="{BB962C8B-B14F-4D97-AF65-F5344CB8AC3E}">
        <p14:creationId xmlns:p14="http://schemas.microsoft.com/office/powerpoint/2010/main" val="262496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4832158" y="1707654"/>
            <a:ext cx="4176464" cy="936104"/>
          </a:xfrm>
          <a:prstGeom prst="rect">
            <a:avLst/>
          </a:prstGeom>
          <a:solidFill>
            <a:srgbClr val="FFFED2">
              <a:alpha val="9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457200" y="457200"/>
            <a:ext cx="8229600" cy="493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i="1" dirty="0" smtClean="0"/>
              <a:t> </a:t>
            </a:r>
            <a:r>
              <a:rPr lang="ru-RU" sz="3200" b="1" dirty="0">
                <a:solidFill>
                  <a:srgbClr val="C00000"/>
                </a:solidFill>
              </a:rPr>
              <a:t>Ч</a:t>
            </a:r>
            <a:r>
              <a:rPr lang="ru-RU" sz="3200" b="1" dirty="0" smtClean="0">
                <a:solidFill>
                  <a:srgbClr val="C00000"/>
                </a:solidFill>
              </a:rPr>
              <a:t>то помогает систематизации? 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7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27810" y="1061364"/>
            <a:ext cx="8880694" cy="324036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Классификация по типам </a:t>
            </a:r>
            <a:r>
              <a:rPr lang="ru-RU" dirty="0" smtClean="0"/>
              <a:t>выражений, уравнений, неравенств и функций (</a:t>
            </a:r>
            <a:r>
              <a:rPr lang="ru-RU" b="1" i="1" dirty="0" smtClean="0"/>
              <a:t>линейные, квадратные, …, , иррациональные, </a:t>
            </a:r>
            <a:r>
              <a:rPr lang="ru-RU" b="1" i="1" dirty="0" smtClean="0"/>
              <a:t>…</a:t>
            </a:r>
            <a:r>
              <a:rPr lang="ru-RU" dirty="0" smtClean="0"/>
              <a:t>).</a:t>
            </a:r>
            <a:endParaRPr lang="ru-RU" sz="1100" dirty="0" smtClean="0"/>
          </a:p>
          <a:p>
            <a:r>
              <a:rPr lang="ru-RU" b="1" dirty="0" smtClean="0"/>
              <a:t>Развития предметного языка</a:t>
            </a:r>
            <a:r>
              <a:rPr lang="ru-RU" dirty="0" smtClean="0"/>
              <a:t>,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формирование понятий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и «многослойных» определений</a:t>
            </a:r>
            <a:r>
              <a:rPr lang="ru-RU" dirty="0" smtClean="0"/>
              <a:t>.</a:t>
            </a:r>
            <a:endParaRPr lang="ru-RU" sz="1100" dirty="0" smtClean="0"/>
          </a:p>
          <a:p>
            <a:r>
              <a:rPr lang="ru-RU" b="1" dirty="0" smtClean="0"/>
              <a:t>Единый подход к решению </a:t>
            </a:r>
            <a:r>
              <a:rPr lang="ru-RU" dirty="0" smtClean="0"/>
              <a:t>уравнений и </a:t>
            </a:r>
            <a:r>
              <a:rPr lang="ru-RU" dirty="0" smtClean="0"/>
              <a:t>неравенств на основе алгоритма и  использования свойств </a:t>
            </a:r>
            <a:r>
              <a:rPr lang="ru-RU" dirty="0" smtClean="0"/>
              <a:t>числовых равенств и </a:t>
            </a:r>
            <a:r>
              <a:rPr lang="ru-RU" dirty="0" smtClean="0"/>
              <a:t>неравенств.</a:t>
            </a:r>
            <a:endParaRPr lang="ru-RU" sz="1100" dirty="0" smtClean="0"/>
          </a:p>
          <a:p>
            <a:r>
              <a:rPr lang="ru-RU" b="1" dirty="0" smtClean="0"/>
              <a:t>Работа с ОДЗ </a:t>
            </a:r>
            <a:r>
              <a:rPr lang="ru-RU" dirty="0" smtClean="0"/>
              <a:t>выражений, учёт ограничений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Графические образы </a:t>
            </a:r>
            <a:r>
              <a:rPr lang="ru-RU" dirty="0" smtClean="0"/>
              <a:t>решения.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496666"/>
              </p:ext>
            </p:extLst>
          </p:nvPr>
        </p:nvGraphicFramePr>
        <p:xfrm>
          <a:off x="4765090" y="1754399"/>
          <a:ext cx="1777011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2" name="Формула" r:id="rId3" imgW="1155700" imgH="622300" progId="Equation.3">
                  <p:embed/>
                </p:oleObj>
              </mc:Choice>
              <mc:Fallback>
                <p:oleObj name="Формула" r:id="rId3" imgW="1155700" imgH="622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5090" y="1754399"/>
                        <a:ext cx="1777011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85576"/>
              </p:ext>
            </p:extLst>
          </p:nvPr>
        </p:nvGraphicFramePr>
        <p:xfrm>
          <a:off x="7150689" y="1750705"/>
          <a:ext cx="1885807" cy="910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3" name="Формула" r:id="rId5" imgW="1206500" imgH="609600" progId="Equation.3">
                  <p:embed/>
                </p:oleObj>
              </mc:Choice>
              <mc:Fallback>
                <p:oleObj name="Формула" r:id="rId5" imgW="1206500" imgH="60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0689" y="1750705"/>
                        <a:ext cx="1885807" cy="9109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523218" y="1942880"/>
            <a:ext cx="7565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вида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18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191" y="175475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Теоретические конспекты по математике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66975" y="885611"/>
            <a:ext cx="4392488" cy="111415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Книга для ученика.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К</a:t>
            </a:r>
            <a:r>
              <a:rPr lang="ru-RU" sz="2400" dirty="0" smtClean="0"/>
              <a:t>ниги для учителя, 1-2 части.</a:t>
            </a:r>
          </a:p>
        </p:txBody>
      </p:sp>
      <p:pic>
        <p:nvPicPr>
          <p:cNvPr id="4" name="Рисунок 3" descr="https://img-gorod.ru/27/928/2792854_detail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412" y="1001473"/>
            <a:ext cx="1627039" cy="22322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Наталья Хлевнюк - Математика. 10-11 класс. Теоретические конспекты. Книга для учителя. Часть 2 обложка книг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668968"/>
            <a:ext cx="1614919" cy="2171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Наталья Хлевнюк - Математика. 10-11 классы. Теоретические конспекты. Книга для ученика обложка книг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57" y="1001473"/>
            <a:ext cx="1641299" cy="2290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79512" y="3768536"/>
            <a:ext cx="4330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41 конспект по всем темам профильного курса 10-11</a:t>
            </a:r>
          </a:p>
        </p:txBody>
      </p:sp>
      <p:pic>
        <p:nvPicPr>
          <p:cNvPr id="8" name="Объект 3" descr="Наталья Хлевнюк - Преподавание математики в школе. Методологический подход обложка книги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851670"/>
            <a:ext cx="1512168" cy="21713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995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C3300"/>
                </a:solidFill>
              </a:rPr>
              <a:t>Многослойные определения</a:t>
            </a:r>
            <a:endParaRPr lang="ru-RU" sz="3600" b="1" dirty="0">
              <a:solidFill>
                <a:srgbClr val="CC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00151"/>
            <a:ext cx="8784976" cy="28837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1).    Функция                    называется                                       на           ,  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  </a:t>
            </a:r>
            <a:r>
              <a:rPr lang="ru-RU" sz="2400" dirty="0" smtClean="0"/>
              <a:t>если </a:t>
            </a:r>
            <a:r>
              <a:rPr lang="ru-RU" sz="2400" dirty="0"/>
              <a:t>для любых </a:t>
            </a:r>
            <a:r>
              <a:rPr lang="ru-RU" sz="2400" b="1" dirty="0"/>
              <a:t> </a:t>
            </a:r>
            <a:r>
              <a:rPr lang="ru-RU" sz="2400" b="1" dirty="0" smtClean="0"/>
              <a:t>                           </a:t>
            </a:r>
            <a:r>
              <a:rPr lang="ru-RU" sz="2400" dirty="0" smtClean="0"/>
              <a:t>таких</a:t>
            </a:r>
            <a:r>
              <a:rPr lang="ru-RU" sz="2400" dirty="0"/>
              <a:t>, </a:t>
            </a:r>
            <a:r>
              <a:rPr lang="ru-RU" sz="2400" dirty="0" smtClean="0"/>
              <a:t>что                   следует </a:t>
            </a:r>
          </a:p>
          <a:p>
            <a:pPr marL="0" indent="0">
              <a:buNone/>
            </a:pPr>
            <a:r>
              <a:rPr lang="ru-RU" sz="2400" dirty="0" smtClean="0"/>
              <a:t>                                .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 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2).                             </a:t>
            </a:r>
            <a:r>
              <a:rPr lang="ru-RU" sz="2400" dirty="0" smtClean="0"/>
              <a:t>в</a:t>
            </a:r>
            <a:r>
              <a:rPr lang="ru-RU" sz="2400" dirty="0" smtClean="0"/>
              <a:t>ида                              называется линейной (</a:t>
            </a:r>
            <a:r>
              <a:rPr lang="ru-RU" sz="2400" dirty="0" err="1" smtClean="0"/>
              <a:t>ым</a:t>
            </a:r>
            <a:r>
              <a:rPr lang="ru-RU" sz="2400" dirty="0" smtClean="0"/>
              <a:t>).</a:t>
            </a:r>
            <a:endParaRPr lang="ru-RU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460343"/>
              </p:ext>
            </p:extLst>
          </p:nvPr>
        </p:nvGraphicFramePr>
        <p:xfrm>
          <a:off x="2195736" y="1203598"/>
          <a:ext cx="1224136" cy="408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6" name="Формула" r:id="rId3" imgW="583947" imgH="203112" progId="Equation.3">
                  <p:embed/>
                </p:oleObj>
              </mc:Choice>
              <mc:Fallback>
                <p:oleObj name="Формула" r:id="rId3" imgW="583947" imgH="20311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1203598"/>
                        <a:ext cx="1224136" cy="4080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174404"/>
              </p:ext>
            </p:extLst>
          </p:nvPr>
        </p:nvGraphicFramePr>
        <p:xfrm>
          <a:off x="5076056" y="915566"/>
          <a:ext cx="2160240" cy="827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7" name="Формула" r:id="rId5" imgW="1054100" imgH="419100" progId="Equation.3">
                  <p:embed/>
                </p:oleObj>
              </mc:Choice>
              <mc:Fallback>
                <p:oleObj name="Формула" r:id="rId5" imgW="1054100" imgH="419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915566"/>
                        <a:ext cx="2160240" cy="8273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748526"/>
              </p:ext>
            </p:extLst>
          </p:nvPr>
        </p:nvGraphicFramePr>
        <p:xfrm>
          <a:off x="8028384" y="1275606"/>
          <a:ext cx="648072" cy="378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8" name="Формула" r:id="rId7" imgW="368140" imgH="215806" progId="Equation.3">
                  <p:embed/>
                </p:oleObj>
              </mc:Choice>
              <mc:Fallback>
                <p:oleObj name="Формула" r:id="rId7" imgW="368140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8384" y="1275606"/>
                        <a:ext cx="648072" cy="3780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9375601"/>
              </p:ext>
            </p:extLst>
          </p:nvPr>
        </p:nvGraphicFramePr>
        <p:xfrm>
          <a:off x="3275856" y="1635646"/>
          <a:ext cx="1512168" cy="4074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9" name="Формула" r:id="rId9" imgW="875920" imgH="215806" progId="Equation.3">
                  <p:embed/>
                </p:oleObj>
              </mc:Choice>
              <mc:Fallback>
                <p:oleObj name="Формула" r:id="rId9" imgW="875920" imgH="215806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1635646"/>
                        <a:ext cx="1512168" cy="4074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077085"/>
              </p:ext>
            </p:extLst>
          </p:nvPr>
        </p:nvGraphicFramePr>
        <p:xfrm>
          <a:off x="6660232" y="1707654"/>
          <a:ext cx="720080" cy="378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80" name="Формула" r:id="rId11" imgW="457002" imgH="215806" progId="Equation.3">
                  <p:embed/>
                </p:oleObj>
              </mc:Choice>
              <mc:Fallback>
                <p:oleObj name="Формула" r:id="rId11" imgW="457002" imgH="215806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1707654"/>
                        <a:ext cx="720080" cy="3780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4736566"/>
              </p:ext>
            </p:extLst>
          </p:nvPr>
        </p:nvGraphicFramePr>
        <p:xfrm>
          <a:off x="971600" y="2139702"/>
          <a:ext cx="140724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81" name="Формула" r:id="rId13" imgW="901309" imgH="431613" progId="Equation.3">
                  <p:embed/>
                </p:oleObj>
              </mc:Choice>
              <mc:Fallback>
                <p:oleObj name="Формула" r:id="rId13" imgW="901309" imgH="431613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139702"/>
                        <a:ext cx="1407242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311254"/>
              </p:ext>
            </p:extLst>
          </p:nvPr>
        </p:nvGraphicFramePr>
        <p:xfrm>
          <a:off x="827584" y="3075806"/>
          <a:ext cx="1776412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82" name="Формула" r:id="rId15" imgW="1155700" imgH="622300" progId="Equation.3">
                  <p:embed/>
                </p:oleObj>
              </mc:Choice>
              <mc:Fallback>
                <p:oleObj name="Формула" r:id="rId15" imgW="1155700" imgH="6223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075806"/>
                        <a:ext cx="1776412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869028"/>
              </p:ext>
            </p:extLst>
          </p:nvPr>
        </p:nvGraphicFramePr>
        <p:xfrm>
          <a:off x="3347864" y="3003798"/>
          <a:ext cx="188595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83" name="Формула" r:id="rId17" imgW="1206500" imgH="609600" progId="Equation.3">
                  <p:embed/>
                </p:oleObj>
              </mc:Choice>
              <mc:Fallback>
                <p:oleObj name="Формула" r:id="rId17" imgW="1206500" imgH="609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3003798"/>
                        <a:ext cx="188595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81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83517"/>
            <a:ext cx="8229600" cy="432049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/>
            </a:r>
            <a:br>
              <a:rPr lang="ru-RU" sz="3200" b="1" dirty="0" smtClean="0">
                <a:solidFill>
                  <a:srgbClr val="C00000"/>
                </a:solidFill>
              </a:rPr>
            </a:br>
            <a:r>
              <a:rPr lang="ru-RU" sz="3200" b="1" dirty="0" smtClean="0">
                <a:solidFill>
                  <a:srgbClr val="C00000"/>
                </a:solidFill>
              </a:rPr>
              <a:t>Что </a:t>
            </a:r>
            <a:r>
              <a:rPr lang="ru-RU" sz="3200" b="1" dirty="0">
                <a:solidFill>
                  <a:srgbClr val="C00000"/>
                </a:solidFill>
              </a:rPr>
              <a:t>помогает систематизации? </a:t>
            </a:r>
            <a:br>
              <a:rPr lang="ru-RU" sz="3200" b="1" dirty="0">
                <a:solidFill>
                  <a:srgbClr val="C00000"/>
                </a:solidFill>
              </a:rPr>
            </a:br>
            <a:endParaRPr lang="ru-RU" sz="3200" b="1" dirty="0">
              <a:solidFill>
                <a:srgbClr val="CC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1449239"/>
            <a:ext cx="8640960" cy="3528392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/>
              <a:t>Логарифм</a:t>
            </a:r>
            <a:r>
              <a:rPr lang="ru-RU" dirty="0" smtClean="0"/>
              <a:t> – это </a:t>
            </a:r>
            <a:r>
              <a:rPr lang="ru-RU" dirty="0" smtClean="0"/>
              <a:t>показатель ….</a:t>
            </a:r>
            <a:endParaRPr lang="ru-RU" dirty="0" smtClean="0"/>
          </a:p>
          <a:p>
            <a:r>
              <a:rPr lang="ru-RU" b="1" dirty="0" smtClean="0"/>
              <a:t>Значение</a:t>
            </a:r>
            <a:r>
              <a:rPr lang="ru-RU" b="1" dirty="0" smtClean="0"/>
              <a:t> </a:t>
            </a:r>
            <a:r>
              <a:rPr lang="ru-RU" b="1" dirty="0" smtClean="0"/>
              <a:t>производной </a:t>
            </a:r>
            <a:r>
              <a:rPr lang="ru-RU" dirty="0" smtClean="0"/>
              <a:t>– угловой коэффициент касательной </a:t>
            </a:r>
            <a:r>
              <a:rPr lang="ru-RU" dirty="0" smtClean="0"/>
              <a:t>(угловой коэффициент прямой</a:t>
            </a:r>
            <a:r>
              <a:rPr lang="ru-RU" dirty="0" smtClean="0"/>
              <a:t>)</a:t>
            </a:r>
          </a:p>
          <a:p>
            <a:r>
              <a:rPr lang="ru-RU" b="1" dirty="0" smtClean="0"/>
              <a:t>Метод интервалов </a:t>
            </a:r>
            <a:r>
              <a:rPr lang="ru-RU" dirty="0" smtClean="0"/>
              <a:t>опирается на свойство </a:t>
            </a:r>
            <a:r>
              <a:rPr lang="ru-RU" dirty="0" err="1" smtClean="0"/>
              <a:t>знакопостоянства</a:t>
            </a:r>
            <a:r>
              <a:rPr lang="ru-RU" dirty="0" smtClean="0"/>
              <a:t> функции</a:t>
            </a:r>
          </a:p>
          <a:p>
            <a:r>
              <a:rPr lang="ru-RU" dirty="0" smtClean="0"/>
              <a:t>В основе преобразования уравнения  – свойства числового равенства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Алгоритм решения </a:t>
            </a:r>
            <a:r>
              <a:rPr lang="ru-RU" dirty="0" smtClean="0"/>
              <a:t>любого уравнения – </a:t>
            </a:r>
            <a:r>
              <a:rPr lang="ru-RU" b="1" dirty="0" smtClean="0"/>
              <a:t>2 шага</a:t>
            </a:r>
            <a:r>
              <a:rPr lang="ru-RU" dirty="0" smtClean="0"/>
              <a:t>: приведение уравнения к базовому, решение базового уравнения.</a:t>
            </a:r>
            <a:endParaRPr lang="ru-RU" dirty="0" smtClean="0"/>
          </a:p>
          <a:p>
            <a:r>
              <a:rPr lang="ru-RU" b="1" dirty="0" smtClean="0"/>
              <a:t>В решении неравенства </a:t>
            </a:r>
            <a:r>
              <a:rPr lang="ru-RU" dirty="0" smtClean="0"/>
              <a:t>следим, чтобы ОДЗ каждого следующего неравенства включало ОДЗ предыдущего неравенства.</a:t>
            </a:r>
          </a:p>
          <a:p>
            <a:r>
              <a:rPr lang="ru-RU" dirty="0" smtClean="0"/>
              <a:t>И т.д.</a:t>
            </a:r>
            <a:endParaRPr lang="ru-RU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64027" y="987574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Опорные </a:t>
            </a:r>
            <a:r>
              <a:rPr lang="ru-RU" sz="2400" b="1" dirty="0"/>
              <a:t>слова для усвоения сути понятий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3275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83518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Систематизация и обобщение – 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основа п</a:t>
            </a:r>
            <a:r>
              <a:rPr lang="ru-RU" sz="3600" b="1" dirty="0" smtClean="0">
                <a:solidFill>
                  <a:srgbClr val="C00000"/>
                </a:solidFill>
              </a:rPr>
              <a:t>реемственности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91630"/>
            <a:ext cx="8784976" cy="2520280"/>
          </a:xfrm>
        </p:spPr>
        <p:txBody>
          <a:bodyPr>
            <a:normAutofit fontScale="85000" lnSpcReduction="20000"/>
          </a:bodyPr>
          <a:lstStyle/>
          <a:p>
            <a:pPr marL="0" lvl="0" indent="0" algn="ctr">
              <a:buNone/>
            </a:pPr>
            <a:r>
              <a:rPr lang="ru-RU" b="1" dirty="0" smtClean="0"/>
              <a:t>Работа по </a:t>
            </a:r>
            <a:r>
              <a:rPr lang="ru-RU" b="1" dirty="0" smtClean="0"/>
              <a:t>систематизации и обобщению способствует формированию:</a:t>
            </a:r>
            <a:endParaRPr lang="ru-RU" b="1" dirty="0" smtClean="0"/>
          </a:p>
          <a:p>
            <a:r>
              <a:rPr lang="ru-RU" dirty="0" smtClean="0"/>
              <a:t> </a:t>
            </a:r>
            <a:r>
              <a:rPr lang="ru-RU" dirty="0" smtClean="0"/>
              <a:t>единых </a:t>
            </a:r>
            <a:r>
              <a:rPr lang="ru-RU" dirty="0"/>
              <a:t>подходов к обработке учебной информации</a:t>
            </a:r>
            <a:r>
              <a:rPr lang="ru-RU" dirty="0" smtClean="0"/>
              <a:t>,</a:t>
            </a:r>
          </a:p>
          <a:p>
            <a:r>
              <a:rPr lang="ru-RU" dirty="0" smtClean="0"/>
              <a:t>прочных </a:t>
            </a:r>
            <a:r>
              <a:rPr lang="ru-RU" dirty="0" smtClean="0"/>
              <a:t>и устойчивых знаний,</a:t>
            </a:r>
          </a:p>
          <a:p>
            <a:r>
              <a:rPr lang="ru-RU" dirty="0" smtClean="0"/>
              <a:t>УУД,</a:t>
            </a:r>
            <a:endParaRPr lang="ru-RU" dirty="0" smtClean="0"/>
          </a:p>
          <a:p>
            <a:r>
              <a:rPr lang="ru-RU" dirty="0" smtClean="0"/>
              <a:t>научного </a:t>
            </a:r>
            <a:r>
              <a:rPr lang="ru-RU" dirty="0"/>
              <a:t>подхода к познанию в </a:t>
            </a:r>
            <a:r>
              <a:rPr lang="ru-RU" dirty="0" smtClean="0"/>
              <a:t>целом.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67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63638"/>
            <a:ext cx="8229600" cy="3394472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Спасибо за внимание и сотрудничество.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 smtClean="0"/>
              <a:t>Успехов в изучении и обучении!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92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2339752" y="3147814"/>
            <a:ext cx="3960440" cy="360040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rgbClr val="CE4A1F"/>
                </a:solidFill>
                <a:latin typeface="Roboto Black"/>
                <a:cs typeface="Roboto Black"/>
              </a:rPr>
              <a:t>Наши социальные сети</a:t>
            </a:r>
            <a:endParaRPr lang="ru-RU" sz="1800" dirty="0">
              <a:solidFill>
                <a:srgbClr val="CE4A1F"/>
              </a:solidFill>
              <a:latin typeface="Roboto Black"/>
              <a:cs typeface="Roboto Black"/>
            </a:endParaRPr>
          </a:p>
        </p:txBody>
      </p:sp>
      <p:pic>
        <p:nvPicPr>
          <p:cNvPr id="5" name="Изображение 4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1290230"/>
            <a:ext cx="1872208" cy="417424"/>
          </a:xfrm>
          <a:prstGeom prst="rect">
            <a:avLst/>
          </a:prstGeom>
        </p:spPr>
      </p:pic>
      <p:pic>
        <p:nvPicPr>
          <p:cNvPr id="6" name="Изображение 5">
            <a:hlinkClick r:id="rId4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24128" y="1290230"/>
            <a:ext cx="1872208" cy="417424"/>
          </a:xfrm>
          <a:prstGeom prst="rect">
            <a:avLst/>
          </a:prstGeom>
        </p:spPr>
      </p:pic>
      <p:pic>
        <p:nvPicPr>
          <p:cNvPr id="8" name="Изображение 7">
            <a:hlinkClick r:id="rId6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936104" y="1290230"/>
            <a:ext cx="1872208" cy="417424"/>
          </a:xfrm>
          <a:prstGeom prst="rect">
            <a:avLst/>
          </a:prstGeom>
        </p:spPr>
      </p:pic>
      <p:pic>
        <p:nvPicPr>
          <p:cNvPr id="9" name="Изображение 8">
            <a:hlinkClick r:id="rId8"/>
          </p:cNvPr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411760" y="2010310"/>
            <a:ext cx="1872208" cy="417424"/>
          </a:xfrm>
          <a:prstGeom prst="rect">
            <a:avLst/>
          </a:prstGeom>
        </p:spPr>
      </p:pic>
      <p:pic>
        <p:nvPicPr>
          <p:cNvPr id="10" name="Изображение 9">
            <a:hlinkClick r:id="rId10"/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788024" y="2010310"/>
            <a:ext cx="1872208" cy="417424"/>
          </a:xfrm>
          <a:prstGeom prst="rect">
            <a:avLst/>
          </a:prstGeom>
        </p:spPr>
      </p:pic>
      <p:pic>
        <p:nvPicPr>
          <p:cNvPr id="11" name="Изображение 10">
            <a:hlinkClick r:id="rId12"/>
          </p:cNvPr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2627784" y="3723878"/>
            <a:ext cx="504056" cy="504056"/>
          </a:xfrm>
          <a:prstGeom prst="rect">
            <a:avLst/>
          </a:prstGeom>
        </p:spPr>
      </p:pic>
      <p:pic>
        <p:nvPicPr>
          <p:cNvPr id="12" name="Изображение 11">
            <a:hlinkClick r:id="rId14"/>
          </p:cNvPr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4103948" y="3723878"/>
            <a:ext cx="504056" cy="504056"/>
          </a:xfrm>
          <a:prstGeom prst="rect">
            <a:avLst/>
          </a:prstGeom>
        </p:spPr>
      </p:pic>
      <p:pic>
        <p:nvPicPr>
          <p:cNvPr id="13" name="Изображение 12">
            <a:hlinkClick r:id="rId16"/>
          </p:cNvPr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3365866" y="3723878"/>
            <a:ext cx="504056" cy="504056"/>
          </a:xfrm>
          <a:prstGeom prst="rect">
            <a:avLst/>
          </a:prstGeom>
        </p:spPr>
      </p:pic>
      <p:pic>
        <p:nvPicPr>
          <p:cNvPr id="14" name="Изображение 13">
            <a:hlinkClick r:id="rId18"/>
          </p:cNvPr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4842030" y="3723878"/>
            <a:ext cx="504056" cy="504056"/>
          </a:xfrm>
          <a:prstGeom prst="rect">
            <a:avLst/>
          </a:prstGeom>
        </p:spPr>
      </p:pic>
      <p:pic>
        <p:nvPicPr>
          <p:cNvPr id="15" name="Изображение 14">
            <a:hlinkClick r:id="rId20"/>
          </p:cNvPr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5580112" y="3723878"/>
            <a:ext cx="504056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37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5"/>
          <p:cNvSpPr txBox="1">
            <a:spLocks noChangeArrowheads="1"/>
          </p:cNvSpPr>
          <p:nvPr/>
        </p:nvSpPr>
        <p:spPr bwMode="auto">
          <a:xfrm>
            <a:off x="159124" y="699542"/>
            <a:ext cx="1676400" cy="892552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/>
              <a:t>объект</a:t>
            </a:r>
            <a:r>
              <a:rPr lang="ru-RU" sz="2800" dirty="0"/>
              <a:t>, </a:t>
            </a:r>
            <a:r>
              <a:rPr lang="ru-RU" sz="2400" dirty="0"/>
              <a:t>всего 4</a:t>
            </a:r>
          </a:p>
        </p:txBody>
      </p:sp>
      <p:sp>
        <p:nvSpPr>
          <p:cNvPr id="28676" name="TextBox 6"/>
          <p:cNvSpPr txBox="1">
            <a:spLocks noChangeArrowheads="1"/>
          </p:cNvSpPr>
          <p:nvPr/>
        </p:nvSpPr>
        <p:spPr bwMode="auto">
          <a:xfrm>
            <a:off x="-6930" y="1779662"/>
            <a:ext cx="2083216" cy="1261884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/>
              <a:t>тип </a:t>
            </a:r>
            <a:r>
              <a:rPr lang="ru-RU" sz="2800" dirty="0" smtClean="0"/>
              <a:t>объекта </a:t>
            </a:r>
            <a:r>
              <a:rPr lang="ru-RU" sz="2400" dirty="0"/>
              <a:t>(</a:t>
            </a:r>
            <a:r>
              <a:rPr lang="ru-RU" sz="2400" dirty="0" smtClean="0"/>
              <a:t>выражения),</a:t>
            </a:r>
            <a:endParaRPr lang="ru-RU" sz="2400" dirty="0"/>
          </a:p>
          <a:p>
            <a:r>
              <a:rPr lang="ru-RU" sz="2400" dirty="0"/>
              <a:t>всего 9 </a:t>
            </a:r>
          </a:p>
        </p:txBody>
      </p:sp>
      <p:sp>
        <p:nvSpPr>
          <p:cNvPr id="28678" name="TextBox 14"/>
          <p:cNvSpPr txBox="1">
            <a:spLocks noChangeArrowheads="1"/>
          </p:cNvSpPr>
          <p:nvPr/>
        </p:nvSpPr>
        <p:spPr bwMode="auto">
          <a:xfrm>
            <a:off x="2114424" y="914985"/>
            <a:ext cx="6602041" cy="46166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/>
              <a:t>Выражение, функция, уравнение, неравенство.</a:t>
            </a:r>
          </a:p>
        </p:txBody>
      </p:sp>
      <p:sp>
        <p:nvSpPr>
          <p:cNvPr id="28679" name="TextBox 15"/>
          <p:cNvSpPr txBox="1">
            <a:spLocks noChangeArrowheads="1"/>
          </p:cNvSpPr>
          <p:nvPr/>
        </p:nvSpPr>
        <p:spPr bwMode="auto">
          <a:xfrm>
            <a:off x="2434997" y="1491630"/>
            <a:ext cx="6324600" cy="1200329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/>
              <a:t>Целые: 1-й степени, 2-й, высших степеней;</a:t>
            </a:r>
          </a:p>
          <a:p>
            <a:r>
              <a:rPr lang="ru-RU" sz="2400" dirty="0" smtClean="0"/>
              <a:t>дробное </a:t>
            </a:r>
            <a:r>
              <a:rPr lang="ru-RU" sz="2400" dirty="0"/>
              <a:t>рациональное; </a:t>
            </a:r>
            <a:r>
              <a:rPr lang="ru-RU" sz="2400" dirty="0" smtClean="0"/>
              <a:t>иррациональное, </a:t>
            </a:r>
            <a:r>
              <a:rPr lang="ru-RU" sz="2400" dirty="0"/>
              <a:t>показательное, </a:t>
            </a:r>
            <a:r>
              <a:rPr lang="ru-RU" sz="2400" dirty="0" smtClean="0"/>
              <a:t>логарифмическое</a:t>
            </a:r>
            <a:r>
              <a:rPr lang="ru-RU" sz="2400" dirty="0"/>
              <a:t> </a:t>
            </a:r>
            <a:r>
              <a:rPr lang="ru-RU" sz="2400" dirty="0" smtClean="0"/>
              <a:t>и т.д.</a:t>
            </a:r>
            <a:endParaRPr lang="ru-RU" sz="2400" dirty="0"/>
          </a:p>
        </p:txBody>
      </p:sp>
      <p:sp>
        <p:nvSpPr>
          <p:cNvPr id="28681" name="Rectangle 2"/>
          <p:cNvSpPr>
            <a:spLocks noChangeArrowheads="1"/>
          </p:cNvSpPr>
          <p:nvPr/>
        </p:nvSpPr>
        <p:spPr bwMode="auto">
          <a:xfrm>
            <a:off x="945494" y="339502"/>
            <a:ext cx="7793038" cy="471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</a:rPr>
              <a:t>Предметный</a:t>
            </a:r>
            <a:r>
              <a:rPr lang="ru-RU" sz="3200" b="1" dirty="0" smtClean="0">
                <a:solidFill>
                  <a:srgbClr val="680000"/>
                </a:solidFill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</a:rPr>
              <a:t>словарь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59124" y="3500233"/>
            <a:ext cx="1820588" cy="892552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/>
              <a:t>Операция</a:t>
            </a:r>
          </a:p>
          <a:p>
            <a:r>
              <a:rPr lang="ru-RU" sz="2400" dirty="0"/>
              <a:t>Всего - 12 </a:t>
            </a:r>
          </a:p>
        </p:txBody>
      </p:sp>
      <p:sp>
        <p:nvSpPr>
          <p:cNvPr id="10" name="Прямоугольник 13"/>
          <p:cNvSpPr>
            <a:spLocks noChangeArrowheads="1"/>
          </p:cNvSpPr>
          <p:nvPr/>
        </p:nvSpPr>
        <p:spPr bwMode="auto">
          <a:xfrm>
            <a:off x="2126499" y="2823125"/>
            <a:ext cx="6589966" cy="193899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400" dirty="0"/>
              <a:t> </a:t>
            </a:r>
            <a:r>
              <a:rPr lang="ru-RU" sz="2400" dirty="0" smtClean="0"/>
              <a:t>сложение и </a:t>
            </a:r>
            <a:r>
              <a:rPr lang="ru-RU" sz="2400" dirty="0"/>
              <a:t>вычитание, </a:t>
            </a:r>
            <a:r>
              <a:rPr lang="ru-RU" sz="2400" dirty="0" smtClean="0"/>
              <a:t>умножение и </a:t>
            </a:r>
            <a:r>
              <a:rPr lang="ru-RU" sz="2400" dirty="0"/>
              <a:t>деление,</a:t>
            </a:r>
          </a:p>
          <a:p>
            <a:pPr>
              <a:buFont typeface="Arial" charset="0"/>
              <a:buChar char="•"/>
            </a:pPr>
            <a:r>
              <a:rPr lang="ru-RU" sz="2400" dirty="0"/>
              <a:t> возведение в степень и  извлечение корня,</a:t>
            </a:r>
          </a:p>
          <a:p>
            <a:pPr>
              <a:buFont typeface="Arial" charset="0"/>
              <a:buChar char="•"/>
            </a:pPr>
            <a:r>
              <a:rPr lang="ru-RU" sz="2400" dirty="0"/>
              <a:t> логарифмирование и потенцирование,</a:t>
            </a:r>
          </a:p>
          <a:p>
            <a:pPr>
              <a:buFont typeface="Arial" charset="0"/>
              <a:buChar char="•"/>
            </a:pPr>
            <a:r>
              <a:rPr lang="ru-RU" sz="2400" dirty="0"/>
              <a:t> дифференцирование и интегрирование</a:t>
            </a:r>
            <a:r>
              <a:rPr lang="ru-RU" sz="2400" dirty="0" smtClean="0"/>
              <a:t>, модуль, предельный переход.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164932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TextBox 12"/>
          <p:cNvSpPr txBox="1">
            <a:spLocks noChangeArrowheads="1"/>
          </p:cNvSpPr>
          <p:nvPr/>
        </p:nvSpPr>
        <p:spPr bwMode="auto">
          <a:xfrm>
            <a:off x="222643" y="585859"/>
            <a:ext cx="1752600" cy="954107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/>
              <a:t>базовая задача</a:t>
            </a:r>
          </a:p>
        </p:txBody>
      </p:sp>
      <p:sp>
        <p:nvSpPr>
          <p:cNvPr id="30727" name="Прямоугольник 13"/>
          <p:cNvSpPr>
            <a:spLocks noChangeArrowheads="1"/>
          </p:cNvSpPr>
          <p:nvPr/>
        </p:nvSpPr>
        <p:spPr bwMode="auto">
          <a:xfrm>
            <a:off x="2205022" y="2954940"/>
            <a:ext cx="6705600" cy="193899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400" dirty="0"/>
              <a:t> произведение множителей равно нулю,</a:t>
            </a:r>
          </a:p>
          <a:p>
            <a:pPr>
              <a:buFont typeface="Arial" charset="0"/>
              <a:buChar char="•"/>
            </a:pPr>
            <a:r>
              <a:rPr lang="ru-RU" sz="2400" dirty="0"/>
              <a:t> дробь равна нулю,</a:t>
            </a:r>
          </a:p>
          <a:p>
            <a:pPr>
              <a:buFont typeface="Arial" charset="0"/>
              <a:buChar char="•"/>
            </a:pPr>
            <a:r>
              <a:rPr lang="ru-RU" sz="2400" dirty="0"/>
              <a:t> введение новой переменной,</a:t>
            </a:r>
          </a:p>
          <a:p>
            <a:pPr>
              <a:buFont typeface="Arial" charset="0"/>
              <a:buChar char="•"/>
            </a:pPr>
            <a:r>
              <a:rPr lang="ru-RU" sz="2400" dirty="0" smtClean="0"/>
              <a:t> метод интервалов,</a:t>
            </a:r>
          </a:p>
          <a:p>
            <a:pPr>
              <a:buFont typeface="Arial" charset="0"/>
              <a:buChar char="•"/>
            </a:pPr>
            <a:r>
              <a:rPr lang="ru-RU" sz="2400" dirty="0" smtClean="0"/>
              <a:t> </a:t>
            </a:r>
            <a:r>
              <a:rPr lang="ru-RU" sz="2400" dirty="0"/>
              <a:t>однородность </a:t>
            </a:r>
            <a:r>
              <a:rPr lang="ru-RU" sz="2400" dirty="0" smtClean="0"/>
              <a:t>многочлена.</a:t>
            </a:r>
          </a:p>
        </p:txBody>
      </p:sp>
      <p:sp>
        <p:nvSpPr>
          <p:cNvPr id="30728" name="TextBox 16"/>
          <p:cNvSpPr txBox="1">
            <a:spLocks noChangeArrowheads="1"/>
          </p:cNvSpPr>
          <p:nvPr/>
        </p:nvSpPr>
        <p:spPr bwMode="auto">
          <a:xfrm>
            <a:off x="2190766" y="576430"/>
            <a:ext cx="6553200" cy="1200329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b="1" dirty="0"/>
              <a:t>Задача уровня А </a:t>
            </a:r>
            <a:r>
              <a:rPr lang="ru-RU" sz="2400" dirty="0"/>
              <a:t>с конкретной формулировкой, алгоритм решения </a:t>
            </a:r>
            <a:r>
              <a:rPr lang="ru-RU" sz="2400" dirty="0" smtClean="0"/>
              <a:t>которой однозначно </a:t>
            </a:r>
            <a:r>
              <a:rPr lang="ru-RU" sz="2400" dirty="0"/>
              <a:t>сформулирован в учебнике</a:t>
            </a:r>
          </a:p>
        </p:txBody>
      </p:sp>
      <p:sp>
        <p:nvSpPr>
          <p:cNvPr id="30730" name="TextBox 19"/>
          <p:cNvSpPr txBox="1">
            <a:spLocks noChangeArrowheads="1"/>
          </p:cNvSpPr>
          <p:nvPr/>
        </p:nvSpPr>
        <p:spPr bwMode="auto">
          <a:xfrm>
            <a:off x="299746" y="3291829"/>
            <a:ext cx="1676400" cy="954107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/>
              <a:t>сквозной метод</a:t>
            </a:r>
          </a:p>
        </p:txBody>
      </p:sp>
      <p:sp>
        <p:nvSpPr>
          <p:cNvPr id="8" name="TextBox 11"/>
          <p:cNvSpPr txBox="1">
            <a:spLocks noChangeArrowheads="1"/>
          </p:cNvSpPr>
          <p:nvPr/>
        </p:nvSpPr>
        <p:spPr bwMode="auto">
          <a:xfrm>
            <a:off x="171420" y="1995686"/>
            <a:ext cx="1803823" cy="954088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/>
              <a:t>ключевая задача</a:t>
            </a:r>
          </a:p>
        </p:txBody>
      </p:sp>
      <p:sp>
        <p:nvSpPr>
          <p:cNvPr id="9" name="TextBox 18"/>
          <p:cNvSpPr txBox="1">
            <a:spLocks noChangeArrowheads="1"/>
          </p:cNvSpPr>
          <p:nvPr/>
        </p:nvSpPr>
        <p:spPr bwMode="auto">
          <a:xfrm>
            <a:off x="2189312" y="1991555"/>
            <a:ext cx="6477000" cy="830997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dirty="0"/>
              <a:t>Задача – </a:t>
            </a:r>
            <a:r>
              <a:rPr lang="ru-RU" sz="2400" dirty="0" smtClean="0"/>
              <a:t>идея, </a:t>
            </a:r>
            <a:r>
              <a:rPr lang="ru-RU" sz="2400" b="1" dirty="0"/>
              <a:t>ключевой шаг </a:t>
            </a:r>
            <a:r>
              <a:rPr lang="ru-RU" sz="2400" dirty="0"/>
              <a:t>в поиске алгоритма решения предложенной задачи </a:t>
            </a:r>
          </a:p>
        </p:txBody>
      </p:sp>
    </p:spTree>
    <p:extLst>
      <p:ext uri="{BB962C8B-B14F-4D97-AF65-F5344CB8AC3E}">
        <p14:creationId xmlns:p14="http://schemas.microsoft.com/office/powerpoint/2010/main" val="14391603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11510"/>
            <a:ext cx="7793038" cy="5715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Алгоритм решения задачи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4282" y="910817"/>
            <a:ext cx="8610600" cy="3436155"/>
          </a:xfrm>
        </p:spPr>
        <p:txBody>
          <a:bodyPr>
            <a:normAutofit/>
          </a:bodyPr>
          <a:lstStyle/>
          <a:p>
            <a:pPr marL="609600" indent="-609600" algn="ctr">
              <a:buFontTx/>
              <a:buNone/>
            </a:pPr>
            <a:r>
              <a:rPr lang="ru-RU" sz="800" b="1" dirty="0" smtClean="0"/>
              <a:t> </a:t>
            </a:r>
          </a:p>
          <a:p>
            <a:pPr marL="609600" indent="-609600">
              <a:buFont typeface="+mj-lt"/>
              <a:buAutoNum type="arabicPeriod"/>
            </a:pPr>
            <a:r>
              <a:rPr lang="ru-RU" sz="2800" dirty="0" smtClean="0"/>
              <a:t>определить объект и идентифицировать тип,</a:t>
            </a:r>
          </a:p>
          <a:p>
            <a:pPr marL="609600" indent="-609600">
              <a:buFont typeface="+mj-lt"/>
              <a:buAutoNum type="arabicPeriod"/>
            </a:pPr>
            <a:r>
              <a:rPr lang="ru-RU" sz="2800" dirty="0" smtClean="0"/>
              <a:t>найти идею решения,</a:t>
            </a:r>
          </a:p>
          <a:p>
            <a:pPr marL="609600" indent="-609600">
              <a:buFont typeface="+mj-lt"/>
              <a:buAutoNum type="arabicPeriod"/>
            </a:pPr>
            <a:r>
              <a:rPr lang="ru-RU" sz="2800" dirty="0" smtClean="0"/>
              <a:t>проверить на применение сквозного метода, </a:t>
            </a:r>
          </a:p>
          <a:p>
            <a:pPr marL="609600" indent="-609600">
              <a:buFont typeface="+mj-lt"/>
              <a:buAutoNum type="arabicPeriod"/>
            </a:pPr>
            <a:r>
              <a:rPr lang="ru-RU" sz="2800" dirty="0" smtClean="0"/>
              <a:t>выстроить алгоритм решения, дойти в решении до базовой задачи,</a:t>
            </a:r>
          </a:p>
          <a:p>
            <a:pPr marL="609600" indent="-609600">
              <a:buFont typeface="+mj-lt"/>
              <a:buAutoNum type="arabicPeriod"/>
            </a:pPr>
            <a:r>
              <a:rPr lang="ru-RU" sz="2800" dirty="0" smtClean="0"/>
              <a:t>решить базовую задачу, записать ответ.</a:t>
            </a:r>
          </a:p>
          <a:p>
            <a:pPr marL="609600" indent="-609600"/>
            <a:endParaRPr lang="ru-RU" sz="2800" dirty="0" smtClean="0"/>
          </a:p>
          <a:p>
            <a:pPr marL="609600" indent="-609600">
              <a:buFont typeface="Wingdings" pitchFamily="2" charset="2"/>
              <a:buNone/>
            </a:pPr>
            <a:endParaRPr lang="ru-RU" sz="1200" dirty="0" smtClean="0"/>
          </a:p>
        </p:txBody>
      </p:sp>
    </p:spTree>
    <p:extLst>
      <p:ext uri="{BB962C8B-B14F-4D97-AF65-F5344CB8AC3E}">
        <p14:creationId xmlns:p14="http://schemas.microsoft.com/office/powerpoint/2010/main" val="37394842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4802" y="356116"/>
            <a:ext cx="8229600" cy="482207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Исполнение алгоритма решения задачи 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84731" y="1253000"/>
            <a:ext cx="4786346" cy="3696917"/>
          </a:xfrm>
        </p:spPr>
        <p:txBody>
          <a:bodyPr>
            <a:noAutofit/>
          </a:bodyPr>
          <a:lstStyle/>
          <a:p>
            <a:pPr marL="609600" indent="-609600">
              <a:buNone/>
            </a:pPr>
            <a:r>
              <a:rPr lang="ru-RU" sz="2400" dirty="0" smtClean="0"/>
              <a:t>1. </a:t>
            </a:r>
            <a:r>
              <a:rPr lang="ru-RU" sz="2400" dirty="0"/>
              <a:t>И</a:t>
            </a:r>
            <a:r>
              <a:rPr lang="ru-RU" sz="2400" dirty="0" smtClean="0"/>
              <a:t>дентифицировать тип.</a:t>
            </a:r>
          </a:p>
          <a:p>
            <a:pPr marL="609600" indent="-609600">
              <a:buNone/>
            </a:pPr>
            <a:r>
              <a:rPr lang="ru-RU" sz="2400" dirty="0" smtClean="0"/>
              <a:t>2. Найти идею решения.</a:t>
            </a:r>
          </a:p>
          <a:p>
            <a:pPr marL="609600" indent="-609600">
              <a:buNone/>
            </a:pPr>
            <a:r>
              <a:rPr lang="ru-RU" sz="2400" dirty="0" smtClean="0"/>
              <a:t>3. Проверить на применение сквозного метода, </a:t>
            </a:r>
          </a:p>
          <a:p>
            <a:pPr marL="92075" indent="-92075">
              <a:buNone/>
            </a:pPr>
            <a:r>
              <a:rPr lang="ru-RU" sz="2400" dirty="0" smtClean="0"/>
              <a:t>4. Выстроить алгоритм, дойти в решении до базовой задачи</a:t>
            </a:r>
            <a:r>
              <a:rPr lang="ru-RU" sz="2400" dirty="0" smtClean="0"/>
              <a:t>.</a:t>
            </a:r>
            <a:endParaRPr lang="ru-RU" sz="2400" dirty="0" smtClean="0"/>
          </a:p>
          <a:p>
            <a:pPr marL="92075" indent="-92075">
              <a:buNone/>
            </a:pPr>
            <a:r>
              <a:rPr lang="ru-RU" sz="2400" dirty="0" smtClean="0"/>
              <a:t>5. Решить базовую задачу,</a:t>
            </a:r>
          </a:p>
          <a:p>
            <a:pPr marL="609600" indent="-609600">
              <a:buNone/>
            </a:pPr>
            <a:r>
              <a:rPr lang="ru-RU" sz="2400" dirty="0" smtClean="0"/>
              <a:t>записать ответ.</a:t>
            </a:r>
            <a:endParaRPr lang="ru-RU" sz="2400" dirty="0"/>
          </a:p>
        </p:txBody>
      </p:sp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88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8340958"/>
              </p:ext>
            </p:extLst>
          </p:nvPr>
        </p:nvGraphicFramePr>
        <p:xfrm>
          <a:off x="4564254" y="1678780"/>
          <a:ext cx="2560337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84" name="Формула" r:id="rId4" imgW="1066800" imgH="241300" progId="Equation.3">
                  <p:embed/>
                </p:oleObj>
              </mc:Choice>
              <mc:Fallback>
                <p:oleObj name="Формула" r:id="rId4" imgW="10668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4254" y="1678780"/>
                        <a:ext cx="2560337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245985"/>
              </p:ext>
            </p:extLst>
          </p:nvPr>
        </p:nvGraphicFramePr>
        <p:xfrm>
          <a:off x="5004048" y="2499742"/>
          <a:ext cx="3357586" cy="42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85" name="Формула" r:id="rId6" imgW="1587500" imgH="241300" progId="Equation.3">
                  <p:embed/>
                </p:oleObj>
              </mc:Choice>
              <mc:Fallback>
                <p:oleObj name="Формула" r:id="rId6" imgW="15875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2499742"/>
                        <a:ext cx="3357586" cy="429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8756845"/>
              </p:ext>
            </p:extLst>
          </p:nvPr>
        </p:nvGraphicFramePr>
        <p:xfrm>
          <a:off x="4119967" y="3715196"/>
          <a:ext cx="2344225" cy="829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86" name="Формула" r:id="rId8" imgW="952200" imgH="457200" progId="Equation.3">
                  <p:embed/>
                </p:oleObj>
              </mc:Choice>
              <mc:Fallback>
                <p:oleObj name="Формула" r:id="rId8" imgW="9522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9967" y="3715196"/>
                        <a:ext cx="2344225" cy="8298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661449"/>
              </p:ext>
            </p:extLst>
          </p:nvPr>
        </p:nvGraphicFramePr>
        <p:xfrm>
          <a:off x="2339752" y="4515966"/>
          <a:ext cx="2122729" cy="321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87" name="Формула" r:id="rId10" imgW="990170" imgH="203112" progId="Equation.3">
                  <p:embed/>
                </p:oleObj>
              </mc:Choice>
              <mc:Fallback>
                <p:oleObj name="Формула" r:id="rId10" imgW="990170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4515966"/>
                        <a:ext cx="2122729" cy="3214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9" name="Rectangle 11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8865" name="Rectangle 17"/>
          <p:cNvSpPr>
            <a:spLocks noChangeArrowheads="1"/>
          </p:cNvSpPr>
          <p:nvPr/>
        </p:nvSpPr>
        <p:spPr bwMode="auto">
          <a:xfrm>
            <a:off x="0" y="310145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02350" y="2139702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680000"/>
                </a:solidFill>
              </a:rPr>
              <a:t>Произведение равно нулю</a:t>
            </a:r>
            <a:endParaRPr lang="ru-RU" sz="2400" b="1" dirty="0">
              <a:solidFill>
                <a:srgbClr val="68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62436" y="1214495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680000"/>
                </a:solidFill>
              </a:rPr>
              <a:t>Иррациональное уравнение</a:t>
            </a:r>
            <a:endParaRPr lang="ru-RU" sz="2400" b="1" dirty="0">
              <a:solidFill>
                <a:srgbClr val="68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4348" y="771550"/>
            <a:ext cx="4429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Решить уравнение</a:t>
            </a:r>
            <a:endParaRPr lang="ru-RU" sz="2800" b="1" dirty="0"/>
          </a:p>
        </p:txBody>
      </p:sp>
      <p:graphicFrame>
        <p:nvGraphicFramePr>
          <p:cNvPr id="7886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596123"/>
              </p:ext>
            </p:extLst>
          </p:nvPr>
        </p:nvGraphicFramePr>
        <p:xfrm>
          <a:off x="5143504" y="782862"/>
          <a:ext cx="2354263" cy="375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88" name="Формула" r:id="rId12" imgW="1079500" imgH="228600" progId="Equation.3">
                  <p:embed/>
                </p:oleObj>
              </mc:Choice>
              <mc:Fallback>
                <p:oleObj name="Формула" r:id="rId12" imgW="1079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4" y="782862"/>
                        <a:ext cx="2354263" cy="3750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292080" y="3281818"/>
            <a:ext cx="4000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680000"/>
                </a:solidFill>
              </a:rPr>
              <a:t>Базовое иррациональное уравнение</a:t>
            </a:r>
            <a:endParaRPr lang="ru-RU" sz="2400" b="1" dirty="0">
              <a:solidFill>
                <a:srgbClr val="680000"/>
              </a:solidFill>
            </a:endParaRPr>
          </a:p>
        </p:txBody>
      </p:sp>
      <p:graphicFrame>
        <p:nvGraphicFramePr>
          <p:cNvPr id="839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309860"/>
              </p:ext>
            </p:extLst>
          </p:nvPr>
        </p:nvGraphicFramePr>
        <p:xfrm>
          <a:off x="5143504" y="2931790"/>
          <a:ext cx="1443037" cy="354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89" name="Формула" r:id="rId14" imgW="685800" imgH="228600" progId="Equation.3">
                  <p:embed/>
                </p:oleObj>
              </mc:Choice>
              <mc:Fallback>
                <p:oleObj name="Формула" r:id="rId14" imgW="685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4" y="2931790"/>
                        <a:ext cx="1443037" cy="3548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Прямая соединительная линия 20"/>
          <p:cNvCxnSpPr/>
          <p:nvPr/>
        </p:nvCxnSpPr>
        <p:spPr>
          <a:xfrm>
            <a:off x="571472" y="1154707"/>
            <a:ext cx="80724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71472" y="1675817"/>
            <a:ext cx="80724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71472" y="2139702"/>
            <a:ext cx="80724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00034" y="2931790"/>
            <a:ext cx="80724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00034" y="3795886"/>
            <a:ext cx="80724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18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339502"/>
            <a:ext cx="9145016" cy="85725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По каким основаниям </a:t>
            </a:r>
            <a:r>
              <a:rPr lang="ru-RU" sz="3200" b="1" dirty="0" smtClean="0">
                <a:solidFill>
                  <a:srgbClr val="C00000"/>
                </a:solidFill>
              </a:rPr>
              <a:t>важно систематизировать</a:t>
            </a:r>
            <a:r>
              <a:rPr lang="ru-RU" sz="3200" b="1" dirty="0" smtClean="0">
                <a:solidFill>
                  <a:srgbClr val="C00000"/>
                </a:solidFill>
              </a:rPr>
              <a:t>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03598"/>
            <a:ext cx="8892480" cy="324036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По </a:t>
            </a:r>
            <a:r>
              <a:rPr lang="ru-RU" b="1" dirty="0" smtClean="0"/>
              <a:t>типам</a:t>
            </a:r>
            <a:r>
              <a:rPr lang="ru-RU" dirty="0" smtClean="0"/>
              <a:t>: </a:t>
            </a:r>
            <a:r>
              <a:rPr lang="ru-RU" i="1" dirty="0" smtClean="0"/>
              <a:t>целые, дробные рациональные, иррациональные, … .</a:t>
            </a:r>
            <a:endParaRPr lang="ru-RU" i="1" dirty="0" smtClean="0"/>
          </a:p>
          <a:p>
            <a:r>
              <a:rPr lang="ru-RU" b="1" dirty="0" smtClean="0"/>
              <a:t>По видам </a:t>
            </a:r>
            <a:r>
              <a:rPr lang="ru-RU" dirty="0" smtClean="0"/>
              <a:t>в рамках </a:t>
            </a:r>
            <a:r>
              <a:rPr lang="ru-RU" dirty="0" smtClean="0"/>
              <a:t>типа: </a:t>
            </a:r>
            <a:r>
              <a:rPr lang="ru-RU" i="1" dirty="0" smtClean="0"/>
              <a:t>полные, неполные, приведённые квадратные уравнения.</a:t>
            </a:r>
            <a:endParaRPr lang="ru-RU" i="1" dirty="0" smtClean="0"/>
          </a:p>
          <a:p>
            <a:r>
              <a:rPr lang="ru-RU" b="1" dirty="0" smtClean="0"/>
              <a:t>По сквозным способам </a:t>
            </a:r>
            <a:r>
              <a:rPr lang="ru-RU" b="1" dirty="0" smtClean="0"/>
              <a:t>решения</a:t>
            </a:r>
            <a:r>
              <a:rPr lang="ru-RU" dirty="0" smtClean="0"/>
              <a:t>: </a:t>
            </a:r>
            <a:r>
              <a:rPr lang="ru-RU" i="1" dirty="0" smtClean="0"/>
              <a:t>произведение, дробь =0; замена переменной, … .</a:t>
            </a:r>
            <a:endParaRPr lang="ru-RU" i="1" dirty="0" smtClean="0"/>
          </a:p>
          <a:p>
            <a:r>
              <a:rPr lang="ru-RU" b="1" dirty="0" smtClean="0"/>
              <a:t>По применению свойств равенств и свойств </a:t>
            </a:r>
            <a:r>
              <a:rPr lang="ru-RU" b="1" dirty="0" smtClean="0"/>
              <a:t>неравенств.</a:t>
            </a:r>
            <a:endParaRPr lang="ru-RU" b="1" dirty="0" smtClean="0"/>
          </a:p>
          <a:p>
            <a:r>
              <a:rPr lang="ru-RU" b="1" dirty="0" smtClean="0"/>
              <a:t>По базовым </a:t>
            </a:r>
            <a:r>
              <a:rPr lang="ru-RU" b="1" dirty="0" smtClean="0"/>
              <a:t>уравнениям, неравенствам, функциям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b="1" dirty="0" smtClean="0"/>
              <a:t>По объектам в рамках </a:t>
            </a:r>
            <a:r>
              <a:rPr lang="ru-RU" b="1" dirty="0" smtClean="0"/>
              <a:t>типа</a:t>
            </a:r>
            <a:r>
              <a:rPr lang="ru-RU" dirty="0" smtClean="0"/>
              <a:t>: </a:t>
            </a:r>
            <a:r>
              <a:rPr lang="ru-RU" i="1" dirty="0" smtClean="0"/>
              <a:t>квадратное уравнение и квадратное неравенство, …. .</a:t>
            </a:r>
          </a:p>
          <a:p>
            <a:r>
              <a:rPr lang="ru-RU" dirty="0" smtClean="0"/>
              <a:t>И т.д.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661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83518"/>
            <a:ext cx="7704856" cy="85725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Место систематизации и обобщения </a:t>
            </a:r>
            <a:r>
              <a:rPr lang="ru-RU" sz="3600" b="1" dirty="0" smtClean="0">
                <a:solidFill>
                  <a:srgbClr val="C00000"/>
                </a:solidFill>
              </a:rPr>
              <a:t/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в </a:t>
            </a:r>
            <a:r>
              <a:rPr lang="ru-RU" sz="3600" b="1" dirty="0" smtClean="0">
                <a:solidFill>
                  <a:srgbClr val="C00000"/>
                </a:solidFill>
              </a:rPr>
              <a:t>изучении темы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94456"/>
            <a:ext cx="5256584" cy="23631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/>
              <a:t>Основные типы </a:t>
            </a:r>
            <a:r>
              <a:rPr lang="ru-RU" sz="2800" b="1" dirty="0" smtClean="0"/>
              <a:t>занятий:</a:t>
            </a:r>
            <a:endParaRPr lang="ru-RU" sz="2800" dirty="0"/>
          </a:p>
          <a:p>
            <a:pPr lvl="0"/>
            <a:r>
              <a:rPr lang="ru-RU" sz="2400" dirty="0" smtClean="0"/>
              <a:t>объяснение </a:t>
            </a:r>
            <a:r>
              <a:rPr lang="ru-RU" sz="2400" dirty="0"/>
              <a:t>нового </a:t>
            </a:r>
            <a:r>
              <a:rPr lang="ru-RU" sz="2400" dirty="0" smtClean="0"/>
              <a:t>материала,</a:t>
            </a:r>
            <a:endParaRPr lang="ru-RU" sz="2400" dirty="0"/>
          </a:p>
          <a:p>
            <a:pPr lvl="0"/>
            <a:r>
              <a:rPr lang="ru-RU" sz="2400" dirty="0" smtClean="0"/>
              <a:t>закрепление,</a:t>
            </a:r>
            <a:endParaRPr lang="ru-RU" sz="2400" dirty="0"/>
          </a:p>
          <a:p>
            <a:pPr lvl="0"/>
            <a:r>
              <a:rPr lang="ru-RU" sz="2400" b="1" u="sng" dirty="0" smtClean="0"/>
              <a:t>систематизация </a:t>
            </a:r>
            <a:r>
              <a:rPr lang="ru-RU" sz="2400" b="1" u="sng" dirty="0"/>
              <a:t>и </a:t>
            </a:r>
            <a:r>
              <a:rPr lang="ru-RU" sz="2400" b="1" u="sng" dirty="0" smtClean="0"/>
              <a:t>обобщение</a:t>
            </a:r>
            <a:r>
              <a:rPr lang="ru-RU" sz="2400" dirty="0" smtClean="0"/>
              <a:t>,</a:t>
            </a:r>
            <a:endParaRPr lang="ru-RU" sz="2400" dirty="0"/>
          </a:p>
          <a:p>
            <a:pPr lvl="0"/>
            <a:r>
              <a:rPr lang="ru-RU" sz="2400" dirty="0" smtClean="0"/>
              <a:t>контроль.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68470" y="1203598"/>
            <a:ext cx="3312368" cy="2246769"/>
          </a:xfrm>
          <a:prstGeom prst="rect">
            <a:avLst/>
          </a:prstGeom>
          <a:solidFill>
            <a:srgbClr val="FDC69D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Возможно ли систематизировать материал темы</a:t>
            </a:r>
          </a:p>
          <a:p>
            <a:pPr algn="ctr"/>
            <a:r>
              <a:rPr lang="ru-RU" sz="2800" b="1" dirty="0" smtClean="0"/>
              <a:t> с начала</a:t>
            </a:r>
          </a:p>
          <a:p>
            <a:pPr algn="ctr"/>
            <a:r>
              <a:rPr lang="ru-RU" sz="2800" b="1" dirty="0" smtClean="0"/>
              <a:t> её изучения? </a:t>
            </a:r>
            <a:endParaRPr lang="ru-RU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393990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Какие ЗУН необходимы для успеха на контроле?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810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191" y="175475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Теоретические конспекты по математике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66975" y="885611"/>
            <a:ext cx="4392488" cy="111415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Книга для ученика.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К</a:t>
            </a:r>
            <a:r>
              <a:rPr lang="ru-RU" sz="2400" dirty="0" smtClean="0"/>
              <a:t>ниги для учителя, 1-2 части.</a:t>
            </a:r>
          </a:p>
        </p:txBody>
      </p:sp>
      <p:pic>
        <p:nvPicPr>
          <p:cNvPr id="4" name="Рисунок 3" descr="https://img-gorod.ru/27/928/2792854_detail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412" y="1001473"/>
            <a:ext cx="1627039" cy="22322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Наталья Хлевнюк - Математика. 10-11 класс. Теоретические конспекты. Книга для учителя. Часть 2 обложка книг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668968"/>
            <a:ext cx="1614919" cy="2171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Наталья Хлевнюк - Математика. 10-11 классы. Теоретические конспекты. Книга для ученика обложка книг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57" y="1001473"/>
            <a:ext cx="1641299" cy="2290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79512" y="3768536"/>
            <a:ext cx="4330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41 конспект по всем темам профильного курса 10-11</a:t>
            </a:r>
          </a:p>
        </p:txBody>
      </p:sp>
      <p:pic>
        <p:nvPicPr>
          <p:cNvPr id="8" name="Объект 3" descr="Наталья Хлевнюк - Преподавание математики в школе. Методологический подход обложка книги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851670"/>
            <a:ext cx="1512168" cy="21713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31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3215</TotalTime>
  <Words>1295</Words>
  <Application>Microsoft Office PowerPoint</Application>
  <PresentationFormat>Экран (16:9)</PresentationFormat>
  <Paragraphs>194</Paragraphs>
  <Slides>24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Тема Office</vt:lpstr>
      <vt:lpstr>Формула</vt:lpstr>
      <vt:lpstr>Слагаемые обучения математике  в старшей школе. Систематизация и обобщение  учебного материала</vt:lpstr>
      <vt:lpstr>Теоретические конспекты по математике</vt:lpstr>
      <vt:lpstr>Презентация PowerPoint</vt:lpstr>
      <vt:lpstr>Презентация PowerPoint</vt:lpstr>
      <vt:lpstr>Алгоритм решения задачи</vt:lpstr>
      <vt:lpstr>Исполнение алгоритма решения задачи </vt:lpstr>
      <vt:lpstr>По каким основаниям важно систематизировать?</vt:lpstr>
      <vt:lpstr>Место систематизации и обобщения  в изучении темы</vt:lpstr>
      <vt:lpstr>Теоретические конспекты по математике</vt:lpstr>
      <vt:lpstr>1-я группа ТК. Изучение нового материала</vt:lpstr>
      <vt:lpstr>2-я группа ТК: приёмы организации материала </vt:lpstr>
      <vt:lpstr>3-я группа ТК: «Сквозные вопросы алгебры»</vt:lpstr>
      <vt:lpstr>4-я группа ТК «Дополнительные темы»</vt:lpstr>
      <vt:lpstr>Применение теоретических конспектов</vt:lpstr>
      <vt:lpstr>Понятие логарифма.  ТК №10</vt:lpstr>
      <vt:lpstr>Презентация PowerPoint</vt:lpstr>
      <vt:lpstr>Выражения. Функции, уравнения, неравенства. Систематизация курса алгебры 7-9. ТК №1</vt:lpstr>
      <vt:lpstr>Выражение (уравнение, неравенство, функция)</vt:lpstr>
      <vt:lpstr>Презентация PowerPoint</vt:lpstr>
      <vt:lpstr>Многослойные определения</vt:lpstr>
      <vt:lpstr> Что помогает систематизации?  </vt:lpstr>
      <vt:lpstr>Систематизация и обобщение –  основа преемственности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Черепнева</dc:creator>
  <cp:lastModifiedBy>Natalia khlevnyuk</cp:lastModifiedBy>
  <cp:revision>260</cp:revision>
  <dcterms:created xsi:type="dcterms:W3CDTF">2019-11-08T08:59:02Z</dcterms:created>
  <dcterms:modified xsi:type="dcterms:W3CDTF">2021-05-27T05:20:05Z</dcterms:modified>
</cp:coreProperties>
</file>