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56" r:id="rId2"/>
    <p:sldId id="257" r:id="rId3"/>
    <p:sldId id="289" r:id="rId4"/>
    <p:sldId id="290" r:id="rId5"/>
    <p:sldId id="291" r:id="rId6"/>
    <p:sldId id="292" r:id="rId7"/>
    <p:sldId id="293" r:id="rId8"/>
    <p:sldId id="294" r:id="rId9"/>
    <p:sldId id="295" r:id="rId10"/>
    <p:sldId id="296" r:id="rId11"/>
    <p:sldId id="297" r:id="rId12"/>
    <p:sldId id="298" r:id="rId13"/>
    <p:sldId id="299" r:id="rId14"/>
    <p:sldId id="300" r:id="rId15"/>
    <p:sldId id="301" r:id="rId16"/>
    <p:sldId id="302" r:id="rId17"/>
    <p:sldId id="303" r:id="rId18"/>
    <p:sldId id="304" r:id="rId19"/>
    <p:sldId id="305" r:id="rId20"/>
    <p:sldId id="306" r:id="rId21"/>
    <p:sldId id="307" r:id="rId22"/>
    <p:sldId id="308" r:id="rId23"/>
    <p:sldId id="309" r:id="rId24"/>
    <p:sldId id="310" r:id="rId25"/>
    <p:sldId id="311" r:id="rId26"/>
    <p:sldId id="312" r:id="rId27"/>
    <p:sldId id="313" r:id="rId28"/>
    <p:sldId id="314" r:id="rId29"/>
    <p:sldId id="315" r:id="rId30"/>
    <p:sldId id="316" r:id="rId31"/>
    <p:sldId id="317" r:id="rId32"/>
    <p:sldId id="318" r:id="rId33"/>
    <p:sldId id="319" r:id="rId34"/>
    <p:sldId id="320" r:id="rId35"/>
    <p:sldId id="321" r:id="rId36"/>
    <p:sldId id="323" r:id="rId37"/>
    <p:sldId id="324" r:id="rId38"/>
    <p:sldId id="325" r:id="rId39"/>
    <p:sldId id="326" r:id="rId40"/>
    <p:sldId id="327" r:id="rId41"/>
    <p:sldId id="328" r:id="rId42"/>
    <p:sldId id="329" r:id="rId43"/>
    <p:sldId id="340" r:id="rId44"/>
    <p:sldId id="341" r:id="rId45"/>
    <p:sldId id="342" r:id="rId46"/>
    <p:sldId id="343" r:id="rId47"/>
    <p:sldId id="344" r:id="rId48"/>
    <p:sldId id="346" r:id="rId49"/>
    <p:sldId id="347" r:id="rId50"/>
    <p:sldId id="334" r:id="rId51"/>
    <p:sldId id="335" r:id="rId52"/>
    <p:sldId id="336" r:id="rId53"/>
    <p:sldId id="337" r:id="rId54"/>
    <p:sldId id="338" r:id="rId55"/>
    <p:sldId id="288" r:id="rId56"/>
  </p:sldIdLst>
  <p:sldSz cx="12192000" cy="6858000"/>
  <p:notesSz cx="6858000" cy="12192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92" autoAdjust="0"/>
    <p:restoredTop sz="93707" autoAdjust="0"/>
  </p:normalViewPr>
  <p:slideViewPr>
    <p:cSldViewPr>
      <p:cViewPr>
        <p:scale>
          <a:sx n="83" d="100"/>
          <a:sy n="83" d="100"/>
        </p:scale>
        <p:origin x="-1572" y="-6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Дата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E2403B9-2D0C-4BAC-91D0-C927EFD6C067}" type="datetimeFigureOut">
              <a:t>17.01.2020</a:t>
            </a:fld>
            <a:endParaRPr lang="ru-RU"/>
          </a:p>
        </p:txBody>
      </p:sp>
      <p:sp>
        <p:nvSpPr>
          <p:cNvPr id="6" name="Образ слайда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ru-RU"/>
          </a:p>
        </p:txBody>
      </p:sp>
      <p:sp>
        <p:nvSpPr>
          <p:cNvPr id="7" name="Заметки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936A6C24-6F0B-46F6-9E92-59F95561324D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1800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b="0" i="0" dirty="0" smtClean="0">
              <a:effectLst/>
              <a:latin typeface="+mn-lt"/>
              <a:ea typeface="+mn-ea"/>
              <a:cs typeface="+mn-cs"/>
              <a:sym typeface="Calibri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6A6C24-6F0B-46F6-9E92-59F95561324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92308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6A6C24-6F0B-46F6-9E92-59F95561324D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4135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6A6C24-6F0B-46F6-9E92-59F95561324D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88404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6A6C24-6F0B-46F6-9E92-59F95561324D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6121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6A6C24-6F0B-46F6-9E92-59F95561324D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8609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6A6C24-6F0B-46F6-9E92-59F95561324D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7976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6A6C24-6F0B-46F6-9E92-59F95561324D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4399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6A6C24-6F0B-46F6-9E92-59F95561324D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93109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6A6C24-6F0B-46F6-9E92-59F95561324D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7137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6A6C24-6F0B-46F6-9E92-59F95561324D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5007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6A6C24-6F0B-46F6-9E92-59F95561324D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511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6A6C24-6F0B-46F6-9E92-59F95561324D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67071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6A6C24-6F0B-46F6-9E92-59F95561324D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8437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6A6C24-6F0B-46F6-9E92-59F95561324D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7046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6A6C24-6F0B-46F6-9E92-59F95561324D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6698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6A6C24-6F0B-46F6-9E92-59F95561324D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968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6A6C24-6F0B-46F6-9E92-59F95561324D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37351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6A6C24-6F0B-46F6-9E92-59F95561324D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75956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6A6C24-6F0B-46F6-9E92-59F95561324D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30026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6A6C24-6F0B-46F6-9E92-59F95561324D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2669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6A6C24-6F0B-46F6-9E92-59F95561324D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2061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6A6C24-6F0B-46F6-9E92-59F95561324D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9602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6A6C24-6F0B-46F6-9E92-59F95561324D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3505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6A6C24-6F0B-46F6-9E92-59F95561324D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69634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6A6C24-6F0B-46F6-9E92-59F95561324D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4861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6A6C24-6F0B-46F6-9E92-59F95561324D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3417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6A6C24-6F0B-46F6-9E92-59F95561324D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62715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6A6C24-6F0B-46F6-9E92-59F95561324D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749665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31302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92255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86890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648876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2139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6A6C24-6F0B-46F6-9E92-59F95561324D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919790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134160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6A6C24-6F0B-46F6-9E92-59F95561324D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879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6A6C24-6F0B-46F6-9E92-59F95561324D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5626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6A6C24-6F0B-46F6-9E92-59F95561324D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0039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6A6C24-6F0B-46F6-9E92-59F95561324D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2383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6A6C24-6F0B-46F6-9E92-59F95561324D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7746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6A6C24-6F0B-46F6-9E92-59F95561324D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455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660FB1A-2C7B-4829-9497-7FD259C3A655}" type="datetimeFigureOut">
              <a:t>17.01.2020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756DAA3-DAAC-48A2-9CB5-ABFD8CAADB65}" type="slidenum">
              <a:t>‹#›</a:t>
            </a:fld>
            <a:endParaRPr lang="ru-RU"/>
          </a:p>
        </p:txBody>
      </p:sp>
    </p:spTree>
  </p:cSld>
  <p:clrMapOvr>
    <a:masterClrMapping/>
  </p:clrMapOvr>
  <p:hf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660FB1A-2C7B-4829-9497-7FD259C3A655}" type="datetimeFigureOut">
              <a:t>17.01.2020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756DAA3-DAAC-48A2-9CB5-ABFD8CAADB65}" type="slidenum">
              <a:t>‹#›</a:t>
            </a:fld>
            <a:endParaRPr lang="ru-RU"/>
          </a:p>
        </p:txBody>
      </p:sp>
    </p:spTree>
  </p:cSld>
  <p:clrMapOvr>
    <a:masterClrMapping/>
  </p:clrMapOvr>
  <p:hf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660FB1A-2C7B-4829-9497-7FD259C3A655}" type="datetimeFigureOut">
              <a:t>17.01.2020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756DAA3-DAAC-48A2-9CB5-ABFD8CAADB65}" type="slidenum">
              <a:t>‹#›</a:t>
            </a:fld>
            <a:endParaRPr lang="ru-RU"/>
          </a:p>
        </p:txBody>
      </p:sp>
    </p:spTree>
  </p:cSld>
  <p:clrMapOvr>
    <a:masterClrMapping/>
  </p:clrMapOvr>
  <p:hf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userDrawn="1">
  <p:cSld name="Title &amp; Subtit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"/>
          <p:cNvSpPr/>
          <p:nvPr/>
        </p:nvSpPr>
        <p:spPr bwMode="auto">
          <a:xfrm>
            <a:off x="-39074" y="-42439"/>
            <a:ext cx="6306668" cy="7034706"/>
          </a:xfrm>
          <a:prstGeom prst="rect">
            <a:avLst/>
          </a:prstGeom>
          <a:blipFill>
            <a:blip r:embed="rId2"/>
            <a:stretch/>
          </a:blip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pic>
        <p:nvPicPr>
          <p:cNvPr id="5" name="pasted-image.tiff" descr="pasted-image.tiff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019874" y="2155927"/>
            <a:ext cx="4606668" cy="1546105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Номер слайда"/>
          <p:cNvSpPr>
            <a:spLocks noGrp="1"/>
          </p:cNvSpPr>
          <p:nvPr>
            <p:ph type="sldNum" sz="quarter" idx="2"/>
          </p:nvPr>
        </p:nvSpPr>
        <p:spPr bwMode="auto">
          <a:xfrm>
            <a:off x="5967907" y="6505277"/>
            <a:ext cx="247257" cy="25558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hf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Quo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Линия"/>
          <p:cNvSpPr/>
          <p:nvPr/>
        </p:nvSpPr>
        <p:spPr bwMode="auto">
          <a:xfrm>
            <a:off x="5924339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/>
            </a:pPr>
            <a:endParaRPr sz="1600"/>
          </a:p>
        </p:txBody>
      </p:sp>
      <p:sp>
        <p:nvSpPr>
          <p:cNvPr id="5" name="Линия"/>
          <p:cNvSpPr/>
          <p:nvPr/>
        </p:nvSpPr>
        <p:spPr bwMode="auto">
          <a:xfrm flipH="1">
            <a:off x="6055025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/>
            </a:pPr>
            <a:endParaRPr sz="1600"/>
          </a:p>
        </p:txBody>
      </p:sp>
      <p:sp>
        <p:nvSpPr>
          <p:cNvPr id="6" name="Линия"/>
          <p:cNvSpPr/>
          <p:nvPr/>
        </p:nvSpPr>
        <p:spPr bwMode="auto">
          <a:xfrm flipH="1">
            <a:off x="6010376" y="880580"/>
            <a:ext cx="212637" cy="52771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/>
            </a:pPr>
            <a:endParaRPr sz="1600"/>
          </a:p>
        </p:txBody>
      </p:sp>
      <p:sp>
        <p:nvSpPr>
          <p:cNvPr id="7" name="Линия"/>
          <p:cNvSpPr/>
          <p:nvPr/>
        </p:nvSpPr>
        <p:spPr bwMode="auto">
          <a:xfrm>
            <a:off x="5776306" y="1279922"/>
            <a:ext cx="639390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/>
            </a:pPr>
            <a:endParaRPr sz="1600"/>
          </a:p>
        </p:txBody>
      </p:sp>
      <p:sp>
        <p:nvSpPr>
          <p:cNvPr id="8" name="Прямоугольник"/>
          <p:cNvSpPr/>
          <p:nvPr/>
        </p:nvSpPr>
        <p:spPr bwMode="auto">
          <a:xfrm>
            <a:off x="-1390" y="-5954"/>
            <a:ext cx="12194779" cy="317469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294891"/>
                </a:solidFill>
              </a:defRPr>
            </a:pPr>
            <a:endParaRPr sz="1600"/>
          </a:p>
        </p:txBody>
      </p:sp>
      <p:sp>
        <p:nvSpPr>
          <p:cNvPr id="9" name="Прямоугольник"/>
          <p:cNvSpPr/>
          <p:nvPr/>
        </p:nvSpPr>
        <p:spPr bwMode="auto">
          <a:xfrm>
            <a:off x="-1389" y="6546820"/>
            <a:ext cx="12194779" cy="317469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pic>
        <p:nvPicPr>
          <p:cNvPr id="10" name="pasted-image.tiff" descr="pasted-image.tiff"/>
          <p:cNvPicPr>
            <a:picLocks noChangeAspect="1"/>
          </p:cNvPicPr>
          <p:nvPr/>
        </p:nvPicPr>
        <p:blipFill>
          <a:blip r:embed="rId2"/>
          <a:srcRect l="39743" r="39743" b="36077"/>
          <a:stretch/>
        </p:blipFill>
        <p:spPr bwMode="auto">
          <a:xfrm>
            <a:off x="11386742" y="476085"/>
            <a:ext cx="523744" cy="547763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Номер слайда"/>
          <p:cNvSpPr>
            <a:spLocks noGrp="1"/>
          </p:cNvSpPr>
          <p:nvPr>
            <p:ph type="sldNum" sz="quarter" idx="2"/>
          </p:nvPr>
        </p:nvSpPr>
        <p:spPr bwMode="auto">
          <a:xfrm>
            <a:off x="5967907" y="6500813"/>
            <a:ext cx="247257" cy="25558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hf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660FB1A-2C7B-4829-9497-7FD259C3A655}" type="datetimeFigureOut">
              <a:t>17.01.2020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756DAA3-DAAC-48A2-9CB5-ABFD8CAADB65}" type="slidenum">
              <a:t>‹#›</a:t>
            </a:fld>
            <a:endParaRPr lang="ru-RU"/>
          </a:p>
        </p:txBody>
      </p:sp>
    </p:spTree>
  </p:cSld>
  <p:clrMapOvr>
    <a:masterClrMapping/>
  </p:clrMapOvr>
  <p:hf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660FB1A-2C7B-4829-9497-7FD259C3A655}" type="datetimeFigureOut">
              <a:t>17.01.2020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756DAA3-DAAC-48A2-9CB5-ABFD8CAADB65}" type="slidenum">
              <a:t>‹#›</a:t>
            </a:fld>
            <a:endParaRPr lang="ru-RU"/>
          </a:p>
        </p:txBody>
      </p:sp>
    </p:spTree>
  </p:cSld>
  <p:clrMapOvr>
    <a:masterClrMapping/>
  </p:clrMapOvr>
  <p:hf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6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660FB1A-2C7B-4829-9497-7FD259C3A655}" type="datetimeFigureOut">
              <a:t>17.01.2020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756DAA3-DAAC-48A2-9CB5-ABFD8CAADB65}" type="slidenum">
              <a:t>‹#›</a:t>
            </a:fld>
            <a:endParaRPr lang="ru-RU"/>
          </a:p>
        </p:txBody>
      </p:sp>
    </p:spTree>
  </p:cSld>
  <p:clrMapOvr>
    <a:masterClrMapping/>
  </p:clrMapOvr>
  <p:hf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7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8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9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660FB1A-2C7B-4829-9497-7FD259C3A655}" type="datetimeFigureOut">
              <a:t>17.01.2020</a:t>
            </a:fld>
            <a:endParaRPr lang="ru-RU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756DAA3-DAAC-48A2-9CB5-ABFD8CAADB65}" type="slidenum">
              <a:t>‹#›</a:t>
            </a:fld>
            <a:endParaRPr lang="ru-RU"/>
          </a:p>
        </p:txBody>
      </p:sp>
    </p:spTree>
  </p:cSld>
  <p:clrMapOvr>
    <a:masterClrMapping/>
  </p:clrMapOvr>
  <p:hf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660FB1A-2C7B-4829-9497-7FD259C3A655}" type="datetimeFigureOut">
              <a:t>17.01.2020</a:t>
            </a:fld>
            <a:endParaRPr lang="ru-RU"/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756DAA3-DAAC-48A2-9CB5-ABFD8CAADB65}" type="slidenum">
              <a:t>‹#›</a:t>
            </a:fld>
            <a:endParaRPr lang="ru-RU"/>
          </a:p>
        </p:txBody>
      </p:sp>
    </p:spTree>
  </p:cSld>
  <p:clrMapOvr>
    <a:masterClrMapping/>
  </p:clrMapOvr>
  <p:hf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660FB1A-2C7B-4829-9497-7FD259C3A655}" type="datetimeFigureOut">
              <a:t>17.01.2020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756DAA3-DAAC-48A2-9CB5-ABFD8CAADB65}" type="slidenum">
              <a:t>‹#›</a:t>
            </a:fld>
            <a:endParaRPr lang="ru-RU"/>
          </a:p>
        </p:txBody>
      </p:sp>
    </p:spTree>
  </p:cSld>
  <p:clrMapOvr>
    <a:masterClrMapping/>
  </p:clrMapOvr>
  <p:hf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660FB1A-2C7B-4829-9497-7FD259C3A655}" type="datetimeFigureOut">
              <a:t>17.01.2020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756DAA3-DAAC-48A2-9CB5-ABFD8CAADB65}" type="slidenum">
              <a:t>‹#›</a:t>
            </a:fld>
            <a:endParaRPr lang="ru-RU"/>
          </a:p>
        </p:txBody>
      </p:sp>
    </p:spTree>
  </p:cSld>
  <p:clrMapOvr>
    <a:masterClrMapping/>
  </p:clrMapOvr>
  <p:hf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660FB1A-2C7B-4829-9497-7FD259C3A655}" type="datetimeFigureOut">
              <a:t>17.01.2020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756DAA3-DAAC-48A2-9CB5-ABFD8CAADB65}" type="slidenum">
              <a:t>‹#›</a:t>
            </a:fld>
            <a:endParaRPr lang="ru-RU"/>
          </a:p>
        </p:txBody>
      </p:sp>
    </p:spTree>
  </p:cSld>
  <p:clrMapOvr>
    <a:masterClrMapping/>
  </p:clrMapOvr>
  <p:hf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660FB1A-2C7B-4829-9497-7FD259C3A655}" type="datetimeFigureOut">
              <a:t>17.01.2020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756DAA3-DAAC-48A2-9CB5-ABFD8CAADB65}" type="slidenum"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9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8.png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7.png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8.png"/><Relationship Id="rId4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0.jpg"/><Relationship Id="rId4" Type="http://schemas.openxmlformats.org/officeDocument/2006/relationships/image" Target="../media/image10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5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Предложения по  инструментам реализации  стратегии"/>
          <p:cNvSpPr>
            <a:spLocks/>
          </p:cNvSpPr>
          <p:nvPr/>
        </p:nvSpPr>
        <p:spPr bwMode="auto">
          <a:xfrm>
            <a:off x="553620" y="2085362"/>
            <a:ext cx="5117166" cy="564578"/>
          </a:xfrm>
          <a:prstGeom prst="rect">
            <a:avLst/>
          </a:prstGeom>
          <a:ln w="12700">
            <a:miter lim="400000"/>
          </a:ln>
        </p:spPr>
        <p:txBody>
          <a:bodyPr wrap="square" lIns="35719" tIns="35719" rIns="35719" bIns="35719" anchor="ctr">
            <a:spAutoFit/>
          </a:bodyPr>
          <a:lstStyle/>
          <a:p>
            <a:pPr>
              <a:defRPr sz="6400">
                <a:solidFill>
                  <a:srgbClr val="FFFFFF"/>
                </a:solidFill>
                <a:latin typeface="Avenir Book"/>
                <a:ea typeface="Avenir Book"/>
                <a:cs typeface="Avenir Book"/>
              </a:defRPr>
            </a:pPr>
            <a:endParaRPr sz="3200" b="1" dirty="0"/>
          </a:p>
        </p:txBody>
      </p:sp>
      <p:sp>
        <p:nvSpPr>
          <p:cNvPr id="6" name="Подготовил: Сухов Никита…"/>
          <p:cNvSpPr>
            <a:spLocks/>
          </p:cNvSpPr>
          <p:nvPr/>
        </p:nvSpPr>
        <p:spPr bwMode="auto">
          <a:xfrm>
            <a:off x="415741" y="5234260"/>
            <a:ext cx="72200" cy="256802"/>
          </a:xfrm>
          <a:prstGeom prst="rect">
            <a:avLst/>
          </a:prstGeom>
          <a:ln w="12700">
            <a:miter lim="400000"/>
          </a:ln>
        </p:spPr>
        <p:txBody>
          <a:bodyPr wrap="none" lIns="35719" tIns="35719" rIns="35719" bIns="35719" anchor="ctr">
            <a:spAutoFit/>
          </a:bodyPr>
          <a:lstStyle/>
          <a:p>
            <a:pPr algn="l">
              <a:defRPr sz="2400">
                <a:solidFill>
                  <a:srgbClr val="FFFFFF"/>
                </a:solidFill>
                <a:latin typeface="Avenir Book"/>
                <a:ea typeface="Avenir Book"/>
                <a:cs typeface="Avenir Book"/>
              </a:defRPr>
            </a:pPr>
            <a:endParaRPr sz="120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-384720" y="1844824"/>
            <a:ext cx="6593084" cy="2376264"/>
          </a:xfrm>
          <a:prstGeom prst="rect">
            <a:avLst/>
          </a:prstGeom>
          <a:effectLst>
            <a:softEdge rad="31750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lIns="79951" tIns="39976" rIns="79951" bIns="39976"/>
          <a:lstStyle>
            <a:lvl1pPr defTabSz="1042988"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042988">
              <a:defRPr sz="21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042988">
              <a:defRPr sz="21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042988">
              <a:defRPr sz="21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042988">
              <a:defRPr sz="21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42988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42988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42988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42988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Изменение качества обучения биологии в 10-11 классах</a:t>
            </a:r>
            <a:endParaRPr lang="ru-RU" sz="32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83432" y="5234260"/>
            <a:ext cx="5224932" cy="1188842"/>
          </a:xfrm>
          <a:prstGeom prst="rect">
            <a:avLst/>
          </a:prstGeom>
        </p:spPr>
        <p:txBody>
          <a:bodyPr wrap="square" lIns="80063" tIns="40032" rIns="80063" bIns="40032">
            <a:spAutoFit/>
          </a:bodyPr>
          <a:lstStyle/>
          <a:p>
            <a:endParaRPr lang="ru-RU" b="1" u="sng" dirty="0" smtClean="0">
              <a:solidFill>
                <a:schemeClr val="tx2"/>
              </a:solidFill>
              <a:latin typeface="Textbook New Bold"/>
              <a:cs typeface="Tahoma" pitchFamily="34" charset="0"/>
            </a:endParaRPr>
          </a:p>
          <a:p>
            <a:r>
              <a:rPr lang="ru-RU" b="1" u="sng" dirty="0" smtClean="0">
                <a:solidFill>
                  <a:schemeClr val="bg1"/>
                </a:solidFill>
                <a:latin typeface="Textbook New Bold"/>
                <a:cs typeface="Tahoma" pitchFamily="34" charset="0"/>
              </a:rPr>
              <a:t>Токарева Марина Викторовна</a:t>
            </a:r>
            <a:r>
              <a:rPr lang="ru-RU" b="1" dirty="0" smtClean="0">
                <a:solidFill>
                  <a:schemeClr val="bg1"/>
                </a:solidFill>
                <a:latin typeface="Textbook New Bold"/>
                <a:cs typeface="Tahoma" pitchFamily="34" charset="0"/>
              </a:rPr>
              <a:t>, </a:t>
            </a:r>
            <a:br>
              <a:rPr lang="ru-RU" b="1" dirty="0" smtClean="0">
                <a:solidFill>
                  <a:schemeClr val="bg1"/>
                </a:solidFill>
                <a:latin typeface="Textbook New Bold"/>
                <a:cs typeface="Tahoma" pitchFamily="34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Textbook New Bold"/>
                <a:cs typeface="Tahoma" pitchFamily="34" charset="0"/>
              </a:rPr>
              <a:t>ведущий </a:t>
            </a:r>
            <a:r>
              <a:rPr lang="ru-RU" b="1" dirty="0">
                <a:solidFill>
                  <a:schemeClr val="bg1"/>
                </a:solidFill>
                <a:latin typeface="Textbook New Bold"/>
                <a:cs typeface="Tahoma" pitchFamily="34" charset="0"/>
              </a:rPr>
              <a:t>методист </a:t>
            </a:r>
            <a:r>
              <a:rPr lang="ru-RU" b="1" dirty="0" smtClean="0">
                <a:solidFill>
                  <a:schemeClr val="bg1"/>
                </a:solidFill>
                <a:latin typeface="Textbook New Bold"/>
                <a:cs typeface="Tahoma" pitchFamily="34" charset="0"/>
              </a:rPr>
              <a:t> Центра естественно-математического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5038" t="28301" r="37006" b="40900"/>
          <a:stretch/>
        </p:blipFill>
        <p:spPr>
          <a:xfrm>
            <a:off x="1318464" y="1642346"/>
            <a:ext cx="4434051" cy="2747863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36219" t="28300" r="35432" b="21301"/>
          <a:stretch/>
        </p:blipFill>
        <p:spPr>
          <a:xfrm>
            <a:off x="5159896" y="1155791"/>
            <a:ext cx="5314165" cy="5314165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5" name="Прямоугольник 4"/>
          <p:cNvSpPr/>
          <p:nvPr/>
        </p:nvSpPr>
        <p:spPr bwMode="auto">
          <a:xfrm>
            <a:off x="4079776" y="332655"/>
            <a:ext cx="51845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УМК по биологии. 10-11 классы.  </a:t>
            </a:r>
          </a:p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Базовый уровень (под ред. Д.К. Беляева)</a:t>
            </a:r>
          </a:p>
        </p:txBody>
      </p:sp>
    </p:spTree>
    <p:extLst>
      <p:ext uri="{BB962C8B-B14F-4D97-AF65-F5344CB8AC3E}">
        <p14:creationId xmlns:p14="http://schemas.microsoft.com/office/powerpoint/2010/main" val="176315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4644" t="17801" r="35825" b="30211"/>
          <a:stretch/>
        </p:blipFill>
        <p:spPr>
          <a:xfrm>
            <a:off x="2927648" y="980728"/>
            <a:ext cx="5432285" cy="537942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 bwMode="auto">
          <a:xfrm>
            <a:off x="4079776" y="332655"/>
            <a:ext cx="51845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УМК по биологии. 10-11 классы.  </a:t>
            </a:r>
          </a:p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Базовый уровень (под ред. Д.К. Беляева)</a:t>
            </a:r>
          </a:p>
        </p:txBody>
      </p:sp>
    </p:spTree>
    <p:extLst>
      <p:ext uri="{BB962C8B-B14F-4D97-AF65-F5344CB8AC3E}">
        <p14:creationId xmlns:p14="http://schemas.microsoft.com/office/powerpoint/2010/main" val="710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5038" t="17801" r="37006" b="33900"/>
          <a:stretch/>
        </p:blipFill>
        <p:spPr>
          <a:xfrm>
            <a:off x="567555" y="1628800"/>
            <a:ext cx="4714678" cy="45818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35038" t="30400" r="37006" b="17100"/>
          <a:stretch/>
        </p:blipFill>
        <p:spPr>
          <a:xfrm>
            <a:off x="5303912" y="1026511"/>
            <a:ext cx="5081792" cy="536808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 bwMode="auto">
          <a:xfrm>
            <a:off x="4079776" y="332655"/>
            <a:ext cx="51845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УМК по биологии. 10-11 классы.  </a:t>
            </a:r>
          </a:p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Базовый уровень (под ред. Д.К. Беляева)</a:t>
            </a:r>
          </a:p>
        </p:txBody>
      </p:sp>
    </p:spTree>
    <p:extLst>
      <p:ext uri="{BB962C8B-B14F-4D97-AF65-F5344CB8AC3E}">
        <p14:creationId xmlns:p14="http://schemas.microsoft.com/office/powerpoint/2010/main" val="20463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10" descr="Work_tetrad_10_1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0459" y="696003"/>
            <a:ext cx="1126243" cy="160051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889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7006" t="15001" r="35825" b="53924"/>
          <a:stretch/>
        </p:blipFill>
        <p:spPr>
          <a:xfrm>
            <a:off x="1101813" y="1337741"/>
            <a:ext cx="6281224" cy="4041295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36614" t="14300" r="35824" b="60501"/>
          <a:stretch/>
        </p:blipFill>
        <p:spPr>
          <a:xfrm>
            <a:off x="4742216" y="3464954"/>
            <a:ext cx="5386232" cy="2770062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6" name="Прямоугольник 5"/>
          <p:cNvSpPr/>
          <p:nvPr/>
        </p:nvSpPr>
        <p:spPr bwMode="auto">
          <a:xfrm>
            <a:off x="3287688" y="481761"/>
            <a:ext cx="5976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УМК по биологии. 10-11 классы.  </a:t>
            </a:r>
          </a:p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Базовый уровень (под ред. Д.К. Беляева)</a:t>
            </a:r>
          </a:p>
        </p:txBody>
      </p:sp>
    </p:spTree>
    <p:extLst>
      <p:ext uri="{BB962C8B-B14F-4D97-AF65-F5344CB8AC3E}">
        <p14:creationId xmlns:p14="http://schemas.microsoft.com/office/powerpoint/2010/main" val="269717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10" descr="Work_tetrad_10_1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44272" y="1405776"/>
            <a:ext cx="1126243" cy="160051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889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5431" t="18500" r="38188" b="61200"/>
          <a:stretch/>
        </p:blipFill>
        <p:spPr>
          <a:xfrm>
            <a:off x="911424" y="1988840"/>
            <a:ext cx="5398426" cy="2336632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5431" t="70367" r="38188" b="13600"/>
          <a:stretch/>
        </p:blipFill>
        <p:spPr>
          <a:xfrm>
            <a:off x="3726765" y="4021958"/>
            <a:ext cx="6088332" cy="2081384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6" name="Прямоугольник 5"/>
          <p:cNvSpPr/>
          <p:nvPr/>
        </p:nvSpPr>
        <p:spPr bwMode="auto">
          <a:xfrm>
            <a:off x="3287688" y="481761"/>
            <a:ext cx="5976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УМК по биологии. 10-11 классы.  </a:t>
            </a:r>
          </a:p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Базовый уровень (под ред. Д.К. Беляева)</a:t>
            </a:r>
          </a:p>
        </p:txBody>
      </p:sp>
    </p:spTree>
    <p:extLst>
      <p:ext uri="{BB962C8B-B14F-4D97-AF65-F5344CB8AC3E}">
        <p14:creationId xmlns:p14="http://schemas.microsoft.com/office/powerpoint/2010/main" val="3071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6219" t="17801" r="36219" b="41600"/>
          <a:stretch/>
        </p:blipFill>
        <p:spPr>
          <a:xfrm>
            <a:off x="695400" y="974160"/>
            <a:ext cx="6670098" cy="5526653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35038" t="22699" r="37400" b="41601"/>
          <a:stretch/>
        </p:blipFill>
        <p:spPr>
          <a:xfrm>
            <a:off x="5159896" y="2354328"/>
            <a:ext cx="5040560" cy="3672408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646" y="404664"/>
            <a:ext cx="1041092" cy="135031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 bwMode="auto">
          <a:xfrm>
            <a:off x="2783632" y="260649"/>
            <a:ext cx="6480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УМК по биологии. 10-11 классы.  </a:t>
            </a:r>
          </a:p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Базовый уровень (под ред. Д.К. Беляева)</a:t>
            </a:r>
          </a:p>
        </p:txBody>
      </p:sp>
    </p:spTree>
    <p:extLst>
      <p:ext uri="{BB962C8B-B14F-4D97-AF65-F5344CB8AC3E}">
        <p14:creationId xmlns:p14="http://schemas.microsoft.com/office/powerpoint/2010/main" val="171650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5825" t="18500" r="35825" b="38100"/>
          <a:stretch/>
        </p:blipFill>
        <p:spPr>
          <a:xfrm>
            <a:off x="983432" y="978988"/>
            <a:ext cx="6378446" cy="5492551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5431" t="14300" r="37006" b="58400"/>
          <a:stretch/>
        </p:blipFill>
        <p:spPr>
          <a:xfrm>
            <a:off x="5087888" y="3068960"/>
            <a:ext cx="4836594" cy="2694674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313" y="1094442"/>
            <a:ext cx="1090380" cy="141424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 bwMode="auto">
          <a:xfrm>
            <a:off x="2855640" y="332657"/>
            <a:ext cx="64087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УМК по биологии. 10-11 классы.  </a:t>
            </a:r>
          </a:p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Базовый уровень (под ред. Д.К. Беляева)</a:t>
            </a:r>
          </a:p>
        </p:txBody>
      </p:sp>
    </p:spTree>
    <p:extLst>
      <p:ext uri="{BB962C8B-B14F-4D97-AF65-F5344CB8AC3E}">
        <p14:creationId xmlns:p14="http://schemas.microsoft.com/office/powerpoint/2010/main" val="117588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272" y="1006447"/>
            <a:ext cx="1090380" cy="14142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5038" t="15700" r="37006" b="20601"/>
          <a:stretch/>
        </p:blipFill>
        <p:spPr>
          <a:xfrm rot="5400000">
            <a:off x="2623322" y="874276"/>
            <a:ext cx="4724591" cy="6055461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5" name="Прямоугольник 4"/>
          <p:cNvSpPr/>
          <p:nvPr/>
        </p:nvSpPr>
        <p:spPr bwMode="auto">
          <a:xfrm>
            <a:off x="2855640" y="332657"/>
            <a:ext cx="64087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УМК по биологии. 10-11 классы.  </a:t>
            </a:r>
          </a:p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Базовый уровень (под ред. Д.К. Беляева)</a:t>
            </a:r>
          </a:p>
        </p:txBody>
      </p:sp>
    </p:spTree>
    <p:extLst>
      <p:ext uri="{BB962C8B-B14F-4D97-AF65-F5344CB8AC3E}">
        <p14:creationId xmlns:p14="http://schemas.microsoft.com/office/powerpoint/2010/main" val="31582327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58"/>
          <p:cNvGrpSpPr/>
          <p:nvPr/>
        </p:nvGrpSpPr>
        <p:grpSpPr>
          <a:xfrm>
            <a:off x="467544" y="2348880"/>
            <a:ext cx="1371654" cy="1643696"/>
            <a:chOff x="379938" y="4763588"/>
            <a:chExt cx="880536" cy="1133550"/>
          </a:xfrm>
        </p:grpSpPr>
        <p:pic>
          <p:nvPicPr>
            <p:cNvPr id="4" name="Рисунок 8" descr="untitled10u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9938" y="4763588"/>
              <a:ext cx="878517" cy="1133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Прямоугольник 4"/>
            <p:cNvSpPr/>
            <p:nvPr/>
          </p:nvSpPr>
          <p:spPr>
            <a:xfrm>
              <a:off x="390525" y="4768850"/>
              <a:ext cx="869949" cy="1123950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" name="Группа 62"/>
          <p:cNvGrpSpPr/>
          <p:nvPr/>
        </p:nvGrpSpPr>
        <p:grpSpPr>
          <a:xfrm>
            <a:off x="467544" y="4213056"/>
            <a:ext cx="1390132" cy="1664216"/>
            <a:chOff x="1607220" y="4360937"/>
            <a:chExt cx="1272796" cy="1635898"/>
          </a:xfrm>
        </p:grpSpPr>
        <p:pic>
          <p:nvPicPr>
            <p:cNvPr id="7" name="Рисунок 6" descr="untitled10-11u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19672" y="4365104"/>
              <a:ext cx="1260344" cy="163173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Прямоугольник 7"/>
            <p:cNvSpPr/>
            <p:nvPr/>
          </p:nvSpPr>
          <p:spPr>
            <a:xfrm>
              <a:off x="1607220" y="4360937"/>
              <a:ext cx="1266825" cy="1624013"/>
            </a:xfrm>
            <a:prstGeom prst="rect">
              <a:avLst/>
            </a:prstGeom>
            <a:noFill/>
            <a:ln w="31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" name="Скругленный прямоугольник 8"/>
          <p:cNvSpPr/>
          <p:nvPr/>
        </p:nvSpPr>
        <p:spPr>
          <a:xfrm>
            <a:off x="2059805" y="2204864"/>
            <a:ext cx="6987941" cy="36003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2000" b="1" i="1" dirty="0" smtClean="0">
                <a:solidFill>
                  <a:srgbClr val="FF0000"/>
                </a:solidFill>
                <a:latin typeface="+mj-lt"/>
              </a:rPr>
              <a:t>Главные особенности УМК :</a:t>
            </a:r>
          </a:p>
          <a:p>
            <a:endParaRPr lang="ru-RU" b="1" i="1" dirty="0" smtClean="0">
              <a:solidFill>
                <a:srgbClr val="FF0000"/>
              </a:solidFill>
              <a:latin typeface="+mj-lt"/>
            </a:endParaRPr>
          </a:p>
          <a:p>
            <a:pPr>
              <a:spcBef>
                <a:spcPts val="500"/>
              </a:spcBef>
              <a:spcAft>
                <a:spcPts val="500"/>
              </a:spcAft>
              <a:defRPr/>
            </a:pP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• </a:t>
            </a: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Курс построен в соответствии с уровнями организации живой материи. </a:t>
            </a:r>
          </a:p>
          <a:p>
            <a:pPr>
              <a:spcBef>
                <a:spcPts val="500"/>
              </a:spcBef>
              <a:spcAft>
                <a:spcPts val="500"/>
              </a:spcAft>
              <a:defRPr/>
            </a:pP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• </a:t>
            </a: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В учебнике учитываются новейшие достижения биологической науки, особое внимание уделено вопросам эволюции и экологии. </a:t>
            </a:r>
          </a:p>
          <a:p>
            <a:pPr>
              <a:spcBef>
                <a:spcPts val="500"/>
              </a:spcBef>
              <a:spcAft>
                <a:spcPts val="500"/>
              </a:spcAft>
              <a:defRPr/>
            </a:pP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• </a:t>
            </a: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В учебно-методический комплект входит практикум, который может быть использован и при работе с любыми другими учебниками по общей биологии. </a:t>
            </a:r>
          </a:p>
          <a:p>
            <a:pPr>
              <a:spcBef>
                <a:spcPts val="500"/>
              </a:spcBef>
              <a:spcAft>
                <a:spcPts val="500"/>
              </a:spcAft>
              <a:defRPr/>
            </a:pP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  В него включены лабораторные работы, задачи по генетике и молекулярной  биологии и примеры их решения, тестовые задания для подготовки к ЕГЭ,  электронно-микроскопические фотографии. </a:t>
            </a:r>
            <a:endParaRPr lang="ru-RU" sz="1500" i="1" dirty="0">
              <a:solidFill>
                <a:schemeClr val="accent1">
                  <a:lumMod val="50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927648" y="692696"/>
            <a:ext cx="62163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УМК по биологии. 10-11 классы.  </a:t>
            </a:r>
          </a:p>
          <a:p>
            <a:pPr algn="ctr">
              <a:defRPr/>
            </a:pPr>
            <a:r>
              <a:rPr lang="ru-RU" dirty="0" smtClean="0">
                <a:solidFill>
                  <a:srgbClr val="7030A0"/>
                </a:solidFill>
                <a:latin typeface="Impact" pitchFamily="34" charset="0"/>
              </a:rPr>
              <a:t>Углублённый </a:t>
            </a: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уровень </a:t>
            </a:r>
          </a:p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(под ред. В.К. Шумного, Г.М. Дымшица)</a:t>
            </a:r>
          </a:p>
        </p:txBody>
      </p:sp>
    </p:spTree>
    <p:extLst>
      <p:ext uri="{BB962C8B-B14F-4D97-AF65-F5344CB8AC3E}">
        <p14:creationId xmlns:p14="http://schemas.microsoft.com/office/powerpoint/2010/main" val="2502802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 txBox="1">
            <a:spLocks/>
          </p:cNvSpPr>
          <p:nvPr/>
        </p:nvSpPr>
        <p:spPr>
          <a:xfrm>
            <a:off x="4655840" y="1700809"/>
            <a:ext cx="3672408" cy="504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Wingdings 2" pitchFamily="18" charset="2"/>
              <a:buNone/>
              <a:tabLst/>
              <a:defRPr/>
            </a:pPr>
            <a:r>
              <a:rPr lang="ru-RU" alt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  <a:sym typeface="Calibri"/>
              </a:rPr>
              <a:t>Структура параграфа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lang="ru-RU" altLang="ru-RU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  <a:sym typeface="Calibri"/>
              </a:rPr>
              <a:t>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Wingdings 2" pitchFamily="18" charset="2"/>
              <a:buNone/>
              <a:tabLst/>
              <a:defRPr/>
            </a:pPr>
            <a:endParaRPr kumimoji="0" lang="ru-RU" altLang="ru-RU" sz="2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6" y="2060848"/>
            <a:ext cx="6264696" cy="4213151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</p:pic>
      <p:sp>
        <p:nvSpPr>
          <p:cNvPr id="5" name="Скругленная прямоугольная выноска 4"/>
          <p:cNvSpPr/>
          <p:nvPr/>
        </p:nvSpPr>
        <p:spPr>
          <a:xfrm>
            <a:off x="3896009" y="5702906"/>
            <a:ext cx="1944216" cy="340514"/>
          </a:xfrm>
          <a:prstGeom prst="wedgeRoundRectCallout">
            <a:avLst>
              <a:gd name="adj1" fmla="val 105878"/>
              <a:gd name="adj2" fmla="val -241549"/>
              <a:gd name="adj3" fmla="val 16667"/>
            </a:avLst>
          </a:prstGeom>
          <a:solidFill>
            <a:srgbClr val="FFFFFF"/>
          </a:solidFill>
          <a:ln w="25400" cap="flat">
            <a:solidFill>
              <a:srgbClr val="00B05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 panose="020B0606020202030204" pitchFamily="34" charset="0"/>
                <a:sym typeface="Helvetica"/>
              </a:rPr>
              <a:t>Планируемый результат</a:t>
            </a:r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Narrow" panose="020B0606020202030204" pitchFamily="34" charset="0"/>
              <a:sym typeface="Helvetica"/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947428" y="2229700"/>
            <a:ext cx="1944216" cy="578877"/>
          </a:xfrm>
          <a:prstGeom prst="wedgeRoundRectCallout">
            <a:avLst>
              <a:gd name="adj1" fmla="val 54192"/>
              <a:gd name="adj2" fmla="val 323658"/>
              <a:gd name="adj3" fmla="val 16667"/>
            </a:avLst>
          </a:prstGeom>
          <a:noFill/>
          <a:ln w="25400" cap="flat">
            <a:solidFill>
              <a:srgbClr val="00B05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Лабораторный практикум</a:t>
            </a:r>
            <a:endParaRPr kumimoji="0" lang="ru-RU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91644" y="476672"/>
            <a:ext cx="62523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УМК по биологии. 10-11 классы.  </a:t>
            </a:r>
          </a:p>
          <a:p>
            <a:pPr algn="ctr">
              <a:defRPr/>
            </a:pPr>
            <a:r>
              <a:rPr lang="ru-RU" dirty="0" smtClean="0">
                <a:solidFill>
                  <a:srgbClr val="7030A0"/>
                </a:solidFill>
                <a:latin typeface="Impact" pitchFamily="34" charset="0"/>
              </a:rPr>
              <a:t>Углублённый </a:t>
            </a: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уровень </a:t>
            </a:r>
          </a:p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(под ред. В.К. Шумного, Г.М. Дымшица)</a:t>
            </a:r>
          </a:p>
        </p:txBody>
      </p:sp>
    </p:spTree>
    <p:extLst>
      <p:ext uri="{BB962C8B-B14F-4D97-AF65-F5344CB8AC3E}">
        <p14:creationId xmlns:p14="http://schemas.microsoft.com/office/powerpoint/2010/main" val="65222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114300" y="1065510"/>
            <a:ext cx="24837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Impact" pitchFamily="34" charset="0"/>
              </a:rPr>
              <a:t>УМК «Линия жизни»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Impact" pitchFamily="34" charset="0"/>
              </a:rPr>
              <a:t> </a:t>
            </a:r>
            <a:endParaRPr lang="ru-RU" sz="1600" dirty="0" smtClean="0">
              <a:solidFill>
                <a:schemeClr val="tx2">
                  <a:lumMod val="50000"/>
                </a:schemeClr>
              </a:solidFill>
              <a:latin typeface="Impact" pitchFamily="34" charset="0"/>
            </a:endParaRPr>
          </a:p>
          <a:p>
            <a:pPr algn="ctr">
              <a:defRPr/>
            </a:pP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Impact" pitchFamily="34" charset="0"/>
              </a:rPr>
              <a:t>под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Impact" pitchFamily="34" charset="0"/>
              </a:rPr>
              <a:t>ред. В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Impact" pitchFamily="34" charset="0"/>
              </a:rPr>
              <a:t>. В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Impact" pitchFamily="34" charset="0"/>
              </a:rPr>
              <a:t>.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Impact" pitchFamily="34" charset="0"/>
              </a:rPr>
              <a:t>Пасечника.</a:t>
            </a:r>
          </a:p>
          <a:p>
            <a:pPr algn="ctr">
              <a:defRPr/>
            </a:pP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Impact" pitchFamily="34" charset="0"/>
              </a:rPr>
              <a:t>Базовый  уровень</a:t>
            </a:r>
          </a:p>
          <a:p>
            <a:pPr algn="ctr">
              <a:defRPr/>
            </a:pPr>
            <a:endParaRPr lang="ru-RU" sz="1600" dirty="0">
              <a:solidFill>
                <a:schemeClr val="tx2">
                  <a:lumMod val="50000"/>
                </a:schemeClr>
              </a:solidFill>
              <a:latin typeface="Impact" pitchFamily="34" charset="0"/>
            </a:endParaRPr>
          </a:p>
          <a:p>
            <a:pPr algn="ctr">
              <a:defRPr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Impact" pitchFamily="34" charset="0"/>
              </a:rPr>
              <a:t> </a:t>
            </a:r>
          </a:p>
        </p:txBody>
      </p:sp>
      <p:pic>
        <p:nvPicPr>
          <p:cNvPr id="17" name="Picture 3" descr="C:\Users\ZGaponyuk\AppData\Local\Temp\untitl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3690098" y="969954"/>
            <a:ext cx="1095109" cy="141129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ZGaponyuk\AppData\Local\Temp\untitle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2508678" y="980728"/>
            <a:ext cx="1032808" cy="140214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4800182" y="973600"/>
            <a:ext cx="203492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500" dirty="0" smtClean="0">
                <a:solidFill>
                  <a:schemeClr val="tx2">
                    <a:lumMod val="50000"/>
                  </a:schemeClr>
                </a:solidFill>
                <a:latin typeface="Impact" pitchFamily="34" charset="0"/>
              </a:rPr>
              <a:t>УМК  СФЕРЫ 1-11.  </a:t>
            </a:r>
          </a:p>
          <a:p>
            <a:pPr algn="ctr">
              <a:defRPr/>
            </a:pPr>
            <a:r>
              <a:rPr lang="ru-RU" sz="1500" dirty="0" smtClean="0">
                <a:solidFill>
                  <a:schemeClr val="tx2">
                    <a:lumMod val="50000"/>
                  </a:schemeClr>
                </a:solidFill>
                <a:latin typeface="Impact" pitchFamily="34" charset="0"/>
              </a:rPr>
              <a:t>Л.Н. Сухорукова, </a:t>
            </a:r>
          </a:p>
          <a:p>
            <a:pPr algn="ctr">
              <a:defRPr/>
            </a:pPr>
            <a:r>
              <a:rPr lang="ru-RU" sz="1500" dirty="0" smtClean="0">
                <a:solidFill>
                  <a:schemeClr val="tx2">
                    <a:lumMod val="50000"/>
                  </a:schemeClr>
                </a:solidFill>
                <a:latin typeface="Impact" pitchFamily="34" charset="0"/>
              </a:rPr>
              <a:t>В.С. </a:t>
            </a:r>
            <a:r>
              <a:rPr lang="ru-RU" sz="1500" dirty="0" err="1" smtClean="0">
                <a:solidFill>
                  <a:schemeClr val="tx2">
                    <a:lumMod val="50000"/>
                  </a:schemeClr>
                </a:solidFill>
                <a:latin typeface="Impact" pitchFamily="34" charset="0"/>
              </a:rPr>
              <a:t>Кучменко</a:t>
            </a:r>
            <a:r>
              <a:rPr lang="ru-RU" sz="1500" dirty="0" smtClean="0">
                <a:solidFill>
                  <a:schemeClr val="tx2">
                    <a:lumMod val="50000"/>
                  </a:schemeClr>
                </a:solidFill>
                <a:latin typeface="Impact" pitchFamily="34" charset="0"/>
              </a:rPr>
              <a:t> и др.</a:t>
            </a:r>
          </a:p>
          <a:p>
            <a:pPr algn="ctr">
              <a:defRPr/>
            </a:pP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Impact" pitchFamily="34" charset="0"/>
              </a:rPr>
              <a:t>Базовый уровень</a:t>
            </a:r>
          </a:p>
          <a:p>
            <a:pPr algn="ctr">
              <a:defRPr/>
            </a:pPr>
            <a:endParaRPr lang="ru-RU" sz="1500" dirty="0" smtClean="0">
              <a:solidFill>
                <a:schemeClr val="tx2">
                  <a:lumMod val="50000"/>
                </a:schemeClr>
              </a:solidFill>
              <a:latin typeface="Impact" pitchFamily="34" charset="0"/>
            </a:endParaRPr>
          </a:p>
          <a:p>
            <a:pPr algn="ctr">
              <a:defRPr/>
            </a:pPr>
            <a:endParaRPr lang="ru-RU" dirty="0" smtClean="0">
              <a:solidFill>
                <a:schemeClr val="tx2">
                  <a:lumMod val="50000"/>
                </a:schemeClr>
              </a:solidFill>
              <a:latin typeface="Impact" pitchFamily="34" charset="0"/>
            </a:endParaRPr>
          </a:p>
          <a:p>
            <a:pPr algn="ctr">
              <a:defRPr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Impact" pitchFamily="34" charset="0"/>
              </a:rPr>
              <a:t> </a:t>
            </a:r>
            <a:endParaRPr lang="ru-RU" dirty="0">
              <a:solidFill>
                <a:schemeClr val="tx2">
                  <a:lumMod val="50000"/>
                </a:schemeClr>
              </a:solidFill>
              <a:latin typeface="Impact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775200" y="2947244"/>
            <a:ext cx="2030928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500" dirty="0" smtClean="0">
                <a:solidFill>
                  <a:schemeClr val="tx2">
                    <a:lumMod val="50000"/>
                  </a:schemeClr>
                </a:solidFill>
                <a:latin typeface="Impact" pitchFamily="34" charset="0"/>
              </a:rPr>
              <a:t>УМК под ред. </a:t>
            </a:r>
          </a:p>
          <a:p>
            <a:pPr algn="ctr">
              <a:defRPr/>
            </a:pPr>
            <a:r>
              <a:rPr lang="ru-RU" sz="1500" dirty="0" smtClean="0">
                <a:solidFill>
                  <a:schemeClr val="tx2">
                    <a:lumMod val="50000"/>
                  </a:schemeClr>
                </a:solidFill>
                <a:latin typeface="Impact" pitchFamily="34" charset="0"/>
              </a:rPr>
              <a:t>В.К. Шумного, </a:t>
            </a:r>
          </a:p>
          <a:p>
            <a:pPr algn="ctr">
              <a:defRPr/>
            </a:pPr>
            <a:r>
              <a:rPr lang="ru-RU" sz="1500" dirty="0" smtClean="0">
                <a:solidFill>
                  <a:schemeClr val="tx2">
                    <a:lumMod val="50000"/>
                  </a:schemeClr>
                </a:solidFill>
                <a:latin typeface="Impact" pitchFamily="34" charset="0"/>
              </a:rPr>
              <a:t>Г.М. Дымшица.</a:t>
            </a:r>
          </a:p>
          <a:p>
            <a:pPr algn="ctr">
              <a:defRPr/>
            </a:pP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Impact" pitchFamily="34" charset="0"/>
              </a:rPr>
              <a:t>Углублённый уровень</a:t>
            </a:r>
          </a:p>
          <a:p>
            <a:pPr algn="ctr">
              <a:defRPr/>
            </a:pPr>
            <a:endParaRPr lang="ru-RU" sz="1500" dirty="0" smtClean="0">
              <a:solidFill>
                <a:schemeClr val="tx2">
                  <a:lumMod val="50000"/>
                </a:schemeClr>
              </a:solidFill>
              <a:latin typeface="Impact" pitchFamily="34" charset="0"/>
            </a:endParaRPr>
          </a:p>
          <a:p>
            <a:pPr algn="ctr">
              <a:defRPr/>
            </a:pPr>
            <a:r>
              <a:rPr lang="ru-RU" sz="1500" dirty="0" smtClean="0">
                <a:solidFill>
                  <a:schemeClr val="tx2">
                    <a:lumMod val="50000"/>
                  </a:schemeClr>
                </a:solidFill>
                <a:latin typeface="Impact" pitchFamily="34" charset="0"/>
              </a:rPr>
              <a:t> </a:t>
            </a:r>
            <a:endParaRPr lang="ru-RU" sz="1500" dirty="0">
              <a:solidFill>
                <a:schemeClr val="tx2">
                  <a:lumMod val="50000"/>
                </a:schemeClr>
              </a:solidFill>
              <a:latin typeface="Impact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51520" y="3057054"/>
            <a:ext cx="24408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500" dirty="0" smtClean="0">
                <a:solidFill>
                  <a:schemeClr val="tx2">
                    <a:lumMod val="50000"/>
                  </a:schemeClr>
                </a:solidFill>
                <a:latin typeface="Impact" pitchFamily="34" charset="0"/>
              </a:rPr>
              <a:t>УМК под ред.  Д.К. Беляева. </a:t>
            </a:r>
          </a:p>
          <a:p>
            <a:pPr algn="ctr">
              <a:defRPr/>
            </a:pPr>
            <a:r>
              <a:rPr lang="ru-RU" sz="1500" dirty="0" smtClean="0">
                <a:solidFill>
                  <a:schemeClr val="tx2">
                    <a:lumMod val="50000"/>
                  </a:schemeClr>
                </a:solidFill>
                <a:latin typeface="Impact" pitchFamily="34" charset="0"/>
              </a:rPr>
              <a:t>Базовый  уровень</a:t>
            </a:r>
          </a:p>
          <a:p>
            <a:pPr algn="ctr">
              <a:defRPr/>
            </a:pPr>
            <a:endParaRPr lang="ru-RU" sz="1700" dirty="0" smtClean="0">
              <a:solidFill>
                <a:schemeClr val="tx2">
                  <a:lumMod val="50000"/>
                </a:schemeClr>
              </a:solidFill>
              <a:latin typeface="Impact" pitchFamily="34" charset="0"/>
            </a:endParaRPr>
          </a:p>
          <a:p>
            <a:pPr algn="ctr">
              <a:defRPr/>
            </a:pPr>
            <a:r>
              <a:rPr lang="ru-RU" sz="1700" dirty="0" smtClean="0">
                <a:solidFill>
                  <a:schemeClr val="tx2">
                    <a:lumMod val="50000"/>
                  </a:schemeClr>
                </a:solidFill>
                <a:latin typeface="Impact" pitchFamily="34" charset="0"/>
              </a:rPr>
              <a:t> </a:t>
            </a:r>
            <a:endParaRPr lang="ru-RU" sz="1700" dirty="0">
              <a:solidFill>
                <a:schemeClr val="tx2">
                  <a:lumMod val="50000"/>
                </a:schemeClr>
              </a:solidFill>
              <a:latin typeface="Impact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6200" y="4744864"/>
            <a:ext cx="2191544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500" dirty="0" smtClean="0">
                <a:solidFill>
                  <a:schemeClr val="tx2">
                    <a:lumMod val="50000"/>
                  </a:schemeClr>
                </a:solidFill>
                <a:latin typeface="Impact" pitchFamily="34" charset="0"/>
              </a:rPr>
              <a:t>Естествознание.</a:t>
            </a:r>
          </a:p>
          <a:p>
            <a:pPr algn="ctr">
              <a:defRPr/>
            </a:pPr>
            <a:r>
              <a:rPr lang="ru-RU" sz="1500" dirty="0" smtClean="0">
                <a:solidFill>
                  <a:schemeClr val="tx2">
                    <a:lumMod val="50000"/>
                  </a:schemeClr>
                </a:solidFill>
                <a:latin typeface="Impact" pitchFamily="34" charset="0"/>
              </a:rPr>
              <a:t>УМК «Лабиринт». 10-11 классы. </a:t>
            </a:r>
          </a:p>
          <a:p>
            <a:pPr algn="ctr">
              <a:defRPr/>
            </a:pPr>
            <a:r>
              <a:rPr lang="ru-RU" altLang="ru-RU" sz="1500" dirty="0" smtClean="0">
                <a:solidFill>
                  <a:schemeClr val="tx2">
                    <a:lumMod val="50000"/>
                  </a:schemeClr>
                </a:solidFill>
                <a:latin typeface="Impact" pitchFamily="34" charset="0"/>
              </a:rPr>
              <a:t>Под ред. Алексашиной И.Ю. </a:t>
            </a:r>
          </a:p>
          <a:p>
            <a:pPr algn="ctr">
              <a:defRPr/>
            </a:pPr>
            <a:r>
              <a:rPr lang="ru-RU" altLang="ru-RU" sz="1500" dirty="0" smtClean="0">
                <a:solidFill>
                  <a:schemeClr val="tx2">
                    <a:lumMod val="50000"/>
                  </a:schemeClr>
                </a:solidFill>
                <a:latin typeface="Impact" pitchFamily="34" charset="0"/>
              </a:rPr>
              <a:t>Интегрированный курс</a:t>
            </a:r>
          </a:p>
          <a:p>
            <a:pPr algn="ctr"/>
            <a:endParaRPr lang="ru-RU" sz="1500" dirty="0">
              <a:solidFill>
                <a:schemeClr val="tx2">
                  <a:lumMod val="50000"/>
                </a:schemeClr>
              </a:solidFill>
              <a:latin typeface="Impact" pitchFamily="34" charset="0"/>
            </a:endParaRPr>
          </a:p>
        </p:txBody>
      </p:sp>
      <p:pic>
        <p:nvPicPr>
          <p:cNvPr id="23" name="Picture 2" descr="C:\Users\mtokareva\Downloads\(cover) Биология. 10 кл. Углублённый уровень (Под ред. Пасечника В. В.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315" y="4756645"/>
            <a:ext cx="1026568" cy="136330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 rot="10800000" flipV="1">
            <a:off x="4802979" y="4928782"/>
            <a:ext cx="2182145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Impact" pitchFamily="34" charset="0"/>
              </a:rPr>
              <a:t>УМК «Линия жизни» </a:t>
            </a:r>
          </a:p>
          <a:p>
            <a:pPr algn="ctr">
              <a:defRPr/>
            </a:pP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Impact" pitchFamily="34" charset="0"/>
              </a:rPr>
              <a:t>под ред. В. В.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Impact" pitchFamily="34" charset="0"/>
              </a:rPr>
              <a:t>Пасечника</a:t>
            </a:r>
            <a:endParaRPr lang="en-US" sz="1400" dirty="0" smtClean="0">
              <a:solidFill>
                <a:schemeClr val="tx2">
                  <a:lumMod val="50000"/>
                </a:schemeClr>
              </a:solidFill>
              <a:latin typeface="Impact" pitchFamily="34" charset="0"/>
            </a:endParaRPr>
          </a:p>
          <a:p>
            <a:pPr algn="ctr">
              <a:defRPr/>
            </a:pP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Impact" pitchFamily="34" charset="0"/>
              </a:rPr>
              <a:t>Углублённый уровень</a:t>
            </a:r>
          </a:p>
          <a:p>
            <a:pPr algn="ctr">
              <a:defRPr/>
            </a:pPr>
            <a:endParaRPr lang="ru-RU" sz="1600" dirty="0"/>
          </a:p>
        </p:txBody>
      </p:sp>
      <p:pic>
        <p:nvPicPr>
          <p:cNvPr id="25" name="Picture 3" descr="C:\Users\mtokareva\Downloads\(cover) Биология. 11 класс. Углублённый уровень (Под ред. Пасечника В. В.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461" y="4744863"/>
            <a:ext cx="1047800" cy="136967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677" y="4788519"/>
            <a:ext cx="1011159" cy="13428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366" y="4744863"/>
            <a:ext cx="1050156" cy="13567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181" y="2867949"/>
            <a:ext cx="1005679" cy="1340905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855" y="2873365"/>
            <a:ext cx="1013387" cy="13475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057" y="2852018"/>
            <a:ext cx="1042031" cy="13875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923" y="2886003"/>
            <a:ext cx="984859" cy="13716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54" y="906989"/>
            <a:ext cx="1168638" cy="15256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3215681" y="332656"/>
            <a:ext cx="56905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Учебно-методические комплексы по биологии </a:t>
            </a:r>
            <a:r>
              <a:rPr lang="en-US" dirty="0">
                <a:solidFill>
                  <a:srgbClr val="7030A0"/>
                </a:solidFill>
                <a:latin typeface="Impact" pitchFamily="34" charset="0"/>
              </a:rPr>
              <a:t> </a:t>
            </a: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(</a:t>
            </a:r>
            <a:r>
              <a:rPr lang="en-US" dirty="0">
                <a:solidFill>
                  <a:srgbClr val="7030A0"/>
                </a:solidFill>
                <a:latin typeface="Impact" pitchFamily="34" charset="0"/>
              </a:rPr>
              <a:t>10-11</a:t>
            </a: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63" t="10778" r="32875" b="12444"/>
          <a:stretch/>
        </p:blipFill>
        <p:spPr bwMode="auto">
          <a:xfrm>
            <a:off x="2855640" y="1484784"/>
            <a:ext cx="3584846" cy="44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9" t="57888" r="34255" b="35667"/>
          <a:stretch/>
        </p:blipFill>
        <p:spPr bwMode="auto">
          <a:xfrm>
            <a:off x="3275376" y="2852485"/>
            <a:ext cx="7056784" cy="746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855640" y="404664"/>
            <a:ext cx="62883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УМК по биологии. 10-11 классы.  </a:t>
            </a:r>
          </a:p>
          <a:p>
            <a:pPr algn="ctr">
              <a:defRPr/>
            </a:pPr>
            <a:r>
              <a:rPr lang="ru-RU" dirty="0" smtClean="0">
                <a:solidFill>
                  <a:srgbClr val="7030A0"/>
                </a:solidFill>
                <a:latin typeface="Impact" pitchFamily="34" charset="0"/>
              </a:rPr>
              <a:t>Углублённый </a:t>
            </a: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уровень </a:t>
            </a:r>
          </a:p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(под ред. В.К. Шумного, Г.М. Дымшица)</a:t>
            </a:r>
          </a:p>
        </p:txBody>
      </p:sp>
    </p:spTree>
    <p:extLst>
      <p:ext uri="{BB962C8B-B14F-4D97-AF65-F5344CB8AC3E}">
        <p14:creationId xmlns:p14="http://schemas.microsoft.com/office/powerpoint/2010/main" val="18523907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 txBox="1">
            <a:spLocks/>
          </p:cNvSpPr>
          <p:nvPr/>
        </p:nvSpPr>
        <p:spPr>
          <a:xfrm>
            <a:off x="3923928" y="1628800"/>
            <a:ext cx="3672408" cy="504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Wingdings 2" pitchFamily="18" charset="2"/>
              <a:buNone/>
              <a:tabLst/>
              <a:defRPr/>
            </a:pPr>
            <a:r>
              <a:rPr lang="ru-RU" altLang="ru-RU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  <a:sym typeface="Calibri"/>
              </a:rPr>
              <a:t>Структура параграфа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lang="ru-RU" altLang="ru-RU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  <a:sym typeface="Calibri"/>
              </a:rPr>
              <a:t>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Wingdings 2" pitchFamily="18" charset="2"/>
              <a:buNone/>
              <a:tabLst/>
              <a:defRPr/>
            </a:pPr>
            <a:endParaRPr kumimoji="0" lang="ru-RU" altLang="ru-RU" sz="2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055" y="2191363"/>
            <a:ext cx="6306257" cy="4255947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</p:pic>
      <p:sp>
        <p:nvSpPr>
          <p:cNvPr id="6" name="Скругленная прямоугольная выноска 5"/>
          <p:cNvSpPr/>
          <p:nvPr/>
        </p:nvSpPr>
        <p:spPr>
          <a:xfrm>
            <a:off x="266819" y="4149080"/>
            <a:ext cx="1841609" cy="340514"/>
          </a:xfrm>
          <a:prstGeom prst="wedgeRoundRectCallout">
            <a:avLst>
              <a:gd name="adj1" fmla="val 101555"/>
              <a:gd name="adj2" fmla="val 239690"/>
              <a:gd name="adj3" fmla="val 16667"/>
            </a:avLst>
          </a:prstGeom>
          <a:solidFill>
            <a:srgbClr val="FFFFFF"/>
          </a:solidFill>
          <a:ln w="25400" cap="flat">
            <a:solidFill>
              <a:srgbClr val="00B05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 panose="020B0606020202030204" pitchFamily="34" charset="0"/>
                <a:sym typeface="Helvetica"/>
              </a:rPr>
              <a:t>Вопросы и</a:t>
            </a:r>
            <a:r>
              <a:rPr kumimoji="0" lang="ru-RU" sz="1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 panose="020B0606020202030204" pitchFamily="34" charset="0"/>
                <a:sym typeface="Helvetica"/>
              </a:rPr>
              <a:t> упражнения</a:t>
            </a:r>
            <a:endParaRPr kumimoji="0" lang="ru-RU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Narrow" panose="020B0606020202030204" pitchFamily="34" charset="0"/>
              <a:sym typeface="Helvetica"/>
            </a:endParaRP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6833785" y="1792342"/>
            <a:ext cx="2088232" cy="340514"/>
          </a:xfrm>
          <a:prstGeom prst="wedgeRoundRectCallout">
            <a:avLst>
              <a:gd name="adj1" fmla="val -72808"/>
              <a:gd name="adj2" fmla="val 168216"/>
              <a:gd name="adj3" fmla="val 16667"/>
            </a:avLst>
          </a:prstGeom>
          <a:solidFill>
            <a:srgbClr val="FFFFFF"/>
          </a:solidFill>
          <a:ln w="25400" cap="flat">
            <a:solidFill>
              <a:srgbClr val="00B05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 panose="020B0606020202030204" pitchFamily="34" charset="0"/>
                <a:sym typeface="Helvetica"/>
              </a:rPr>
              <a:t>Работа с информацией</a:t>
            </a:r>
            <a:endParaRPr kumimoji="0" lang="ru-RU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Narrow" panose="020B0606020202030204" pitchFamily="34" charset="0"/>
              <a:sym typeface="Helvetica"/>
            </a:endParaRPr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3131840" y="3625498"/>
            <a:ext cx="2078344" cy="340514"/>
          </a:xfrm>
          <a:prstGeom prst="wedgeRoundRectCallout">
            <a:avLst>
              <a:gd name="adj1" fmla="val 106925"/>
              <a:gd name="adj2" fmla="val -137233"/>
              <a:gd name="adj3" fmla="val 16667"/>
            </a:avLst>
          </a:prstGeom>
          <a:solidFill>
            <a:srgbClr val="FFFFFF"/>
          </a:solidFill>
          <a:ln w="25400" cap="flat">
            <a:solidFill>
              <a:srgbClr val="00B05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 panose="020B0606020202030204" pitchFamily="34" charset="0"/>
                <a:sym typeface="Helvetica"/>
              </a:rPr>
              <a:t>Лабораторный практикум</a:t>
            </a:r>
            <a:endParaRPr kumimoji="0" lang="ru-RU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Narrow" panose="020B0606020202030204" pitchFamily="34" charset="0"/>
              <a:sym typeface="Helvetica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55640" y="404664"/>
            <a:ext cx="62883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УМК по биологии. 10-11 классы.  </a:t>
            </a:r>
          </a:p>
          <a:p>
            <a:pPr algn="ctr">
              <a:defRPr/>
            </a:pPr>
            <a:r>
              <a:rPr lang="ru-RU" dirty="0" smtClean="0">
                <a:solidFill>
                  <a:srgbClr val="7030A0"/>
                </a:solidFill>
                <a:latin typeface="Impact" pitchFamily="34" charset="0"/>
              </a:rPr>
              <a:t>Углублённый </a:t>
            </a: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уровень </a:t>
            </a:r>
          </a:p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(под ред. В.К. Шумного, Г.М. Дымшица)</a:t>
            </a:r>
          </a:p>
        </p:txBody>
      </p:sp>
    </p:spTree>
    <p:extLst>
      <p:ext uri="{BB962C8B-B14F-4D97-AF65-F5344CB8AC3E}">
        <p14:creationId xmlns:p14="http://schemas.microsoft.com/office/powerpoint/2010/main" val="22123886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12" t="21663" r="33625" b="33445"/>
          <a:stretch/>
        </p:blipFill>
        <p:spPr bwMode="auto">
          <a:xfrm>
            <a:off x="1919536" y="1196752"/>
            <a:ext cx="7299243" cy="5238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55640" y="404664"/>
            <a:ext cx="62883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УМК по биологии. 10-11 классы.  </a:t>
            </a:r>
          </a:p>
          <a:p>
            <a:pPr algn="ctr">
              <a:defRPr/>
            </a:pPr>
            <a:r>
              <a:rPr lang="ru-RU" dirty="0" smtClean="0">
                <a:solidFill>
                  <a:srgbClr val="7030A0"/>
                </a:solidFill>
                <a:latin typeface="Impact" pitchFamily="34" charset="0"/>
              </a:rPr>
              <a:t>Углублённый </a:t>
            </a: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уровень </a:t>
            </a:r>
          </a:p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(под ред. В.К. Шумного, Г.М. Дымшица)</a:t>
            </a:r>
          </a:p>
        </p:txBody>
      </p:sp>
    </p:spTree>
    <p:extLst>
      <p:ext uri="{BB962C8B-B14F-4D97-AF65-F5344CB8AC3E}">
        <p14:creationId xmlns:p14="http://schemas.microsoft.com/office/powerpoint/2010/main" val="9895458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0" t="16957" r="32250" b="8000"/>
          <a:stretch/>
        </p:blipFill>
        <p:spPr bwMode="auto">
          <a:xfrm>
            <a:off x="1487488" y="1412776"/>
            <a:ext cx="4027195" cy="4840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7" t="40296" r="34167" b="33334"/>
          <a:stretch/>
        </p:blipFill>
        <p:spPr bwMode="auto">
          <a:xfrm>
            <a:off x="4655840" y="2204864"/>
            <a:ext cx="5698317" cy="262401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855640" y="404664"/>
            <a:ext cx="62883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УМК по биологии. 10-11 классы.  </a:t>
            </a:r>
          </a:p>
          <a:p>
            <a:pPr algn="ctr">
              <a:defRPr/>
            </a:pPr>
            <a:r>
              <a:rPr lang="ru-RU" dirty="0" smtClean="0">
                <a:solidFill>
                  <a:srgbClr val="7030A0"/>
                </a:solidFill>
                <a:latin typeface="Impact" pitchFamily="34" charset="0"/>
              </a:rPr>
              <a:t>Углублённый </a:t>
            </a: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уровень </a:t>
            </a:r>
          </a:p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(под ред. В.К. Шумного, Г.М. Дымшица)</a:t>
            </a:r>
          </a:p>
        </p:txBody>
      </p:sp>
    </p:spTree>
    <p:extLst>
      <p:ext uri="{BB962C8B-B14F-4D97-AF65-F5344CB8AC3E}">
        <p14:creationId xmlns:p14="http://schemas.microsoft.com/office/powerpoint/2010/main" val="31627738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0" t="19851" r="37916" b="5630"/>
          <a:stretch/>
        </p:blipFill>
        <p:spPr bwMode="auto">
          <a:xfrm>
            <a:off x="407368" y="1124744"/>
            <a:ext cx="3898335" cy="49756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6" t="22815" r="38292" b="53333"/>
          <a:stretch/>
        </p:blipFill>
        <p:spPr bwMode="auto">
          <a:xfrm>
            <a:off x="4511824" y="3035392"/>
            <a:ext cx="4990105" cy="18545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5" t="30718" r="38917" b="55592"/>
          <a:stretch/>
        </p:blipFill>
        <p:spPr bwMode="auto">
          <a:xfrm>
            <a:off x="3791744" y="1376126"/>
            <a:ext cx="6736158" cy="161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855640" y="404664"/>
            <a:ext cx="62883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УМК по биологии. 10-11 классы.  </a:t>
            </a:r>
          </a:p>
          <a:p>
            <a:pPr algn="ctr">
              <a:defRPr/>
            </a:pPr>
            <a:r>
              <a:rPr lang="ru-RU" dirty="0" smtClean="0">
                <a:solidFill>
                  <a:srgbClr val="7030A0"/>
                </a:solidFill>
                <a:latin typeface="Impact" pitchFamily="34" charset="0"/>
              </a:rPr>
              <a:t>Углублённый </a:t>
            </a: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уровень </a:t>
            </a:r>
          </a:p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(под ред. В.К. Шумного, Г.М. Дымшица)</a:t>
            </a:r>
          </a:p>
        </p:txBody>
      </p:sp>
    </p:spTree>
    <p:extLst>
      <p:ext uri="{BB962C8B-B14F-4D97-AF65-F5344CB8AC3E}">
        <p14:creationId xmlns:p14="http://schemas.microsoft.com/office/powerpoint/2010/main" val="17894314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spect="1"/>
          </p:cNvSpPr>
          <p:nvPr/>
        </p:nvSpPr>
        <p:spPr>
          <a:xfrm>
            <a:off x="3125262" y="2328671"/>
            <a:ext cx="1092200" cy="525112"/>
          </a:xfrm>
          <a:prstGeom prst="roundRect">
            <a:avLst/>
          </a:prstGeom>
          <a:solidFill>
            <a:srgbClr val="EEF1F2"/>
          </a:solidFill>
          <a:ln>
            <a:solidFill>
              <a:srgbClr val="EEF1F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4269" tIns="52135" rIns="104269" bIns="52135">
            <a:spAutoFit/>
          </a:bodyPr>
          <a:lstStyle/>
          <a:p>
            <a:pPr algn="ctr">
              <a:defRPr/>
            </a:pP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Учебники</a:t>
            </a:r>
          </a:p>
          <a:p>
            <a:pPr algn="ctr">
              <a:defRPr/>
            </a:pP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+ ЭФУ</a:t>
            </a:r>
            <a:endParaRPr lang="ru-RU" sz="12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" name="TextBox 3"/>
          <p:cNvSpPr txBox="1">
            <a:spLocks noChangeAspect="1"/>
          </p:cNvSpPr>
          <p:nvPr/>
        </p:nvSpPr>
        <p:spPr>
          <a:xfrm>
            <a:off x="5501526" y="2349727"/>
            <a:ext cx="1440160" cy="525112"/>
          </a:xfrm>
          <a:prstGeom prst="roundRect">
            <a:avLst/>
          </a:prstGeom>
          <a:solidFill>
            <a:srgbClr val="EEF1F2"/>
          </a:solidFill>
          <a:ln>
            <a:solidFill>
              <a:srgbClr val="EEF1F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04269" tIns="52135" rIns="104269" bIns="52135">
            <a:spAutoFit/>
          </a:bodyPr>
          <a:lstStyle/>
          <a:p>
            <a:pPr algn="ctr">
              <a:defRPr/>
            </a:pP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Методические </a:t>
            </a:r>
          </a:p>
          <a:p>
            <a:pPr algn="ctr">
              <a:defRPr/>
            </a:pP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рекомендации</a:t>
            </a:r>
            <a:endParaRPr lang="ru-RU" sz="12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" name="TextBox 4"/>
          <p:cNvSpPr txBox="1">
            <a:spLocks noChangeAspect="1"/>
          </p:cNvSpPr>
          <p:nvPr/>
        </p:nvSpPr>
        <p:spPr>
          <a:xfrm>
            <a:off x="8025336" y="2349727"/>
            <a:ext cx="1580646" cy="525112"/>
          </a:xfrm>
          <a:prstGeom prst="roundRect">
            <a:avLst/>
          </a:prstGeom>
          <a:solidFill>
            <a:srgbClr val="EEF1F2"/>
          </a:solidFill>
          <a:ln>
            <a:solidFill>
              <a:srgbClr val="EEF1F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04269" tIns="52135" rIns="104269" bIns="52135">
            <a:spAutoFit/>
          </a:bodyPr>
          <a:lstStyle/>
          <a:p>
            <a:pPr algn="ctr">
              <a:defRPr/>
            </a:pP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Дидактические материалы</a:t>
            </a:r>
            <a:endParaRPr lang="ru-RU" sz="12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6" name="Рисунок 18" descr="untitled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3120" y="3974521"/>
            <a:ext cx="1301823" cy="1758736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7" name="Picture 1" descr="C:\Users\EVelikanova\AppData\Local\Temp\untitle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38990" y="4005064"/>
            <a:ext cx="1330138" cy="1728193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9" name="Picture 4" descr="C:\Users\EVelikanova\AppData\Local\Temp\untitle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84770" y="3973188"/>
            <a:ext cx="1347533" cy="172819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060" y="3942632"/>
            <a:ext cx="1169198" cy="1832598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856" y="2253403"/>
            <a:ext cx="1056741" cy="1429960"/>
          </a:xfrm>
          <a:prstGeom prst="rect">
            <a:avLst/>
          </a:prstGeom>
        </p:spPr>
      </p:pic>
      <p:cxnSp>
        <p:nvCxnSpPr>
          <p:cNvPr id="13" name="Прямая со стрелкой 8"/>
          <p:cNvCxnSpPr/>
          <p:nvPr/>
        </p:nvCxnSpPr>
        <p:spPr>
          <a:xfrm flipH="1" flipV="1">
            <a:off x="3051901" y="3720632"/>
            <a:ext cx="1238921" cy="9525"/>
          </a:xfrm>
          <a:prstGeom prst="straightConnector1">
            <a:avLst/>
          </a:prstGeom>
          <a:ln w="19050">
            <a:solidFill>
              <a:srgbClr val="66868C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8"/>
          <p:cNvCxnSpPr/>
          <p:nvPr/>
        </p:nvCxnSpPr>
        <p:spPr>
          <a:xfrm>
            <a:off x="3575720" y="2968383"/>
            <a:ext cx="0" cy="714980"/>
          </a:xfrm>
          <a:prstGeom prst="straightConnector1">
            <a:avLst/>
          </a:prstGeom>
          <a:ln w="19050">
            <a:solidFill>
              <a:srgbClr val="66868C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8"/>
          <p:cNvCxnSpPr/>
          <p:nvPr/>
        </p:nvCxnSpPr>
        <p:spPr>
          <a:xfrm flipV="1">
            <a:off x="6384032" y="3006577"/>
            <a:ext cx="1" cy="566439"/>
          </a:xfrm>
          <a:prstGeom prst="straightConnector1">
            <a:avLst/>
          </a:prstGeom>
          <a:ln w="19050">
            <a:solidFill>
              <a:srgbClr val="66868C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8"/>
          <p:cNvCxnSpPr/>
          <p:nvPr/>
        </p:nvCxnSpPr>
        <p:spPr>
          <a:xfrm flipV="1">
            <a:off x="8815659" y="3055343"/>
            <a:ext cx="1" cy="566439"/>
          </a:xfrm>
          <a:prstGeom prst="straightConnector1">
            <a:avLst/>
          </a:prstGeom>
          <a:ln w="19050">
            <a:solidFill>
              <a:srgbClr val="66868C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50068" y="2734856"/>
            <a:ext cx="412179" cy="412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9"/>
          <p:cNvPicPr>
            <a:picLocks noChangeAspect="1" noChangeArrowheads="1"/>
          </p:cNvPicPr>
          <p:nvPr/>
        </p:nvPicPr>
        <p:blipFill>
          <a:blip r:embed="rId9" cstate="print"/>
          <a:srcRect l="10904" r="12770"/>
          <a:stretch>
            <a:fillRect/>
          </a:stretch>
        </p:blipFill>
        <p:spPr bwMode="auto">
          <a:xfrm>
            <a:off x="6171777" y="2809953"/>
            <a:ext cx="393886" cy="393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Прямоугольник 24"/>
          <p:cNvSpPr/>
          <p:nvPr/>
        </p:nvSpPr>
        <p:spPr>
          <a:xfrm>
            <a:off x="2855640" y="404664"/>
            <a:ext cx="62883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УМК по биологии. 10-11 классы.  </a:t>
            </a:r>
          </a:p>
          <a:p>
            <a:pPr algn="ctr">
              <a:defRPr/>
            </a:pPr>
            <a:r>
              <a:rPr lang="ru-RU" dirty="0" smtClean="0">
                <a:solidFill>
                  <a:srgbClr val="7030A0"/>
                </a:solidFill>
                <a:latin typeface="Impact" pitchFamily="34" charset="0"/>
              </a:rPr>
              <a:t>Углублённый </a:t>
            </a: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уровень </a:t>
            </a:r>
          </a:p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(под ред. В.К. Шумного, Г.М. Дымшица)</a:t>
            </a:r>
          </a:p>
        </p:txBody>
      </p:sp>
    </p:spTree>
    <p:extLst>
      <p:ext uri="{BB962C8B-B14F-4D97-AF65-F5344CB8AC3E}">
        <p14:creationId xmlns:p14="http://schemas.microsoft.com/office/powerpoint/2010/main" val="9286846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3856" t="25500" r="34644" b="32500"/>
          <a:stretch/>
        </p:blipFill>
        <p:spPr>
          <a:xfrm>
            <a:off x="4367808" y="1844824"/>
            <a:ext cx="5760640" cy="4320480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31100" t="12201" r="34644" b="33201"/>
          <a:stretch/>
        </p:blipFill>
        <p:spPr>
          <a:xfrm>
            <a:off x="445949" y="1344018"/>
            <a:ext cx="3849508" cy="3451283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5" name="Рисунок 18" descr="untitled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8702" y="430670"/>
            <a:ext cx="959411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855640" y="404664"/>
            <a:ext cx="62883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УМК по биологии. 10-11 классы.  </a:t>
            </a:r>
          </a:p>
          <a:p>
            <a:pPr algn="ctr">
              <a:defRPr/>
            </a:pPr>
            <a:r>
              <a:rPr lang="ru-RU" dirty="0" smtClean="0">
                <a:solidFill>
                  <a:srgbClr val="7030A0"/>
                </a:solidFill>
                <a:latin typeface="Impact" pitchFamily="34" charset="0"/>
              </a:rPr>
              <a:t>Углублённый </a:t>
            </a: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уровень </a:t>
            </a:r>
          </a:p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(под ред. В.К. Шумного, Г.М. Дымшица)</a:t>
            </a:r>
          </a:p>
        </p:txBody>
      </p:sp>
    </p:spTree>
    <p:extLst>
      <p:ext uri="{BB962C8B-B14F-4D97-AF65-F5344CB8AC3E}">
        <p14:creationId xmlns:p14="http://schemas.microsoft.com/office/powerpoint/2010/main" val="3670315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3226" t="23400" r="24406" b="21301"/>
          <a:stretch/>
        </p:blipFill>
        <p:spPr>
          <a:xfrm>
            <a:off x="1055440" y="1336874"/>
            <a:ext cx="8693720" cy="516393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55640" y="404664"/>
            <a:ext cx="62883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УМК по биологии. 10-11 классы.  </a:t>
            </a:r>
          </a:p>
          <a:p>
            <a:pPr algn="ctr">
              <a:defRPr/>
            </a:pPr>
            <a:r>
              <a:rPr lang="ru-RU" dirty="0" smtClean="0">
                <a:solidFill>
                  <a:srgbClr val="7030A0"/>
                </a:solidFill>
                <a:latin typeface="Impact" pitchFamily="34" charset="0"/>
              </a:rPr>
              <a:t>Углублённый </a:t>
            </a: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уровень </a:t>
            </a:r>
          </a:p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(под ред. В.К. Шумного, Г.М. Дымшица)</a:t>
            </a:r>
          </a:p>
        </p:txBody>
      </p:sp>
      <p:pic>
        <p:nvPicPr>
          <p:cNvPr id="5" name="Рисунок 18" descr="untitled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08368" y="433214"/>
            <a:ext cx="959411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014964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3069" t="17101" r="31888" b="36700"/>
          <a:stretch/>
        </p:blipFill>
        <p:spPr>
          <a:xfrm>
            <a:off x="5557237" y="2365590"/>
            <a:ext cx="5245668" cy="3890046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4" name="Рисунок 18" descr="untitled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17273" y="949493"/>
            <a:ext cx="959411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33463" t="19900" r="31888" b="4500"/>
          <a:stretch/>
        </p:blipFill>
        <p:spPr>
          <a:xfrm>
            <a:off x="1144137" y="1327994"/>
            <a:ext cx="4176463" cy="5125659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2855640" y="404664"/>
            <a:ext cx="62883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УМК по биологии. 10-11 классы.  </a:t>
            </a:r>
          </a:p>
          <a:p>
            <a:pPr algn="ctr">
              <a:defRPr/>
            </a:pPr>
            <a:r>
              <a:rPr lang="ru-RU" dirty="0" smtClean="0">
                <a:solidFill>
                  <a:srgbClr val="7030A0"/>
                </a:solidFill>
                <a:latin typeface="Impact" pitchFamily="34" charset="0"/>
              </a:rPr>
              <a:t>Углублённый </a:t>
            </a: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уровень </a:t>
            </a:r>
          </a:p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(под ред. В.К. Шумного, Г.М. Дымшица)</a:t>
            </a:r>
          </a:p>
        </p:txBody>
      </p:sp>
    </p:spTree>
    <p:extLst>
      <p:ext uri="{BB962C8B-B14F-4D97-AF65-F5344CB8AC3E}">
        <p14:creationId xmlns:p14="http://schemas.microsoft.com/office/powerpoint/2010/main" val="6439016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444" y="1042774"/>
            <a:ext cx="926373" cy="14519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37794" t="15001" r="38975" b="34908"/>
          <a:stretch/>
        </p:blipFill>
        <p:spPr>
          <a:xfrm>
            <a:off x="809030" y="1395637"/>
            <a:ext cx="3983131" cy="4831068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37794" t="66100" r="38581" b="17800"/>
          <a:stretch/>
        </p:blipFill>
        <p:spPr>
          <a:xfrm>
            <a:off x="4151784" y="2780928"/>
            <a:ext cx="5375178" cy="2060485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2855640" y="404664"/>
            <a:ext cx="62883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УМК по биологии. 10-11 классы.  </a:t>
            </a:r>
          </a:p>
          <a:p>
            <a:pPr algn="ctr">
              <a:defRPr/>
            </a:pPr>
            <a:r>
              <a:rPr lang="ru-RU" dirty="0" smtClean="0">
                <a:solidFill>
                  <a:srgbClr val="7030A0"/>
                </a:solidFill>
                <a:latin typeface="Impact" pitchFamily="34" charset="0"/>
              </a:rPr>
              <a:t>Углублённый </a:t>
            </a: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уровень </a:t>
            </a:r>
          </a:p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(под ред. В.К. Шумного, Г.М. Дымшица)</a:t>
            </a:r>
          </a:p>
        </p:txBody>
      </p:sp>
    </p:spTree>
    <p:extLst>
      <p:ext uri="{BB962C8B-B14F-4D97-AF65-F5344CB8AC3E}">
        <p14:creationId xmlns:p14="http://schemas.microsoft.com/office/powerpoint/2010/main" val="69180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908720"/>
            <a:ext cx="1389698" cy="1850463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3103009"/>
            <a:ext cx="1389698" cy="1935515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2927648" y="1052736"/>
            <a:ext cx="5184576" cy="41044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 i="1" dirty="0" smtClean="0">
                <a:solidFill>
                  <a:srgbClr val="FF0000"/>
                </a:solidFill>
                <a:latin typeface="+mj-lt"/>
              </a:rPr>
              <a:t>Главные особенности УМК :</a:t>
            </a:r>
          </a:p>
          <a:p>
            <a:endParaRPr lang="ru-RU" sz="1600" b="1" i="1" dirty="0" smtClean="0">
              <a:solidFill>
                <a:srgbClr val="FF0000"/>
              </a:solidFill>
              <a:latin typeface="+mj-lt"/>
            </a:endParaRP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•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Учебники рассчитаны как на 1, так и на 2 часа преподавания в неделю.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•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Линия направлена на развитие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умения делать конспекты и рефераты, готовить сообщения, презентации,  а также критически оценивать бытующие среди населения и в средствах массовой информации спекулятивные и некомпетентные взгляды на некоторые достижения и возможности современной биологии.</a:t>
            </a:r>
          </a:p>
          <a:p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endParaRPr lang="ru-RU" sz="1600" i="1" dirty="0">
              <a:solidFill>
                <a:schemeClr val="accent1">
                  <a:lumMod val="50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07568" y="260649"/>
            <a:ext cx="69364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УМК по биологии. 10-11 классы.  </a:t>
            </a:r>
          </a:p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Базовый уровень (под ред. Д.К. Беляева)</a:t>
            </a:r>
          </a:p>
        </p:txBody>
      </p:sp>
    </p:spTree>
    <p:extLst>
      <p:ext uri="{BB962C8B-B14F-4D97-AF65-F5344CB8AC3E}">
        <p14:creationId xmlns:p14="http://schemas.microsoft.com/office/powerpoint/2010/main" val="257784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183" y="908720"/>
            <a:ext cx="1027069" cy="1609826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37006" t="14300" r="37794" b="26901"/>
          <a:stretch/>
        </p:blipFill>
        <p:spPr>
          <a:xfrm>
            <a:off x="5087888" y="1421732"/>
            <a:ext cx="3823543" cy="5018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37400" t="21301" r="38582" b="13601"/>
          <a:stretch/>
        </p:blipFill>
        <p:spPr>
          <a:xfrm>
            <a:off x="1504332" y="1433167"/>
            <a:ext cx="3180453" cy="484888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855640" y="404664"/>
            <a:ext cx="62883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УМК по биологии. 10-11 классы.  </a:t>
            </a:r>
          </a:p>
          <a:p>
            <a:pPr algn="ctr">
              <a:defRPr/>
            </a:pPr>
            <a:r>
              <a:rPr lang="ru-RU" dirty="0" smtClean="0">
                <a:solidFill>
                  <a:srgbClr val="7030A0"/>
                </a:solidFill>
                <a:latin typeface="Impact" pitchFamily="34" charset="0"/>
              </a:rPr>
              <a:t>Углублённый </a:t>
            </a: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уровень </a:t>
            </a:r>
          </a:p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(под ред. В.К. Шумного, Г.М. Дымшица)</a:t>
            </a:r>
          </a:p>
        </p:txBody>
      </p:sp>
    </p:spTree>
    <p:extLst>
      <p:ext uri="{BB962C8B-B14F-4D97-AF65-F5344CB8AC3E}">
        <p14:creationId xmlns:p14="http://schemas.microsoft.com/office/powerpoint/2010/main" val="36081148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33" t="14298" r="34756" b="6963"/>
          <a:stretch/>
        </p:blipFill>
        <p:spPr bwMode="auto">
          <a:xfrm>
            <a:off x="2333130" y="1614018"/>
            <a:ext cx="3025535" cy="4598223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3" t="15964" r="35333" b="41074"/>
          <a:stretch/>
        </p:blipFill>
        <p:spPr bwMode="auto">
          <a:xfrm>
            <a:off x="5447928" y="1772816"/>
            <a:ext cx="4403908" cy="3691016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859" y="2022766"/>
            <a:ext cx="926373" cy="145199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855640" y="404664"/>
            <a:ext cx="62883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УМК по биологии. 10-11 классы.  </a:t>
            </a:r>
          </a:p>
          <a:p>
            <a:pPr algn="ctr">
              <a:defRPr/>
            </a:pPr>
            <a:r>
              <a:rPr lang="ru-RU" dirty="0" smtClean="0">
                <a:solidFill>
                  <a:srgbClr val="7030A0"/>
                </a:solidFill>
                <a:latin typeface="Impact" pitchFamily="34" charset="0"/>
              </a:rPr>
              <a:t>Углублённый </a:t>
            </a: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уровень </a:t>
            </a:r>
          </a:p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(под ред. В.К. Шумного, Г.М. Дымшица)</a:t>
            </a:r>
          </a:p>
        </p:txBody>
      </p:sp>
    </p:spTree>
    <p:extLst>
      <p:ext uri="{BB962C8B-B14F-4D97-AF65-F5344CB8AC3E}">
        <p14:creationId xmlns:p14="http://schemas.microsoft.com/office/powerpoint/2010/main" val="35035972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5431" t="41599" r="35431" b="22001"/>
          <a:stretch/>
        </p:blipFill>
        <p:spPr>
          <a:xfrm>
            <a:off x="483291" y="1484784"/>
            <a:ext cx="4744698" cy="3334112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424" y="620688"/>
            <a:ext cx="877322" cy="11871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37006" t="20601" r="35825" b="29700"/>
          <a:stretch/>
        </p:blipFill>
        <p:spPr>
          <a:xfrm>
            <a:off x="5306351" y="1993855"/>
            <a:ext cx="4353342" cy="4479524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2855640" y="404664"/>
            <a:ext cx="62883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УМК по биологии. 10-11 классы.  </a:t>
            </a:r>
          </a:p>
          <a:p>
            <a:pPr algn="ctr">
              <a:defRPr/>
            </a:pPr>
            <a:r>
              <a:rPr lang="ru-RU" dirty="0" smtClean="0">
                <a:solidFill>
                  <a:srgbClr val="7030A0"/>
                </a:solidFill>
                <a:latin typeface="Impact" pitchFamily="34" charset="0"/>
              </a:rPr>
              <a:t>Углублённый </a:t>
            </a: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уровень </a:t>
            </a:r>
          </a:p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(под ред. В.К. Шумного, Г.М. Дымшица)</a:t>
            </a:r>
          </a:p>
        </p:txBody>
      </p:sp>
    </p:spTree>
    <p:extLst>
      <p:ext uri="{BB962C8B-B14F-4D97-AF65-F5344CB8AC3E}">
        <p14:creationId xmlns:p14="http://schemas.microsoft.com/office/powerpoint/2010/main" val="10824316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ZGaponyuk\AppData\Local\Temp\untitl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8544272" y="1412776"/>
            <a:ext cx="1560173" cy="188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ZGaponyuk\AppData\Local\Temp\untitle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8541973" y="3358233"/>
            <a:ext cx="1562472" cy="198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927648" y="1412776"/>
            <a:ext cx="296747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500" b="1" i="1" dirty="0" smtClean="0">
                <a:solidFill>
                  <a:srgbClr val="FF0000"/>
                </a:solidFill>
              </a:rPr>
              <a:t>Особенности УМК 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847528" y="2204864"/>
            <a:ext cx="6552728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•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 Учебники соответствуют базовому уровню    </a:t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    изучения биологии в 10-11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</a:rPr>
              <a:t>кл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. - 1 ч/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</a:rPr>
              <a:t>нед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Соблюдена преемственность с линией по биологии для основной (5-9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</a:rPr>
              <a:t>кл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.) школы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Курс построен в соответствии с уровневой организацией жизни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Учебник – организатор учебной деятельности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19536" y="332656"/>
            <a:ext cx="72244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Учебно-методический комплекс </a:t>
            </a:r>
          </a:p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«Линия жизни» под ред. В.В. Пасечника. 10-11 . </a:t>
            </a:r>
          </a:p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Базовый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026721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2574657" y="1916832"/>
            <a:ext cx="6786500" cy="4173221"/>
            <a:chOff x="539552" y="1988840"/>
            <a:chExt cx="6336704" cy="4211590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26966" t="8847" r="24603" b="8847"/>
            <a:stretch>
              <a:fillRect/>
            </a:stretch>
          </p:blipFill>
          <p:spPr bwMode="auto">
            <a:xfrm>
              <a:off x="539552" y="1988840"/>
              <a:ext cx="3171019" cy="4176464"/>
            </a:xfrm>
            <a:prstGeom prst="rect">
              <a:avLst/>
            </a:prstGeom>
            <a:noFill/>
            <a:ln w="9525">
              <a:solidFill>
                <a:schemeClr val="accent5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738489" y="2222669"/>
              <a:ext cx="1368152" cy="7286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ru-RU" sz="4500" b="1" i="0" u="none" strike="noStrike" cap="none" spc="0" normalizeH="0" baseline="0" dirty="0" smtClean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FillTx/>
                  <a:latin typeface="+mj-lt"/>
                  <a:ea typeface="+mj-ea"/>
                  <a:cs typeface="+mj-cs"/>
                  <a:sym typeface="Helvetica"/>
                </a:rPr>
                <a:t>§</a:t>
              </a:r>
              <a:r>
                <a:rPr kumimoji="0" lang="en-US" sz="4500" b="1" i="0" u="none" strike="noStrike" cap="none" spc="0" normalizeH="0" baseline="0" dirty="0" smtClean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FillTx/>
                  <a:latin typeface="+mj-lt"/>
                  <a:ea typeface="+mj-ea"/>
                  <a:cs typeface="+mj-cs"/>
                  <a:sym typeface="Helvetica"/>
                </a:rPr>
                <a:t>21</a:t>
              </a:r>
              <a:endParaRPr kumimoji="0" lang="ru-RU" sz="4500" b="1" i="0" u="none" strike="noStrike" cap="none" spc="0" normalizeH="0" baseline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endParaRPr>
            </a:p>
          </p:txBody>
        </p:sp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26966" t="8085" r="24603" b="8847"/>
            <a:stretch>
              <a:fillRect/>
            </a:stretch>
          </p:blipFill>
          <p:spPr bwMode="auto">
            <a:xfrm>
              <a:off x="3707904" y="1988840"/>
              <a:ext cx="3168352" cy="4211590"/>
            </a:xfrm>
            <a:prstGeom prst="rect">
              <a:avLst/>
            </a:prstGeom>
            <a:noFill/>
            <a:ln w="9525">
              <a:solidFill>
                <a:schemeClr val="accent5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</p:pic>
      </p:grpSp>
      <p:sp>
        <p:nvSpPr>
          <p:cNvPr id="7" name="Содержимое 2"/>
          <p:cNvSpPr txBox="1">
            <a:spLocks/>
          </p:cNvSpPr>
          <p:nvPr/>
        </p:nvSpPr>
        <p:spPr>
          <a:xfrm>
            <a:off x="2485673" y="1412776"/>
            <a:ext cx="6011387" cy="504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Wingdings 2" pitchFamily="18" charset="2"/>
              <a:buNone/>
              <a:tabLst/>
              <a:defRPr/>
            </a:pPr>
            <a:r>
              <a:rPr lang="ru-RU" altLang="ru-RU" b="1" dirty="0">
                <a:solidFill>
                  <a:schemeClr val="bg2">
                    <a:lumMod val="10000"/>
                  </a:schemeClr>
                </a:solidFill>
                <a:ea typeface="+mn-ea"/>
                <a:cs typeface="+mn-cs"/>
                <a:sym typeface="Calibri"/>
              </a:rPr>
              <a:t>Структура </a:t>
            </a:r>
            <a:r>
              <a:rPr lang="ru-RU" altLang="ru-RU" b="1" dirty="0" smtClean="0">
                <a:solidFill>
                  <a:schemeClr val="bg2">
                    <a:lumMod val="10000"/>
                  </a:schemeClr>
                </a:solidFill>
                <a:ea typeface="+mn-ea"/>
                <a:cs typeface="+mn-cs"/>
                <a:sym typeface="Calibri"/>
              </a:rPr>
              <a:t>параграфа: информационный блок</a:t>
            </a:r>
            <a:endParaRPr lang="ru-RU" altLang="ru-RU" b="1" dirty="0">
              <a:solidFill>
                <a:schemeClr val="bg2">
                  <a:lumMod val="10000"/>
                </a:schemeClr>
              </a:solidFill>
              <a:ea typeface="+mn-ea"/>
              <a:cs typeface="+mn-cs"/>
              <a:sym typeface="Calibri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lang="ru-RU" altLang="ru-RU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  <a:sym typeface="Calibri"/>
              </a:rPr>
              <a:t> 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Wingdings 2" pitchFamily="18" charset="2"/>
              <a:buNone/>
              <a:tabLst/>
              <a:defRPr/>
            </a:pPr>
            <a:endParaRPr kumimoji="0" lang="ru-RU" altLang="ru-RU" sz="2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370566" y="3223721"/>
            <a:ext cx="1944216" cy="340514"/>
          </a:xfrm>
          <a:prstGeom prst="wedgeRoundRectCallout">
            <a:avLst>
              <a:gd name="adj1" fmla="val 104737"/>
              <a:gd name="adj2" fmla="val -91698"/>
              <a:gd name="adj3" fmla="val 16667"/>
            </a:avLst>
          </a:prstGeom>
          <a:noFill/>
          <a:ln w="25400" cap="flat">
            <a:solidFill>
              <a:schemeClr val="accent5">
                <a:lumMod val="75000"/>
              </a:schemeClr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Актуализация знаний</a:t>
            </a:r>
            <a:endParaRPr kumimoji="0" lang="ru-RU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55640" y="332656"/>
            <a:ext cx="62883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Учебно-методический комплекс </a:t>
            </a:r>
          </a:p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«Линия жизни» под ред. В.В. Пасечника. 10-11 . </a:t>
            </a:r>
          </a:p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Базовый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332429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61344" y="462116"/>
            <a:ext cx="7282656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srgbClr val="7030A0"/>
                </a:solidFill>
                <a:latin typeface="Impact" pitchFamily="34" charset="0"/>
              </a:rPr>
              <a:t>Учебно-методический комплекс </a:t>
            </a:r>
          </a:p>
          <a:p>
            <a:pPr algn="ctr">
              <a:defRPr/>
            </a:pPr>
            <a:r>
              <a:rPr lang="ru-RU" dirty="0" smtClean="0">
                <a:solidFill>
                  <a:srgbClr val="7030A0"/>
                </a:solidFill>
                <a:latin typeface="Impact" pitchFamily="34" charset="0"/>
              </a:rPr>
              <a:t>«</a:t>
            </a: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Линия жизни» под ред. В.В. Пасечника. 10-11 . </a:t>
            </a:r>
          </a:p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Базовый уровень</a:t>
            </a:r>
          </a:p>
          <a:p>
            <a:pPr algn="ctr">
              <a:defRPr/>
            </a:pPr>
            <a:r>
              <a:rPr lang="ru-RU" sz="4000" dirty="0">
                <a:solidFill>
                  <a:schemeClr val="bg1"/>
                </a:solidFill>
                <a:latin typeface="Impact" pitchFamily="34" charset="0"/>
              </a:rPr>
              <a:t> </a:t>
            </a: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1861344" y="1520788"/>
            <a:ext cx="6887120" cy="7560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Wingdings 2" pitchFamily="18" charset="2"/>
              <a:buNone/>
              <a:tabLst/>
              <a:defRPr/>
            </a:pPr>
            <a:r>
              <a:rPr lang="ru-RU" altLang="ru-RU" b="1" dirty="0">
                <a:solidFill>
                  <a:schemeClr val="bg2">
                    <a:lumMod val="10000"/>
                  </a:schemeClr>
                </a:solidFill>
                <a:ea typeface="+mn-ea"/>
                <a:cs typeface="+mn-cs"/>
                <a:sym typeface="Calibri"/>
              </a:rPr>
              <a:t>Структура </a:t>
            </a:r>
            <a:r>
              <a:rPr lang="ru-RU" altLang="ru-RU" b="1" dirty="0" smtClean="0">
                <a:solidFill>
                  <a:schemeClr val="bg2">
                    <a:lumMod val="10000"/>
                  </a:schemeClr>
                </a:solidFill>
                <a:ea typeface="+mn-ea"/>
                <a:cs typeface="+mn-cs"/>
                <a:sym typeface="Calibri"/>
              </a:rPr>
              <a:t>параграфа: </a:t>
            </a:r>
            <a:r>
              <a:rPr lang="ru-RU" altLang="ru-RU" b="1" dirty="0" err="1" smtClean="0">
                <a:solidFill>
                  <a:schemeClr val="bg2">
                    <a:lumMod val="10000"/>
                  </a:schemeClr>
                </a:solidFill>
                <a:ea typeface="+mn-ea"/>
                <a:cs typeface="+mn-cs"/>
                <a:sym typeface="Calibri"/>
              </a:rPr>
              <a:t>деятельностный</a:t>
            </a:r>
            <a:r>
              <a:rPr lang="ru-RU" altLang="ru-RU" b="1" dirty="0" smtClean="0">
                <a:solidFill>
                  <a:schemeClr val="bg2">
                    <a:lumMod val="10000"/>
                  </a:schemeClr>
                </a:solidFill>
                <a:ea typeface="+mn-ea"/>
                <a:cs typeface="+mn-cs"/>
                <a:sym typeface="Calibri"/>
              </a:rPr>
              <a:t> блок «Моя лаборатория». Модели учебной деятельности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Wingdings 2" pitchFamily="18" charset="2"/>
              <a:buNone/>
              <a:tabLst/>
              <a:defRPr/>
            </a:pPr>
            <a:endParaRPr lang="ru-RU" altLang="ru-RU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  <a:sym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lang="ru-RU" altLang="ru-RU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  <a:sym typeface="Calibri"/>
              </a:rPr>
              <a:t>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Wingdings 2" pitchFamily="18" charset="2"/>
              <a:buNone/>
              <a:tabLst/>
              <a:defRPr/>
            </a:pPr>
            <a:endParaRPr kumimoji="0" lang="ru-RU" altLang="ru-RU" sz="2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2267744" y="2132856"/>
            <a:ext cx="6768751" cy="4009923"/>
            <a:chOff x="1691680" y="1646465"/>
            <a:chExt cx="6741257" cy="4518839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25097" t="7331" r="23519" b="4267"/>
            <a:stretch>
              <a:fillRect/>
            </a:stretch>
          </p:blipFill>
          <p:spPr bwMode="auto">
            <a:xfrm>
              <a:off x="1691680" y="1646465"/>
              <a:ext cx="3348372" cy="4518839"/>
            </a:xfrm>
            <a:prstGeom prst="rect">
              <a:avLst/>
            </a:prstGeom>
            <a:noFill/>
            <a:ln w="9525">
              <a:solidFill>
                <a:schemeClr val="accent5">
                  <a:lumMod val="75000"/>
                </a:schemeClr>
              </a:solidFill>
              <a:miter lim="800000"/>
              <a:headEnd/>
              <a:tailEnd/>
            </a:ln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25194" t="11713" r="23810" b="1227"/>
            <a:stretch>
              <a:fillRect/>
            </a:stretch>
          </p:blipFill>
          <p:spPr bwMode="auto">
            <a:xfrm>
              <a:off x="5048561" y="1646465"/>
              <a:ext cx="3384376" cy="4518839"/>
            </a:xfrm>
            <a:prstGeom prst="rect">
              <a:avLst/>
            </a:prstGeom>
            <a:noFill/>
            <a:ln w="9525">
              <a:solidFill>
                <a:schemeClr val="accent5">
                  <a:lumMod val="75000"/>
                </a:schemeClr>
              </a:solidFill>
              <a:miter lim="800000"/>
              <a:headEnd/>
              <a:tailEnd/>
            </a:ln>
          </p:spPr>
        </p:pic>
      </p:grpSp>
      <p:sp>
        <p:nvSpPr>
          <p:cNvPr id="5" name="Скругленная прямоугольная выноска 4"/>
          <p:cNvSpPr/>
          <p:nvPr/>
        </p:nvSpPr>
        <p:spPr>
          <a:xfrm>
            <a:off x="39292" y="3242063"/>
            <a:ext cx="2267747" cy="340514"/>
          </a:xfrm>
          <a:prstGeom prst="wedgeRoundRectCallout">
            <a:avLst>
              <a:gd name="adj1" fmla="val 58637"/>
              <a:gd name="adj2" fmla="val 117540"/>
              <a:gd name="adj3" fmla="val 16667"/>
            </a:avLst>
          </a:prstGeom>
          <a:solidFill>
            <a:srgbClr val="FFFFFF"/>
          </a:solidFill>
          <a:ln w="25400" cap="flat">
            <a:solidFill>
              <a:schemeClr val="accent5">
                <a:lumMod val="75000"/>
              </a:schemeClr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 panose="020B0606020202030204" pitchFamily="34" charset="0"/>
                <a:sym typeface="Helvetica"/>
              </a:rPr>
              <a:t>Репродуктивные</a:t>
            </a:r>
            <a:r>
              <a:rPr kumimoji="0" lang="ru-RU" sz="1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 panose="020B0606020202030204" pitchFamily="34" charset="0"/>
                <a:sym typeface="Helvetica"/>
              </a:rPr>
              <a:t> вопросы</a:t>
            </a:r>
            <a:endParaRPr kumimoji="0" lang="ru-RU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Narrow" panose="020B0606020202030204" pitchFamily="34" charset="0"/>
              <a:sym typeface="Helvetica"/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-16944" y="4174394"/>
            <a:ext cx="2041859" cy="578877"/>
          </a:xfrm>
          <a:prstGeom prst="wedgeRoundRectCallout">
            <a:avLst>
              <a:gd name="adj1" fmla="val 72637"/>
              <a:gd name="adj2" fmla="val 31215"/>
              <a:gd name="adj3" fmla="val 16667"/>
            </a:avLst>
          </a:prstGeom>
          <a:solidFill>
            <a:srgbClr val="FFFFFF"/>
          </a:solidFill>
          <a:ln w="25400" cap="flat">
            <a:solidFill>
              <a:schemeClr val="accent5">
                <a:lumMod val="75000"/>
              </a:schemeClr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400" dirty="0" smtClean="0">
                <a:latin typeface="Arial Narrow" panose="020B0606020202030204" pitchFamily="34" charset="0"/>
              </a:rPr>
              <a:t>Продуктивные в</a:t>
            </a:r>
            <a:r>
              <a:rPr kumimoji="0" lang="ru-RU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 panose="020B0606020202030204" pitchFamily="34" charset="0"/>
                <a:sym typeface="Helvetica"/>
              </a:rPr>
              <a:t>опросы и задания, в </a:t>
            </a:r>
            <a:r>
              <a:rPr kumimoji="0" lang="ru-RU" sz="14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 panose="020B0606020202030204" pitchFamily="34" charset="0"/>
                <a:sym typeface="Helvetica"/>
              </a:rPr>
              <a:t>т.ч</a:t>
            </a:r>
            <a:r>
              <a:rPr kumimoji="0" lang="ru-RU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 panose="020B0606020202030204" pitchFamily="34" charset="0"/>
                <a:sym typeface="Helvetica"/>
              </a:rPr>
              <a:t>. УУД</a:t>
            </a:r>
            <a:endParaRPr kumimoji="0" lang="ru-RU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Narrow" panose="020B0606020202030204" pitchFamily="34" charset="0"/>
              <a:sym typeface="Helvetica"/>
            </a:endParaRP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55061" y="5253317"/>
            <a:ext cx="2088232" cy="340514"/>
          </a:xfrm>
          <a:prstGeom prst="wedgeRoundRectCallout">
            <a:avLst>
              <a:gd name="adj1" fmla="val 67594"/>
              <a:gd name="adj2" fmla="val -71"/>
              <a:gd name="adj3" fmla="val 16667"/>
            </a:avLst>
          </a:prstGeom>
          <a:solidFill>
            <a:srgbClr val="FFFFFF"/>
          </a:solidFill>
          <a:ln w="25400" cap="flat">
            <a:solidFill>
              <a:schemeClr val="accent5">
                <a:lumMod val="75000"/>
              </a:schemeClr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 panose="020B0606020202030204" pitchFamily="34" charset="0"/>
                <a:sym typeface="Helvetica"/>
              </a:rPr>
              <a:t>Дополнительный материал</a:t>
            </a:r>
            <a:endParaRPr kumimoji="0" lang="ru-RU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Narrow" panose="020B0606020202030204" pitchFamily="34" charset="0"/>
              <a:sym typeface="Helvetica"/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8017372" y="3122881"/>
            <a:ext cx="1152127" cy="578877"/>
          </a:xfrm>
          <a:prstGeom prst="wedgeRoundRectCallout">
            <a:avLst>
              <a:gd name="adj1" fmla="val 9989"/>
              <a:gd name="adj2" fmla="val 152983"/>
              <a:gd name="adj3" fmla="val 16667"/>
            </a:avLst>
          </a:prstGeom>
          <a:solidFill>
            <a:srgbClr val="FFFFFF"/>
          </a:solidFill>
          <a:ln w="25400" cap="flat">
            <a:solidFill>
              <a:schemeClr val="accent5">
                <a:lumMod val="75000"/>
              </a:schemeClr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 panose="020B0606020202030204" pitchFamily="34" charset="0"/>
                <a:sym typeface="Helvetica"/>
              </a:rPr>
              <a:t>Задания</a:t>
            </a:r>
            <a:r>
              <a:rPr kumimoji="0" lang="ru-RU" sz="1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 panose="020B0606020202030204" pitchFamily="34" charset="0"/>
                <a:sym typeface="Helvetica"/>
              </a:rPr>
              <a:t> для обсуждения</a:t>
            </a:r>
            <a:endParaRPr kumimoji="0" lang="ru-RU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Narrow" panose="020B0606020202030204" pitchFamily="34" charset="0"/>
              <a:sym typeface="Helvetica"/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5897575" y="5683084"/>
            <a:ext cx="2785586" cy="578877"/>
          </a:xfrm>
          <a:prstGeom prst="wedgeRoundRectCallout">
            <a:avLst>
              <a:gd name="adj1" fmla="val -14878"/>
              <a:gd name="adj2" fmla="val -116933"/>
              <a:gd name="adj3" fmla="val 16667"/>
            </a:avLst>
          </a:prstGeom>
          <a:solidFill>
            <a:srgbClr val="FFFFFF"/>
          </a:solidFill>
          <a:ln w="25400" cap="flat">
            <a:solidFill>
              <a:schemeClr val="accent5">
                <a:lumMod val="75000"/>
              </a:schemeClr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 panose="020B0606020202030204" pitchFamily="34" charset="0"/>
                <a:sym typeface="Helvetica"/>
              </a:rPr>
              <a:t>Исследовательская деятельность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400" dirty="0" smtClean="0">
                <a:latin typeface="Arial Narrow" panose="020B0606020202030204" pitchFamily="34" charset="0"/>
              </a:rPr>
              <a:t>Приложение 1</a:t>
            </a:r>
            <a:endParaRPr kumimoji="0" lang="ru-RU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Narrow" panose="020B0606020202030204" pitchFamily="34" charset="0"/>
              <a:sym typeface="Helvetica"/>
            </a:endParaRP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39292" y="2337084"/>
            <a:ext cx="2088232" cy="340514"/>
          </a:xfrm>
          <a:prstGeom prst="wedgeRoundRectCallout">
            <a:avLst>
              <a:gd name="adj1" fmla="val 86725"/>
              <a:gd name="adj2" fmla="val 49464"/>
              <a:gd name="adj3" fmla="val 16667"/>
            </a:avLst>
          </a:prstGeom>
          <a:solidFill>
            <a:srgbClr val="FFFFFF"/>
          </a:solidFill>
          <a:ln w="25400" cap="flat">
            <a:solidFill>
              <a:schemeClr val="accent5">
                <a:lumMod val="75000"/>
              </a:schemeClr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 panose="020B0606020202030204" pitchFamily="34" charset="0"/>
                <a:sym typeface="Helvetica"/>
              </a:rPr>
              <a:t>Проблемный вопрос</a:t>
            </a:r>
            <a:endParaRPr kumimoji="0" lang="ru-RU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Narrow" panose="020B0606020202030204" pitchFamily="34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0908671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mtokareva\Downloads\(cover) Биология. 10 кл. Углублённый уровень (Под ред. Пасечника В. В.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168" y="1628800"/>
            <a:ext cx="1394052" cy="1851330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mtokareva\Downloads\(cover) Биология. 11 класс. Углублённый уровень (Под ред. Пасечника В. В.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434" y="3848810"/>
            <a:ext cx="1485990" cy="1942470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15480" y="1916832"/>
            <a:ext cx="5999566" cy="4247317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Обеспечивает </a:t>
            </a:r>
            <a:r>
              <a:rPr lang="ru-RU" dirty="0"/>
              <a:t>изучение биологии на </a:t>
            </a:r>
            <a:r>
              <a:rPr lang="ru-RU" dirty="0" smtClean="0"/>
              <a:t>углублённом уровне.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Ориентирован </a:t>
            </a:r>
            <a:r>
              <a:rPr lang="ru-RU" dirty="0"/>
              <a:t>на подготовку к сдаче </a:t>
            </a:r>
            <a:r>
              <a:rPr lang="ru-RU" dirty="0" smtClean="0"/>
              <a:t>ЕГЭ.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Создан </a:t>
            </a:r>
            <a:r>
              <a:rPr lang="ru-RU" dirty="0"/>
              <a:t>для учащихся классов медико-биологического профиля (в учебники включена рубрика "Шаги в медицину"). Материалы, размещенные в этой рубрике, помогут учащимся познакомиться с основами возможной профессии и понять, как происходит научно-практическое взаимодействие биологии и медицины</a:t>
            </a:r>
            <a:r>
              <a:rPr lang="ru-RU" dirty="0" smtClean="0"/>
              <a:t>.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Многие </a:t>
            </a:r>
            <a:r>
              <a:rPr lang="ru-RU" dirty="0"/>
              <a:t>темы по общей биологии рассматриваются в сочетании с предметами областей естественных, математических и гуманитарных наук.</a:t>
            </a:r>
          </a:p>
          <a:p>
            <a:r>
              <a:rPr lang="ru-RU" dirty="0" smtClean="0"/>
              <a:t>                                                                                                                                                                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559496" y="548680"/>
            <a:ext cx="75845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Учебно-методический комплекс </a:t>
            </a:r>
          </a:p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«Линия жизни» под ред. В.В. Пасечника. 10-11 . </a:t>
            </a:r>
          </a:p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Углублённый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1608642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 txBox="1">
            <a:spLocks/>
          </p:cNvSpPr>
          <p:nvPr/>
        </p:nvSpPr>
        <p:spPr>
          <a:xfrm>
            <a:off x="1720696" y="1669171"/>
            <a:ext cx="1836204" cy="8237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Wingdings 2" pitchFamily="18" charset="2"/>
              <a:buNone/>
              <a:tabLst/>
              <a:defRPr/>
            </a:pPr>
            <a:r>
              <a:rPr lang="ru-RU" alt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alibri"/>
              </a:rPr>
              <a:t>Итоги главы</a:t>
            </a:r>
            <a:endParaRPr lang="ru-RU" altLang="ru-RU" b="1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lang="ru-RU" altLang="ru-RU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  <a:sym typeface="Calibri"/>
              </a:rPr>
              <a:t>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Wingdings 2" pitchFamily="18" charset="2"/>
              <a:buNone/>
              <a:tabLst/>
              <a:defRPr/>
            </a:pPr>
            <a:endParaRPr kumimoji="0" lang="ru-RU" altLang="ru-RU" sz="2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4304934" y="1669171"/>
            <a:ext cx="2592288" cy="7517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rmAutofit fontScale="2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Wingdings 2" pitchFamily="18" charset="2"/>
              <a:buNone/>
              <a:tabLst/>
              <a:defRPr/>
            </a:pPr>
            <a:r>
              <a:rPr kumimoji="0" lang="en-US" altLang="ru-RU" sz="8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ea typeface="+mn-ea"/>
                <a:cs typeface="+mn-cs"/>
                <a:sym typeface="Calibri"/>
              </a:rPr>
              <a:t>    </a:t>
            </a:r>
            <a:r>
              <a:rPr kumimoji="0" lang="ru-RU" altLang="ru-RU" sz="7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alibri"/>
              </a:rPr>
              <a:t>Вступление в тему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sym typeface="Calibri"/>
              </a:rPr>
              <a:t>  </a:t>
            </a:r>
            <a:endParaRPr kumimoji="0" lang="ru-RU" altLang="ru-RU" sz="1600" u="none" strike="noStrike" kern="0" cap="none" spc="0" normalizeH="0" baseline="0" noProof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ea typeface="+mn-ea"/>
              <a:cs typeface="+mn-cs"/>
              <a:sym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Wingdings 2" pitchFamily="18" charset="2"/>
              <a:buNone/>
              <a:tabLst/>
              <a:defRPr/>
            </a:pPr>
            <a:endParaRPr kumimoji="0" lang="ru-RU" altLang="ru-RU" sz="24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5" name="Picture 2" descr="Y:\Полученные файлы\Пасечник_угл развороты\11_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342" y="2054932"/>
            <a:ext cx="3131886" cy="415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Y:\Полученные файлы\Пасечник_угл развороты\11_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872" y="2045029"/>
            <a:ext cx="3138217" cy="416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ая прямоугольная выноска 5"/>
          <p:cNvSpPr/>
          <p:nvPr/>
        </p:nvSpPr>
        <p:spPr>
          <a:xfrm>
            <a:off x="8494733" y="3398287"/>
            <a:ext cx="1835687" cy="408618"/>
          </a:xfrm>
          <a:prstGeom prst="wedgeRoundRectCallout">
            <a:avLst>
              <a:gd name="adj1" fmla="val -137136"/>
              <a:gd name="adj2" fmla="val 25566"/>
              <a:gd name="adj3" fmla="val 16667"/>
            </a:avLst>
          </a:prstGeom>
          <a:solidFill>
            <a:srgbClr val="FFFFFF"/>
          </a:solidFill>
          <a:ln w="25400" cap="flat">
            <a:solidFill>
              <a:schemeClr val="accent6">
                <a:lumMod val="75000"/>
              </a:schemeClr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 panose="020B0606020202030204" pitchFamily="34" charset="0"/>
                <a:sym typeface="Helvetica"/>
              </a:rPr>
              <a:t> </a:t>
            </a:r>
            <a:r>
              <a:rPr kumimoji="0" lang="ru-RU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 panose="020B0606020202030204" pitchFamily="34" charset="0"/>
                <a:sym typeface="Helvetica"/>
              </a:rPr>
              <a:t>Аннотированный текст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Narrow" panose="020B0606020202030204" pitchFamily="34" charset="0"/>
              <a:sym typeface="Helvetica"/>
            </a:endParaRP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7854838" y="4631346"/>
            <a:ext cx="1049495" cy="340514"/>
          </a:xfrm>
          <a:prstGeom prst="wedgeRoundRectCallout">
            <a:avLst>
              <a:gd name="adj1" fmla="val -139259"/>
              <a:gd name="adj2" fmla="val -73071"/>
              <a:gd name="adj3" fmla="val 16667"/>
            </a:avLst>
          </a:prstGeom>
          <a:solidFill>
            <a:srgbClr val="FFFFFF"/>
          </a:solidFill>
          <a:ln w="25400" cap="flat">
            <a:solidFill>
              <a:schemeClr val="accent6">
                <a:lumMod val="75000"/>
              </a:schemeClr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 panose="020B0606020202030204" pitchFamily="34" charset="0"/>
                <a:sym typeface="Helvetica"/>
              </a:rPr>
              <a:t>Мотивация</a:t>
            </a:r>
            <a:endParaRPr kumimoji="0" lang="ru-RU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Narrow" panose="020B0606020202030204" pitchFamily="34" charset="0"/>
              <a:sym typeface="Helvetica"/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7854838" y="5455787"/>
            <a:ext cx="2088232" cy="340514"/>
          </a:xfrm>
          <a:prstGeom prst="wedgeRoundRectCallout">
            <a:avLst>
              <a:gd name="adj1" fmla="val -89342"/>
              <a:gd name="adj2" fmla="val 20787"/>
              <a:gd name="adj3" fmla="val 16667"/>
            </a:avLst>
          </a:prstGeom>
          <a:solidFill>
            <a:srgbClr val="FFFFFF"/>
          </a:solidFill>
          <a:ln w="25400" cap="flat">
            <a:solidFill>
              <a:schemeClr val="accent6">
                <a:lumMod val="75000"/>
              </a:schemeClr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 panose="020B0606020202030204" pitchFamily="34" charset="0"/>
                <a:sym typeface="Helvetica"/>
              </a:rPr>
              <a:t>Планируемый результат</a:t>
            </a:r>
            <a:endParaRPr kumimoji="0" lang="ru-RU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Narrow" panose="020B0606020202030204" pitchFamily="34" charset="0"/>
              <a:sym typeface="Helvetica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59496" y="548680"/>
            <a:ext cx="75845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Учебно-методический комплекс </a:t>
            </a:r>
          </a:p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«Линия жизни» под ред. В.В. Пасечника. 10-11 . </a:t>
            </a:r>
          </a:p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Углублённый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8994391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 txBox="1">
            <a:spLocks/>
          </p:cNvSpPr>
          <p:nvPr/>
        </p:nvSpPr>
        <p:spPr>
          <a:xfrm>
            <a:off x="2161012" y="1624477"/>
            <a:ext cx="6011387" cy="504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Wingdings 2" pitchFamily="18" charset="2"/>
              <a:buNone/>
              <a:tabLst/>
              <a:defRPr/>
            </a:pPr>
            <a:r>
              <a:rPr lang="ru-RU" altLang="ru-RU" b="1" dirty="0">
                <a:solidFill>
                  <a:schemeClr val="bg2">
                    <a:lumMod val="10000"/>
                  </a:schemeClr>
                </a:solidFill>
                <a:ea typeface="+mn-ea"/>
                <a:cs typeface="+mn-cs"/>
                <a:sym typeface="Calibri"/>
              </a:rPr>
              <a:t>Структура </a:t>
            </a:r>
            <a:r>
              <a:rPr lang="ru-RU" altLang="ru-RU" b="1" dirty="0" smtClean="0">
                <a:solidFill>
                  <a:schemeClr val="bg2">
                    <a:lumMod val="10000"/>
                  </a:schemeClr>
                </a:solidFill>
                <a:ea typeface="+mn-ea"/>
                <a:cs typeface="+mn-cs"/>
                <a:sym typeface="Calibri"/>
              </a:rPr>
              <a:t>параграфа</a:t>
            </a:r>
            <a:endParaRPr lang="ru-RU" altLang="ru-RU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  <a:sym typeface="Calibri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Wingdings 2" pitchFamily="18" charset="2"/>
              <a:buNone/>
              <a:tabLst/>
              <a:defRPr/>
            </a:pPr>
            <a:endParaRPr kumimoji="0" lang="ru-RU" altLang="ru-RU" sz="2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4" name="Picture 2" descr="Y:\Полученные файлы\Пасечник_угл развороты\10_1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512" y="2121662"/>
            <a:ext cx="3089302" cy="407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ая прямоугольная выноска 5"/>
          <p:cNvSpPr/>
          <p:nvPr/>
        </p:nvSpPr>
        <p:spPr>
          <a:xfrm flipH="1">
            <a:off x="7522331" y="2924944"/>
            <a:ext cx="1076967" cy="578877"/>
          </a:xfrm>
          <a:prstGeom prst="wedgeRoundRectCallout">
            <a:avLst>
              <a:gd name="adj1" fmla="val 93710"/>
              <a:gd name="adj2" fmla="val -13743"/>
              <a:gd name="adj3" fmla="val 16667"/>
            </a:avLst>
          </a:prstGeom>
          <a:noFill/>
          <a:ln w="25400" cap="flat">
            <a:solidFill>
              <a:schemeClr val="accent5">
                <a:lumMod val="75000"/>
              </a:schemeClr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Актуализация знаний</a:t>
            </a:r>
            <a:endParaRPr kumimoji="0" lang="ru-RU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7522331" y="4168601"/>
            <a:ext cx="1514165" cy="646981"/>
          </a:xfrm>
          <a:prstGeom prst="wedgeRoundRectCallout">
            <a:avLst>
              <a:gd name="adj1" fmla="val -137136"/>
              <a:gd name="adj2" fmla="val 25566"/>
              <a:gd name="adj3" fmla="val 16667"/>
            </a:avLst>
          </a:prstGeom>
          <a:solidFill>
            <a:srgbClr val="FFFFFF"/>
          </a:solidFill>
          <a:ln w="25400" cap="flat">
            <a:solidFill>
              <a:schemeClr val="accent6">
                <a:lumMod val="75000"/>
              </a:schemeClr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 panose="020B0606020202030204" pitchFamily="34" charset="0"/>
                <a:sym typeface="Helvetica"/>
              </a:rPr>
              <a:t> </a:t>
            </a:r>
            <a:r>
              <a:rPr kumimoji="0" lang="ru-RU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 panose="020B0606020202030204" pitchFamily="34" charset="0"/>
                <a:sym typeface="Helvetica"/>
              </a:rPr>
              <a:t>Информационный блок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Narrow" panose="020B0606020202030204" pitchFamily="34" charset="0"/>
              <a:sym typeface="Helvetica"/>
            </a:endParaRPr>
          </a:p>
        </p:txBody>
      </p:sp>
      <p:pic>
        <p:nvPicPr>
          <p:cNvPr id="9" name="Picture 3" descr="Y:\Полученные файлы\Пасечник_угл развороты\10_16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149" y="2140850"/>
            <a:ext cx="3077850" cy="409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ая прямоугольная выноска 4"/>
          <p:cNvSpPr/>
          <p:nvPr/>
        </p:nvSpPr>
        <p:spPr>
          <a:xfrm flipH="1">
            <a:off x="251518" y="2528281"/>
            <a:ext cx="1411347" cy="646981"/>
          </a:xfrm>
          <a:prstGeom prst="wedgeRoundRectCallout">
            <a:avLst>
              <a:gd name="adj1" fmla="val -103292"/>
              <a:gd name="adj2" fmla="val 17518"/>
              <a:gd name="adj3" fmla="val 16667"/>
            </a:avLst>
          </a:prstGeom>
          <a:solidFill>
            <a:srgbClr val="FFFFFF"/>
          </a:solidFill>
          <a:ln w="25400" cap="flat">
            <a:solidFill>
              <a:schemeClr val="accent6">
                <a:lumMod val="75000"/>
              </a:schemeClr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 panose="020B0606020202030204" pitchFamily="34" charset="0"/>
                <a:sym typeface="Helvetica"/>
              </a:rPr>
              <a:t> </a:t>
            </a:r>
            <a:r>
              <a:rPr kumimoji="0" lang="ru-RU" sz="14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 panose="020B0606020202030204" pitchFamily="34" charset="0"/>
                <a:sym typeface="Helvetica"/>
              </a:rPr>
              <a:t>Деятельностный</a:t>
            </a:r>
            <a:r>
              <a:rPr kumimoji="0" lang="ru-RU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 panose="020B0606020202030204" pitchFamily="34" charset="0"/>
                <a:sym typeface="Helvetica"/>
              </a:rPr>
              <a:t> блок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Narrow" panose="020B0606020202030204" pitchFamily="34" charset="0"/>
              <a:sym typeface="Helvetica"/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 flipH="1">
            <a:off x="251518" y="5114828"/>
            <a:ext cx="1516575" cy="578877"/>
          </a:xfrm>
          <a:prstGeom prst="wedgeRoundRectCallout">
            <a:avLst>
              <a:gd name="adj1" fmla="val -94679"/>
              <a:gd name="adj2" fmla="val 17518"/>
              <a:gd name="adj3" fmla="val 16667"/>
            </a:avLst>
          </a:prstGeom>
          <a:solidFill>
            <a:srgbClr val="FFFFFF"/>
          </a:solidFill>
          <a:ln w="25400" cap="flat">
            <a:solidFill>
              <a:schemeClr val="accent6">
                <a:lumMod val="75000"/>
              </a:schemeClr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r>
              <a:rPr lang="ru-RU" sz="1400" dirty="0">
                <a:latin typeface="Arial Narrow" panose="020B0606020202030204" pitchFamily="34" charset="0"/>
              </a:rPr>
              <a:t>Исследовательская деятельность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559496" y="548680"/>
            <a:ext cx="75845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Учебно-методический комплекс </a:t>
            </a:r>
          </a:p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«Линия жизни» под ред. В.В. Пасечника. 10-11 . </a:t>
            </a:r>
          </a:p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Углублённый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763226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 txBox="1">
            <a:spLocks/>
          </p:cNvSpPr>
          <p:nvPr/>
        </p:nvSpPr>
        <p:spPr>
          <a:xfrm>
            <a:off x="1861344" y="1520788"/>
            <a:ext cx="6887120" cy="7560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Wingdings 2" pitchFamily="18" charset="2"/>
              <a:buNone/>
              <a:tabLst/>
              <a:defRPr/>
            </a:pPr>
            <a:r>
              <a:rPr lang="ru-RU" altLang="ru-RU" b="1" dirty="0">
                <a:solidFill>
                  <a:schemeClr val="bg2">
                    <a:lumMod val="10000"/>
                  </a:schemeClr>
                </a:solidFill>
                <a:ea typeface="+mn-ea"/>
                <a:cs typeface="+mn-cs"/>
                <a:sym typeface="Calibri"/>
              </a:rPr>
              <a:t>Структура </a:t>
            </a:r>
            <a:r>
              <a:rPr lang="ru-RU" altLang="ru-RU" b="1" dirty="0" smtClean="0">
                <a:solidFill>
                  <a:schemeClr val="bg2">
                    <a:lumMod val="10000"/>
                  </a:schemeClr>
                </a:solidFill>
                <a:ea typeface="+mn-ea"/>
                <a:cs typeface="+mn-cs"/>
                <a:sym typeface="Calibri"/>
              </a:rPr>
              <a:t>параграфа: </a:t>
            </a:r>
            <a:r>
              <a:rPr lang="ru-RU" altLang="ru-RU" b="1" dirty="0" err="1" smtClean="0">
                <a:solidFill>
                  <a:schemeClr val="bg2">
                    <a:lumMod val="10000"/>
                  </a:schemeClr>
                </a:solidFill>
                <a:ea typeface="+mn-ea"/>
                <a:cs typeface="+mn-cs"/>
                <a:sym typeface="Calibri"/>
              </a:rPr>
              <a:t>деятельностный</a:t>
            </a:r>
            <a:r>
              <a:rPr lang="ru-RU" altLang="ru-RU" b="1" dirty="0" smtClean="0">
                <a:solidFill>
                  <a:schemeClr val="bg2">
                    <a:lumMod val="10000"/>
                  </a:schemeClr>
                </a:solidFill>
                <a:ea typeface="+mn-ea"/>
                <a:cs typeface="+mn-cs"/>
                <a:sym typeface="Calibri"/>
              </a:rPr>
              <a:t> блок «Моя лаборатория». Модели учебной деятельности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Wingdings 2" pitchFamily="18" charset="2"/>
              <a:buNone/>
              <a:tabLst/>
              <a:defRPr/>
            </a:pPr>
            <a:endParaRPr lang="ru-RU" altLang="ru-RU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  <a:sym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lang="ru-RU" altLang="ru-RU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  <a:sym typeface="Calibri"/>
              </a:rPr>
              <a:t>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Wingdings 2" pitchFamily="18" charset="2"/>
              <a:buNone/>
              <a:tabLst/>
              <a:defRPr/>
            </a:pPr>
            <a:endParaRPr kumimoji="0" lang="ru-RU" altLang="ru-RU" sz="2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4" name="Picture 3" descr="Y:\Полученные файлы\Пасечник_угл развороты\10_1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496" y="2311153"/>
            <a:ext cx="2709991" cy="358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ая прямоугольная выноска 7"/>
          <p:cNvSpPr/>
          <p:nvPr/>
        </p:nvSpPr>
        <p:spPr>
          <a:xfrm>
            <a:off x="7987941" y="3003699"/>
            <a:ext cx="1152127" cy="817241"/>
          </a:xfrm>
          <a:prstGeom prst="wedgeRoundRectCallout">
            <a:avLst>
              <a:gd name="adj1" fmla="val -87930"/>
              <a:gd name="adj2" fmla="val 121100"/>
              <a:gd name="adj3" fmla="val 16667"/>
            </a:avLst>
          </a:prstGeom>
          <a:solidFill>
            <a:srgbClr val="FFFFFF"/>
          </a:solidFill>
          <a:ln w="25400" cap="flat">
            <a:solidFill>
              <a:schemeClr val="accent5">
                <a:lumMod val="75000"/>
              </a:schemeClr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 panose="020B0606020202030204" pitchFamily="34" charset="0"/>
                <a:sym typeface="Helvetica"/>
              </a:rPr>
              <a:t>Рубрика «Шаги в медицину»</a:t>
            </a:r>
            <a:endParaRPr kumimoji="0" lang="ru-RU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Narrow" panose="020B0606020202030204" pitchFamily="34" charset="0"/>
              <a:sym typeface="Helvetica"/>
            </a:endParaRPr>
          </a:p>
        </p:txBody>
      </p:sp>
      <p:pic>
        <p:nvPicPr>
          <p:cNvPr id="9" name="Picture 2" descr="Y:\Полученные файлы\Пасечник_угл развороты\10_1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831" y="2337084"/>
            <a:ext cx="2795416" cy="3719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ая прямоугольная выноска 4"/>
          <p:cNvSpPr/>
          <p:nvPr/>
        </p:nvSpPr>
        <p:spPr>
          <a:xfrm>
            <a:off x="251520" y="4174394"/>
            <a:ext cx="1743964" cy="578877"/>
          </a:xfrm>
          <a:prstGeom prst="wedgeRoundRectCallout">
            <a:avLst>
              <a:gd name="adj1" fmla="val 88483"/>
              <a:gd name="adj2" fmla="val -139877"/>
              <a:gd name="adj3" fmla="val 16667"/>
            </a:avLst>
          </a:prstGeom>
          <a:solidFill>
            <a:srgbClr val="FFFFFF"/>
          </a:solidFill>
          <a:ln w="25400" cap="flat">
            <a:solidFill>
              <a:schemeClr val="accent5">
                <a:lumMod val="75000"/>
              </a:schemeClr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400" dirty="0" smtClean="0">
                <a:latin typeface="Arial Narrow" panose="020B0606020202030204" pitchFamily="34" charset="0"/>
              </a:rPr>
              <a:t>Задания для обсуждения</a:t>
            </a:r>
            <a:endParaRPr kumimoji="0" lang="ru-RU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Narrow" panose="020B0606020202030204" pitchFamily="34" charset="0"/>
              <a:sym typeface="Helvetica"/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252881" y="5451732"/>
            <a:ext cx="1815972" cy="578877"/>
          </a:xfrm>
          <a:prstGeom prst="wedgeRoundRectCallout">
            <a:avLst>
              <a:gd name="adj1" fmla="val 96709"/>
              <a:gd name="adj2" fmla="val -78848"/>
              <a:gd name="adj3" fmla="val 16667"/>
            </a:avLst>
          </a:prstGeom>
          <a:solidFill>
            <a:srgbClr val="FFFFFF"/>
          </a:solidFill>
          <a:ln w="25400" cap="flat">
            <a:solidFill>
              <a:schemeClr val="accent5">
                <a:lumMod val="75000"/>
              </a:schemeClr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 panose="020B0606020202030204" pitchFamily="34" charset="0"/>
                <a:sym typeface="Helvetica"/>
              </a:rPr>
              <a:t>Дополнительный материал</a:t>
            </a:r>
            <a:endParaRPr kumimoji="0" lang="ru-RU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Narrow" panose="020B0606020202030204" pitchFamily="34" charset="0"/>
              <a:sym typeface="Helvetica"/>
            </a:endParaRP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179511" y="2337084"/>
            <a:ext cx="1918581" cy="340514"/>
          </a:xfrm>
          <a:prstGeom prst="wedgeRoundRectCallout">
            <a:avLst>
              <a:gd name="adj1" fmla="val 86725"/>
              <a:gd name="adj2" fmla="val 49464"/>
              <a:gd name="adj3" fmla="val 16667"/>
            </a:avLst>
          </a:prstGeom>
          <a:solidFill>
            <a:srgbClr val="FFFFFF"/>
          </a:solidFill>
          <a:ln w="25400" cap="flat">
            <a:solidFill>
              <a:schemeClr val="accent5">
                <a:lumMod val="75000"/>
              </a:schemeClr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 panose="020B0606020202030204" pitchFamily="34" charset="0"/>
                <a:sym typeface="Helvetica"/>
              </a:rPr>
              <a:t>Проблемный вопрос</a:t>
            </a:r>
            <a:endParaRPr kumimoji="0" lang="ru-RU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Narrow" panose="020B0606020202030204" pitchFamily="34" charset="0"/>
              <a:sym typeface="Helvetica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59496" y="548680"/>
            <a:ext cx="75845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Учебно-методический комплекс </a:t>
            </a:r>
          </a:p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«Линия жизни» под ред. В.В. Пасечника. 10-11 . </a:t>
            </a:r>
          </a:p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Углублённый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8933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spect="1"/>
          </p:cNvSpPr>
          <p:nvPr/>
        </p:nvSpPr>
        <p:spPr>
          <a:xfrm>
            <a:off x="539552" y="3933056"/>
            <a:ext cx="1092200" cy="320675"/>
          </a:xfrm>
          <a:prstGeom prst="roundRect">
            <a:avLst/>
          </a:prstGeom>
          <a:solidFill>
            <a:srgbClr val="EEF1F2"/>
          </a:solidFill>
          <a:ln>
            <a:solidFill>
              <a:srgbClr val="EEF1F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4269" tIns="52135" rIns="104269" bIns="52135">
            <a:spAutoFit/>
          </a:bodyPr>
          <a:lstStyle/>
          <a:p>
            <a:pPr algn="ctr">
              <a:defRPr/>
            </a:pPr>
            <a:r>
              <a:rPr lang="ru-RU" sz="1200" dirty="0" smtClean="0">
                <a:solidFill>
                  <a:schemeClr val="tx1"/>
                </a:solidFill>
              </a:rPr>
              <a:t>Учебники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>
            <a:spLocks noChangeAspect="1"/>
          </p:cNvSpPr>
          <p:nvPr/>
        </p:nvSpPr>
        <p:spPr>
          <a:xfrm>
            <a:off x="6849458" y="3962400"/>
            <a:ext cx="1554693" cy="320800"/>
          </a:xfrm>
          <a:prstGeom prst="roundRect">
            <a:avLst/>
          </a:prstGeom>
          <a:solidFill>
            <a:srgbClr val="EEF1F2"/>
          </a:solidFill>
          <a:ln>
            <a:solidFill>
              <a:srgbClr val="EEF1F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04269" tIns="52135" rIns="104269" bIns="52135">
            <a:spAutoFit/>
          </a:bodyPr>
          <a:lstStyle/>
          <a:p>
            <a:pPr algn="ctr">
              <a:defRPr/>
            </a:pPr>
            <a:r>
              <a:rPr lang="ru-RU" sz="1200" dirty="0" smtClean="0">
                <a:solidFill>
                  <a:schemeClr val="tx1"/>
                </a:solidFill>
              </a:rPr>
              <a:t>Рабочая программа</a:t>
            </a:r>
            <a:endParaRPr lang="ru-RU" sz="1200" dirty="0">
              <a:solidFill>
                <a:schemeClr val="tx1"/>
              </a:solidFill>
            </a:endParaRPr>
          </a:p>
        </p:txBody>
      </p:sp>
      <p:grpSp>
        <p:nvGrpSpPr>
          <p:cNvPr id="5" name="Группа 32"/>
          <p:cNvGrpSpPr/>
          <p:nvPr/>
        </p:nvGrpSpPr>
        <p:grpSpPr>
          <a:xfrm>
            <a:off x="1811568" y="4948544"/>
            <a:ext cx="1041808" cy="1213622"/>
            <a:chOff x="1907704" y="1209674"/>
            <a:chExt cx="1603263" cy="207531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6" name="Рисунок 9" descr="untitled11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07704" y="1234062"/>
              <a:ext cx="1603263" cy="20509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Прямоугольник 6"/>
            <p:cNvSpPr/>
            <p:nvPr/>
          </p:nvSpPr>
          <p:spPr>
            <a:xfrm>
              <a:off x="1907704" y="1209674"/>
              <a:ext cx="1597496" cy="2075309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" name="Группа 30"/>
          <p:cNvGrpSpPr/>
          <p:nvPr/>
        </p:nvGrpSpPr>
        <p:grpSpPr>
          <a:xfrm>
            <a:off x="1391758" y="4211769"/>
            <a:ext cx="1029253" cy="1266815"/>
            <a:chOff x="179512" y="1196752"/>
            <a:chExt cx="1611188" cy="20882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9" name="Рисунок 6" descr="untitled10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9512" y="1196752"/>
              <a:ext cx="1610922" cy="2088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Прямоугольник 9"/>
            <p:cNvSpPr/>
            <p:nvPr/>
          </p:nvSpPr>
          <p:spPr>
            <a:xfrm>
              <a:off x="179512" y="1196752"/>
              <a:ext cx="1611188" cy="2088232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1" name="TextBox 10"/>
          <p:cNvSpPr txBox="1">
            <a:spLocks noChangeAspect="1"/>
          </p:cNvSpPr>
          <p:nvPr/>
        </p:nvSpPr>
        <p:spPr>
          <a:xfrm>
            <a:off x="4289351" y="3949328"/>
            <a:ext cx="2362200" cy="320800"/>
          </a:xfrm>
          <a:prstGeom prst="roundRect">
            <a:avLst/>
          </a:prstGeom>
          <a:solidFill>
            <a:srgbClr val="EEF1F2"/>
          </a:solidFill>
          <a:ln>
            <a:solidFill>
              <a:srgbClr val="EEF1F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04269" tIns="52135" rIns="104269" bIns="52135">
            <a:spAutoFit/>
          </a:bodyPr>
          <a:lstStyle/>
          <a:p>
            <a:pPr algn="ctr">
              <a:defRPr/>
            </a:pPr>
            <a:r>
              <a:rPr lang="ru-RU" sz="1200" dirty="0" smtClean="0">
                <a:solidFill>
                  <a:schemeClr val="tx1"/>
                </a:solidFill>
              </a:rPr>
              <a:t>Методические рекомендации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>
            <a:spLocks noChangeAspect="1"/>
          </p:cNvSpPr>
          <p:nvPr/>
        </p:nvSpPr>
        <p:spPr>
          <a:xfrm>
            <a:off x="2754318" y="3933056"/>
            <a:ext cx="1335777" cy="320800"/>
          </a:xfrm>
          <a:prstGeom prst="roundRect">
            <a:avLst/>
          </a:prstGeom>
          <a:solidFill>
            <a:srgbClr val="EEF1F2"/>
          </a:solidFill>
          <a:ln>
            <a:solidFill>
              <a:srgbClr val="EEF1F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04269" tIns="52135" rIns="104269" bIns="52135">
            <a:spAutoFit/>
          </a:bodyPr>
          <a:lstStyle/>
          <a:p>
            <a:pPr algn="ctr">
              <a:defRPr/>
            </a:pPr>
            <a:r>
              <a:rPr lang="ru-RU" sz="1200" dirty="0" smtClean="0">
                <a:solidFill>
                  <a:schemeClr val="tx1"/>
                </a:solidFill>
              </a:rPr>
              <a:t>Рабочая тетрадь</a:t>
            </a:r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14" name="Picture 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4512" y="4332625"/>
            <a:ext cx="418474" cy="42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0" descr="Work_tetrad_10_11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5469" y="4969099"/>
            <a:ext cx="888327" cy="126241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889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7" descr="Картинка_поурочки 10-11 база.jpg"/>
          <p:cNvPicPr>
            <a:picLocks noChangeAspect="1"/>
          </p:cNvPicPr>
          <p:nvPr/>
        </p:nvPicPr>
        <p:blipFill>
          <a:blip r:embed="rId7" cstate="print"/>
          <a:srcRect t="19380"/>
          <a:stretch>
            <a:fillRect/>
          </a:stretch>
        </p:blipFill>
        <p:spPr bwMode="auto">
          <a:xfrm>
            <a:off x="5100842" y="4925558"/>
            <a:ext cx="975116" cy="138697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889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2" descr="C:\Users\ZGaponyuk\AppData\Local\Temp\untitled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853" y="5097778"/>
            <a:ext cx="847893" cy="112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Прямая со стрелкой 8"/>
          <p:cNvCxnSpPr/>
          <p:nvPr/>
        </p:nvCxnSpPr>
        <p:spPr>
          <a:xfrm flipH="1">
            <a:off x="755012" y="5259315"/>
            <a:ext cx="526545" cy="386"/>
          </a:xfrm>
          <a:prstGeom prst="straightConnector1">
            <a:avLst/>
          </a:prstGeom>
          <a:ln w="19050">
            <a:solidFill>
              <a:srgbClr val="66868C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74139" y="4550626"/>
            <a:ext cx="412179" cy="412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10" cstate="print"/>
          <a:srcRect l="11624" t="1543" r="17640"/>
          <a:stretch>
            <a:fillRect/>
          </a:stretch>
        </p:blipFill>
        <p:spPr bwMode="auto">
          <a:xfrm>
            <a:off x="7603537" y="4419204"/>
            <a:ext cx="452708" cy="390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9"/>
          <p:cNvPicPr>
            <a:picLocks noChangeAspect="1" noChangeArrowheads="1"/>
          </p:cNvPicPr>
          <p:nvPr/>
        </p:nvPicPr>
        <p:blipFill>
          <a:blip r:embed="rId11" cstate="print"/>
          <a:srcRect l="10904" r="12770"/>
          <a:stretch>
            <a:fillRect/>
          </a:stretch>
        </p:blipFill>
        <p:spPr bwMode="auto">
          <a:xfrm>
            <a:off x="5391457" y="4354002"/>
            <a:ext cx="393886" cy="393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4" name="Прямая со стрелкой 8"/>
          <p:cNvCxnSpPr/>
          <p:nvPr/>
        </p:nvCxnSpPr>
        <p:spPr bwMode="auto">
          <a:xfrm flipH="1" flipV="1">
            <a:off x="726371" y="4234271"/>
            <a:ext cx="17281" cy="1045609"/>
          </a:xfrm>
          <a:prstGeom prst="straightConnector1">
            <a:avLst/>
          </a:prstGeom>
          <a:ln w="19050">
            <a:solidFill>
              <a:srgbClr val="66868C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Скругленный прямоугольник 30"/>
          <p:cNvSpPr/>
          <p:nvPr/>
        </p:nvSpPr>
        <p:spPr>
          <a:xfrm>
            <a:off x="1745620" y="1772816"/>
            <a:ext cx="7380951" cy="20467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400" b="1" i="1" dirty="0" smtClean="0">
                <a:solidFill>
                  <a:srgbClr val="FF0000"/>
                </a:solidFill>
                <a:latin typeface="+mj-lt"/>
              </a:rPr>
              <a:t>Главные особенности УМК :</a:t>
            </a:r>
          </a:p>
          <a:p>
            <a:r>
              <a:rPr lang="ru-RU" sz="1250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endParaRPr lang="ru-RU" sz="1250" dirty="0" smtClean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250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• </a:t>
            </a:r>
            <a:r>
              <a:rPr lang="ru-RU" sz="125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Обновленная система вопросов и заданий содержит:</a:t>
            </a:r>
          </a:p>
          <a:p>
            <a:pPr marL="180000" lvl="1">
              <a:buFont typeface="Wingdings" panose="05000000000000000000" pitchFamily="2" charset="2"/>
              <a:buChar char="Ø"/>
            </a:pPr>
            <a:r>
              <a:rPr lang="ru-RU" sz="115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 задания на работу с текстовой информацией</a:t>
            </a:r>
          </a:p>
          <a:p>
            <a:pPr marL="180000" lvl="1">
              <a:buFont typeface="Wingdings" panose="05000000000000000000" pitchFamily="2" charset="2"/>
              <a:buChar char="Ø"/>
            </a:pPr>
            <a:r>
              <a:rPr lang="ru-RU" sz="115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 лабораторные и практические работы с чёткими инструкциями по их проведению</a:t>
            </a:r>
          </a:p>
          <a:p>
            <a:pPr marL="180000" lvl="1">
              <a:buFont typeface="Wingdings" panose="05000000000000000000" pitchFamily="2" charset="2"/>
              <a:buChar char="Ø"/>
            </a:pPr>
            <a:r>
              <a:rPr lang="ru-RU" sz="115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 задания, ориентирующие  на самостоятельный  активный поиск информации</a:t>
            </a:r>
          </a:p>
          <a:p>
            <a:pPr marL="180000" lvl="1">
              <a:buFont typeface="Wingdings" panose="05000000000000000000" pitchFamily="2" charset="2"/>
              <a:buChar char="Ø"/>
            </a:pPr>
            <a:r>
              <a:rPr lang="ru-RU" sz="115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 задания на работу в сотрудничестве (рубрика «Анализируем ситуацию»)</a:t>
            </a:r>
          </a:p>
          <a:p>
            <a:pPr marL="180000" lvl="1">
              <a:buFont typeface="Wingdings" panose="05000000000000000000" pitchFamily="2" charset="2"/>
              <a:buChar char="Ø"/>
            </a:pPr>
            <a:r>
              <a:rPr lang="ru-RU" sz="115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 задания на актуализацию ранее полученных знаний</a:t>
            </a:r>
          </a:p>
          <a:p>
            <a:pPr marL="180000" lvl="1">
              <a:buFont typeface="Wingdings" panose="05000000000000000000" pitchFamily="2" charset="2"/>
              <a:buChar char="Ø"/>
            </a:pPr>
            <a:r>
              <a:rPr lang="ru-RU" sz="115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 проектные и исследовательские работы</a:t>
            </a:r>
          </a:p>
          <a:p>
            <a:pPr marL="180000" lvl="1">
              <a:buFont typeface="Wingdings" panose="05000000000000000000" pitchFamily="2" charset="2"/>
              <a:buChar char="Ø"/>
            </a:pPr>
            <a:r>
              <a:rPr lang="ru-RU" sz="115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 задания, предусматривающие деятельность в широкой информационной среде, в том числе в </a:t>
            </a:r>
            <a:r>
              <a:rPr lang="ru-RU" sz="1150" dirty="0" err="1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медиасреде</a:t>
            </a:r>
            <a:r>
              <a:rPr lang="ru-RU" sz="115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. </a:t>
            </a:r>
            <a:endParaRPr lang="ru-RU" sz="1000" i="1" dirty="0">
              <a:solidFill>
                <a:schemeClr val="accent1">
                  <a:lumMod val="50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207568" y="260649"/>
            <a:ext cx="69364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УМК по биологии. 10-11 классы.  </a:t>
            </a:r>
          </a:p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Базовый уровень (под ред. Д.К. Беляева)</a:t>
            </a:r>
          </a:p>
        </p:txBody>
      </p:sp>
    </p:spTree>
    <p:extLst>
      <p:ext uri="{BB962C8B-B14F-4D97-AF65-F5344CB8AC3E}">
        <p14:creationId xmlns:p14="http://schemas.microsoft.com/office/powerpoint/2010/main" val="142681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4" t="16957" r="29834" b="31111"/>
          <a:stretch/>
        </p:blipFill>
        <p:spPr bwMode="auto">
          <a:xfrm>
            <a:off x="1703512" y="1397432"/>
            <a:ext cx="7156395" cy="517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59496" y="548680"/>
            <a:ext cx="75845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Учебно-методический комплекс </a:t>
            </a:r>
          </a:p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«Линия жизни» под ред. В.В. Пасечника. 10-11 . </a:t>
            </a:r>
          </a:p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Углублённый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507143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t="20002" r="34757" b="14636"/>
          <a:stretch/>
        </p:blipFill>
        <p:spPr bwMode="auto">
          <a:xfrm>
            <a:off x="3719736" y="1431736"/>
            <a:ext cx="4680520" cy="4945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63552" y="409913"/>
            <a:ext cx="75845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Учебно-методический комплекс </a:t>
            </a:r>
          </a:p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«Линия жизни» под ред. В.В. Пасечника. 10-11 . </a:t>
            </a:r>
          </a:p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Углублённый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1701334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102742" y="4124709"/>
            <a:ext cx="6698224" cy="2362063"/>
            <a:chOff x="889927" y="1386962"/>
            <a:chExt cx="21328649" cy="6354527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889927" y="3175165"/>
              <a:ext cx="15215616" cy="1464472"/>
            </a:xfrm>
            <a:prstGeom prst="rect">
              <a:avLst/>
            </a:prstGeom>
            <a:solidFill>
              <a:srgbClr val="DE0000"/>
            </a:soli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1079" tIns="61079" rIns="61079" bIns="61079" numCol="1" spcCol="3810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defTabSz="702421"/>
              <a:endParaRPr lang="ru-RU" sz="2736">
                <a:solidFill>
                  <a:srgbClr val="FFFFFF"/>
                </a:solidFill>
              </a:endParaRPr>
            </a:p>
          </p:txBody>
        </p:sp>
        <p:sp>
          <p:nvSpPr>
            <p:cNvPr id="5" name="Плюс 4"/>
            <p:cNvSpPr/>
            <p:nvPr/>
          </p:nvSpPr>
          <p:spPr>
            <a:xfrm>
              <a:off x="8690014" y="3459233"/>
              <a:ext cx="913222" cy="938838"/>
            </a:xfrm>
            <a:prstGeom prst="mathPlus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1079" tIns="61079" rIns="61079" bIns="61079" numCol="1" spcCol="3810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defTabSz="702421"/>
              <a:endParaRPr lang="ru-RU" sz="2736" dirty="0">
                <a:solidFill>
                  <a:srgbClr val="FFFFFF"/>
                </a:solidFill>
                <a:latin typeface="Avenir Book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453" t="9178" r="5030"/>
            <a:stretch/>
          </p:blipFill>
          <p:spPr>
            <a:xfrm>
              <a:off x="16105541" y="1386962"/>
              <a:ext cx="6113035" cy="5385314"/>
            </a:xfrm>
            <a:prstGeom prst="rect">
              <a:avLst/>
            </a:prstGeom>
          </p:spPr>
        </p:pic>
        <p:pic>
          <p:nvPicPr>
            <p:cNvPr id="7" name="Picture 2" descr="ÐÐ·Ð¾Ð±ÑÐ°Ð¶ÐµÐ½Ð¸Ðµ  Ð¯ ÑÐ´Ð°Ð¼ ÐÐÐ­! ÐÐ¸Ð¾Ð»Ð¾Ð³Ð¸Ñ. ÐÐ»ÐµÑÐºÐ°. ÐÑÐ³Ð°Ð½Ð¸Ð·Ð¼. ÐÐ½Ð¾Ð³Ð¾Ð¾Ð±ÑÐ°Ð·Ð¸Ðµ Ð¾ÑÐ³Ð°Ð½Ð¸Ð·Ð¼Ð¾Ð². Ð¢Ð¸Ð¿Ð¾Ð²ÑÐµ Ð·Ð°Ð´Ð°Ð½Ð¸Ñ.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7115" y="1629772"/>
              <a:ext cx="4237368" cy="6111717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Равно 7"/>
            <p:cNvSpPr/>
            <p:nvPr/>
          </p:nvSpPr>
          <p:spPr>
            <a:xfrm flipH="1">
              <a:off x="15088938" y="2737241"/>
              <a:ext cx="1016602" cy="2470056"/>
            </a:xfrm>
            <a:prstGeom prst="mathEqual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1079" tIns="61079" rIns="61079" bIns="61079" numCol="1" spcCol="3810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defTabSz="702421"/>
              <a:endParaRPr lang="ru-RU" sz="2736" dirty="0">
                <a:solidFill>
                  <a:srgbClr val="FFFFFF"/>
                </a:solidFill>
                <a:latin typeface="Avenir Book"/>
              </a:endParaRPr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5201303" y="1403892"/>
            <a:ext cx="3199326" cy="2135072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1026"/>
              </a:spcAft>
              <a:buClr>
                <a:srgbClr val="FF0000"/>
              </a:buClr>
            </a:pPr>
            <a:r>
              <a:rPr lang="ru-RU" sz="1539" b="1" dirty="0">
                <a:solidFill>
                  <a:srgbClr val="FF0000"/>
                </a:solidFill>
                <a:latin typeface="Avenir Book"/>
              </a:rPr>
              <a:t>«ЕГЭ. 25 лучших вариантов» </a:t>
            </a:r>
          </a:p>
          <a:p>
            <a:pPr marL="390912" indent="-390912">
              <a:spcAft>
                <a:spcPts val="1026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539" dirty="0">
                <a:solidFill>
                  <a:srgbClr val="003399"/>
                </a:solidFill>
                <a:latin typeface="Avenir Book"/>
              </a:rPr>
              <a:t>25 типовых экзаменационных вариантов</a:t>
            </a:r>
          </a:p>
          <a:p>
            <a:pPr marL="390912" indent="-390912">
              <a:spcAft>
                <a:spcPts val="1026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539" dirty="0">
                <a:solidFill>
                  <a:srgbClr val="003399"/>
                </a:solidFill>
                <a:latin typeface="Avenir Book"/>
              </a:rPr>
              <a:t>рекомендации по выполнению экзаменационной работы</a:t>
            </a:r>
          </a:p>
          <a:p>
            <a:pPr marL="390912" indent="-390912">
              <a:spcAft>
                <a:spcPts val="1026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539" dirty="0">
                <a:solidFill>
                  <a:srgbClr val="003399"/>
                </a:solidFill>
                <a:latin typeface="Avenir Book"/>
              </a:rPr>
              <a:t>ответы на все задания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72111" y="1454510"/>
            <a:ext cx="4607762" cy="2628092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1026"/>
              </a:spcAft>
              <a:buClr>
                <a:srgbClr val="FF0000"/>
              </a:buClr>
            </a:pPr>
            <a:r>
              <a:rPr lang="ru-RU" sz="1368" b="1" dirty="0">
                <a:solidFill>
                  <a:srgbClr val="FF0000"/>
                </a:solidFill>
                <a:latin typeface="Avenir Book"/>
              </a:rPr>
              <a:t>«Я сдам ЕГЭ!» </a:t>
            </a:r>
          </a:p>
          <a:p>
            <a:pPr marL="390912" indent="-390912">
              <a:spcAft>
                <a:spcPts val="1026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368" b="1" dirty="0">
                <a:solidFill>
                  <a:srgbClr val="003399"/>
                </a:solidFill>
                <a:latin typeface="Avenir Book"/>
              </a:rPr>
              <a:t>повторение основного материала по каждой теме</a:t>
            </a:r>
          </a:p>
          <a:p>
            <a:pPr marL="390912" indent="-390912">
              <a:spcAft>
                <a:spcPts val="1026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368" b="1" dirty="0">
                <a:solidFill>
                  <a:srgbClr val="003399"/>
                </a:solidFill>
                <a:latin typeface="Avenir Book"/>
              </a:rPr>
              <a:t>разбор всех типов заданий</a:t>
            </a:r>
          </a:p>
          <a:p>
            <a:pPr marL="390912" indent="-390912">
              <a:spcAft>
                <a:spcPts val="1026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368" b="1" dirty="0">
                <a:solidFill>
                  <a:srgbClr val="003399"/>
                </a:solidFill>
                <a:latin typeface="Avenir Book"/>
              </a:rPr>
              <a:t>отработка специфики записи ответов на разные типы заданий</a:t>
            </a:r>
          </a:p>
          <a:p>
            <a:pPr marL="390912" indent="-390912">
              <a:spcAft>
                <a:spcPts val="1026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368" b="1" dirty="0">
                <a:solidFill>
                  <a:srgbClr val="003399"/>
                </a:solidFill>
                <a:latin typeface="Avenir Book"/>
              </a:rPr>
              <a:t>закрепление практических навыков</a:t>
            </a:r>
          </a:p>
          <a:p>
            <a:pPr marL="390912" indent="-390912">
              <a:spcAft>
                <a:spcPts val="1026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368" b="1" dirty="0">
                <a:solidFill>
                  <a:srgbClr val="003399"/>
                </a:solidFill>
                <a:latin typeface="Avenir Book"/>
              </a:rPr>
              <a:t>знакомство с критериями оценки отдельных заданий и работы в целом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357662" y="4524898"/>
            <a:ext cx="2894003" cy="1144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88641" indent="-488641">
              <a:spcAft>
                <a:spcPts val="1026"/>
              </a:spcAft>
              <a:buClr>
                <a:srgbClr val="003399"/>
              </a:buClr>
              <a:buFont typeface="Wingdings" panose="05000000000000000000" pitchFamily="2" charset="2"/>
              <a:buChar char="ü"/>
            </a:pPr>
            <a:r>
              <a:rPr lang="ru-RU" sz="1710" b="1" dirty="0">
                <a:solidFill>
                  <a:srgbClr val="FF0000"/>
                </a:solidFill>
                <a:latin typeface="Avenir Book"/>
              </a:rPr>
              <a:t>МАКСИМАЛЬНЫЙ ИНДИВИДУАЛЬНЫЙ РЕЗУЛЬТАТ НА ЭКЗАМЕНЕ  </a:t>
            </a:r>
            <a:endParaRPr lang="ru-RU" sz="1710" b="1" dirty="0">
              <a:solidFill>
                <a:srgbClr val="003399"/>
              </a:solidFill>
              <a:latin typeface="Avenir Book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83" y="4273376"/>
            <a:ext cx="1551052" cy="2185651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578" y="4193212"/>
            <a:ext cx="1615163" cy="2282069"/>
          </a:xfrm>
          <a:prstGeom prst="rect">
            <a:avLst/>
          </a:pr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12646712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414" y="2077703"/>
            <a:ext cx="1866044" cy="2588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759" y="970459"/>
            <a:ext cx="1886202" cy="261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701" y="1956755"/>
            <a:ext cx="1948116" cy="271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724" y="935902"/>
            <a:ext cx="1999950" cy="2652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75014" y="4875329"/>
            <a:ext cx="8806115" cy="1477328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>
            <a:spAutoFit/>
          </a:bodyPr>
          <a:lstStyle/>
          <a:p>
            <a:pPr defTabSz="914370">
              <a:defRPr/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Серия обеспечивает поддержку успешного профильного обучения и профессионального самоопределения старшеклассников. Пособия серии могут использоваться как при реализации учебного плана естественнонаучного профиля на уровне среднего общего образования, так и в рамках внеурочной деятельности.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559496" y="548680"/>
            <a:ext cx="75845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srgbClr val="7030A0"/>
                </a:solidFill>
                <a:latin typeface="Impact" pitchFamily="34" charset="0"/>
              </a:rPr>
              <a:t>Серия «Профильная школа»</a:t>
            </a:r>
            <a:endParaRPr lang="ru-RU" dirty="0">
              <a:solidFill>
                <a:srgbClr val="7030A0"/>
              </a:solidFill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6419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4"/>
          <p:cNvSpPr txBox="1">
            <a:spLocks/>
          </p:cNvSpPr>
          <p:nvPr/>
        </p:nvSpPr>
        <p:spPr>
          <a:xfrm>
            <a:off x="3287689" y="908720"/>
            <a:ext cx="7056784" cy="6120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457200" marR="0" indent="0" algn="ctr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914400" marR="0" indent="0" algn="ctr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371600" marR="0" indent="0" algn="ctr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1828800" marR="0" indent="0" algn="ctr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286000" marR="0" indent="0" algn="ctr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2743200" marR="0" indent="0" algn="ctr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200400" marR="0" indent="0" algn="ctr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3657600" marR="0" indent="0" algn="ctr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just" hangingPunct="1">
              <a:buFont typeface="Wingdings" pitchFamily="2" charset="2"/>
              <a:buChar char="q"/>
            </a:pPr>
            <a:r>
              <a:rPr lang="ru-RU" sz="2200" b="1" i="1" u="sng" dirty="0">
                <a:solidFill>
                  <a:srgbClr val="C00000"/>
                </a:solidFill>
              </a:rPr>
              <a:t>Экологический мониторинг </a:t>
            </a:r>
            <a:r>
              <a:rPr lang="ru-RU" sz="2200" dirty="0"/>
              <a:t>– информационная система наблюдений, оценки и прогноза изменений в состоянии окружающей среды, созданная с целью выделения антропогенной составляющей этих изменений на фоне природных процессов</a:t>
            </a:r>
            <a:r>
              <a:rPr lang="ru-RU" sz="2200" b="1" dirty="0"/>
              <a:t> </a:t>
            </a:r>
          </a:p>
          <a:p>
            <a:pPr hangingPunct="1">
              <a:buFont typeface="Wingdings" pitchFamily="2" charset="2"/>
              <a:buChar char="q"/>
            </a:pPr>
            <a:r>
              <a:rPr lang="ru-RU" sz="2200" b="1" dirty="0">
                <a:solidFill>
                  <a:srgbClr val="C00000"/>
                </a:solidFill>
              </a:rPr>
              <a:t>Характерные особенности </a:t>
            </a:r>
            <a:r>
              <a:rPr lang="ru-RU" sz="2200" b="1" dirty="0" err="1">
                <a:solidFill>
                  <a:srgbClr val="C00000"/>
                </a:solidFill>
              </a:rPr>
              <a:t>экомониторинга</a:t>
            </a:r>
            <a:r>
              <a:rPr lang="ru-RU" sz="2200" b="1" dirty="0">
                <a:solidFill>
                  <a:srgbClr val="C00000"/>
                </a:solidFill>
              </a:rPr>
              <a:t> :</a:t>
            </a:r>
          </a:p>
          <a:p>
            <a:pPr hangingPunct="1"/>
            <a:r>
              <a:rPr lang="ru-RU" sz="2200" b="1" i="1" dirty="0"/>
              <a:t>Объектами исследования экологического мониторинга</a:t>
            </a:r>
            <a:r>
              <a:rPr lang="ru-RU" sz="2200" b="1" dirty="0"/>
              <a:t> </a:t>
            </a:r>
            <a:r>
              <a:rPr lang="ru-RU" sz="2200" dirty="0"/>
              <a:t>являются:</a:t>
            </a:r>
          </a:p>
          <a:p>
            <a:pPr hangingPunct="1">
              <a:buFont typeface="Wingdings" pitchFamily="2" charset="2"/>
              <a:buChar char="v"/>
            </a:pPr>
            <a:r>
              <a:rPr lang="ru-RU" sz="2200" i="1" dirty="0"/>
              <a:t>компоненты природной среды</a:t>
            </a:r>
            <a:endParaRPr lang="ru-RU" sz="2200" dirty="0"/>
          </a:p>
          <a:p>
            <a:pPr hangingPunct="1">
              <a:buFont typeface="Wingdings" pitchFamily="2" charset="2"/>
              <a:buChar char="v"/>
            </a:pPr>
            <a:r>
              <a:rPr lang="ru-RU" sz="2200" i="1" dirty="0"/>
              <a:t>природные объекты</a:t>
            </a:r>
            <a:endParaRPr lang="ru-RU" sz="2200" dirty="0"/>
          </a:p>
          <a:p>
            <a:pPr hangingPunct="1">
              <a:buFont typeface="Wingdings" pitchFamily="2" charset="2"/>
              <a:buChar char="v"/>
            </a:pPr>
            <a:r>
              <a:rPr lang="ru-RU" sz="2200" i="1" dirty="0"/>
              <a:t>природно-антропогенные объекты</a:t>
            </a:r>
            <a:endParaRPr lang="ru-RU" sz="2200" dirty="0"/>
          </a:p>
          <a:p>
            <a:pPr hangingPunct="1">
              <a:buFont typeface="Wingdings" pitchFamily="2" charset="2"/>
              <a:buChar char="v"/>
            </a:pPr>
            <a:r>
              <a:rPr lang="ru-RU" sz="2200" i="1" dirty="0"/>
              <a:t>источники антропогенного воздействия</a:t>
            </a:r>
            <a:endParaRPr lang="ru-RU" sz="2200" dirty="0"/>
          </a:p>
          <a:p>
            <a:pPr hangingPunct="1">
              <a:buFont typeface="Wingdings" pitchFamily="2" charset="2"/>
              <a:buChar char="v"/>
            </a:pPr>
            <a:r>
              <a:rPr lang="ru-RU" sz="2200" i="1" dirty="0"/>
              <a:t>группы населения</a:t>
            </a:r>
            <a:endParaRPr lang="ru-RU" sz="2200" dirty="0"/>
          </a:p>
          <a:p>
            <a:pPr hangingPunct="1">
              <a:buFont typeface="Wingdings" pitchFamily="2" charset="2"/>
              <a:buChar char="ü"/>
            </a:pPr>
            <a:endParaRPr lang="ru-RU" sz="2200" i="1" dirty="0"/>
          </a:p>
          <a:p>
            <a:pPr hangingPunct="1"/>
            <a:endParaRPr lang="ru-RU" sz="2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5" y="376182"/>
            <a:ext cx="1352567" cy="174681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59496" y="376182"/>
            <a:ext cx="900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srgbClr val="7030A0"/>
                </a:solidFill>
                <a:latin typeface="Impact" pitchFamily="34" charset="0"/>
              </a:rPr>
              <a:t>Серия «Профильная школа»</a:t>
            </a:r>
            <a:endParaRPr lang="ru-RU" dirty="0">
              <a:solidFill>
                <a:srgbClr val="7030A0"/>
              </a:solidFill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94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/>
          <a:srcRect l="21102" t="26174" r="52572" b="14393"/>
          <a:stretch/>
        </p:blipFill>
        <p:spPr bwMode="auto">
          <a:xfrm>
            <a:off x="623392" y="692696"/>
            <a:ext cx="4141550" cy="5256584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/>
          <a:srcRect l="7404" t="26201" r="66938" b="14632"/>
          <a:stretch/>
        </p:blipFill>
        <p:spPr bwMode="auto">
          <a:xfrm>
            <a:off x="5087888" y="368660"/>
            <a:ext cx="4554484" cy="5904656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370633"/>
            <a:ext cx="1414087" cy="182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52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270" y="937043"/>
            <a:ext cx="349216" cy="35519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430486" y="856455"/>
            <a:ext cx="6019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>
              <a:defRPr/>
            </a:pPr>
            <a:r>
              <a:rPr lang="ru-RU" sz="20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пособие разработано для использования учащимися </a:t>
            </a:r>
          </a:p>
          <a:p>
            <a:pPr rtl="0">
              <a:defRPr/>
            </a:pPr>
            <a:r>
              <a:rPr lang="ru-RU" sz="20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10—11 классов при освоении курса «Индивидуальный проект», который предусмотрен ФГОС среднего общего образования;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270" y="2233792"/>
            <a:ext cx="349216" cy="35519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430486" y="2233793"/>
            <a:ext cx="6019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>
              <a:defRPr/>
            </a:pPr>
            <a:r>
              <a:rPr lang="ru-RU" sz="20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пособии рассказано о том, что</a:t>
            </a:r>
          </a:p>
          <a:p>
            <a:pPr rtl="0">
              <a:defRPr/>
            </a:pPr>
            <a:r>
              <a:rPr lang="ru-RU" sz="20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такое проектирование и чем оно отличается от других типов деятельности, рассмотрены разные этапы проектирования;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502" y="3888420"/>
            <a:ext cx="349216" cy="35519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076719" y="3810339"/>
            <a:ext cx="81751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>
              <a:defRPr/>
            </a:pPr>
            <a:r>
              <a:rPr lang="ru-RU" sz="20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пособии разбираются примеры проектов: современных и разработанных в прошлом, реализованных профессионалами и школьниками, локальных, региональных, общенациональных и глобальных;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502" y="5154798"/>
            <a:ext cx="349216" cy="35519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076718" y="5156486"/>
            <a:ext cx="87718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>
              <a:defRPr/>
            </a:pPr>
            <a:r>
              <a:rPr lang="ru-RU" sz="20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После прохождения курса учащиеся получат необходимые навыки проектной деятельности, овладеют методами поиска, анализа и использования научной информации, смогут публично излагать результаты своей работы.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502" y="823493"/>
            <a:ext cx="1948942" cy="271280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59496" y="376182"/>
            <a:ext cx="900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srgbClr val="7030A0"/>
                </a:solidFill>
                <a:latin typeface="Impact" pitchFamily="34" charset="0"/>
              </a:rPr>
              <a:t>Серия «Профильная школа»</a:t>
            </a:r>
            <a:endParaRPr lang="ru-RU" dirty="0">
              <a:solidFill>
                <a:srgbClr val="7030A0"/>
              </a:solidFill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05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59696" y="476672"/>
            <a:ext cx="48245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>
              <a:defRPr/>
            </a:pPr>
            <a:r>
              <a:rPr lang="ru-RU" sz="2400" kern="1200" dirty="0">
                <a:solidFill>
                  <a:srgbClr val="FF0000"/>
                </a:solidFill>
                <a:latin typeface="Impact" panose="020B0806030902050204" pitchFamily="34" charset="0"/>
              </a:rPr>
              <a:t>ПОЧЕМУ ИМЕННО ПРОЕКТЫ?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4294967295"/>
          </p:nvPr>
        </p:nvSpPr>
        <p:spPr>
          <a:xfrm>
            <a:off x="1271464" y="4201279"/>
            <a:ext cx="8280920" cy="219952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   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Многочисленные исследования, проведенные как в нашей стране, так и за рубежом, показали, что большинство современных лидеров в политике, бизнесе, искусстве, спорте — люди, обладающие проектным типом мышления. 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896" y="1258661"/>
            <a:ext cx="3919567" cy="29426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891" y="1350864"/>
            <a:ext cx="3026938" cy="294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18525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35431" t="17801" r="37794" b="24101"/>
          <a:stretch/>
        </p:blipFill>
        <p:spPr>
          <a:xfrm>
            <a:off x="2063552" y="876621"/>
            <a:ext cx="4283567" cy="52284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36613" t="37400" r="36219" b="6600"/>
          <a:stretch/>
        </p:blipFill>
        <p:spPr>
          <a:xfrm>
            <a:off x="5427986" y="838523"/>
            <a:ext cx="4532242" cy="52547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2" y="116632"/>
            <a:ext cx="762872" cy="106186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559496" y="376182"/>
            <a:ext cx="900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srgbClr val="7030A0"/>
                </a:solidFill>
                <a:latin typeface="Impact" pitchFamily="34" charset="0"/>
              </a:rPr>
              <a:t>Серия «Профильная школа»</a:t>
            </a:r>
            <a:endParaRPr lang="ru-RU" dirty="0">
              <a:solidFill>
                <a:srgbClr val="7030A0"/>
              </a:solidFill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52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35431" t="17101" r="37794" b="44400"/>
          <a:stretch/>
        </p:blipFill>
        <p:spPr>
          <a:xfrm>
            <a:off x="119336" y="745514"/>
            <a:ext cx="6320993" cy="5112568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35431" t="14300" r="37400" b="39501"/>
          <a:stretch/>
        </p:blipFill>
        <p:spPr>
          <a:xfrm>
            <a:off x="4367808" y="1484784"/>
            <a:ext cx="5153808" cy="4929729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559496" y="376182"/>
            <a:ext cx="900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srgbClr val="7030A0"/>
                </a:solidFill>
                <a:latin typeface="Impact" pitchFamily="34" charset="0"/>
              </a:rPr>
              <a:t>Серия «Профильная школа»</a:t>
            </a:r>
            <a:endParaRPr lang="ru-RU" dirty="0">
              <a:solidFill>
                <a:srgbClr val="7030A0"/>
              </a:solidFill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29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4250" t="17800" r="36613" b="6601"/>
          <a:stretch/>
        </p:blipFill>
        <p:spPr>
          <a:xfrm>
            <a:off x="479376" y="548680"/>
            <a:ext cx="3799825" cy="55456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4250" t="72795" r="36613" b="15251"/>
          <a:stretch/>
        </p:blipFill>
        <p:spPr>
          <a:xfrm>
            <a:off x="2927648" y="2132856"/>
            <a:ext cx="7737334" cy="1785547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4079776" y="260649"/>
            <a:ext cx="5064224" cy="646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УМК по биологии. 10-11 классы.  </a:t>
            </a:r>
          </a:p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Базовый уровень (под ред. Д.К. Беляева)</a:t>
            </a:r>
          </a:p>
        </p:txBody>
      </p:sp>
    </p:spTree>
    <p:extLst>
      <p:ext uri="{BB962C8B-B14F-4D97-AF65-F5344CB8AC3E}">
        <p14:creationId xmlns:p14="http://schemas.microsoft.com/office/powerpoint/2010/main" val="47594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Картинки по запросу клипарт вопросительный зна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26"/>
          <a:stretch>
            <a:fillRect/>
          </a:stretch>
        </p:blipFill>
        <p:spPr bwMode="auto">
          <a:xfrm>
            <a:off x="3791744" y="1916832"/>
            <a:ext cx="3183295" cy="313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007768" y="620688"/>
            <a:ext cx="4464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ru-RU" sz="2400" dirty="0">
                <a:solidFill>
                  <a:srgbClr val="7030A0"/>
                </a:solidFill>
                <a:latin typeface="Impact" panose="020B0806030902050204" pitchFamily="34" charset="0"/>
                <a:sym typeface="Calibri"/>
              </a:rPr>
              <a:t>ВНИМАНИЕ, ВОПРОС!</a:t>
            </a:r>
          </a:p>
        </p:txBody>
      </p:sp>
      <p:pic>
        <p:nvPicPr>
          <p:cNvPr id="5" name="Рисунок 10" descr="Work_tetrad_10_1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376" y="634579"/>
            <a:ext cx="1728192" cy="245595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889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27521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6926" t="16401" r="16532" b="5901"/>
          <a:stretch/>
        </p:blipFill>
        <p:spPr>
          <a:xfrm>
            <a:off x="911424" y="352255"/>
            <a:ext cx="9289032" cy="610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8618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6138" t="10101" r="13775" b="13600"/>
          <a:stretch/>
        </p:blipFill>
        <p:spPr>
          <a:xfrm>
            <a:off x="1271464" y="620688"/>
            <a:ext cx="9197964" cy="559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0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5113" t="9401" r="14564" b="3800"/>
          <a:stretch/>
        </p:blipFill>
        <p:spPr>
          <a:xfrm>
            <a:off x="767408" y="332656"/>
            <a:ext cx="10045117" cy="610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8192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3872" t="12428" r="14101" b="4105"/>
          <a:stretch/>
        </p:blipFill>
        <p:spPr>
          <a:xfrm>
            <a:off x="1271464" y="476672"/>
            <a:ext cx="9001000" cy="586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150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631504" y="692696"/>
            <a:ext cx="8136904" cy="431496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2800" b="1" spc="150" dirty="0">
                <a:ln w="11430"/>
                <a:solidFill>
                  <a:srgbClr val="C00000"/>
                </a:solidFill>
                <a:cs typeface="Times New Roman" pitchFamily="18" charset="0"/>
              </a:rPr>
              <a:t>Адрес: </a:t>
            </a:r>
            <a:r>
              <a:rPr lang="ru-RU" sz="2800" b="1" dirty="0" smtClean="0">
                <a:solidFill>
                  <a:srgbClr val="C00000"/>
                </a:solidFill>
              </a:rPr>
              <a:t>Москва</a:t>
            </a:r>
            <a:r>
              <a:rPr lang="ru-RU" sz="2800" b="1" dirty="0">
                <a:solidFill>
                  <a:srgbClr val="C00000"/>
                </a:solidFill>
              </a:rPr>
              <a:t>, ул. </a:t>
            </a:r>
            <a:r>
              <a:rPr lang="ru-RU" sz="2800" b="1" dirty="0" err="1">
                <a:solidFill>
                  <a:srgbClr val="C00000"/>
                </a:solidFill>
              </a:rPr>
              <a:t>Краснопролетарская</a:t>
            </a:r>
            <a:r>
              <a:rPr lang="ru-RU" sz="2800" b="1" dirty="0">
                <a:solidFill>
                  <a:srgbClr val="C00000"/>
                </a:solidFill>
              </a:rPr>
              <a:t>, д.16, стр.3, подъезд 8, бизнес-центр «Новослободский</a:t>
            </a:r>
            <a:r>
              <a:rPr lang="ru-RU" sz="2800" b="1" dirty="0" smtClean="0">
                <a:solidFill>
                  <a:srgbClr val="C00000"/>
                </a:solidFill>
              </a:rPr>
              <a:t>» </a:t>
            </a:r>
            <a:r>
              <a:rPr lang="ru-RU" sz="2800" b="1" spc="150" dirty="0" smtClean="0">
                <a:ln w="11430"/>
                <a:solidFill>
                  <a:srgbClr val="C00000"/>
                </a:solidFill>
                <a:cs typeface="Times New Roman" pitchFamily="18" charset="0"/>
              </a:rPr>
              <a:t>http</a:t>
            </a:r>
            <a:r>
              <a:rPr lang="ru-RU" sz="2800" b="1" spc="150" dirty="0">
                <a:ln w="11430"/>
                <a:solidFill>
                  <a:srgbClr val="C00000"/>
                </a:solidFill>
                <a:cs typeface="Times New Roman" pitchFamily="18" charset="0"/>
              </a:rPr>
              <a:t>://www.prosv.ru </a:t>
            </a:r>
          </a:p>
          <a:p>
            <a:pPr algn="ctr" eaLnBrk="1" hangingPunct="1">
              <a:spcBef>
                <a:spcPts val="600"/>
              </a:spcBef>
              <a:spcAft>
                <a:spcPts val="600"/>
              </a:spcAft>
              <a:buFont typeface="Wingdings 2" pitchFamily="18" charset="2"/>
              <a:buNone/>
              <a:defRPr/>
            </a:pPr>
            <a:endParaRPr lang="ru-RU" sz="2400" b="1" spc="150" dirty="0" smtClean="0">
              <a:ln w="11430"/>
              <a:solidFill>
                <a:schemeClr val="accent1">
                  <a:lumMod val="75000"/>
                </a:schemeClr>
              </a:solidFill>
              <a:cs typeface="Times New Roman" pitchFamily="18" charset="0"/>
            </a:endParaRPr>
          </a:p>
          <a:p>
            <a:pPr algn="ctr" eaLnBrk="1" hangingPunct="1">
              <a:spcBef>
                <a:spcPts val="600"/>
              </a:spcBef>
              <a:spcAft>
                <a:spcPts val="600"/>
              </a:spcAft>
              <a:buFont typeface="Wingdings 2" pitchFamily="18" charset="2"/>
              <a:buNone/>
              <a:defRPr/>
            </a:pPr>
            <a:r>
              <a:rPr lang="ru-RU" sz="2400" b="1" spc="150" dirty="0" smtClean="0">
                <a:ln w="11430"/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Ведущий методист редакции </a:t>
            </a:r>
            <a:r>
              <a:rPr lang="ru-RU" sz="2400" b="1" spc="150" dirty="0">
                <a:ln w="11430"/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биологии </a:t>
            </a:r>
            <a:r>
              <a:rPr lang="ru-RU" sz="2400" b="1" spc="150" dirty="0" smtClean="0">
                <a:ln w="11430"/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и </a:t>
            </a:r>
            <a:r>
              <a:rPr lang="ru-RU" sz="2400" b="1" spc="150" dirty="0">
                <a:ln w="11430"/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естествознания:</a:t>
            </a:r>
            <a:br>
              <a:rPr lang="ru-RU" sz="2400" b="1" spc="150" dirty="0">
                <a:ln w="11430"/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</a:br>
            <a:r>
              <a:rPr lang="ru-RU" sz="2400" b="1" u="sng" spc="150" dirty="0" smtClean="0">
                <a:ln w="11430"/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Токарева Марина Викторовна</a:t>
            </a:r>
            <a:endParaRPr lang="ru-RU" sz="2400" b="1" u="sng" spc="150" dirty="0">
              <a:ln w="11430"/>
              <a:solidFill>
                <a:schemeClr val="accent1">
                  <a:lumMod val="75000"/>
                </a:schemeClr>
              </a:solidFill>
              <a:cs typeface="Times New Roman" pitchFamily="18" charset="0"/>
            </a:endParaRPr>
          </a:p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150" dirty="0">
                <a:ln w="11430"/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Телефон:(495) 789-30-40, доб. </a:t>
            </a:r>
            <a:r>
              <a:rPr lang="ru-RU" sz="2400" b="1" spc="150" dirty="0" smtClean="0">
                <a:ln w="11430"/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46-60;</a:t>
            </a:r>
            <a:endParaRPr lang="ru-RU" sz="2400" b="1" spc="150" dirty="0">
              <a:ln w="11430"/>
              <a:solidFill>
                <a:schemeClr val="accent1">
                  <a:lumMod val="75000"/>
                </a:schemeClr>
              </a:solidFill>
              <a:cs typeface="Times New Roman" pitchFamily="18" charset="0"/>
            </a:endParaRPr>
          </a:p>
          <a:p>
            <a:pPr algn="ctr" eaLnBrk="1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2400" b="1" spc="150" dirty="0">
                <a:ln w="11430"/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E-mail: </a:t>
            </a:r>
            <a:r>
              <a:rPr lang="en-US" sz="2400" b="1" spc="150" dirty="0" smtClean="0">
                <a:ln w="11430"/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MTokareva@prosv.ru</a:t>
            </a:r>
            <a:endParaRPr lang="en-US" sz="2400" b="1" spc="150" dirty="0">
              <a:ln w="11430"/>
              <a:solidFill>
                <a:schemeClr val="accent1">
                  <a:lumMod val="75000"/>
                </a:schemeClr>
              </a:solidFill>
              <a:cs typeface="Times New Roman" pitchFamily="18" charset="0"/>
            </a:endParaRPr>
          </a:p>
          <a:p>
            <a:pPr algn="ctr" eaLnBrk="1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en-US" sz="2200" b="1" spc="150" dirty="0">
              <a:ln w="11430"/>
              <a:solidFill>
                <a:schemeClr val="accent1">
                  <a:lumMod val="75000"/>
                </a:schemeClr>
              </a:solidFill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Содержимое 2"/>
          <p:cNvSpPr txBox="1">
            <a:spLocks/>
          </p:cNvSpPr>
          <p:nvPr/>
        </p:nvSpPr>
        <p:spPr>
          <a:xfrm>
            <a:off x="3287688" y="1052736"/>
            <a:ext cx="3732584" cy="1033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Wingdings 2" pitchFamily="18" charset="2"/>
              <a:buNone/>
              <a:tabLst/>
              <a:defRPr/>
            </a:pPr>
            <a:r>
              <a:rPr lang="ru-RU" altLang="ru-RU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  <a:sym typeface="Calibri"/>
              </a:rPr>
              <a:t>Структура параграфа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lang="ru-RU" altLang="ru-RU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  <a:sym typeface="Calibri"/>
              </a:rPr>
              <a:t>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Wingdings 2" pitchFamily="18" charset="2"/>
              <a:buNone/>
              <a:tabLst/>
              <a:defRPr/>
            </a:pPr>
            <a:endParaRPr kumimoji="0" lang="ru-RU" altLang="ru-RU" sz="2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085927"/>
            <a:ext cx="5868144" cy="3902545"/>
          </a:xfrm>
          <a:prstGeom prst="rect">
            <a:avLst/>
          </a:prstGeom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241336" y="3970352"/>
            <a:ext cx="1610134" cy="340514"/>
          </a:xfrm>
          <a:prstGeom prst="wedgeRoundRectCallout">
            <a:avLst>
              <a:gd name="adj1" fmla="val 126987"/>
              <a:gd name="adj2" fmla="val 125071"/>
              <a:gd name="adj3" fmla="val 16667"/>
            </a:avLst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 panose="020B0606020202030204" pitchFamily="34" charset="0"/>
                <a:sym typeface="Helvetica"/>
              </a:rPr>
              <a:t>Ключевые слова </a:t>
            </a:r>
            <a:endParaRPr kumimoji="0" lang="ru-RU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Narrow" panose="020B0606020202030204" pitchFamily="34" charset="0"/>
              <a:sym typeface="Helvetica"/>
            </a:endParaRPr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218482" y="4762440"/>
            <a:ext cx="2049262" cy="340514"/>
          </a:xfrm>
          <a:prstGeom prst="wedgeRoundRectCallout">
            <a:avLst>
              <a:gd name="adj1" fmla="val 103775"/>
              <a:gd name="adj2" fmla="val 132893"/>
              <a:gd name="adj3" fmla="val 16667"/>
            </a:avLst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 panose="020B0606020202030204" pitchFamily="34" charset="0"/>
                <a:sym typeface="Helvetica"/>
              </a:rPr>
              <a:t>Основной текст</a:t>
            </a:r>
            <a:endParaRPr kumimoji="0" lang="ru-RU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Narrow" panose="020B0606020202030204" pitchFamily="34" charset="0"/>
              <a:sym typeface="Helvetica"/>
            </a:endParaRP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6770030" y="1619014"/>
            <a:ext cx="2122450" cy="340514"/>
          </a:xfrm>
          <a:prstGeom prst="wedgeRoundRectCallout">
            <a:avLst>
              <a:gd name="adj1" fmla="val -72274"/>
              <a:gd name="adj2" fmla="val 276285"/>
              <a:gd name="adj3" fmla="val 16667"/>
            </a:avLst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 panose="020B0606020202030204" pitchFamily="34" charset="0"/>
                <a:sym typeface="Helvetica"/>
              </a:rPr>
              <a:t>Дополнительный материал</a:t>
            </a:r>
            <a:endParaRPr kumimoji="0" lang="ru-RU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Narrow" panose="020B0606020202030204" pitchFamily="34" charset="0"/>
              <a:sym typeface="Helvetica"/>
            </a:endParaRP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4079776" y="332655"/>
            <a:ext cx="51845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УМК по биологии. 10-11 классы.  </a:t>
            </a:r>
          </a:p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Базовый уровень (под ред. Д.К. Беляева)</a:t>
            </a:r>
          </a:p>
        </p:txBody>
      </p:sp>
    </p:spTree>
    <p:extLst>
      <p:ext uri="{BB962C8B-B14F-4D97-AF65-F5344CB8AC3E}">
        <p14:creationId xmlns:p14="http://schemas.microsoft.com/office/powerpoint/2010/main" val="88499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988" y="2108418"/>
            <a:ext cx="6192688" cy="4118379"/>
          </a:xfrm>
          <a:prstGeom prst="rect">
            <a:avLst/>
          </a:prstGeom>
        </p:spPr>
      </p:pic>
      <p:sp>
        <p:nvSpPr>
          <p:cNvPr id="3" name="Содержимое 2"/>
          <p:cNvSpPr txBox="1">
            <a:spLocks/>
          </p:cNvSpPr>
          <p:nvPr/>
        </p:nvSpPr>
        <p:spPr>
          <a:xfrm>
            <a:off x="3419872" y="1700808"/>
            <a:ext cx="3672408" cy="504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Wingdings 2" pitchFamily="18" charset="2"/>
              <a:buNone/>
              <a:tabLst/>
              <a:defRPr/>
            </a:pPr>
            <a:r>
              <a:rPr lang="ru-RU" altLang="ru-RU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  <a:sym typeface="Calibri"/>
              </a:rPr>
              <a:t>Структура параграфа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lang="ru-RU" altLang="ru-RU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  <a:sym typeface="Calibri"/>
              </a:rPr>
              <a:t>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Wingdings 2" pitchFamily="18" charset="2"/>
              <a:buNone/>
              <a:tabLst/>
              <a:defRPr/>
            </a:pPr>
            <a:endParaRPr kumimoji="0" lang="ru-RU" altLang="ru-RU" sz="2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107504" y="4869160"/>
            <a:ext cx="1944216" cy="340514"/>
          </a:xfrm>
          <a:prstGeom prst="wedgeRoundRectCallout">
            <a:avLst>
              <a:gd name="adj1" fmla="val 58162"/>
              <a:gd name="adj2" fmla="val 96393"/>
              <a:gd name="adj3" fmla="val 16667"/>
            </a:avLst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 panose="020B0606020202030204" pitchFamily="34" charset="0"/>
                <a:sym typeface="Helvetica"/>
              </a:rPr>
              <a:t>Анализируем</a:t>
            </a:r>
            <a:r>
              <a:rPr kumimoji="0" lang="ru-RU" sz="1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 panose="020B0606020202030204" pitchFamily="34" charset="0"/>
                <a:sym typeface="Helvetica"/>
              </a:rPr>
              <a:t> ситуацию</a:t>
            </a:r>
            <a:endParaRPr kumimoji="0" lang="ru-RU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Narrow" panose="020B0606020202030204" pitchFamily="34" charset="0"/>
              <a:sym typeface="Helvetica"/>
            </a:endParaRP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7065657" y="1700808"/>
            <a:ext cx="1754815" cy="340514"/>
          </a:xfrm>
          <a:prstGeom prst="wedgeRoundRectCallout">
            <a:avLst>
              <a:gd name="adj1" fmla="val -85157"/>
              <a:gd name="adj2" fmla="val 190249"/>
              <a:gd name="adj3" fmla="val 16667"/>
            </a:avLst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 panose="020B0606020202030204" pitchFamily="34" charset="0"/>
                <a:sym typeface="Helvetica"/>
              </a:rPr>
              <a:t>Лабораторные опыты</a:t>
            </a:r>
            <a:endParaRPr kumimoji="0" lang="ru-RU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Narrow" panose="020B0606020202030204" pitchFamily="34" charset="0"/>
              <a:sym typeface="Helvetica"/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7773026" y="4070168"/>
            <a:ext cx="1263470" cy="340514"/>
          </a:xfrm>
          <a:prstGeom prst="wedgeRoundRectCallout">
            <a:avLst>
              <a:gd name="adj1" fmla="val -67123"/>
              <a:gd name="adj2" fmla="val 172000"/>
              <a:gd name="adj3" fmla="val 16667"/>
            </a:avLst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 panose="020B0606020202030204" pitchFamily="34" charset="0"/>
                <a:sym typeface="Helvetica"/>
              </a:rPr>
              <a:t>Определения</a:t>
            </a:r>
            <a:endParaRPr kumimoji="0" lang="ru-RU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Narrow" panose="020B0606020202030204" pitchFamily="34" charset="0"/>
              <a:sym typeface="Helvetica"/>
            </a:endParaRP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4079776" y="332655"/>
            <a:ext cx="51845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УМК по биологии. 10-11 классы.  </a:t>
            </a:r>
          </a:p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Базовый уровень (под ред. Д.К. Беляева)</a:t>
            </a:r>
          </a:p>
        </p:txBody>
      </p:sp>
    </p:spTree>
    <p:extLst>
      <p:ext uri="{BB962C8B-B14F-4D97-AF65-F5344CB8AC3E}">
        <p14:creationId xmlns:p14="http://schemas.microsoft.com/office/powerpoint/2010/main" val="163265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6219" t="17801" r="35825" b="40200"/>
          <a:stretch/>
        </p:blipFill>
        <p:spPr>
          <a:xfrm>
            <a:off x="1127448" y="548680"/>
            <a:ext cx="6554018" cy="55386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34644" t="22697" r="37400" b="63303"/>
          <a:stretch/>
        </p:blipFill>
        <p:spPr>
          <a:xfrm>
            <a:off x="3405629" y="2137175"/>
            <a:ext cx="6820012" cy="192113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 bwMode="auto">
          <a:xfrm>
            <a:off x="4079776" y="332655"/>
            <a:ext cx="51845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УМК по биологии. 10-11 классы.  </a:t>
            </a:r>
          </a:p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Базовый уровень (под ред. Д.К. Беляева)</a:t>
            </a:r>
          </a:p>
        </p:txBody>
      </p:sp>
    </p:spTree>
    <p:extLst>
      <p:ext uri="{BB962C8B-B14F-4D97-AF65-F5344CB8AC3E}">
        <p14:creationId xmlns:p14="http://schemas.microsoft.com/office/powerpoint/2010/main" val="229487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7006" t="59800" r="37006" b="31100"/>
          <a:stretch/>
        </p:blipFill>
        <p:spPr>
          <a:xfrm>
            <a:off x="1415480" y="1042426"/>
            <a:ext cx="6640773" cy="13080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6803" t="72157" r="37005" b="15001"/>
          <a:stretch/>
        </p:blipFill>
        <p:spPr>
          <a:xfrm>
            <a:off x="1522987" y="4580552"/>
            <a:ext cx="7020275" cy="19362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36613" t="40900" r="36612" b="43700"/>
          <a:stretch/>
        </p:blipFill>
        <p:spPr>
          <a:xfrm>
            <a:off x="3329255" y="2245660"/>
            <a:ext cx="7146976" cy="231225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 bwMode="auto">
          <a:xfrm>
            <a:off x="4079776" y="332655"/>
            <a:ext cx="51845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УМК по биологии. 10-11 классы.  </a:t>
            </a:r>
          </a:p>
          <a:p>
            <a:pPr algn="ctr">
              <a:defRPr/>
            </a:pPr>
            <a:r>
              <a:rPr lang="ru-RU" dirty="0">
                <a:solidFill>
                  <a:srgbClr val="7030A0"/>
                </a:solidFill>
                <a:latin typeface="Impact" pitchFamily="34" charset="0"/>
              </a:rPr>
              <a:t>Базовый уровень (под ред. Д.К. Беляева)</a:t>
            </a:r>
          </a:p>
        </p:txBody>
      </p:sp>
    </p:spTree>
    <p:extLst>
      <p:ext uri="{BB962C8B-B14F-4D97-AF65-F5344CB8AC3E}">
        <p14:creationId xmlns:p14="http://schemas.microsoft.com/office/powerpoint/2010/main" val="280876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2773</TotalTime>
  <Words>1596</Words>
  <Application>Microsoft Office PowerPoint</Application>
  <PresentationFormat>Произвольный</PresentationFormat>
  <Paragraphs>303</Paragraphs>
  <Slides>55</Slides>
  <Notes>41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5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Токарева Марина Викторовна</dc:creator>
  <cp:lastModifiedBy>Елена Кудрявцева</cp:lastModifiedBy>
  <cp:revision>31</cp:revision>
  <dcterms:modified xsi:type="dcterms:W3CDTF">2020-01-17T09:00:41Z</dcterms:modified>
</cp:coreProperties>
</file>