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2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3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5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6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7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8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9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0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1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2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23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4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5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26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27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28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29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30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31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2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3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34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35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36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3" r:id="rId3"/>
    <p:sldMasterId id="2147483708" r:id="rId4"/>
    <p:sldMasterId id="2147483723" r:id="rId5"/>
    <p:sldMasterId id="2147483738" r:id="rId6"/>
    <p:sldMasterId id="2147483753" r:id="rId7"/>
    <p:sldMasterId id="2147483768" r:id="rId8"/>
    <p:sldMasterId id="2147483783" r:id="rId9"/>
    <p:sldMasterId id="2147483798" r:id="rId10"/>
    <p:sldMasterId id="2147483813" r:id="rId11"/>
    <p:sldMasterId id="2147483828" r:id="rId12"/>
    <p:sldMasterId id="2147483843" r:id="rId13"/>
    <p:sldMasterId id="2147483858" r:id="rId14"/>
    <p:sldMasterId id="2147483873" r:id="rId15"/>
    <p:sldMasterId id="2147483888" r:id="rId16"/>
    <p:sldMasterId id="2147483903" r:id="rId17"/>
    <p:sldMasterId id="2147483918" r:id="rId18"/>
    <p:sldMasterId id="2147483933" r:id="rId19"/>
    <p:sldMasterId id="2147483948" r:id="rId20"/>
    <p:sldMasterId id="2147483963" r:id="rId21"/>
    <p:sldMasterId id="2147483978" r:id="rId22"/>
    <p:sldMasterId id="2147483993" r:id="rId23"/>
    <p:sldMasterId id="2147484008" r:id="rId24"/>
    <p:sldMasterId id="2147484022" r:id="rId25"/>
    <p:sldMasterId id="2147484037" r:id="rId26"/>
    <p:sldMasterId id="2147484065" r:id="rId27"/>
    <p:sldMasterId id="2147484079" r:id="rId28"/>
    <p:sldMasterId id="2147484093" r:id="rId29"/>
    <p:sldMasterId id="2147484107" r:id="rId30"/>
    <p:sldMasterId id="2147484121" r:id="rId31"/>
    <p:sldMasterId id="2147484135" r:id="rId32"/>
    <p:sldMasterId id="2147484149" r:id="rId33"/>
    <p:sldMasterId id="2147484163" r:id="rId34"/>
    <p:sldMasterId id="2147484177" r:id="rId35"/>
    <p:sldMasterId id="2147484191" r:id="rId36"/>
    <p:sldMasterId id="2147484205" r:id="rId37"/>
  </p:sldMasterIdLst>
  <p:notesMasterIdLst>
    <p:notesMasterId r:id="rId98"/>
  </p:notesMasterIdLst>
  <p:sldIdLst>
    <p:sldId id="256" r:id="rId38"/>
    <p:sldId id="328" r:id="rId39"/>
    <p:sldId id="281" r:id="rId40"/>
    <p:sldId id="282" r:id="rId41"/>
    <p:sldId id="283" r:id="rId42"/>
    <p:sldId id="257" r:id="rId43"/>
    <p:sldId id="284" r:id="rId44"/>
    <p:sldId id="331" r:id="rId45"/>
    <p:sldId id="332" r:id="rId46"/>
    <p:sldId id="285" r:id="rId47"/>
    <p:sldId id="333" r:id="rId48"/>
    <p:sldId id="286" r:id="rId49"/>
    <p:sldId id="287" r:id="rId50"/>
    <p:sldId id="289" r:id="rId51"/>
    <p:sldId id="334" r:id="rId52"/>
    <p:sldId id="288" r:id="rId53"/>
    <p:sldId id="311" r:id="rId54"/>
    <p:sldId id="290" r:id="rId55"/>
    <p:sldId id="275" r:id="rId56"/>
    <p:sldId id="274" r:id="rId57"/>
    <p:sldId id="273" r:id="rId58"/>
    <p:sldId id="272" r:id="rId59"/>
    <p:sldId id="276" r:id="rId60"/>
    <p:sldId id="270" r:id="rId61"/>
    <p:sldId id="269" r:id="rId62"/>
    <p:sldId id="268" r:id="rId63"/>
    <p:sldId id="308" r:id="rId64"/>
    <p:sldId id="291" r:id="rId65"/>
    <p:sldId id="280" r:id="rId66"/>
    <p:sldId id="267" r:id="rId67"/>
    <p:sldId id="279" r:id="rId68"/>
    <p:sldId id="265" r:id="rId69"/>
    <p:sldId id="264" r:id="rId70"/>
    <p:sldId id="266" r:id="rId71"/>
    <p:sldId id="300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330" r:id="rId80"/>
    <p:sldId id="299" r:id="rId81"/>
    <p:sldId id="329" r:id="rId82"/>
    <p:sldId id="310" r:id="rId83"/>
    <p:sldId id="312" r:id="rId84"/>
    <p:sldId id="314" r:id="rId85"/>
    <p:sldId id="315" r:id="rId86"/>
    <p:sldId id="316" r:id="rId87"/>
    <p:sldId id="317" r:id="rId88"/>
    <p:sldId id="318" r:id="rId89"/>
    <p:sldId id="319" r:id="rId90"/>
    <p:sldId id="320" r:id="rId91"/>
    <p:sldId id="321" r:id="rId92"/>
    <p:sldId id="322" r:id="rId93"/>
    <p:sldId id="323" r:id="rId94"/>
    <p:sldId id="336" r:id="rId95"/>
    <p:sldId id="335" r:id="rId96"/>
    <p:sldId id="309" r:id="rId9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85" d="100"/>
          <a:sy n="85" d="100"/>
        </p:scale>
        <p:origin x="-90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slide" Target="slides/slide47.xml"/><Relationship Id="rId89" Type="http://schemas.openxmlformats.org/officeDocument/2006/relationships/slide" Target="slides/slide5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3.xml"/><Relationship Id="rId95" Type="http://schemas.openxmlformats.org/officeDocument/2006/relationships/slide" Target="slides/slide5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80" Type="http://schemas.openxmlformats.org/officeDocument/2006/relationships/slide" Target="slides/slide43.xml"/><Relationship Id="rId85" Type="http://schemas.openxmlformats.org/officeDocument/2006/relationships/slide" Target="slides/slide4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slide" Target="slides/slide46.xml"/><Relationship Id="rId88" Type="http://schemas.openxmlformats.org/officeDocument/2006/relationships/slide" Target="slides/slide51.xml"/><Relationship Id="rId91" Type="http://schemas.openxmlformats.org/officeDocument/2006/relationships/slide" Target="slides/slide54.xml"/><Relationship Id="rId96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slide" Target="slides/slide44.xml"/><Relationship Id="rId86" Type="http://schemas.openxmlformats.org/officeDocument/2006/relationships/slide" Target="slides/slide49.xml"/><Relationship Id="rId94" Type="http://schemas.openxmlformats.org/officeDocument/2006/relationships/slide" Target="slides/slide57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97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92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Relationship Id="rId87" Type="http://schemas.openxmlformats.org/officeDocument/2006/relationships/slide" Target="slides/slide50.xml"/><Relationship Id="rId61" Type="http://schemas.openxmlformats.org/officeDocument/2006/relationships/slide" Target="slides/slide24.xml"/><Relationship Id="rId82" Type="http://schemas.openxmlformats.org/officeDocument/2006/relationships/slide" Target="slides/slide4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9.xml"/><Relationship Id="rId77" Type="http://schemas.openxmlformats.org/officeDocument/2006/relationships/slide" Target="slides/slide40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93" Type="http://schemas.openxmlformats.org/officeDocument/2006/relationships/slide" Target="slides/slide56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35CEF-B42A-4624-8A4C-146C48E8927E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6DFBD-02CB-49DA-A94D-A4E26D609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0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57DA-8EC0-4AEA-AF71-15EC733A54C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71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57DA-8EC0-4AEA-AF71-15EC733A54C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3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657DA-8EC0-4AEA-AF71-15EC733A54C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5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всем вопросам,</a:t>
            </a:r>
            <a:r>
              <a:rPr lang="ru-RU" baseline="0" dirty="0"/>
              <a:t> касающимся наших УМК по иностранным языкам вы можете обращаться на единый адрес </a:t>
            </a:r>
            <a:r>
              <a:rPr lang="en-US" baseline="0" dirty="0"/>
              <a:t>languages@prosv.ru</a:t>
            </a:r>
            <a:r>
              <a:rPr lang="ru-RU" baseline="0" dirty="0"/>
              <a:t> или по телефонам, указанным на слайде.</a:t>
            </a: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135F-DFD3-44D4-BC51-3AF0C8B69AB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9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7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8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0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2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4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5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6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7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7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546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2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6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3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5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2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40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88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9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30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2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1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83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71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9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9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1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41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16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03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1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4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1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41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4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7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6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3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6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7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3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8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6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23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6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1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8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9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4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3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05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19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2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5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01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3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1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0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63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27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9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9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5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0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7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81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77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5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7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1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5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36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81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39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5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8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2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8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4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98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35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20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6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53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4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6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30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1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2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8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9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8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59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085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9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7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1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2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01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803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6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5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6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755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5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0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5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39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0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0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97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85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88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1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5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9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8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4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3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3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8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85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89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3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2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2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4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5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6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4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776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6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7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10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0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3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5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7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911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9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7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0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7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1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5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89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2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4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9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4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6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08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31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7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6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9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9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9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29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180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4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6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8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1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0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2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2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51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0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79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91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9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8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2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7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1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750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691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543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0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8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07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14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19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0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10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1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0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6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0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02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45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6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5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1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9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26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23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0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8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07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59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0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8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6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478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39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6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5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5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40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34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5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4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5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177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69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4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5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6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2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3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4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41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43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4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0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0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60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294891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16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нтакты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60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7DF85F-9672-407B-A020-4D9306A8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77301C9-6AD5-4BD8-B680-295D9ADF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2608A3-65C2-4EFA-BE66-0EF69AD09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31EC0E-A84F-4415-9957-F07E3400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E0BFC2-CBF5-4E58-8315-CD9E5588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B0C48-8477-4EBC-A258-E80CF2D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C0363C-4373-4161-BE63-21E3705C2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DFFAD9-CB47-4957-829C-3F747B37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78A66-53BF-450E-BF9C-599C4045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D255F1-F69D-4221-A038-229379AD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EEF2CA-4224-4827-976D-BE52687C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1C3519-4D42-47AC-B4FB-A9794406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27A01C-912A-4CF4-92B1-CA3F7CF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E1985D-9CB9-4C00-906A-65C26EC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351D44-7D35-499C-9885-F020C67D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9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B38465-A879-4F85-AF50-3252CC9B1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4C46A-6D6B-48D6-ACF1-A12018F56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3A0E0DE-450E-4F20-AB66-0E77B961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C015D5-4D93-47BC-A412-099B0174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DD4F06-342F-4D93-9B1B-55ACD668B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38EF87-CD0F-4A09-9F20-58596B12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CEA57-74BC-4826-8838-3B8C32E77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B8A149-EB39-4541-8C3B-274691F85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A03BCB-13C5-4BF7-B685-7E43F38D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E90DD8-9D60-44E3-A3E8-DFCB82265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C7B696-4BF4-4642-9032-0BD11D8A2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D3EE47-ECB1-4CE3-A901-727AD9CF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3B4EC1-AC72-4324-9FF2-CB956D4B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491B62-EB14-4938-8F78-903F7CDA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2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E612A-0BBB-4E13-AA51-BEF9E6C1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92D1DA-E291-4A79-88DD-5CC0B6C3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65FD65-1F27-4945-961C-FD3E56F3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AB553A-8D75-4EB6-A3AE-1503769A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FEB402-F505-43BC-B8C1-651F3B02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6FEF0E9-C4EA-4979-809C-2DE1E01A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4631D9-7B33-4BAB-94B2-3CE963A2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8ED8EA-F2EE-4C41-805D-B18FCA5B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25631E-42EC-4205-9F04-6407CD2A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32E1D28-613F-455A-BF83-E6C84DB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C6FC6B-4024-4EA8-ACA8-9E3D9E1CE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F15853-B5B9-4750-BBE0-A8F9176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45CEAA-0C32-43AD-89CE-460CDBA3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1830-6A35-476C-9821-EC103F2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FB6113-D721-4CA5-BB32-658A8E226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D1D045-77F3-4903-9F26-0B91BF9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9C5578-0A2E-42C3-8837-73EB505D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0CD0D05-6510-4558-A906-9EC55B8D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B0CC13-0013-4DB6-B96B-80BA2F58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4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7BDEF2-4F02-4E3C-A69C-0C0FB14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ABCDA1-EC13-42A5-AAFF-B17B5D1E9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8C4821-35EB-4D56-A110-CDF7D52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9C7AFD-B329-4640-8CAA-21FA81DD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2F20C1-7935-42BB-AFA2-EF7C9733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38B22BB-345A-4096-A191-41F363C30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A9874F-64AB-4555-AABF-B365A91E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3CD4E6-283A-4FA7-99F8-817A05E0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8CB2D0-E26A-472B-917F-6F72F5EA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F0BDDB-AF49-4021-A364-95A0B1F0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ctr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55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slideLayout" Target="../slideLayouts/slideLayout2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slideLayout" Target="../slideLayouts/slideLayout32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28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13" Type="http://schemas.openxmlformats.org/officeDocument/2006/relationships/slideLayout" Target="../slideLayouts/slideLayout430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29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13" Type="http://schemas.openxmlformats.org/officeDocument/2006/relationships/slideLayout" Target="../slideLayouts/slideLayout443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13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slideLayout" Target="../slideLayouts/slideLayout468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Relationship Id="rId14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13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Relationship Id="rId14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5" Type="http://schemas.openxmlformats.org/officeDocument/2006/relationships/theme" Target="../theme/theme37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slideLayout" Target="../slideLayouts/slideLayout5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3A3B58-D8F7-4B8A-897E-A6692CC9D2B6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38C9E41-D7C9-40F9-88F9-3136203E8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149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79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8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4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4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21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9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8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12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5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5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7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2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2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0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61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4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9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6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  <p:sldLayoutId id="214748412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39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6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9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5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61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9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0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07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5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7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64821-67D8-4F5E-BAE6-16345361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D74330-4EEE-4F03-ACA6-7BC94E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12E1AB-EFB3-4E24-BFCE-9D51DCBE9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CC52-7E2C-4E62-BB76-7D9620F09A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17.10.2019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C62F0-B76D-40E5-814C-27AB1ACD1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9E8EE2-D143-4D29-9073-A0F2410D0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C7EA9-9C85-486C-BF6B-A8C959C4898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1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5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5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10.xml"/><Relationship Id="rId5" Type="http://schemas.openxmlformats.org/officeDocument/2006/relationships/image" Target="../media/image105.png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5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68.xml"/><Relationship Id="rId6" Type="http://schemas.openxmlformats.org/officeDocument/2006/relationships/image" Target="../media/image143.png"/><Relationship Id="rId11" Type="http://schemas.microsoft.com/office/2007/relationships/hdphoto" Target="../media/hdphoto1.wdp"/><Relationship Id="rId5" Type="http://schemas.openxmlformats.org/officeDocument/2006/relationships/image" Target="../media/image142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png"/><Relationship Id="rId7" Type="http://schemas.openxmlformats.org/officeDocument/2006/relationships/image" Target="../media/image14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08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45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151.png"/><Relationship Id="rId5" Type="http://schemas.openxmlformats.org/officeDocument/2006/relationships/image" Target="../media/image162.png"/><Relationship Id="rId4" Type="http://schemas.openxmlformats.org/officeDocument/2006/relationships/image" Target="../media/image1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96.xml"/><Relationship Id="rId4" Type="http://schemas.openxmlformats.org/officeDocument/2006/relationships/image" Target="../media/image1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tiff"/><Relationship Id="rId1" Type="http://schemas.openxmlformats.org/officeDocument/2006/relationships/slideLayout" Target="../slideLayouts/slideLayout3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tiff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365.xml"/><Relationship Id="rId6" Type="http://schemas.openxmlformats.org/officeDocument/2006/relationships/image" Target="../media/image170.png"/><Relationship Id="rId5" Type="http://schemas.openxmlformats.org/officeDocument/2006/relationships/image" Target="../media/image105.png"/><Relationship Id="rId4" Type="http://schemas.openxmlformats.org/officeDocument/2006/relationships/image" Target="../media/image16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tiff"/><Relationship Id="rId1" Type="http://schemas.openxmlformats.org/officeDocument/2006/relationships/slideLayout" Target="../slideLayouts/slideLayout378.xml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tiff"/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404.xml"/><Relationship Id="rId4" Type="http://schemas.openxmlformats.org/officeDocument/2006/relationships/image" Target="../media/image178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17.xml"/><Relationship Id="rId4" Type="http://schemas.openxmlformats.org/officeDocument/2006/relationships/image" Target="../media/image1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4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tiff"/><Relationship Id="rId1" Type="http://schemas.openxmlformats.org/officeDocument/2006/relationships/slideLayout" Target="../slideLayouts/slideLayout4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tiff"/><Relationship Id="rId1" Type="http://schemas.openxmlformats.org/officeDocument/2006/relationships/slideLayout" Target="../slideLayouts/slideLayout46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tiff"/><Relationship Id="rId1" Type="http://schemas.openxmlformats.org/officeDocument/2006/relationships/slideLayout" Target="../slideLayouts/slideLayout48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9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95.xml"/><Relationship Id="rId6" Type="http://schemas.openxmlformats.org/officeDocument/2006/relationships/image" Target="../media/image78.png"/><Relationship Id="rId5" Type="http://schemas.openxmlformats.org/officeDocument/2006/relationships/image" Target="../media/image95.png"/><Relationship Id="rId4" Type="http://schemas.openxmlformats.org/officeDocument/2006/relationships/image" Target="../media/image1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95.xml"/><Relationship Id="rId4" Type="http://schemas.openxmlformats.org/officeDocument/2006/relationships/image" Target="../media/image1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094" y="5591596"/>
            <a:ext cx="2454027" cy="10038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5192" y="629673"/>
            <a:ext cx="67757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/>
              <a:t>Учебные курсы Издательства «Просвещение» </a:t>
            </a:r>
            <a:r>
              <a:rPr lang="ru-RU" sz="5400" dirty="0" smtClean="0"/>
              <a:t>по </a:t>
            </a:r>
            <a:r>
              <a:rPr lang="ru-RU" sz="5400" dirty="0"/>
              <a:t>китайскому языку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77" y="5992525"/>
            <a:ext cx="5767316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94032" y="1477108"/>
            <a:ext cx="69333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азнообразие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сбалансированность увлекательных заданий, в том числе направленных на проектно-исследовательскую и творческую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большой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объём страноведческих знаний, аутентичные тексты, педагогически выверенные материалы для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аудирования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тренировочные упражнения, привлекательный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дизайн;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спешная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к российским государственным экзаменам (ОГЭ, ЕГЭ) и международным экзаменам по китайскому языку (HSK, YCT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09963" y="439212"/>
            <a:ext cx="8066990" cy="642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ОСОБЕННОСТИ УМК «ВРЕМЯ УЧИТЬ КИТАЙСКИЙ!»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889" y="5696213"/>
            <a:ext cx="928288" cy="4590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66" y="1262358"/>
            <a:ext cx="2195210" cy="292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082" y="1921181"/>
            <a:ext cx="2282957" cy="304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89" y="3268414"/>
            <a:ext cx="2222842" cy="296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0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998" y="441226"/>
            <a:ext cx="8138865" cy="676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5" y="190055"/>
            <a:ext cx="1691975" cy="1431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1653" y="1569077"/>
            <a:ext cx="72180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уделяет значительное внимание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«мягких навыков», проектно-исследовательской и творческой деятельности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учебной автономии, способности адаптации к изменениям среды;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с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учётом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вариативности дизайна современного урока и предоставляет свободу педагогического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использование информационно-коммуникационных технологий и электронных средств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позволяет подросткам интегрироваться в 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китаеязычную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информационную среду в сообразных возрасту формах 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объемах;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59" y="1478408"/>
            <a:ext cx="2541758" cy="360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895" y="2880763"/>
            <a:ext cx="2419208" cy="339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6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394" y="1735016"/>
            <a:ext cx="637247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соответствие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возрастной специфике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обучающихся;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остижение уровня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HSK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4+;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риентация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достижение личностных,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метапредметных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предметных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результатов;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кцент на современную живую речь, реалии и современного Китая,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практикоориенированность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998" y="441226"/>
            <a:ext cx="8138865" cy="676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400" y="1117941"/>
            <a:ext cx="1691975" cy="14316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388" y="1317727"/>
            <a:ext cx="2741005" cy="365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0878" y="2549612"/>
            <a:ext cx="2812260" cy="379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5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4"/>
          <p:cNvSpPr>
            <a:spLocks/>
          </p:cNvSpPr>
          <p:nvPr/>
        </p:nvSpPr>
        <p:spPr bwMode="auto">
          <a:xfrm>
            <a:off x="4835759" y="1588170"/>
            <a:ext cx="2217195" cy="38579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0074" tIns="20037" rIns="40074" bIns="2003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ED7D31"/>
              </a:buClr>
              <a:buSzPct val="85000"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УМК: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4649" y="2183072"/>
            <a:ext cx="4596681" cy="3087453"/>
          </a:xfrm>
          <a:prstGeom prst="rect">
            <a:avLst/>
          </a:prstGeom>
        </p:spPr>
        <p:txBody>
          <a:bodyPr wrap="square" lIns="40074" tIns="20037" rIns="40074" bIns="20037">
            <a:spAutoFit/>
          </a:bodyPr>
          <a:lstStyle/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Рабочая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тетрадь 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Электронная форма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учебника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учителя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Аудиокурс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Прописи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lang="ru-RU" sz="24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задания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055" y="4083759"/>
            <a:ext cx="390930" cy="3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268" y="3726799"/>
            <a:ext cx="390930" cy="3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LLevin\Desktop\Шаблон презентации\Пиктограммы\Монито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06" y="2175039"/>
            <a:ext cx="390930" cy="3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204696" y="414142"/>
            <a:ext cx="7479323" cy="642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ea typeface="+mn-ea"/>
                <a:cs typeface="+mn-cs"/>
              </a:rPr>
              <a:t>КОМПОНЕНТЫ УМК «ВРЕМЯ УЧИТЬ КИТАЙСКИЙ!»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999" y="5302933"/>
            <a:ext cx="1330716" cy="872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61" y="1162535"/>
            <a:ext cx="2179026" cy="292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674" y="3057294"/>
            <a:ext cx="2316485" cy="304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747" y="1162535"/>
            <a:ext cx="2337821" cy="304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996" y="3057294"/>
            <a:ext cx="2301245" cy="304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2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22" y="397853"/>
            <a:ext cx="7535309" cy="646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8710" y="1448474"/>
            <a:ext cx="45718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Выполняют все функции,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войственные современным УМК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946929" y="2836981"/>
            <a:ext cx="1992923" cy="3165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Информационная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3224797" y="2836981"/>
            <a:ext cx="1875692" cy="3165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Систематизирующая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5385435" y="2836981"/>
            <a:ext cx="1934308" cy="3165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Обучающая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7519037" y="2836981"/>
            <a:ext cx="1981200" cy="31652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Интегрирующая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9699532" y="2778368"/>
            <a:ext cx="1718746" cy="32121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Развивающая самоконтроль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88" y="844061"/>
            <a:ext cx="1777166" cy="15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4620" y="1164138"/>
            <a:ext cx="786498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Каждый компонент является неотъемлемой частью комплекта, содержательно и методически связан с другими компонентами и направлен на достижение интегративных целей и задач учебного курса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KaiTi"/>
                <a:cs typeface="Tahoma" panose="020B0604030504040204" pitchFamily="34" charset="0"/>
              </a:rPr>
              <a:t>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456" y="393238"/>
            <a:ext cx="7535309" cy="6462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15" y="1752744"/>
            <a:ext cx="1688123" cy="56293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40515" y="2457005"/>
            <a:ext cx="3803339" cy="36468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в соответствии с требованиями ФГОС;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овместный проект издательства «Просвещение» и 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人民教育出版社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ru-RU" altLang="zh-CN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(Издательство «Народное образование», КНР).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9222" y="2457005"/>
            <a:ext cx="3803339" cy="36468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в соответствии с требованиями ФГОС;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пособие включены описание целей и содержание данного курса, общая характеристика, тематическое планирование по классам.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77930" y="2457004"/>
            <a:ext cx="3917362" cy="36468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ДЛЯ УЧИТЕЛЯ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методические рекомендации, примерные разработки уроков, календарно-тематическое планирование, тематические справочные материалы.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4620" y="1267700"/>
            <a:ext cx="786498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Каждый компонент является неотъемлемой частью комплекта, содержательно и методически связан с другими компонентами и направлен на достижение интегративных целей и задач учебного курса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  <a:ea typeface="KaiTi"/>
                <a:cs typeface="Tahoma" panose="020B0604030504040204" pitchFamily="34" charset="0"/>
              </a:rPr>
              <a:t>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456" y="393238"/>
            <a:ext cx="7535309" cy="646232"/>
          </a:xfrm>
          <a:prstGeom prst="rect">
            <a:avLst/>
          </a:prstGeom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029058" y="2417933"/>
            <a:ext cx="3674560" cy="367690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ПРОПИСИ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Помогают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быстрее усвоить иероглифический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материал;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ренировать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написание и скорость запоминания иероглифов.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40514" y="2417933"/>
            <a:ext cx="3489913" cy="3779159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РАБОЧАЯ ТЕТРАДЬ  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ополняет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грамматическое и лексическое содержание учебника.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уделяется развитию умений письменной речи.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15" y="1752744"/>
            <a:ext cx="1688123" cy="562935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128302" y="2417933"/>
            <a:ext cx="3674560" cy="367690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ЗАДАНИЯ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  <a:defRPr/>
            </a:pP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промежуточного и итогового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контроля;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  <a:defRPr/>
            </a:pP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пособии представлены лексико-грамматические задания по контролю 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</a:t>
            </a:r>
            <a:r>
              <a:rPr lang="ru-RU" sz="17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аудирования</a:t>
            </a:r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чтения, письма, разработанные на материале пройденного раздела. 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8" y="400331"/>
            <a:ext cx="2072780" cy="275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APotaeva\AppData\Local\Microsoft\Windows\Temporary Internet Files\Content.Outlook\XSBV427B\Kitaj-5-RT-Cov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68" y="2067294"/>
            <a:ext cx="1771517" cy="230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Potaeva\AppData\Local\Microsoft\Windows\Temporary Internet Files\Content.Outlook\XSBV427B\Kitaj-5-Propisi-Cov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873" y="3915676"/>
            <a:ext cx="1734093" cy="230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763" y="400331"/>
            <a:ext cx="1913635" cy="254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APotaeva\AppData\Local\Microsoft\Windows\Temporary Internet Files\Content.Outlook\XSBV427B\Kitai-6-RT-Cover (2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164" y="2067294"/>
            <a:ext cx="1717000" cy="224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Potaeva\AppData\Local\Microsoft\Windows\Temporary Internet Files\Content.Outlook\XSBV427B\Kitai-6-Propisi-Cover (3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891" y="3915676"/>
            <a:ext cx="1728751" cy="231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зображение Китайский язык. Второй иностранный язык. 7 класс. Учебное пособи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656" y="395917"/>
            <a:ext cx="1821977" cy="24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Изображение Китайский язык. Рабочая тетрадь. 7 кл. (Второй иностранный язык)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932" y="2068524"/>
            <a:ext cx="1791821" cy="22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44056" y="5083431"/>
            <a:ext cx="55961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Учебные пособия доступны в официальном Интернет-магазине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издательства «Просвещение»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shop.prosv.ru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280" y="3915676"/>
            <a:ext cx="1686727" cy="22008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825" y="395917"/>
            <a:ext cx="2139315" cy="28352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955" y="2335042"/>
            <a:ext cx="2073785" cy="27483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492" y="4736401"/>
            <a:ext cx="1300873" cy="1689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115" y="2706996"/>
            <a:ext cx="1812368" cy="236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нструменты реализации стратегии"/>
          <p:cNvSpPr txBox="1"/>
          <p:nvPr/>
        </p:nvSpPr>
        <p:spPr>
          <a:xfrm>
            <a:off x="1485108" y="230518"/>
            <a:ext cx="3616623" cy="488432"/>
          </a:xfrm>
          <a:prstGeom prst="round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4891"/>
                </a:solidFill>
                <a:effectLst/>
                <a:uLnTx/>
                <a:uFillTx/>
                <a:latin typeface="Avenir Book"/>
                <a:sym typeface="Avenir Book"/>
              </a:rPr>
              <a:t>РАБОЧИЕ ТЕТРАДИ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78" y="1002519"/>
            <a:ext cx="2739905" cy="368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06" y="2459645"/>
            <a:ext cx="2758712" cy="367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967242" y="1002519"/>
            <a:ext cx="46529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к учебному пособию «Китайский язык. Второй иностранный язык» серии «Время учить китайский!» для учащихся 8 и 9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дополнением и важным компонентом линии.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включают: разнообразные лексические и грамматические упражнения, направленные на совершенствование всех видов речевой деятельности учащихся при изучении китайского языка.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виды упражнений учитывают возрастные и психологические особенности учащихся и ориентированы на их интересы.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64" y="4968756"/>
            <a:ext cx="2177137" cy="13259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03" y="655632"/>
            <a:ext cx="1662121" cy="14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1" y="962953"/>
            <a:ext cx="3770590" cy="508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071" y="217027"/>
            <a:ext cx="3621338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465" y="752559"/>
            <a:ext cx="4403499" cy="57332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39907" y="1870942"/>
            <a:ext cx="3980908" cy="360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50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Упражнения рабочих тетрадей направлены на формирование: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500"/>
              </a:spcAft>
              <a:buFont typeface="Times New Roman" panose="02020603050405020304" pitchFamily="18" charset="0"/>
              <a:buChar char="•"/>
              <a:tabLst>
                <a:tab pos="228600" algn="l"/>
              </a:tabLs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коммуникативной;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500"/>
              </a:spcAft>
              <a:buFont typeface="Times New Roman" panose="02020603050405020304" pitchFamily="18" charset="0"/>
              <a:buChar char="•"/>
              <a:tabLst>
                <a:tab pos="228600" algn="l"/>
              </a:tabLs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фонетической;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500"/>
              </a:spcAft>
              <a:buFont typeface="Times New Roman" panose="02020603050405020304" pitchFamily="18" charset="0"/>
              <a:buChar char="•"/>
              <a:tabLst>
                <a:tab pos="228600" algn="l"/>
              </a:tabLs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лексической;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500"/>
              </a:spcAft>
              <a:buFont typeface="Times New Roman" panose="02020603050405020304" pitchFamily="18" charset="0"/>
              <a:buChar char="•"/>
              <a:tabLst>
                <a:tab pos="228600" algn="l"/>
              </a:tabLs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грамматической;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500"/>
              </a:spcAft>
              <a:buFont typeface="Times New Roman" panose="02020603050405020304" pitchFamily="18" charset="0"/>
              <a:buChar char="•"/>
              <a:tabLst>
                <a:tab pos="228600" algn="l"/>
              </a:tabLst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иероглифической;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50000"/>
              </a:lnSpc>
              <a:spcAft>
                <a:spcPts val="500"/>
              </a:spcAft>
              <a:buFont typeface="Times New Roman" panose="02020603050405020304" pitchFamily="18" charset="0"/>
              <a:buChar char="•"/>
              <a:tabLst>
                <a:tab pos="228600" algn="l"/>
              </a:tabLs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социокультурной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компетенций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22414" y="793019"/>
            <a:ext cx="7323292" cy="203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КАК ВТОРОЙ ИНОСТРАННЫЙ ЯЗЫК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44" y="3070999"/>
            <a:ext cx="1557244" cy="197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970" y="3070999"/>
            <a:ext cx="1564074" cy="1977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426" y="3032227"/>
            <a:ext cx="1653361" cy="2073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521" y="3024755"/>
            <a:ext cx="1648829" cy="2088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50" y="3037000"/>
            <a:ext cx="1642946" cy="2112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540" y="3028852"/>
            <a:ext cx="1693412" cy="2121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952" y="3059853"/>
            <a:ext cx="1586039" cy="20185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2439" y="5065252"/>
            <a:ext cx="7401504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 ЛИНИИ УМК «ВРЕМЯ УЧИТЬ КИТАЙСКИЙ» С 5 ПО 9 КЛАССЫ ВКЛЮЧЕНЫ В ФЕДЕРАЛЬНЫЙ ПЕРЕЧЕНЬ УЧЕБНИКОВ</a:t>
            </a:r>
          </a:p>
          <a:p>
            <a:pPr algn="ctr">
              <a:lnSpc>
                <a:spcPct val="150000"/>
              </a:lnSpc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Просвещения РФ</a:t>
            </a:r>
            <a:endParaRPr lang="en-US" sz="1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345   </a:t>
            </a:r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28.12.2018 </a:t>
            </a:r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23311" y="5180953"/>
            <a:ext cx="2767282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rebuchet MS" pitchFamily="34" charset="0"/>
              </a:rPr>
              <a:t>Выпущены в качестве учебных пособий. Выпуск в виде учебников намечен на первую половину 2020 года.</a:t>
            </a:r>
            <a:endParaRPr lang="ru-RU" sz="12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44" y="184659"/>
            <a:ext cx="3621338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895" y="1147065"/>
            <a:ext cx="3750012" cy="505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44" y="1155741"/>
            <a:ext cx="3737148" cy="504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676" y="276974"/>
            <a:ext cx="1694835" cy="1432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1444" y="1312565"/>
            <a:ext cx="3425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рабочие тетради способствуют формированию и развитию таких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письменная речь,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говорение,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аудирование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 перевода, качественная подготовка к Государственным экзаменам РФ и международным экзаменам, таким как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HSK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YCT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заметить, что к концу 9 класса учащиеся достигают уровня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HSK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4+.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17" y="168476"/>
            <a:ext cx="3621338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73" y="1095177"/>
            <a:ext cx="3672683" cy="495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00" y="1095178"/>
            <a:ext cx="3672682" cy="495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124404" y="1095177"/>
            <a:ext cx="3568588" cy="5039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каждому уроку даётся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задания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Виды упражнений меняются с увеличением сложности содержания.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Рабочая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тетрадь может применяться для самостоятельной работы, однако некоторые упражнения могут быть выполнены в классе под руководством педагога.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адания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тетрадей усложняются год от года, наряду с уровнем компетенций, которые развиваются у учащихся в процессе обучения. </a:t>
            </a:r>
            <a:endParaRPr lang="ru-RU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362" y="465645"/>
            <a:ext cx="1477370" cy="12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739" y="168475"/>
            <a:ext cx="3621338" cy="646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33" y="814707"/>
            <a:ext cx="3793793" cy="5117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131" y="814707"/>
            <a:ext cx="3801884" cy="512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108220" y="1070626"/>
            <a:ext cx="3536219" cy="502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ачиная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8 класса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уроков расширяется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счёт тем, связанных с развитием общества, культуры и окружающей среды.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 тем осуществляется в проблемном ключе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направлена на развитие навыков критического мышления, анализа, сопоставления и рассуждения.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обсудят такие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темы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 проблемы взаимодействия поколений, сходства и различия культур, современные взгляды на уход за внешностью и здоровое питание, экологические условия населённых пунктов в России и в Китае.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635" y="5119546"/>
            <a:ext cx="2662280" cy="13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304" y="192751"/>
            <a:ext cx="3621338" cy="646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32" y="453154"/>
            <a:ext cx="3284847" cy="441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011" y="1958273"/>
            <a:ext cx="3292086" cy="44404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33167" y="1125769"/>
            <a:ext cx="50885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Рабочие тетради, как и учебные пособия,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включают три раздела, каждый из которых состоит из трёх уроков соответственно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В основу организации упражнений положен принцип «главное – тренировка навыка», таким образом, основной упор делается на передачу знаний, а затем тренировку умений, поэтому в первую очередь учащиеся выполняют самостоятельные задания, затем парные, а далее групповые. 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58828" y="1861168"/>
            <a:ext cx="1328421" cy="4361607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715" y="515867"/>
            <a:ext cx="1475360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45" y="499587"/>
            <a:ext cx="4174118" cy="563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096" y="176471"/>
            <a:ext cx="3621338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754" y="1270450"/>
            <a:ext cx="3602608" cy="4859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81606" y="2181766"/>
            <a:ext cx="4677196" cy="2265770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946293" y="2023009"/>
            <a:ext cx="3058789" cy="1488935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63673" y="1164126"/>
            <a:ext cx="2896949" cy="4922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задания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каждого урока направлены на повторение иероглифов, их перевода и транскрипции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пиньинь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Учащимся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перевести иероглифы, соединить лексическую единицу с транскрипцией или же выбрать к словам верные картинки, их описывающие.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упражнения позволяет дополнительно закрепить в памяти наиболее важные слова урока.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261" y="4541562"/>
            <a:ext cx="1363313" cy="19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5" y="339865"/>
            <a:ext cx="3930477" cy="5117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311" y="1957114"/>
            <a:ext cx="3518974" cy="460034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98811" y="2532807"/>
            <a:ext cx="2816028" cy="107624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022905" y="4393976"/>
            <a:ext cx="2913133" cy="162649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040" y="136107"/>
            <a:ext cx="3621338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38" y="4725596"/>
            <a:ext cx="1143468" cy="17266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35040" y="1205503"/>
            <a:ext cx="4206744" cy="481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этой же целью учащимся предлагается выполнить и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два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Оно также включает перевод, однако данное упражнение включает в себя проработку использования лексических единиц в речи, потому требуется составить, перевести, или подобрать нужные части словосочетания. </a:t>
            </a: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925" y="1326123"/>
            <a:ext cx="1475360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923" y="192751"/>
            <a:ext cx="3621338" cy="646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15" y="997713"/>
            <a:ext cx="3882804" cy="523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409334" y="3358195"/>
            <a:ext cx="3795165" cy="258945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70653" y="1624873"/>
            <a:ext cx="3827533" cy="422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Тренировке грамматических правил поспособствует выполнение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упражнений 7, 9, 10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Все они направлены на тщательную и детальную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проработку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грамматического материала урока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новых слов и синтагматических единиц.      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Упражнения на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аудирование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также играют важную роль в заданиях рабочих тетрадей. Однако в отличие от учебных пособий, в рабочих тетрадях задания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усложняются.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50" y="997713"/>
            <a:ext cx="3020672" cy="407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750025" y="1246173"/>
            <a:ext cx="2727016" cy="151321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025" y="4905440"/>
            <a:ext cx="266418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923" y="192751"/>
            <a:ext cx="3621338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3218" y="1533175"/>
            <a:ext cx="40729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Самое интересное – это, безусловно,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творческое задание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Оно предполагает поиск и презентацию интересных фактов о Китае, его традициях и особенностях, написание дружеского письма, увлекательные групповые игры, написание эссе и многое другое.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110" y="1100516"/>
            <a:ext cx="6306305" cy="398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5251731" y="590718"/>
            <a:ext cx="4491080" cy="2929317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810" y="4149505"/>
            <a:ext cx="34018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нструменты реализации стратегии"/>
          <p:cNvSpPr txBox="1"/>
          <p:nvPr/>
        </p:nvSpPr>
        <p:spPr>
          <a:xfrm>
            <a:off x="284549" y="186376"/>
            <a:ext cx="3616623" cy="488432"/>
          </a:xfrm>
          <a:prstGeom prst="round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4891"/>
                </a:solidFill>
                <a:effectLst/>
                <a:uLnTx/>
                <a:uFillTx/>
                <a:latin typeface="Avenir Book"/>
                <a:sym typeface="Avenir Book"/>
              </a:rPr>
              <a:t>ПРОПИСИ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294891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49" y="962952"/>
            <a:ext cx="2759540" cy="365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953" y="2629912"/>
            <a:ext cx="2708438" cy="365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963830" y="1109451"/>
            <a:ext cx="55996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прописей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компонента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– посредством работы обеспечить благоприятные условия для формирования и закрепления умений иероглифического письма на основе материалов учебника.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отметить, что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решение и дизайн прописей учитывают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психовозрастные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особенности школьников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формирования иероглифической компетенции.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01" y="1300491"/>
            <a:ext cx="166435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820" y="152291"/>
            <a:ext cx="3621338" cy="646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74" y="475406"/>
            <a:ext cx="4672835" cy="60116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0744" y="1065177"/>
            <a:ext cx="6546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Прописи позволят учащимся: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на практике применить основные правила китайского иероглифического письма;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запомнить правильный порядок черт при написании изучаемых иероглифов;</a:t>
            </a:r>
          </a:p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развить навыки анализа структуры и значения иероглифических единиц в ходе освоения языкового материала курса.</a:t>
            </a:r>
          </a:p>
        </p:txBody>
      </p:sp>
    </p:spTree>
    <p:extLst>
      <p:ext uri="{BB962C8B-B14F-4D97-AF65-F5344CB8AC3E}">
        <p14:creationId xmlns:p14="http://schemas.microsoft.com/office/powerpoint/2010/main" val="3414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Инструменты реализации стратегии"/>
          <p:cNvSpPr txBox="1"/>
          <p:nvPr/>
        </p:nvSpPr>
        <p:spPr>
          <a:xfrm>
            <a:off x="1383298" y="215602"/>
            <a:ext cx="9157346" cy="44146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sym typeface="Avenir Book"/>
              </a:rPr>
              <a:t>УМК «ВРЕМЯ УЧИТЬ КИТАЙСКИЙ!»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733" name="2"/>
          <p:cNvSpPr txBox="1"/>
          <p:nvPr/>
        </p:nvSpPr>
        <p:spPr>
          <a:xfrm>
            <a:off x="11718530" y="6140722"/>
            <a:ext cx="129844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4248319" y="1043975"/>
            <a:ext cx="7330481" cy="4769197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Авторы линии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УМК:  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Сизова Александра Александровна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–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руководитель авторского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коллектива линии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УМК «Время учить китайский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!», кандидат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исторических наук, учитель высшей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категории, руководитель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Научно-образовательной секции исследований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Китая Школы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востоковедения НИУ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ВШЭ, руководитель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направления «Китайский язык»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Ассоциации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учителей иностранных языков 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    г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.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Москвы.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Коллектив авторов с китайской стороны: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Чэнь Фу,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Чжу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Чжипин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, Ван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Жоцзян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Сун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Чжимин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, Ян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Лицзяо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, Инь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Цзе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Сюй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Цайхуа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Лоу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И 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roy-Light"/>
              <a:sym typeface="Gilroy-Ligh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83" y="1043975"/>
            <a:ext cx="2200660" cy="30480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19" y="1499646"/>
            <a:ext cx="2237237" cy="3048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099" y="2119523"/>
            <a:ext cx="2282957" cy="30480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442" y="2739400"/>
            <a:ext cx="2170479" cy="30480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30" y="3356404"/>
            <a:ext cx="2150718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38" y="776837"/>
            <a:ext cx="4448481" cy="5639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60" y="217028"/>
            <a:ext cx="3621338" cy="6462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2298" y="1549925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Прописи являются необходимым вспомогательным материалом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способствуют овладению обучающимися техникой иероглифической письменности, усвоению правил написания черт китайских иероглифов.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чертой этого компонента является последовательность: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изучение иероглифов происходит в порядке их появления в учебнике. Оригинальная методика организации прописей способствует эффективной выработке автоматизмов письма. Таким образом, прописи ─ это удобный инструмент учителя, позволяющий обеспечить качественное домашнее задание к каждому учебному занятию.</a:t>
            </a:r>
          </a:p>
        </p:txBody>
      </p:sp>
    </p:spTree>
    <p:extLst>
      <p:ext uri="{BB962C8B-B14F-4D97-AF65-F5344CB8AC3E}">
        <p14:creationId xmlns:p14="http://schemas.microsoft.com/office/powerpoint/2010/main" val="21426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6351" y="404601"/>
            <a:ext cx="3633324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КОНТРОЛЬНЫЕ ЗАДАНИЯ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84" y="1252171"/>
            <a:ext cx="3702382" cy="4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96066" y="1796556"/>
            <a:ext cx="35684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учебные пособия предназначены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изучающих китайский как второй иностранный язык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предметной линии «Время учить китайский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учебных пособий – учитель-практик Налетова Е.А.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498" y="1229990"/>
            <a:ext cx="3721985" cy="485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476" y="4996023"/>
            <a:ext cx="1684572" cy="1041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90" y="1052779"/>
            <a:ext cx="166435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559" y="357970"/>
            <a:ext cx="3645724" cy="49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853"/>
            <a:ext cx="4316342" cy="5444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46974" y="1605069"/>
            <a:ext cx="42564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пособия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организовать промежуточный и итоговый контроль пройденного материала при обучении китайскому языку; закрепить и систематизировать учебный материал; помочь учащимся подготовиться к итоговой аттестации по китайскому языку в ходе планомерной подготовки к ОГЭ.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55" y="1605069"/>
            <a:ext cx="4070390" cy="5115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895" y="484653"/>
            <a:ext cx="166435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32" y="357969"/>
            <a:ext cx="3645724" cy="49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59" y="1011667"/>
            <a:ext cx="3881067" cy="518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238" y="1011667"/>
            <a:ext cx="3881068" cy="518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657" y="1505634"/>
            <a:ext cx="3330628" cy="4200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3474" y="604878"/>
            <a:ext cx="326918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Аудиоматериалы к Контрольным заданиям соответствуют аудиозаписям учебников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609048" y="1056363"/>
            <a:ext cx="1683143" cy="1241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7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03" y="390338"/>
            <a:ext cx="3645724" cy="49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69" y="1497027"/>
            <a:ext cx="3125327" cy="3941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772" y="892723"/>
            <a:ext cx="3852441" cy="5150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213" y="892722"/>
            <a:ext cx="3852441" cy="5150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2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05154" y="931740"/>
            <a:ext cx="6519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 А. Сизова Чэнь Фу,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Чжу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Чжипин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др.</a:t>
            </a:r>
          </a:p>
        </p:txBody>
      </p:sp>
      <p:pic>
        <p:nvPicPr>
          <p:cNvPr id="8" name="Picture 2" descr="https://upload.wikimedia.org/wikipedia/zh/c/c7/People's_Education_Press(PEP)_Logo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6435" y="5456504"/>
            <a:ext cx="915378" cy="9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61813" y="5816912"/>
            <a:ext cx="216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«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cs typeface="+mn-cs"/>
              </a:rPr>
              <a:t>人民教育出版社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itchFamily="34" charset="0"/>
                <a:cs typeface="+mn-cs"/>
              </a:rPr>
              <a:t>»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Инструменты реализации стратегии"/>
          <p:cNvSpPr txBox="1"/>
          <p:nvPr/>
        </p:nvSpPr>
        <p:spPr>
          <a:xfrm>
            <a:off x="1359852" y="190819"/>
            <a:ext cx="9157346" cy="44146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sym typeface="Avenir Book"/>
              </a:rPr>
              <a:t>УМК «ВРЕМЯ УЧИТЬ КИТАЙСКИЙ!»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66" y="1428125"/>
            <a:ext cx="2981105" cy="388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563" y="1532934"/>
            <a:ext cx="2763134" cy="367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нутый угол 3"/>
          <p:cNvSpPr/>
          <p:nvPr/>
        </p:nvSpPr>
        <p:spPr>
          <a:xfrm>
            <a:off x="182907" y="5316359"/>
            <a:ext cx="890929" cy="869885"/>
          </a:xfrm>
          <a:prstGeom prst="foldedCorner">
            <a:avLst/>
          </a:pr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класс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11043580" y="5327563"/>
            <a:ext cx="890929" cy="858681"/>
          </a:xfrm>
          <a:prstGeom prst="foldedCorner">
            <a:avLst/>
          </a:prstGeom>
          <a:solidFill>
            <a:srgbClr val="6CC4C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класс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04124" y="2104433"/>
            <a:ext cx="2664296" cy="12769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  <a:latin typeface="Calibri" pitchFamily="34" charset="0"/>
              </a:rPr>
              <a:t>ВЫПУЩЕНЫ  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  <a:latin typeface="Calibri" pitchFamily="34" charset="0"/>
              </a:rPr>
              <a:t>В КАЧЕСТВЕ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  <a:latin typeface="Calibri" pitchFamily="34" charset="0"/>
              </a:rPr>
              <a:t>УЧЕБНЫХ ПОСОБИЙ, 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  <a:latin typeface="Calibri" pitchFamily="34" charset="0"/>
              </a:rPr>
              <a:t>ВЫПОЛНЯЮЩИХ ФУНКЦИЮ УЧЕБНИКА.</a:t>
            </a:r>
            <a:endParaRPr lang="ru-RU" alt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3971" y="3508588"/>
            <a:ext cx="5334440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В соответствии с Федеральным законом </a:t>
            </a: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№ 273</a:t>
            </a:r>
            <a:r>
              <a:rPr lang="ru-RU" b="1" dirty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 </a:t>
            </a: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 «</a:t>
            </a:r>
            <a:r>
              <a:rPr lang="ru-RU" b="1" dirty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Об образовании в РФ» </a:t>
            </a:r>
            <a:r>
              <a:rPr lang="ru-RU" b="1" u="sng" dirty="0">
                <a:solidFill>
                  <a:srgbClr val="FF0000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учебные пособия</a:t>
            </a:r>
            <a:r>
              <a:rPr lang="ru-RU" b="1" dirty="0">
                <a:solidFill>
                  <a:srgbClr val="FF0000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,</a:t>
            </a:r>
            <a:r>
              <a:rPr lang="ru-RU" b="1" dirty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 включая пособия для дошкольных образовательных организаций, могут приобретаться за </a:t>
            </a:r>
            <a:r>
              <a:rPr lang="ru-RU" b="1" dirty="0" smtClean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счёт </a:t>
            </a:r>
            <a:r>
              <a:rPr lang="ru-RU" b="1" dirty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бюджетных средств (статьи 8, 18, 28 и 35)</a:t>
            </a:r>
            <a:r>
              <a:rPr lang="en-US" b="1" dirty="0">
                <a:solidFill>
                  <a:schemeClr val="tx2"/>
                </a:solidFill>
                <a:latin typeface="Trebuchet MS" pitchFamily="34" charset="0"/>
                <a:ea typeface="Calibri" pitchFamily="34" charset="0"/>
                <a:cs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07" y="1042540"/>
            <a:ext cx="1664352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1699846" y="187569"/>
            <a:ext cx="8393723" cy="726831"/>
          </a:xfrm>
          <a:prstGeom prst="round2Same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Основные принципы организации материала и методические рекомендации к учебно-методическому комплекту «Время учить китайский!»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27630" y="1113692"/>
            <a:ext cx="4536831" cy="51581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учебного пособия для учащихся 10-11 классов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предоставить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обучающимся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языковой материал, а также упражнения на развитие коммуникативных умений и организовать учебную деятельность в различных формах. Для достижения поставленной задачи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обучающимся предлагается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знаний о языке, а учитель получает набор тестовых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заданий, а также содержательные и достоверные справочные материалы.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85" y="2954215"/>
            <a:ext cx="2339615" cy="3317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622" y="3165231"/>
            <a:ext cx="1736833" cy="2268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631" y="3740956"/>
            <a:ext cx="2261692" cy="2881288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1307553" y="949569"/>
            <a:ext cx="4325816" cy="1758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Комплексность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58" y="162680"/>
            <a:ext cx="8407113" cy="835224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1289539" y="997904"/>
            <a:ext cx="4443046" cy="1663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Порядок организации языкового материала и методика презентации лексики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62092" y="1160585"/>
            <a:ext cx="4384431" cy="50878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данной линии языковой материал связан рядом тем, которые последовательно подаются обучающимся и ориентированы на их возраст. В данном случае, в 10-11 классах добавляется профессиональная, специфичная, деловая лексика.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Отбор содержания для данного учебника осуществлялся в соответствии с реальными интересами учеников старшей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школы.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вторам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удалось установить названия и порядок наиболее актуальных тем, для того чтобы обучающиеся могли, разбирая привычные и интересные для их возраста вопросы, изучать китайский язык.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61" y="2466370"/>
            <a:ext cx="2779793" cy="378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701" y="2953970"/>
            <a:ext cx="3303244" cy="280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551" y="186126"/>
            <a:ext cx="8407113" cy="835224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961293" y="1021350"/>
            <a:ext cx="4665785" cy="1946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Специфика лингвострановедческого модуля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79323" y="1219200"/>
            <a:ext cx="4278923" cy="49823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Язык – носитель культуры, в то же время без культуры невозможно понять язык, поэтому учебные пособия должны в обязательном порядке содержать в себе информацию о его культурной составляющей. Учитывая тот факт, что данная серия разработана для обучения школьников за границей, а также принимая во внимание пожелания иностранных педагогов, действие сюжета текстов разворачивается вне Китая. Таким образом, обучающиеся не будут перегружены культурными особенностями страны изучаемого языка.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01" y="3423137"/>
            <a:ext cx="4449127" cy="2754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779" y="2803258"/>
            <a:ext cx="2128008" cy="32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274" y="186126"/>
            <a:ext cx="8407113" cy="835224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1359877" y="1021350"/>
            <a:ext cx="4056184" cy="1723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Организация упражнений и пояснения к ним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291754" y="1125416"/>
            <a:ext cx="4419600" cy="50057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Упражнения представлены как в учебном пособии, так и в рабочей тетради. Упражнения, данные в учебном пособии, выполняются на занятии, для того чтобы тренировать навыки свободного общения и законченной речи, в основном это упражнения на восприятие китайской речи на слух и говорение, чтение и письмо. В основу организации упражнений положен принцип «главное – тренировка навыка», таким образом, основной упор делается на передачу знаний, а затем тренировку умений, поэтому в первую очередь учащиеся выполняют самостоятельные задания, затем парные, а далее групповые.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89" y="2938793"/>
            <a:ext cx="4277594" cy="33964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189" y="2308433"/>
            <a:ext cx="2328565" cy="23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/>
          <p:cNvSpPr txBox="1">
            <a:spLocks/>
          </p:cNvSpPr>
          <p:nvPr/>
        </p:nvSpPr>
        <p:spPr>
          <a:xfrm>
            <a:off x="1214622" y="5196229"/>
            <a:ext cx="6958334" cy="49406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Инструменты реализации стратегии"/>
          <p:cNvSpPr txBox="1"/>
          <p:nvPr/>
        </p:nvSpPr>
        <p:spPr>
          <a:xfrm>
            <a:off x="1421146" y="236704"/>
            <a:ext cx="9157346" cy="44146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sym typeface="Avenir Book"/>
              </a:rPr>
              <a:t>УМК «ВРЕМЯ УЧИТЬ КИТАЙСКИЙ!»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43188" y="5926071"/>
            <a:ext cx="4794381" cy="4437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chemeClr val="bg1"/>
                </a:solidFill>
                <a:latin typeface="Calibri" pitchFamily="34" charset="0"/>
              </a:rPr>
              <a:t>УЧЕБНИКИ С 5 ПО 9 КЛАССЫ ВКЛЮЧЕНЫ В  ФЕДЕРАЛЬНЫЙ ПЕРЕЧЕНЬ УЧЕБНИКОВ </a:t>
            </a:r>
            <a:endParaRPr lang="ru-RU" altLang="ru-RU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57" y="1336008"/>
            <a:ext cx="7683921" cy="43222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46378" y="1068149"/>
            <a:ext cx="39779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Настоящий учебный курс является переработанным в содержательном и методическом отношениях, значительно расширенным и дополненной версией международного курса китайского языка для учащихся образовательных учреждений. </a:t>
            </a:r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KaiTi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Его переработка основывается на основополагающих 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документах Российской Федерации, регламентирующих требования к результатам освоения обучающимися основной образовательной программы в предметной области «Иностранные языки».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Bookman Old Style" panose="02050604050505020204" pitchFamily="18" charset="0"/>
                <a:ea typeface="KaiTi"/>
                <a:cs typeface="Tahoma" panose="020B0604030504040204" pitchFamily="34" charset="0"/>
              </a:rPr>
              <a:t> </a:t>
            </a:r>
            <a:endParaRPr lang="ru-RU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KaiTi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KaiT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5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3847" y="246185"/>
            <a:ext cx="5380892" cy="5744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К ЕГЭ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445" y="1121325"/>
            <a:ext cx="3855209" cy="5199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24" y="1121325"/>
            <a:ext cx="5084448" cy="3493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4289456"/>
            <a:ext cx="2989385" cy="2031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684" y="1121325"/>
            <a:ext cx="92057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197" y="251079"/>
            <a:ext cx="5383235" cy="658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21" y="3336870"/>
            <a:ext cx="5532887" cy="3145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015" y="1014543"/>
            <a:ext cx="4132830" cy="5467497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80646" y="3336871"/>
            <a:ext cx="2930769" cy="15943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58" y="2532129"/>
            <a:ext cx="2944623" cy="1609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87" y="909504"/>
            <a:ext cx="4188931" cy="4666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48" y="1104396"/>
            <a:ext cx="3625934" cy="1989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22" y="653027"/>
            <a:ext cx="2944623" cy="1609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357" y="2740221"/>
            <a:ext cx="920576" cy="8718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835" y="771339"/>
            <a:ext cx="920576" cy="883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8125" y1="20833" x2="28125" y2="20833"/>
                        <a14:foregroundMark x1="24297" y1="32639" x2="24297" y2="32639"/>
                        <a14:foregroundMark x1="26328" y1="46389" x2="26328" y2="46389"/>
                        <a14:foregroundMark x1="55469" y1="33472" x2="55469" y2="33472"/>
                        <a14:foregroundMark x1="56953" y1="19306" x2="56953" y2="19306"/>
                        <a14:foregroundMark x1="69219" y1="18333" x2="69219" y2="18333"/>
                        <a14:foregroundMark x1="64141" y1="49583" x2="64141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976" y="2740221"/>
            <a:ext cx="2577764" cy="14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197" y="227634"/>
            <a:ext cx="5383235" cy="658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1025892"/>
            <a:ext cx="4143372" cy="5472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1268"/>
            <a:ext cx="4102964" cy="5401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01" y="1160584"/>
            <a:ext cx="2353283" cy="3093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023" y="3126923"/>
            <a:ext cx="2366378" cy="3191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867" y="886059"/>
            <a:ext cx="920576" cy="883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380" y="985375"/>
            <a:ext cx="92057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789" y="184944"/>
            <a:ext cx="5316173" cy="10486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400294"/>
            <a:ext cx="6757496" cy="4474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1400294"/>
            <a:ext cx="3484132" cy="4703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704491" y="1088712"/>
            <a:ext cx="44547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Говорим о России по-китайски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61" y="1729344"/>
            <a:ext cx="2477039" cy="3341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326" y="2915195"/>
            <a:ext cx="2364051" cy="3188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65" y="839251"/>
            <a:ext cx="920576" cy="8900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063" y="2137315"/>
            <a:ext cx="92057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183361" y="196627"/>
            <a:ext cx="6608398" cy="810799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sym typeface="Avenir Book"/>
              </a:rPr>
              <a:t>УЧЕБНИКИ, 10 И 11 КЛАССЫ. СОДЕРЖАНИЕ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07" y="1383322"/>
            <a:ext cx="3511311" cy="4736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472" y="2356340"/>
            <a:ext cx="2296042" cy="2990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618" y="1383322"/>
            <a:ext cx="3511312" cy="4736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113" y="2356340"/>
            <a:ext cx="2483824" cy="3161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330" y="1187793"/>
            <a:ext cx="920576" cy="871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630" y="1187793"/>
            <a:ext cx="920576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22414" y="793019"/>
            <a:ext cx="7323292" cy="2039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КИТАЙСКИЙ КАК ПЕРВЫЙ ИНОСТРАННЫЙ ЯЗЫК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511" y="3066880"/>
            <a:ext cx="1743040" cy="22247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13" y="3172373"/>
            <a:ext cx="1525253" cy="2013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28" y="3172373"/>
            <a:ext cx="1529873" cy="201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537636" y="4260625"/>
            <a:ext cx="4495220" cy="20621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учебники, книги для учителя, электронные формы учебников к ним, рабочие программы готовятся к передаче на государственную экспертизу на предмет соответствия требованиям Федерального государственного образовательного стандарта начального общего образования. 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на экспертизу – февраль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 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Инструменты реализации стратегии"/>
          <p:cNvSpPr txBox="1"/>
          <p:nvPr/>
        </p:nvSpPr>
        <p:spPr>
          <a:xfrm>
            <a:off x="2854727" y="208793"/>
            <a:ext cx="5667111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«ПУТЕШЕСТВИЕ НА ВОСТОК!»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733" name="2"/>
          <p:cNvSpPr txBox="1"/>
          <p:nvPr/>
        </p:nvSpPr>
        <p:spPr>
          <a:xfrm>
            <a:off x="11718530" y="6140722"/>
            <a:ext cx="129844" cy="2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4453263" y="812923"/>
            <a:ext cx="7518181" cy="4044487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en-US" alt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Авторы </a:t>
            </a:r>
            <a:r>
              <a:rPr kumimoji="0" lang="ru-RU" alt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линии УМК 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Масловец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Ольга  Александровна 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–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руководитель авторского коллектива линии УМК «Путешествие на Восток!», кандидат педагогических наук, и. о. зав. кафедры китайского, вьетнамского, лаосского и тайского языков МГИМО МИД России.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Малых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Оксана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Андреевна –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кандидат педагогических наук,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старший 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преподаватель кафедры китайского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языка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ilroy-Light"/>
              </a:rPr>
              <a:t>Института иностранных языков   МГПУ.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roy-Light"/>
              <a:sym typeface="Gilroy-Light"/>
            </a:endParaRPr>
          </a:p>
        </p:txBody>
      </p:sp>
      <p:pic>
        <p:nvPicPr>
          <p:cNvPr id="4098" name="Picture 2" descr="C:\Users\lmamedova\Desktop\LMAMEDOVA 16 февраля 2017 г\Reklama\ОБЛОЖКИ 2018 в хорошепм разрешении\ОБЛ. ПО КИТАЙСКОМУ 31.07\COVER_2CL.ti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88" y="1028402"/>
            <a:ext cx="3796925" cy="501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470263" y="620050"/>
            <a:ext cx="5617028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«ПУТЕШЕСТВИЕ НА ВОСТОК!»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3" name="Подзаголовок 4"/>
          <p:cNvSpPr>
            <a:spLocks/>
          </p:cNvSpPr>
          <p:nvPr/>
        </p:nvSpPr>
        <p:spPr bwMode="auto">
          <a:xfrm>
            <a:off x="1406990" y="1497201"/>
            <a:ext cx="2217195" cy="3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074" tIns="20037" rIns="40074" bIns="2003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ED7D31"/>
              </a:buClr>
              <a:buSzPct val="85000"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 УМК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8634" y="2192741"/>
            <a:ext cx="3149908" cy="3032054"/>
          </a:xfrm>
          <a:prstGeom prst="rect">
            <a:avLst/>
          </a:prstGeom>
        </p:spPr>
        <p:txBody>
          <a:bodyPr wrap="square" lIns="40074" tIns="20037" rIns="40074" bIns="20037">
            <a:spAutoFit/>
          </a:bodyPr>
          <a:lstStyle/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пособие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Рабочая тетрадь 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Электронная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учебного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пособия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учителя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Аудиокурс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25230" marR="0" lvl="1" indent="-125230" algn="ctr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Рабочие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</a:p>
          <a:p>
            <a:pPr marL="0" marR="0" lvl="1" indent="0" algn="l" defTabSz="5454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lmamedova\Desktop\LMAMEDOVA 16 февраля 2017 г\Reklama\ОБЛОЖКИ 2018 в хорошепм разрешении\ОБЛ. ПО КИТАЙСКОМУ 31.07\cover_4kl_1st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7053" y="2995523"/>
            <a:ext cx="2304021" cy="30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mamedova\Desktop\LMAMEDOVA 16 февраля 2017 г\Reklama\ОБЛОЖКИ 2018 в хорошепм разрешении\ОБЛ. ПО КИТАЙСКОМУ 31.07\COVER_3CL.tif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9585" y="840784"/>
            <a:ext cx="2342515" cy="30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mamedova\Desktop\LMAMEDOVA 16 февраля 2017 г\Reklama\ОБЛОЖКИ 2018 в хорошепм разрешении\ОБЛ. ПО КИТАЙСКОМУ 31.07\COVER_2CL.tif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4614" y="2921628"/>
            <a:ext cx="2360018" cy="31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4"/>
          <p:cNvSpPr>
            <a:spLocks/>
          </p:cNvSpPr>
          <p:nvPr/>
        </p:nvSpPr>
        <p:spPr bwMode="auto">
          <a:xfrm>
            <a:off x="9766571" y="1290998"/>
            <a:ext cx="2217195" cy="3857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lIns="40074" tIns="20037" rIns="40074" bIns="2003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ED7D31"/>
              </a:buClr>
              <a:buSzPct val="85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двух частях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4"/>
          <p:cNvSpPr>
            <a:spLocks/>
          </p:cNvSpPr>
          <p:nvPr/>
        </p:nvSpPr>
        <p:spPr bwMode="auto">
          <a:xfrm>
            <a:off x="9093791" y="6127363"/>
            <a:ext cx="2217195" cy="3857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lIns="40074" tIns="20037" rIns="40074" bIns="2003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ED7D31"/>
              </a:buClr>
              <a:buSzPct val="85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двух частях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4"/>
          <p:cNvSpPr>
            <a:spLocks/>
          </p:cNvSpPr>
          <p:nvPr/>
        </p:nvSpPr>
        <p:spPr bwMode="auto">
          <a:xfrm>
            <a:off x="3437574" y="6083146"/>
            <a:ext cx="2217195" cy="3857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lIns="40074" tIns="20037" rIns="40074" bIns="2003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>
                <a:srgbClr val="ED7D31"/>
              </a:buClr>
              <a:buSzPct val="85000"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двух частях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835" y="1238331"/>
            <a:ext cx="1664352" cy="14875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832" y="3708768"/>
            <a:ext cx="390178" cy="3414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532" y="4478775"/>
            <a:ext cx="390178" cy="3414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12" y="4137369"/>
            <a:ext cx="390178" cy="341406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0592475" y="2646096"/>
            <a:ext cx="1391292" cy="69591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в печать -  2020 г.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0767" y="2425802"/>
            <a:ext cx="1058150" cy="6001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запланирован на 2020 г. </a:t>
            </a:r>
            <a:endParaRPr lang="ru-RU" sz="1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 txBox="1">
            <a:spLocks/>
          </p:cNvSpPr>
          <p:nvPr/>
        </p:nvSpPr>
        <p:spPr>
          <a:xfrm>
            <a:off x="714301" y="849164"/>
            <a:ext cx="3835625" cy="3042597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Gilroy-Light"/>
            </a:endParaRPr>
          </a:p>
          <a:p>
            <a:pPr marL="0" marR="0" lvl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Линия </a:t>
            </a:r>
          </a:p>
          <a:p>
            <a:pPr marL="0" marR="0" lvl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учебно-методических комплектов «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Путешествие на Восток» адресована учащимся общеобразовательных организаций, изучающим китайский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                                                                                                  в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качестве основного иностранного языка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                        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                     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начиная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со 2 класса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</p:txBody>
      </p:sp>
      <p:sp>
        <p:nvSpPr>
          <p:cNvPr id="5" name="Инструменты реализации стратегии"/>
          <p:cNvSpPr txBox="1"/>
          <p:nvPr/>
        </p:nvSpPr>
        <p:spPr>
          <a:xfrm>
            <a:off x="289552" y="500106"/>
            <a:ext cx="5536482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«ПУТЕШЕСТВИЕ НА ВОСТОК!»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4" name="Picture 4" descr="C:\Users\lmamedova\Desktop\LMAMEDOVA 16 февраля 2017 г\Reklama\ОБЛОЖКИ 2018 в хорошепм разрешении\ОБЛ. ПО КИТАЙСКОМУ 31.07\cover_4kl_1st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9222">
            <a:off x="8751347" y="961325"/>
            <a:ext cx="2438168" cy="32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62891">
            <a:off x="5485670" y="1048737"/>
            <a:ext cx="3761558" cy="4499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3294" y="2971854"/>
            <a:ext cx="2359356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 txBox="1">
            <a:spLocks/>
          </p:cNvSpPr>
          <p:nvPr/>
        </p:nvSpPr>
        <p:spPr>
          <a:xfrm>
            <a:off x="791258" y="1472750"/>
            <a:ext cx="3165747" cy="473918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990600" marR="0" indent="-5334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1554479" marR="0" indent="-640079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2082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25400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Gilroy-Light"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Настоящие учебники подготовлены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 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в соответствии с требованиями Федерального государственного образовательного стандарта  начального общего образования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. Учебные материалы ориентированы на применение знаний, умений и навыков в элементарных учебных ситуациях и реальных жизненных условиях и формирование иноязычной коммуникативной компетенции на элементарном уровне владения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(А1 – </a:t>
            </a:r>
            <a:r>
              <a: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一级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ilroy-Light"/>
              </a:rPr>
              <a:t>). </a:t>
            </a:r>
            <a:endParaRPr kumimoji="0" lang="ru-RU" sz="1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ilroy-Light"/>
            </a:endParaRPr>
          </a:p>
        </p:txBody>
      </p:sp>
      <p:sp>
        <p:nvSpPr>
          <p:cNvPr id="5" name="Инструменты реализации стратегии"/>
          <p:cNvSpPr txBox="1"/>
          <p:nvPr/>
        </p:nvSpPr>
        <p:spPr>
          <a:xfrm>
            <a:off x="289552" y="500106"/>
            <a:ext cx="9157346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«ПУТЕШЕСТВИЕ НА ВОСТОК!»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114" y="1032278"/>
            <a:ext cx="4651651" cy="4243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033" y="3102707"/>
            <a:ext cx="420660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1421146" y="236704"/>
            <a:ext cx="9157346" cy="441468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sym typeface="Avenir Book"/>
              </a:rPr>
              <a:t>УМК «ВРЕМЯ УЧИТЬ КИТАЙСКИЙ!»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3" name="Объект 3"/>
          <p:cNvSpPr txBox="1">
            <a:spLocks/>
          </p:cNvSpPr>
          <p:nvPr/>
        </p:nvSpPr>
        <p:spPr>
          <a:xfrm>
            <a:off x="6684750" y="678172"/>
            <a:ext cx="4692651" cy="39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021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Стратегической целью данных УМК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46194"/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является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формирование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иноязычной коммуникативной компетенции, т. е. способности и реальной готовности школьников осуществлять иноязычное общение и добиваться взаимопонимания с носителями иностранного языка, а также развитие и воспитание школьников средствами учебного предмета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KaiT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43" y="849664"/>
            <a:ext cx="2187118" cy="293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930" y="849664"/>
            <a:ext cx="2200119" cy="293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27" y="3578976"/>
            <a:ext cx="1874254" cy="250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927" y="3578975"/>
            <a:ext cx="1854235" cy="250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18" y="3577650"/>
            <a:ext cx="1817662" cy="250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5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416660" y="550886"/>
            <a:ext cx="8352717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uLnTx/>
                <a:uFillTx/>
                <a:latin typeface="Avenir Book"/>
                <a:sym typeface="Avenir Book"/>
              </a:rPr>
              <a:t>ОСОБЕННОСТИ УМК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uLnTx/>
                <a:uFillTx/>
                <a:latin typeface="Avenir Book"/>
                <a:sym typeface="Avenir Book"/>
              </a:rPr>
              <a:t>«ПУТЕШЕСТВИЕ НА ВОСТОК»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178" y="1316544"/>
            <a:ext cx="71824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Соответствие требованиям  ФГОС начального общего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образования: личностным,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метапредметным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предметным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Материалы УМК рассчитаны на 2 часа в неделю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Коммуникативно-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деятельностная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методика обучения, способствующая формированию элементарной коммуникативной компетенции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Активное развивающее обучение с помощью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занимательных, игровых заданий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:\Users\lmamedova\Desktop\LMAMEDOVA 16 февраля 2017 г\Reklama\ОБЛОЖКИ 2018 в хорошепм разрешении\ОБЛ. ПО КИТАЙСКОМУ 31.07\COVER_2CL.ti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2788" y="1165191"/>
            <a:ext cx="1875517" cy="24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mamedova\Desktop\LMAMEDOVA 16 февраля 2017 г\Reklama\ОБЛОЖКИ 2018 в хорошепм разрешении\ОБЛ. ПО КИТАЙСКОМУ 31.07\COVER_3CL.tif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526" y="2530167"/>
            <a:ext cx="1925881" cy="25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lmamedova\Desktop\LMAMEDOVA 16 февраля 2017 г\Reklama\ОБЛОЖКИ 2018 в хорошепм разрешении\ОБЛ. ПО КИТАЙСКОМУ 31.07\cover_4kl_1st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5078" y="3800869"/>
            <a:ext cx="1915737" cy="25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289552" y="464937"/>
            <a:ext cx="8070677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ОСОБЕННОСТИ УМК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«ПУТЕШЕСТВИЕ НА ВОСТОК»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551" y="1182884"/>
            <a:ext cx="72741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Яркие иллюстрации, являющиеся дополнительной мотивацией к обучению китайскому языку и делающие процесс обучения более динамичным.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Небольшие аутентичные тексты, доступные для этого возраста и способствующие развитию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смыслового чтения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важного коммуникативного умения.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Разнообразный страноведческий материал, учитывающий реальные потребности учащихся.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Возможность использовать творческие методические приёмы.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833" y="1119841"/>
            <a:ext cx="3801472" cy="3460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107" y="4000287"/>
            <a:ext cx="2594109" cy="21947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291" y="5025096"/>
            <a:ext cx="1601297" cy="98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85968" y="685671"/>
            <a:ext cx="7232064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«Путешествие на Восток. 2 – 4 классы»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302" y="1682651"/>
            <a:ext cx="64113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Каждый учебник включает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 урока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Типовой 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академических часа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Общий объем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68-70 часов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142" y="1302816"/>
            <a:ext cx="2831132" cy="374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254" y="3106604"/>
            <a:ext cx="2423658" cy="319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2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85968" y="685671"/>
            <a:ext cx="7232064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«Путешествие на Восток. 2 – 4 классы»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3819" y="1217401"/>
            <a:ext cx="45241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УМК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направлен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формирование ИКК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обучающихся на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элементарном уровне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(закладывает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основы коммуникативной культуры)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Система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языковых и речевых упражнений (включает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разнообразные виды и типы упражнений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достаточное количество упражнений) дает учителям возможность выбора при подготовке к уроку.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отбора речевого материала –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тематическая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39" y="1359461"/>
            <a:ext cx="3206361" cy="3601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765" y="2247616"/>
            <a:ext cx="3481846" cy="40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310871" y="661395"/>
            <a:ext cx="7232064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«Путешествие на Восток. 2 – 4 классы»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4" name="Picture 2" descr="C:\Users\lmamedova\Desktop\LMAMEDOVA 16 февраля 2017 г\Reklama\ОБЛОЖКИ 2018 в хорошепм разрешении\ОБЛ. ПО КИТАЙСКОМУ 31.07\COVER_2CL.ti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360" y="1159919"/>
            <a:ext cx="3692368" cy="487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154" y="1446520"/>
            <a:ext cx="727349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Разработана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система работы по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формированию навыков и умений иероглифического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письма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метод устного опережения 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先语后文的方法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(2, 3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.);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метод раздельного обучения языку и речи 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语文双轨的方法</a:t>
            </a: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(2,3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.);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метод частичного замещения иероглифов транскрипцией 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拼音汉字交叉出现的方法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(4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.);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этапность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формирования иероглифических навыков;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система взаимосвязанных упражнений по обучению иероглифическому письму и чтению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иероглифических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текстов;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приемы (на основе этимологии знаков </a:t>
            </a:r>
          </a:p>
          <a:p>
            <a:pPr marL="5143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字源法</a:t>
            </a:r>
            <a:r>
              <a:rPr kumimoji="0" lang="ru-RU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ассоциативный прием (на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основе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мнемотехник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1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220256" y="685671"/>
            <a:ext cx="7232064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«Путешествие на Восток. 2 – 4 классы»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5" name="Picture 3" descr="C:\Users\lmamedova\Desktop\LMAMEDOVA 16 февраля 2017 г\Reklama\ОБЛОЖКИ 2018 в хорошепм разрешении\ОБЛ. ПО КИТАЙСКОМУ 31.07\COVER_3CL.tif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628" y="1127139"/>
            <a:ext cx="3714969" cy="490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00871" y="1939026"/>
            <a:ext cx="6070834" cy="4643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Особое внимание  уделяется формированию и совершенствованию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фонетических  навыков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учащихся: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упражнения в слушании и имитации вслед за диктором;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рифмовки, четверостишия;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система фонетических упражнений, направленная на запоминание тонов новых слов.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4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336848" y="596659"/>
            <a:ext cx="7232064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«Путешествие на Восток. 2 – 4 классы»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pic>
        <p:nvPicPr>
          <p:cNvPr id="6" name="Picture 4" descr="C:\Users\lmamedova\Desktop\LMAMEDOVA 16 февраля 2017 г\Reklama\ОБЛОЖКИ 2018 в хорошепм разрешении\ОБЛ. ПО КИТАЙСКОМУ 31.07\cover_4kl_1st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135" y="1200139"/>
            <a:ext cx="3651936" cy="481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87729" y="1493965"/>
            <a:ext cx="6730303" cy="464347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6. 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УМК разработана </a:t>
            </a: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уникальная система условно-речевых и речевых 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упражнений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взаимосвязанное обучение лексике и грамматике;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принцип функциональности;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наличие речевой задачи говорящего: «Поинтересуйтесь…», «Расскажите », «Спросите…», что обеспечивает условную </a:t>
            </a:r>
            <a:r>
              <a:rPr kumimoji="0" lang="ru-RU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мотивированность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речевого поступка;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ситуативность, т.е. соотнесенность каждой реплики с ситуацией как системой взаимоотношений собеседников;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преимущественная направленность произвольного 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внимания 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обучаемого на цель и содержание высказывания, а 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его форму;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моделирование речевого общения в каждом из 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элементов </a:t>
            </a: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упражнения;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коммуникативная ценность фраз;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достаточное количество однотипных фраз и действий;</a:t>
            </a: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 упражнения - упражнения в говорении.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Инструменты реализации стратегии"/>
          <p:cNvSpPr txBox="1"/>
          <p:nvPr/>
        </p:nvSpPr>
        <p:spPr>
          <a:xfrm>
            <a:off x="211436" y="685671"/>
            <a:ext cx="7232064" cy="4414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Book"/>
                <a:sym typeface="Avenir Book"/>
              </a:rPr>
              <a:t>УМК «Путешествие на Восток. 2 – 4 классы»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venir Book"/>
              <a:sym typeface="Avenir Book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5572" y="1682651"/>
            <a:ext cx="5648240" cy="4643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упражнений по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формированию умений письменной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речи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сначала с использованием латинизированного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звуко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-буквенного алфавита;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 концу 1-го года обучения с помощью элементарных иероглифов.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557" y="1253773"/>
            <a:ext cx="3555390" cy="3810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548" y="2993477"/>
            <a:ext cx="3045204" cy="33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48" y="1100516"/>
            <a:ext cx="5318108" cy="286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73784" y="436970"/>
            <a:ext cx="391654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«Просвещения»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000" y="1100516"/>
            <a:ext cx="4263884" cy="407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5300283" y="2370966"/>
            <a:ext cx="17559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316" y="3226038"/>
            <a:ext cx="3057338" cy="307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5114166" y="3447207"/>
            <a:ext cx="2112022" cy="2095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2" y="4312866"/>
            <a:ext cx="1143468" cy="1726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466" y="4764166"/>
            <a:ext cx="169483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55572" y="1682651"/>
            <a:ext cx="5648240" cy="4643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0046" y="493614"/>
            <a:ext cx="664356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«Просвещения»</a:t>
            </a:r>
            <a:endParaRPr lang="ru-RU" sz="2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7" y="1229988"/>
            <a:ext cx="7001124" cy="3521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407" y="2590594"/>
            <a:ext cx="5924007" cy="332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776" y="5002682"/>
            <a:ext cx="366569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методические рекомендации по работе с учебными пособиями, информация о новинках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561" y="789024"/>
            <a:ext cx="2315853" cy="19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905" y="1155847"/>
            <a:ext cx="64115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146194"/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Развитие </a:t>
            </a:r>
            <a:r>
              <a:rPr lang="ru-RU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коммуникативной компетенции</a:t>
            </a: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 осуществляется в ходе развития всех её составляющих: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речевой, языковой, социокультурной, компенсаторной и учебно-познавательной компетенций </a:t>
            </a:r>
            <a:r>
              <a:rPr lang="ru-RU" sz="28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KaiTi"/>
                <a:cs typeface="Times New Roman" panose="02020603050405020304" pitchFamily="18" charset="0"/>
              </a:rPr>
              <a:t>— в соотнесении со сферами общения (социально-бытовой, социально-культурной, учебно-трудовой), выделенными на основе тематики и ситуаций общения.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459" y="160383"/>
            <a:ext cx="9163082" cy="646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172" y="958228"/>
            <a:ext cx="2844479" cy="376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632" y="2557603"/>
            <a:ext cx="2824120" cy="368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9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5782" y="2209456"/>
            <a:ext cx="8620917" cy="2166707"/>
          </a:xfrm>
          <a:prstGeom prst="rect">
            <a:avLst/>
          </a:prstGeom>
        </p:spPr>
        <p:txBody>
          <a:bodyPr wrap="square" lIns="88350" tIns="44176" rIns="88350" bIns="4417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languages@prosv.ru</a:t>
            </a:r>
            <a:endParaRPr kumimoji="0" lang="ru-RU" sz="6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elvetica Neue Black 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/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</a:b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8 (495) 789-30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-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40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Helvetica Neue Black Condensed"/>
                <a:ea typeface="+mn-ea"/>
                <a:cs typeface="+mn-cs"/>
              </a:rPr>
              <a:t> 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Helvetica Neue Black Condense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доб.: 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40-57, 41-48,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44-24</a:t>
            </a: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,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45-17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elvetica Neue Black Condensed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52499" y="5229202"/>
            <a:ext cx="8620917" cy="120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50" tIns="44176" rIns="88350" bIns="44176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www.prosv.ru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www.inyaz.prosv.ru</a:t>
            </a:r>
            <a:b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</a:b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www.iyazyki.ru</a:t>
            </a:r>
            <a:endParaRPr kumimoji="0" lang="en-US" sz="35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Black Condensed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6730" y="836712"/>
            <a:ext cx="8620917" cy="920212"/>
          </a:xfrm>
          <a:prstGeom prst="rect">
            <a:avLst/>
          </a:prstGeom>
        </p:spPr>
        <p:txBody>
          <a:bodyPr wrap="square" lIns="88350" tIns="44176" rIns="88350" bIns="4417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АО «Издательство «Просвещение»</a:t>
            </a:r>
            <a:b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</a:b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 Neue Black Condensed"/>
                <a:ea typeface="+mn-ea"/>
                <a:cs typeface="+mn-cs"/>
              </a:rPr>
              <a:t>Центр лингвистического образования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420" y="3034482"/>
            <a:ext cx="2124615" cy="17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47855" y="418337"/>
            <a:ext cx="8066990" cy="642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venir Book"/>
              </a:rPr>
              <a:t>ОСОБЕННОСТИ УМК «ВРЕМЯ УЧИТЬ КИТАЙСКИЙ!»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venir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885" y="1757126"/>
            <a:ext cx="6536022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вляется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полной русскоязычной серией УМК по китайскому языку как второму иностранному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средней школы (5-11 классы), отвечающей современным нормативным и методическим требованиям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22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овместный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издательства «Просвещение» и “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People’s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人民教育出版社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(Китайская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Республика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Федеральному государственному образовательному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 (ФГОС)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общего образования, 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(полного) общего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907" y="5135054"/>
            <a:ext cx="2282035" cy="7609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058" y="1214803"/>
            <a:ext cx="1905000" cy="190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62" y="1214803"/>
            <a:ext cx="2753088" cy="371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824" y="2928648"/>
            <a:ext cx="2464283" cy="33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47855" y="418337"/>
            <a:ext cx="8066990" cy="642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venir Book"/>
              </a:rPr>
              <a:t>ОСОБЕННОСТИ УМК «ВРЕМЯ УЧИТЬ КИТАЙСКИЙ!»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392" y="1513650"/>
            <a:ext cx="763888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международным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мультидисциплинарным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коллективом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который вошли специалисты не только в области китайского языка и педагогики, но и востоковеды, эксперты по истории и культуре Китая, межкультурной коммуникации и международным отношениям, а также учителя-практики с многолетним опытом работы в российской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школе;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широком межкультурном и международном контекстах, решению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задач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китайского языка, а также на ознакомление школьников с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основами цивилизационного развития и реалий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традиционного и современного Китая;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478" y="958596"/>
            <a:ext cx="3334801" cy="4249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095" y="3254668"/>
            <a:ext cx="2708929" cy="3391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490" y="5309776"/>
            <a:ext cx="1675605" cy="10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47855" y="418337"/>
            <a:ext cx="8066990" cy="6421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venir Book"/>
              </a:rPr>
              <a:t>ОСОБЕННОСТИ УМК «ВРЕМЯ УЧИТЬ КИТАЙСКИЙ!»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829" y="1600755"/>
            <a:ext cx="763888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в обучении языку и культуре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Китая на ступенях основного и полного среднего образования, соотносится с примерным ожидаемым уровнем продолжающих групп в высших учебных заведениях РФ;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спектр заданий разных типов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формирование и развитие всех видов языковых навыков и коммуникативных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умений; 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эстетичное и рациональное оформление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привлекательное для подрастающего поколения и находящееся в строгом соответствии с СанПиН, многочисленные иллюстрации по изучаемой тематике, в том числе являющиеся частью заданий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093" y="5060719"/>
            <a:ext cx="1675605" cy="1020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536" y="1060496"/>
            <a:ext cx="3060457" cy="3987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741" y="3134945"/>
            <a:ext cx="2767824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1342</TotalTime>
  <Words>2764</Words>
  <Application>Microsoft Office PowerPoint</Application>
  <PresentationFormat>Произвольный</PresentationFormat>
  <Paragraphs>269</Paragraphs>
  <Slides>60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37</vt:i4>
      </vt:variant>
      <vt:variant>
        <vt:lpstr>Заголовки слайдов</vt:lpstr>
      </vt:variant>
      <vt:variant>
        <vt:i4>60</vt:i4>
      </vt:variant>
    </vt:vector>
  </HeadingPairs>
  <TitlesOfParts>
    <vt:vector size="97" baseType="lpstr">
      <vt:lpstr>Сектор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24_Тема Office</vt:lpstr>
      <vt:lpstr>26_Тема Office</vt:lpstr>
      <vt:lpstr>27_Тема Office</vt:lpstr>
      <vt:lpstr>28_Тема Office</vt:lpstr>
      <vt:lpstr>29_Тема Office</vt:lpstr>
      <vt:lpstr>30_Тема Office</vt:lpstr>
      <vt:lpstr>31_Тема Office</vt:lpstr>
      <vt:lpstr>32_Тема Office</vt:lpstr>
      <vt:lpstr>33_Тема Office</vt:lpstr>
      <vt:lpstr>34_Тема Office</vt:lpstr>
      <vt:lpstr>35_Тема Office</vt:lpstr>
      <vt:lpstr>36_Тема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УМК «ВРЕМЯ УЧИТЬ КИТАЙСКИЙ!»</vt:lpstr>
      <vt:lpstr>ОСОБЕННОСТИ УМК «ВРЕМЯ УЧИТЬ КИТАЙСКИЙ!»</vt:lpstr>
      <vt:lpstr>ОСОБЕННОСТИ УМК «ВРЕМЯ УЧИТЬ КИТАЙСКИЙ!»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Гаварева Полина Андреевна</dc:creator>
  <cp:lastModifiedBy>Анастасия Черепнева</cp:lastModifiedBy>
  <cp:revision>54</cp:revision>
  <dcterms:created xsi:type="dcterms:W3CDTF">2019-08-21T09:21:07Z</dcterms:created>
  <dcterms:modified xsi:type="dcterms:W3CDTF">2019-10-17T13:50:05Z</dcterms:modified>
</cp:coreProperties>
</file>