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5143500" type="screen16x9"/>
  <p:notesSz cx="9144000" cy="51435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F9E5AB57-2BA7-D4F2-6BC7-C2B159DC0E15}">
  <a:tblStyle styleId="{F9E5AB57-2BA7-D4F2-6BC7-C2B159DC0E15}" styleName="Medium Style 2 - Accent 1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201" d="100"/>
          <a:sy n="201" d="100"/>
        </p:scale>
        <p:origin x="-37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1597819"/>
            <a:ext cx="7772400" cy="1102519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05979"/>
            <a:ext cx="2057400" cy="4388644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05979"/>
            <a:ext cx="6019800" cy="4388644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08.02.2023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08.02.2023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08.02.2023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5E3D4C2-34CD-465A-A8A2-174F961BA0EE}" type="datetimeFigureOut">
              <a:rPr lang="ru-RU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s://urok.1sept.ru/" TargetMode="External"/><Relationship Id="rId13" Type="http://schemas.openxmlformats.org/officeDocument/2006/relationships/image" Target="../media/image7.emf"/><Relationship Id="rId18" Type="http://schemas.openxmlformats.org/officeDocument/2006/relationships/image" Target="../media/image10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12" Type="http://schemas.openxmlformats.org/officeDocument/2006/relationships/hyperlink" Target="https://ok.ru/digital.september" TargetMode="External"/><Relationship Id="rId17" Type="http://schemas.openxmlformats.org/officeDocument/2006/relationships/image" Target="../media/image9.emf"/><Relationship Id="rId2" Type="http://schemas.openxmlformats.org/officeDocument/2006/relationships/hyperlink" Target="https://edu.1sept.ru/" TargetMode="External"/><Relationship Id="rId16" Type="http://schemas.openxmlformats.org/officeDocument/2006/relationships/hyperlink" Target="https://www.youtube.com/user/PervoeSentyabry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1sept.ru/" TargetMode="External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5" Type="http://schemas.openxmlformats.org/officeDocument/2006/relationships/image" Target="../media/image8.emf"/><Relationship Id="rId10" Type="http://schemas.openxmlformats.org/officeDocument/2006/relationships/hyperlink" Target="https://ds.1sept.ru/" TargetMode="External"/><Relationship Id="rId4" Type="http://schemas.openxmlformats.org/officeDocument/2006/relationships/hyperlink" Target="https://video.1sept.ru/" TargetMode="External"/><Relationship Id="rId9" Type="http://schemas.openxmlformats.org/officeDocument/2006/relationships/image" Target="../media/image5.emf"/><Relationship Id="rId14" Type="http://schemas.openxmlformats.org/officeDocument/2006/relationships/hyperlink" Target="https://vk.com/digital.septembe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5217479" name="TextBox 1665217478"/>
          <p:cNvSpPr txBox="1"/>
          <p:nvPr/>
        </p:nvSpPr>
        <p:spPr bwMode="auto">
          <a:xfrm>
            <a:off x="1058248" y="933448"/>
            <a:ext cx="6858720" cy="2286036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sz="2400" b="1">
                <a:latin typeface="Noto Sans KR"/>
                <a:cs typeface="Noto Sans KR"/>
              </a:rPr>
              <a:t>ПЕДАГОГИЧЕСКИЙ КОУЧИНГ: </a:t>
            </a:r>
          </a:p>
          <a:p>
            <a:pPr algn="ctr">
              <a:defRPr/>
            </a:pPr>
            <a:endParaRPr sz="2400" b="1">
              <a:latin typeface="Noto Sans KR"/>
              <a:cs typeface="Noto Sans KR"/>
            </a:endParaRPr>
          </a:p>
          <a:p>
            <a:pPr algn="ctr">
              <a:defRPr/>
            </a:pPr>
            <a:r>
              <a:rPr sz="2400" b="1">
                <a:latin typeface="Noto Sans KR"/>
                <a:cs typeface="Noto Sans KR"/>
              </a:rPr>
              <a:t>НАУЧНАЯ БАЗА, ФИЛОСОФИЯ И ОСНОВНЫЕ ПРИНЦИПЫ ПОДХОДА, КОТОРЫЕ ГАРАНТИРУЮТ РЕЗУЛЬТАТЫ В ПРЕПОДАВАНИИ.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95771875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/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Актуальные задачи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761735710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60000" lnSpcReduction="8000"/>
          </a:bodyPr>
          <a:lstStyle/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>Обосновать применение педагогического коучинга как новой дидактической технологии.</a:t>
            </a:r>
            <a:endParaRPr sz="3200" b="0" i="0" u="none">
              <a:solidFill>
                <a:srgbClr val="000000"/>
              </a:solidFill>
              <a:latin typeface="Asana"/>
              <a:ea typeface="Asana"/>
              <a:cs typeface="Asana"/>
            </a:endParaRPr>
          </a:p>
          <a:p>
            <a:pPr>
              <a:defRPr/>
            </a:pPr>
            <a:endParaRPr sz="3200" b="0" i="0" u="none">
              <a:solidFill>
                <a:srgbClr val="000000"/>
              </a:solidFill>
              <a:latin typeface="Asana"/>
              <a:ea typeface="Asana"/>
              <a:cs typeface="Asana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>Сформулировать общедидактические и частнометодические принципы.</a:t>
            </a:r>
            <a:endParaRPr sz="3200" b="0" i="0" u="none">
              <a:solidFill>
                <a:srgbClr val="000000"/>
              </a:solidFill>
              <a:latin typeface="Asana"/>
              <a:ea typeface="Asana"/>
              <a:cs typeface="Asana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3200" b="0" i="0" u="none">
              <a:solidFill>
                <a:srgbClr val="000000"/>
              </a:solidFill>
              <a:latin typeface="Asana"/>
              <a:ea typeface="Asana"/>
              <a:cs typeface="Asana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>Составить рекомендации по применению коучингового подхода для решения методических задач.</a:t>
            </a:r>
            <a:endParaRPr sz="3200" b="0" i="0" u="none">
              <a:solidFill>
                <a:srgbClr val="000000"/>
              </a:solidFill>
              <a:latin typeface="Asana"/>
              <a:ea typeface="Asana"/>
              <a:cs typeface="Asana"/>
            </a:endParaRPr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32529635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/>
            </a:r>
            <a:br>
              <a:rPr lang="ru-RU" sz="3600" b="1">
                <a:latin typeface="Noto Sans KR"/>
                <a:cs typeface="Noto Sans KR"/>
              </a:rPr>
            </a:br>
            <a:r>
              <a:rPr lang="ru-RU" sz="3600" b="1">
                <a:latin typeface="Noto Sans KR"/>
                <a:cs typeface="Noto Sans KR"/>
              </a:rPr>
              <a:t>Коучинг: научные основы и методология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63448618" name="Объект 2"/>
          <p:cNvSpPr>
            <a:spLocks noGrp="1"/>
          </p:cNvSpPr>
          <p:nvPr>
            <p:ph idx="1"/>
          </p:nvPr>
        </p:nvSpPr>
        <p:spPr bwMode="auto">
          <a:xfrm>
            <a:off x="457200" y="1781174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sz="2000">
                <a:latin typeface="Noto Sans KR"/>
                <a:cs typeface="Noto Sans KR"/>
              </a:rPr>
              <a:t>сократовская майевтика </a:t>
            </a:r>
          </a:p>
          <a:p>
            <a:pPr marL="0" indent="0">
              <a:buFont typeface="Arial"/>
              <a:buNone/>
              <a:defRPr/>
            </a:pPr>
            <a:endParaRPr sz="2000">
              <a:latin typeface="Noto Sans KR"/>
              <a:cs typeface="Noto Sans KR"/>
            </a:endParaRPr>
          </a:p>
          <a:p>
            <a:pPr>
              <a:defRPr/>
            </a:pPr>
            <a:r>
              <a:rPr sz="2000">
                <a:latin typeface="Noto Sans KR"/>
                <a:cs typeface="Noto Sans KR"/>
              </a:rPr>
              <a:t>гуманистические направления </a:t>
            </a:r>
          </a:p>
          <a:p>
            <a:pPr marL="0" indent="0">
              <a:buFont typeface="Arial"/>
              <a:buNone/>
              <a:defRPr/>
            </a:pPr>
            <a:endParaRPr sz="2000">
              <a:latin typeface="Noto Sans KR"/>
              <a:cs typeface="Noto Sans KR"/>
            </a:endParaRPr>
          </a:p>
          <a:p>
            <a:pPr>
              <a:defRPr/>
            </a:pPr>
            <a:r>
              <a:rPr sz="2000">
                <a:latin typeface="Noto Sans KR"/>
                <a:cs typeface="Noto Sans KR"/>
              </a:rPr>
              <a:t>психология и психотерапия</a:t>
            </a:r>
          </a:p>
          <a:p>
            <a:pPr marL="0" indent="0">
              <a:buFont typeface="Arial"/>
              <a:buNone/>
              <a:defRPr/>
            </a:pPr>
            <a:endParaRPr sz="2000">
              <a:latin typeface="Noto Sans KR"/>
              <a:cs typeface="Noto Sans KR"/>
            </a:endParaRPr>
          </a:p>
          <a:p>
            <a:pPr>
              <a:defRPr/>
            </a:pPr>
            <a:r>
              <a:rPr sz="2000">
                <a:latin typeface="Noto Sans KR"/>
                <a:cs typeface="Noto Sans KR"/>
              </a:rPr>
              <a:t>современные исследования в области нейробиологии и когнитивных наук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76636415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/>
            </a:r>
            <a:b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</a:b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/>
            </a:r>
            <a:b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</a:b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>Коучинг и нейробиология </a:t>
            </a:r>
            <a:endParaRPr sz="3600" b="1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  <a:p>
            <a:pPr>
              <a:defRPr/>
            </a:pPr>
            <a:endParaRPr/>
          </a:p>
        </p:txBody>
      </p:sp>
      <p:sp>
        <p:nvSpPr>
          <p:cNvPr id="801455216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4"/>
            <a:ext cx="5115897" cy="321944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5000" lnSpcReduction="1000"/>
          </a:bodyPr>
          <a:lstStyle/>
          <a:p>
            <a:pPr marL="0" indent="0">
              <a:buFont typeface="Arial"/>
              <a:buNone/>
              <a:defRPr/>
            </a:pPr>
            <a:r>
              <a:rPr sz="18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Нейропластичность </a:t>
            </a:r>
            <a:r>
              <a:rPr sz="18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- наш мозг способен меняться в ответ на новый опыт, порождая новые нейронные связи, тогда как старые нейронные связи разрушаются, если они не используются (не задействованы).</a:t>
            </a:r>
            <a:endParaRPr sz="1800"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800"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18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Педагогический коучинг</a:t>
            </a:r>
            <a:r>
              <a:rPr sz="18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 создает условия для смены поведения, эмоциональных реакций, обнаружения и принятия новых, не испробованных ранее решений, привычек делать и думать определенным образом.</a:t>
            </a:r>
            <a:endParaRPr sz="1800"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23742349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/>
            </a:r>
            <a:b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</a:b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/>
            </a:r>
            <a:b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</a:b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>Коучинг и квантовая физика</a:t>
            </a:r>
            <a:endParaRPr sz="3600" b="1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</p:txBody>
      </p:sp>
      <p:sp>
        <p:nvSpPr>
          <p:cNvPr id="71826579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65000" lnSpcReduction="7000"/>
          </a:bodyPr>
          <a:lstStyle/>
          <a:p>
            <a:pPr>
              <a:defRPr/>
            </a:pPr>
            <a:r>
              <a:rPr sz="18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Выходя на определенный уровень личной </a:t>
            </a:r>
            <a:r>
              <a:rPr sz="18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осознанност</a:t>
            </a:r>
            <a:r>
              <a:rPr sz="18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и (умения отслеживать и управлять текущим моментом), любой ментально здоровый человек может не только спрогнозировать, но и достаточно быстро реализовать  на первый взгляд кажущиеся ему невозможными или невероятными новые сценарии.</a:t>
            </a:r>
          </a:p>
          <a:p>
            <a:pPr>
              <a:defRPr/>
            </a:pPr>
            <a:endParaRPr sz="1800">
              <a:latin typeface="Noto Sans KR"/>
              <a:cs typeface="Noto Sans KR"/>
            </a:endParaRPr>
          </a:p>
          <a:p>
            <a:pPr>
              <a:defRPr/>
            </a:pPr>
            <a:r>
              <a:rPr sz="18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Коучинговая методология</a:t>
            </a:r>
            <a:r>
              <a:rPr sz="18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 позволяет человеку выйти на достаточно высокий уровень осознанности, то есть ясно осознать, что его окружает сегодня, посмотреть на себя и ситуацию с другой перспективы, оценить свои возможности и эффективно достигать результатов. </a:t>
            </a:r>
            <a:endParaRPr sz="1800">
              <a:latin typeface="Noto Sans KR"/>
              <a:cs typeface="Noto Sans KR"/>
            </a:endParaRPr>
          </a:p>
          <a:p>
            <a:pPr>
              <a:defRPr/>
            </a:pPr>
            <a:endParaRPr sz="1800"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1800" b="0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>Приём </a:t>
            </a:r>
            <a:r>
              <a:rPr lang="ru-RU" sz="1800" b="1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«Визуализация будущей цели/ результата»</a:t>
            </a:r>
            <a:r>
              <a:rPr lang="ru-RU" sz="1800" b="0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, когда ученик осознанно погружается в создание модели будущего и затем создает конкретный план действий из будущего к сегодняшнему дню, не опираясь на прошлый, возможно неудачный опыт.</a:t>
            </a:r>
            <a:endParaRPr lang="ru-RU" sz="18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sz="1800" b="0" i="0" u="none">
              <a:solidFill>
                <a:srgbClr val="000000"/>
              </a:solidFill>
              <a:latin typeface="Noto Sans KR"/>
              <a:ea typeface="Times New Roman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015325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6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/>
            </a:r>
            <a:b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</a:b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/>
            </a:r>
            <a:b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</a:b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>Коучинг и зона ближайшего развития</a:t>
            </a:r>
            <a:endParaRPr sz="3600" b="1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</p:txBody>
      </p:sp>
      <p:sp>
        <p:nvSpPr>
          <p:cNvPr id="1745515009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7" cy="339446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sz="16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ЗБР</a:t>
            </a:r>
            <a:r>
              <a:rPr sz="16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 — то, что ребенок не умеет сам, но чему может научиться с помощью взрослого (посредника), который руководит и направляет деятельность ребенка, или с помощью более компетентных партнеров-детей.</a:t>
            </a:r>
          </a:p>
          <a:p>
            <a:pPr marL="0" indent="0">
              <a:buFont typeface="Arial"/>
              <a:buNone/>
              <a:defRPr/>
            </a:pPr>
            <a:endParaRPr sz="1600"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16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Взрослый </a:t>
            </a:r>
            <a:r>
              <a:rPr sz="16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- в позиции «носителя» идеально культурной нормы (готовых норм и образцов действия).</a:t>
            </a:r>
            <a:endParaRPr sz="1600" b="0" i="0" u="none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4143274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5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/>
            </a:r>
            <a:b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</a:b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/>
            </a:r>
            <a:b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</a:b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>Коучинг и зона ближайшего развития</a:t>
            </a:r>
            <a:endParaRPr sz="3600" b="1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</p:txBody>
      </p:sp>
      <p:sp>
        <p:nvSpPr>
          <p:cNvPr id="615941168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7" cy="3394467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lang="ru-RU" sz="1200" b="1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Коучинг</a:t>
            </a:r>
            <a:r>
              <a:rPr lang="ru-RU" sz="1200" b="0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 – развивающая практика. </a:t>
            </a:r>
            <a:r>
              <a:rPr sz="12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Сдвиг фокусировки внимания с обучения на развитие . </a:t>
            </a: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ea typeface="Times New Roman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12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Коуч</a:t>
            </a:r>
            <a:r>
              <a:rPr sz="12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 - не источник культурной нормы, а </a:t>
            </a:r>
            <a:r>
              <a:rPr sz="12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значимый «Другой»</a:t>
            </a:r>
            <a:r>
              <a:rPr sz="12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, партнер по рефлексии, источник поддержки и вызова, которые стимулируют и поддерживают развитие. </a:t>
            </a: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ea typeface="Times New Roman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12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Коуч помогает ученику:</a:t>
            </a:r>
            <a:r>
              <a:rPr sz="12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 прояснить и уточнить смыслы, области и цели его развития, проверить цели и задачи на органичность миру личности, реалистичность, расставить приоритеты, сформулировать цели и измеримые показатели их достижения, выстроить программу своего развития, план достижения результатов, отслеживать продвижение к поставленным целям, вносить в программу развития нужные изменения. </a:t>
            </a: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Noto Sans KR"/>
              <a:ea typeface="Times New Roman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sz="12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Коуч</a:t>
            </a:r>
            <a:r>
              <a:rPr sz="12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 фокусирует внимание на </a:t>
            </a:r>
            <a:r>
              <a:rPr sz="12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смыслах.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52636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5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/>
            </a:r>
            <a:b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</a:b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/>
            </a:r>
            <a:b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</a:b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Noto Sans KR"/>
                <a:cs typeface="Noto Sans KR"/>
              </a:rPr>
              <a:t>Коучинг и зона ближайшего развития</a:t>
            </a:r>
            <a:endParaRPr sz="3600" b="1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</p:txBody>
      </p:sp>
      <p:sp>
        <p:nvSpPr>
          <p:cNvPr id="1703286568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7" cy="3394467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Различение и осознанное сканирование </a:t>
            </a:r>
            <a:r>
              <a:rPr sz="12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всех зон возможного развития. </a:t>
            </a:r>
          </a:p>
          <a:p>
            <a:pPr>
              <a:defRPr/>
            </a:pPr>
            <a:endParaRPr sz="1200" b="0" i="0" u="none">
              <a:solidFill>
                <a:srgbClr val="000000"/>
              </a:solidFill>
              <a:latin typeface="Noto Sans KR"/>
              <a:ea typeface="Times New Roman"/>
              <a:cs typeface="Noto Sans KR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Определение </a:t>
            </a:r>
            <a:r>
              <a:rPr sz="12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возможностей каждой зоны</a:t>
            </a:r>
            <a:r>
              <a:rPr sz="12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, поиск ресурсов, оценка возможностей и рисков – предмет </a:t>
            </a:r>
            <a:r>
              <a:rPr sz="12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осознанного выбора</a:t>
            </a:r>
            <a:r>
              <a:rPr sz="12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 самого ученика.</a:t>
            </a:r>
          </a:p>
          <a:p>
            <a:pPr>
              <a:defRPr/>
            </a:pP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Задачи коучинговой поддержки - </a:t>
            </a:r>
            <a:r>
              <a:rPr sz="12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удержание фокуса внимания</a:t>
            </a:r>
            <a:r>
              <a:rPr sz="12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 на намерениях, целях, смыслах, удержание рефлексивной позиции ученика в мысленных и реальных пробах, освоении новых способов действий. </a:t>
            </a:r>
          </a:p>
          <a:p>
            <a:pPr>
              <a:defRPr/>
            </a:pP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2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Особая область работы коуча — </a:t>
            </a:r>
            <a:r>
              <a:rPr sz="12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поддержка личностного выбора</a:t>
            </a:r>
            <a:r>
              <a:rPr sz="12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 в ситуациях </a:t>
            </a:r>
            <a:r>
              <a:rPr sz="1200" b="1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столкновений намерений ученика с ограничениями зон возможного развития</a:t>
            </a:r>
            <a:r>
              <a:rPr sz="1200" b="0" i="0" u="none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, намерениями, ожиданиями и действиями ключевых акторов его жизненного и/или академического окружения.</a:t>
            </a: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7668971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/>
            </a:r>
            <a:br>
              <a:rPr lang="ru-RU" sz="3600" b="1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</a:b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Философия коучинга: коуч-позиция</a:t>
            </a:r>
            <a:endParaRPr sz="3600" b="1">
              <a:latin typeface="Asana"/>
              <a:ea typeface="Asana"/>
              <a:cs typeface="Asana"/>
            </a:endParaRPr>
          </a:p>
          <a:p>
            <a:pPr>
              <a:defRPr/>
            </a:pPr>
            <a:endParaRPr/>
          </a:p>
        </p:txBody>
      </p:sp>
      <p:sp>
        <p:nvSpPr>
          <p:cNvPr id="233151450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40000" lnSpcReduction="12000"/>
          </a:bodyPr>
          <a:lstStyle/>
          <a:p>
            <a:pPr marL="114298" indent="0">
              <a:buClr>
                <a:schemeClr val="dk2"/>
              </a:buClr>
              <a:buSzPts val="1800"/>
              <a:buNone/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Коуч-позиция </a:t>
            </a: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- это особое состояние преподавателя во время встречи с учеником, которое позволяет быть в полном присутствии по отношению к ученику и его запросу и придерживаться по-настоящему партнёрского недирективного стиля коммуникации.</a:t>
            </a: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 </a:t>
            </a: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Единственная цель и роль</a:t>
            </a: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 в разговоре - </a:t>
            </a:r>
            <a:r>
              <a:rPr lang="ru-RU" sz="3200" b="1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поддержать </a:t>
            </a:r>
            <a:r>
              <a:rPr lang="ru-RU" sz="32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ученика в том, чтобы быть, делать и иметь то, что он или она хочет.</a:t>
            </a:r>
            <a:endParaRPr sz="32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 </a:t>
            </a: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Находясь в коуч-позиции, вы действуете как заинтересованный, по-хорошему любопытный, заботливый, но все же </a:t>
            </a: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беспристрастный наблюдатель</a:t>
            </a: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.</a:t>
            </a: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32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r>
              <a:rPr lang="ru-RU" sz="32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Благодаря нашему пребыванию в</a:t>
            </a:r>
            <a:r>
              <a:rPr lang="ru-RU" sz="3200" b="1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 </a:t>
            </a:r>
            <a:r>
              <a:rPr lang="ru-RU" sz="32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коуч-позиции ученик исследует всю </a:t>
            </a:r>
            <a:r>
              <a:rPr lang="ru-RU" sz="3200" b="1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глубину возможностей</a:t>
            </a:r>
            <a:r>
              <a:rPr lang="ru-RU" sz="32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 в диалоге с нами.</a:t>
            </a:r>
            <a:endParaRPr sz="32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25882961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5 принципов коучингового взаимодействия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47643525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45000" lnSpcReduction="11000"/>
          </a:bodyPr>
          <a:lstStyle/>
          <a:p>
            <a:pPr>
              <a:defRPr/>
            </a:pPr>
            <a:r>
              <a:rPr lang="ru-RU" sz="32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безграничная вера в ученика, его потенциал и возможности</a:t>
            </a:r>
            <a:endParaRPr sz="32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32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внутренняя готовность принимать ученика в любых его проявлениях (без нарушения своих границ)</a:t>
            </a:r>
            <a:endParaRPr sz="32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32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искреннее желание поддерживать ученика на пути раскрытия его потенциала, каким бы этот путь ни был</a:t>
            </a:r>
            <a:endParaRPr sz="32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32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неподдельный интерес к личности вашего ученика</a:t>
            </a:r>
            <a:endParaRPr sz="32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32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искренность и открытость во взаимодействии всему новому</a:t>
            </a:r>
            <a:endParaRPr sz="32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3669755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5000" lnSpcReduction="1000"/>
          </a:bodyPr>
          <a:lstStyle/>
          <a:p>
            <a:pPr algn="l">
              <a:defRPr/>
            </a:pPr>
            <a:r>
              <a:rPr lang="ru-RU" sz="2800" b="1" i="0" u="none" strike="noStrike" cap="none" spc="0">
                <a:solidFill>
                  <a:srgbClr val="212121"/>
                </a:solidFill>
                <a:latin typeface="Noto Sans KR"/>
                <a:ea typeface="Asana"/>
                <a:cs typeface="Noto Sans KR"/>
              </a:rPr>
              <a:t>1 принцип - безграничная вера в ученика, его потенциал и возможности</a:t>
            </a:r>
            <a:endParaRPr sz="2800" b="1">
              <a:latin typeface="Noto Sans KR"/>
              <a:cs typeface="Noto Sans KR"/>
            </a:endParaRPr>
          </a:p>
        </p:txBody>
      </p:sp>
      <p:sp>
        <p:nvSpPr>
          <p:cNvPr id="1406454902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18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r>
              <a:rPr lang="ru-RU" sz="18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Вы замечаете:</a:t>
            </a:r>
            <a:endParaRPr lang="ru-RU" sz="1800" b="0" i="0" u="none" strike="noStrike" cap="none" spc="0">
              <a:solidFill>
                <a:srgbClr val="212121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sz="18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18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что ученик имеет все внутренние ресурсы, необходимые для успеха </a:t>
            </a:r>
            <a:endParaRPr sz="18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r>
              <a:rPr lang="ru-RU" sz="3200" b="0" i="0" u="none" strike="noStrike" cap="none" spc="0">
                <a:solidFill>
                  <a:srgbClr val="212121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sz="3200" b="0" i="0" u="none">
              <a:solidFill>
                <a:srgbClr val="21212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89913912" name="TextBox 1489913911"/>
          <p:cNvSpPr txBox="1"/>
          <p:nvPr/>
        </p:nvSpPr>
        <p:spPr bwMode="auto">
          <a:xfrm>
            <a:off x="1058248" y="1657348"/>
            <a:ext cx="6860916" cy="45723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sz="2400" b="1">
                <a:latin typeface="Noto Sans KR"/>
                <a:cs typeface="Noto Sans KR"/>
              </a:rPr>
              <a:t>Я ОЧЕНЬ РАДА ВАС ВИДЕТЬ!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4361829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2000" b="1" i="0" u="none" strike="noStrike" cap="none" spc="0">
                <a:solidFill>
                  <a:srgbClr val="212121"/>
                </a:solidFill>
                <a:latin typeface="Noto Sans KR"/>
                <a:ea typeface="Asana"/>
                <a:cs typeface="Noto Sans KR"/>
              </a:rPr>
              <a:t/>
            </a:r>
            <a:br>
              <a:rPr lang="ru-RU" sz="2000" b="1" i="0" u="none" strike="noStrike" cap="none" spc="0">
                <a:solidFill>
                  <a:srgbClr val="212121"/>
                </a:solidFill>
                <a:latin typeface="Noto Sans KR"/>
                <a:ea typeface="Asana"/>
                <a:cs typeface="Noto Sans KR"/>
              </a:rPr>
            </a:br>
            <a:r>
              <a:rPr lang="ru-RU" sz="2400" b="1" i="0" u="none" strike="noStrike" cap="none" spc="0">
                <a:solidFill>
                  <a:srgbClr val="212121"/>
                </a:solidFill>
                <a:latin typeface="Noto Sans KR"/>
                <a:ea typeface="Asana"/>
                <a:cs typeface="Noto Sans KR"/>
              </a:rPr>
              <a:t/>
            </a:r>
            <a:br>
              <a:rPr lang="ru-RU" sz="2400" b="1" i="0" u="none" strike="noStrike" cap="none" spc="0">
                <a:solidFill>
                  <a:srgbClr val="212121"/>
                </a:solidFill>
                <a:latin typeface="Noto Sans KR"/>
                <a:ea typeface="Asana"/>
                <a:cs typeface="Noto Sans KR"/>
              </a:rPr>
            </a:br>
            <a:r>
              <a:rPr lang="ru-RU" sz="2400" b="1" i="0" u="none" strike="noStrike" cap="none" spc="0">
                <a:solidFill>
                  <a:srgbClr val="212121"/>
                </a:solidFill>
                <a:latin typeface="Noto Sans KR"/>
                <a:ea typeface="Asana"/>
                <a:cs typeface="Noto Sans KR"/>
              </a:rPr>
              <a:t/>
            </a:r>
            <a:br>
              <a:rPr lang="ru-RU" sz="2400" b="1" i="0" u="none" strike="noStrike" cap="none" spc="0">
                <a:solidFill>
                  <a:srgbClr val="212121"/>
                </a:solidFill>
                <a:latin typeface="Noto Sans KR"/>
                <a:ea typeface="Asana"/>
                <a:cs typeface="Noto Sans KR"/>
              </a:rPr>
            </a:br>
            <a:r>
              <a:rPr lang="ru-RU" sz="2400" b="1" i="0" u="none" strike="noStrike" cap="none" spc="0">
                <a:solidFill>
                  <a:srgbClr val="212121"/>
                </a:solidFill>
                <a:latin typeface="Noto Sans KR"/>
                <a:ea typeface="Asana"/>
                <a:cs typeface="Noto Sans KR"/>
              </a:rPr>
              <a:t>2 принцип - внутренняя готовность принимать ученика в любых его проявлениях (без нарушения своих границ)</a:t>
            </a:r>
            <a:endParaRPr sz="2400" b="1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/>
          </a:p>
        </p:txBody>
      </p:sp>
      <p:sp>
        <p:nvSpPr>
          <p:cNvPr id="638755682" name="Объект 2"/>
          <p:cNvSpPr>
            <a:spLocks noGrp="1"/>
          </p:cNvSpPr>
          <p:nvPr>
            <p:ph idx="1"/>
          </p:nvPr>
        </p:nvSpPr>
        <p:spPr bwMode="auto">
          <a:xfrm>
            <a:off x="457200" y="1676399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18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r>
              <a:rPr lang="ru-RU" sz="18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Вы замечаете: </a:t>
            </a:r>
            <a:endParaRPr lang="ru-RU" sz="1800" b="0" i="0" u="none" strike="noStrike" cap="none" spc="0">
              <a:solidFill>
                <a:srgbClr val="212121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sz="18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18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что ученик такой, какой он есть, и с ним все ОК </a:t>
            </a:r>
            <a:endParaRPr sz="3200" b="0" i="0" u="none">
              <a:solidFill>
                <a:srgbClr val="21212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0588664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741061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2600" b="1" i="0" u="none" strike="noStrike" cap="none" spc="0">
                <a:solidFill>
                  <a:srgbClr val="212121"/>
                </a:solidFill>
                <a:latin typeface="Noto Sans KR"/>
                <a:ea typeface="Asana"/>
                <a:cs typeface="Noto Sans KR"/>
              </a:rPr>
              <a:t/>
            </a:r>
            <a:br>
              <a:rPr lang="ru-RU" sz="2600" b="1" i="0" u="none" strike="noStrike" cap="none" spc="0">
                <a:solidFill>
                  <a:srgbClr val="212121"/>
                </a:solidFill>
                <a:latin typeface="Noto Sans KR"/>
                <a:ea typeface="Asana"/>
                <a:cs typeface="Noto Sans KR"/>
              </a:rPr>
            </a:br>
            <a:r>
              <a:rPr lang="ru-RU" sz="2600" b="1" i="0" u="none" strike="noStrike" cap="none" spc="0">
                <a:solidFill>
                  <a:srgbClr val="212121"/>
                </a:solidFill>
                <a:latin typeface="Noto Sans KR"/>
                <a:ea typeface="Asana"/>
                <a:cs typeface="Noto Sans KR"/>
              </a:rPr>
              <a:t/>
            </a:r>
            <a:br>
              <a:rPr lang="ru-RU" sz="2600" b="1" i="0" u="none" strike="noStrike" cap="none" spc="0">
                <a:solidFill>
                  <a:srgbClr val="212121"/>
                </a:solidFill>
                <a:latin typeface="Noto Sans KR"/>
                <a:ea typeface="Asana"/>
                <a:cs typeface="Noto Sans KR"/>
              </a:rPr>
            </a:br>
            <a:r>
              <a:rPr lang="ru-RU" sz="2600" b="1" i="0" u="none" strike="noStrike" cap="none" spc="0">
                <a:solidFill>
                  <a:srgbClr val="212121"/>
                </a:solidFill>
                <a:latin typeface="Noto Sans KR"/>
                <a:ea typeface="Asana"/>
                <a:cs typeface="Noto Sans KR"/>
              </a:rPr>
              <a:t>3 принцип - искреннее желание поддерживать ученика на пути раскрытия его потенциала, каким бы этот путь ни был</a:t>
            </a:r>
            <a:endParaRPr sz="3600" b="1" i="0" u="none">
              <a:solidFill>
                <a:srgbClr val="212121"/>
              </a:solidFill>
              <a:latin typeface="Asana"/>
              <a:ea typeface="Asana"/>
              <a:cs typeface="Asana"/>
            </a:endParaRPr>
          </a:p>
          <a:p>
            <a:pPr>
              <a:defRPr/>
            </a:pPr>
            <a:r>
              <a:rPr lang="ru-RU" sz="3600" b="0" i="0" u="none" strike="noStrike" cap="none" spc="0">
                <a:solidFill>
                  <a:srgbClr val="212121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sz="3600" b="0" i="0" u="none">
              <a:solidFill>
                <a:srgbClr val="21212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/>
          </a:p>
        </p:txBody>
      </p:sp>
      <p:sp>
        <p:nvSpPr>
          <p:cNvPr id="337997787" name="Объект 2"/>
          <p:cNvSpPr>
            <a:spLocks noGrp="1"/>
          </p:cNvSpPr>
          <p:nvPr>
            <p:ph idx="1"/>
          </p:nvPr>
        </p:nvSpPr>
        <p:spPr bwMode="auto">
          <a:xfrm>
            <a:off x="457200" y="1647824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18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r>
              <a:rPr lang="ru-RU" sz="18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Вы замечаете:</a:t>
            </a:r>
            <a:endParaRPr lang="ru-RU" sz="1800" b="0" i="0" u="none" strike="noStrike" cap="none" spc="0">
              <a:solidFill>
                <a:srgbClr val="212121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sz="18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18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 что каждое слово, поступок, поведение имеет позитивное намерение (не имеет значения, как это выглядит на поверхности)</a:t>
            </a:r>
            <a:endParaRPr sz="18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7064390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828675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2800" b="1" i="0" u="none" strike="noStrike" cap="none" spc="0">
                <a:solidFill>
                  <a:srgbClr val="212121"/>
                </a:solidFill>
                <a:latin typeface="Noto Sans KR"/>
                <a:ea typeface="Asana"/>
                <a:cs typeface="Noto Sans KR"/>
              </a:rPr>
              <a:t>4 принцип – неподдельный интерес к личности вашего ученика и готовность поддержать любой его выбор</a:t>
            </a:r>
            <a:endParaRPr sz="2800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</p:txBody>
      </p:sp>
      <p:sp>
        <p:nvSpPr>
          <p:cNvPr id="817126465" name="Объект 2"/>
          <p:cNvSpPr>
            <a:spLocks noGrp="1"/>
          </p:cNvSpPr>
          <p:nvPr>
            <p:ph idx="1"/>
          </p:nvPr>
        </p:nvSpPr>
        <p:spPr bwMode="auto">
          <a:xfrm>
            <a:off x="504824" y="16859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18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r>
              <a:rPr lang="ru-RU" sz="18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Вы замечаете:</a:t>
            </a:r>
            <a:endParaRPr lang="ru-RU" sz="1800" b="0" i="0" u="none" strike="noStrike" cap="none" spc="0">
              <a:solidFill>
                <a:srgbClr val="212121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sz="18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18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что ученик делает лучшее, на что он/она способны из доступного в данный момент, и не заслуживает обвинения, стыда или осуждения</a:t>
            </a:r>
            <a:endParaRPr sz="18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 sz="18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002179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723899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2800" b="1" i="0" u="none" strike="noStrike" cap="none" spc="0">
                <a:solidFill>
                  <a:srgbClr val="212121"/>
                </a:solidFill>
                <a:latin typeface="Noto Sans KR"/>
                <a:ea typeface="Asana"/>
                <a:cs typeface="Noto Sans KR"/>
              </a:rPr>
              <a:t>5 принцип – искренность и открытость во взаимодействии всему новому</a:t>
            </a:r>
            <a:endParaRPr sz="2800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</p:txBody>
      </p:sp>
      <p:sp>
        <p:nvSpPr>
          <p:cNvPr id="1392407104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18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r>
              <a:rPr lang="ru-RU" sz="18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Вы замечаете:</a:t>
            </a:r>
            <a:endParaRPr lang="ru-RU" sz="1800" b="0" i="0" u="none" strike="noStrike" cap="none" spc="0">
              <a:solidFill>
                <a:srgbClr val="212121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sz="1800" b="0" i="0" u="none">
              <a:solidFill>
                <a:srgbClr val="21212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1800" b="0" i="0" u="none" strike="noStrike" cap="none" spc="0">
                <a:solidFill>
                  <a:srgbClr val="212121"/>
                </a:solidFill>
                <a:latin typeface="Noto Sans KR"/>
                <a:ea typeface="Times New Roman"/>
                <a:cs typeface="Noto Sans KR"/>
              </a:rPr>
              <a:t>как с учеником происходят изменения в каждом моменте – как ученик развивается и приобретает все большую осознанность относительно того, кем они являются на каждом уровне и в каждой грани своей личности, а также в каждой области и аспекте своей жизни</a:t>
            </a:r>
            <a:endParaRPr sz="1800"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1757761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/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Коуч-позиция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522869629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endParaRPr/>
          </a:p>
        </p:txBody>
      </p:sp>
      <p:graphicFrame>
        <p:nvGraphicFramePr>
          <p:cNvPr id="406646273" name="Таблица 406646272"/>
          <p:cNvGraphicFramePr>
            <a:graphicFrameLocks/>
          </p:cNvGraphicFramePr>
          <p:nvPr/>
        </p:nvGraphicFramePr>
        <p:xfrm>
          <a:off x="457200" y="1457325"/>
          <a:ext cx="5103198" cy="3200400"/>
        </p:xfrm>
        <a:graphic>
          <a:graphicData uri="http://schemas.openxmlformats.org/drawingml/2006/table">
            <a:tbl>
              <a:tblPr firstRow="1" bandRow="1">
                <a:tableStyleId>{F9E5AB57-2BA7-D4F2-6BC7-C2B159DC0E15}</a:tableStyleId>
              </a:tblPr>
              <a:tblGrid>
                <a:gridCol w="2551599"/>
                <a:gridCol w="2551599"/>
              </a:tblGrid>
              <a:tr h="143561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 Ок – Ты Ок</a:t>
                      </a:r>
                      <a:endParaRPr sz="1800" b="1" i="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defRPr/>
                      </a:pPr>
                      <a:endParaRPr sz="1800" b="0" i="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  ценен – Ты ценен</a:t>
                      </a:r>
                      <a:endParaRPr sz="1800" b="0" i="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800" b="1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sz="1800" b="1" i="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 Ок – Ты не Ок</a:t>
                      </a:r>
                      <a:endParaRPr sz="1800" b="1" i="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defRPr/>
                      </a:pPr>
                      <a:endParaRPr sz="1800" b="0" i="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  ценен – Ты не ценен</a:t>
                      </a:r>
                      <a:endParaRPr sz="1800" b="0" i="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</a:tr>
              <a:tr h="1610528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 не Ок – Ты не Ок</a:t>
                      </a:r>
                      <a:endParaRPr sz="1800" b="1" i="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defRPr/>
                      </a:pPr>
                      <a:endParaRPr sz="1800" b="0" i="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 не ценен – Ты не ценен</a:t>
                      </a:r>
                      <a:endParaRPr sz="1800" b="0" i="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800" b="1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sz="1800" b="1" i="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 не Ок – Ты Ок</a:t>
                      </a:r>
                      <a:endParaRPr sz="1800" b="1" i="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defRPr/>
                      </a:pPr>
                      <a:endParaRPr sz="1800" b="0" i="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 не ценен – Ты ценен</a:t>
                      </a:r>
                      <a:endParaRPr sz="1800" b="0" i="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800" b="1" i="0" u="none" strike="noStrike" cap="non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sz="1800" b="1" i="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802660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/>
          <a:lstStyle/>
          <a:p>
            <a:pPr algn="l">
              <a:defRPr/>
            </a:pPr>
            <a:r>
              <a:rPr lang="ru-RU" sz="36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Общедидактические принципы</a:t>
            </a:r>
            <a:endParaRPr>
              <a:latin typeface="Noto Sans KR"/>
              <a:cs typeface="Noto Sans KR"/>
            </a:endParaRPr>
          </a:p>
        </p:txBody>
      </p:sp>
      <p:sp>
        <p:nvSpPr>
          <p:cNvPr id="744786660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45000" lnSpcReduction="11000"/>
          </a:bodyPr>
          <a:lstStyle/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Опирается в работе на этику</a:t>
            </a: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Воплощает коучинговый образ мышления</a:t>
            </a: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Создает и поддерживает соглашения</a:t>
            </a: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Постоянно развивает доверие и ощущение безопасности</a:t>
            </a: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Сохраняет присутствие</a:t>
            </a: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Демонстрирует активное слушание</a:t>
            </a: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Пробуждает осознанность</a:t>
            </a: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Способствует развитию ученика</a:t>
            </a:r>
            <a:endParaRPr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260729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/>
          <a:lstStyle/>
          <a:p>
            <a:pPr algn="l">
              <a:defRPr/>
            </a:pPr>
            <a:r>
              <a:rPr lang="ru-RU" sz="36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Частнометодические принципы 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310766165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70000" lnSpcReduction="6000"/>
          </a:bodyPr>
          <a:lstStyle/>
          <a:p>
            <a:pPr>
              <a:defRPr/>
            </a:pPr>
            <a:r>
              <a:rPr lang="ru-RU" sz="1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коуч помогает проработать психологические блоки</a:t>
            </a:r>
            <a:endParaRPr sz="1400" b="0" i="0" u="none" strike="noStrike" cap="none" spc="0">
              <a:solidFill>
                <a:srgbClr val="000000"/>
              </a:solidFill>
              <a:latin typeface="Noto Sans KR"/>
              <a:ea typeface="Asana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коуч помогает ученику овладеть техниками тайм-менеджмента</a:t>
            </a:r>
            <a:endParaRPr sz="1400" b="0" i="0" u="none" strike="noStrike" cap="none" spc="0">
              <a:solidFill>
                <a:srgbClr val="000000"/>
              </a:solidFill>
              <a:latin typeface="Noto Sans KR"/>
              <a:ea typeface="Asana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коуч способствует созданию «perfect learning state», избегая ситуаций и заданий, которые вызывают у ученика неприятные эмоции </a:t>
            </a:r>
            <a:endParaRPr sz="1400" b="0" i="0" u="none" strike="noStrike" cap="none" spc="0">
              <a:solidFill>
                <a:srgbClr val="000000"/>
              </a:solidFill>
              <a:latin typeface="Noto Sans KR"/>
              <a:ea typeface="Asana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коуч способствует развитию эмоционального интеллекта ученика</a:t>
            </a:r>
            <a:endParaRPr sz="1400" b="0" i="0" u="none" strike="noStrike" cap="none" spc="0">
              <a:solidFill>
                <a:srgbClr val="000000"/>
              </a:solidFill>
              <a:latin typeface="Noto Sans KR"/>
              <a:ea typeface="Asana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учебный план и программа разрабатывается для каждого ученика индивидуально (с использованием учебника(ов), компиляции учебных материалов или без них)</a:t>
            </a:r>
            <a:endParaRPr sz="1400" b="0" i="0" u="none" strike="noStrike" cap="none" spc="0">
              <a:solidFill>
                <a:srgbClr val="000000"/>
              </a:solidFill>
              <a:latin typeface="Noto Sans KR"/>
              <a:ea typeface="Asana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структура занятий достаточно гибкая и обусловлена уже существующим успешным опытом ученика</a:t>
            </a:r>
            <a:endParaRPr sz="1400" b="0" i="0" u="none" strike="noStrike" cap="none" spc="0">
              <a:solidFill>
                <a:srgbClr val="000000"/>
              </a:solidFill>
              <a:latin typeface="Noto Sans KR"/>
              <a:ea typeface="Asana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преподаватель не ограничивает творческие способности ученика строгим планом занятия</a:t>
            </a:r>
            <a:endParaRPr sz="1400" b="0" i="0" u="none" strike="noStrike" cap="none" spc="0">
              <a:solidFill>
                <a:srgbClr val="000000"/>
              </a:solidFill>
              <a:latin typeface="Noto Sans KR"/>
              <a:ea typeface="Asana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программа выстраивается от потребностей к учебному материалу - не от  материала к потребностям</a:t>
            </a:r>
            <a:endParaRPr sz="1400" b="0" i="0" u="none" strike="noStrike" cap="none" spc="0">
              <a:solidFill>
                <a:srgbClr val="000000"/>
              </a:solidFill>
              <a:latin typeface="Noto Sans KR"/>
              <a:ea typeface="Asana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400" b="0" i="0" u="none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509763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6"/>
            <a:ext cx="8229600" cy="857250"/>
          </a:xfrm>
        </p:spPr>
        <p:txBody>
          <a:bodyPr/>
          <a:lstStyle/>
          <a:p>
            <a:pPr algn="l">
              <a:defRPr/>
            </a:pPr>
            <a:r>
              <a:rPr lang="ru-RU" sz="36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Частнометодические принципы 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822280054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7" cy="339446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30000" lnSpcReduction="14000"/>
          </a:bodyPr>
          <a:lstStyle/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использование определённых техник и моделей</a:t>
            </a:r>
          </a:p>
          <a:p>
            <a:pPr marL="0" indent="0">
              <a:buFont typeface="Arial"/>
              <a:buNone/>
              <a:defRPr/>
            </a:pP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использование открытых эвристических вопросов (что? как? зачем?), обращенных к внутренним ресурсам и потенциалу ученика</a:t>
            </a:r>
          </a:p>
          <a:p>
            <a:pPr marL="0" indent="0">
              <a:buFont typeface="Arial"/>
              <a:buNone/>
              <a:defRPr/>
            </a:pP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ученик осознанно принимает на себя ответственность за результаты обучения </a:t>
            </a:r>
          </a:p>
          <a:p>
            <a:pPr marL="0" indent="0">
              <a:buFont typeface="Arial"/>
              <a:buNone/>
              <a:defRPr/>
            </a:pP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ученик сам с помощью коуча формулирует цель в изучении предмета</a:t>
            </a:r>
          </a:p>
          <a:p>
            <a:pPr marL="0" indent="0">
              <a:buFont typeface="Arial"/>
              <a:buNone/>
              <a:defRPr/>
            </a:pP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ученик понимает и отслеживает свою мотивацию в изучении предмета</a:t>
            </a:r>
          </a:p>
          <a:p>
            <a:pPr marL="0" indent="0">
              <a:buFont typeface="Arial"/>
              <a:buNone/>
              <a:defRPr/>
            </a:pP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ученик сам приходит к необходимости выполнения определённых учебных заданий и понимает их цель и вклад в достижение промежуточных и конечной цели</a:t>
            </a:r>
          </a:p>
          <a:p>
            <a:pPr>
              <a:defRPr/>
            </a:pP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ученик сам выявляет свои уже существующие рабочие стратегии по достижению поставленной цели  и осваивает новые, более эффективные</a:t>
            </a:r>
          </a:p>
          <a:p>
            <a:pPr>
              <a:defRPr/>
            </a:pP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коуч максимально учитывает индивидуальные особенности ученика и его индивидуальный учебный стиль</a:t>
            </a:r>
            <a:endParaRPr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191927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en-US" sz="28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/>
            </a:r>
            <a:br>
              <a:rPr lang="en-US" sz="28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</a:br>
            <a:r>
              <a:rPr lang="en-US" sz="28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Отличия коучинга от традиционного преподавания</a:t>
            </a:r>
            <a:endParaRPr sz="2800" b="1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</p:txBody>
      </p:sp>
      <p:sp>
        <p:nvSpPr>
          <p:cNvPr id="644980394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50000" lnSpcReduction="10000"/>
          </a:bodyPr>
          <a:lstStyle/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коучинг нацелен на более автономное обучение и предполагает высокий уровень осознанности и ответственности ученика за результаты обучения, при котором ученик чётко знает свои цели, методы и стратегии работы, разработанные совместно с преподавателе;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в отличие от традиционных подходов, где сценарий занятия до мелочей продумывает и реализует преподаватель, в коучинге главная скрипка – это ученик;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опора на знания из психологии + нейродидактики + использование коучинговых инструментов;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педагогический коучинг - это акт социального взаимодействия, а не учебный процесс, так как не сводится к усвоениею ЗУН или развитию компетенций, а рассматривается гораздо шире как постоянное развитие потенциала ученика, его личностный рост.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114295" indent="0">
              <a:buClr>
                <a:schemeClr val="dk2"/>
              </a:buClr>
              <a:buSzPts val="1800"/>
              <a:buNone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 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 bwMode="auto">
          <a:xfrm>
            <a:off x="2591780" y="3147814"/>
            <a:ext cx="3960440" cy="36004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800">
                <a:solidFill>
                  <a:srgbClr val="CE4A1F"/>
                </a:solidFill>
                <a:latin typeface="Roboto Black"/>
                <a:cs typeface="Roboto Black"/>
              </a:rPr>
              <a:t>Наши социальные сети</a:t>
            </a:r>
            <a:endParaRPr/>
          </a:p>
        </p:txBody>
      </p:sp>
      <p:grpSp>
        <p:nvGrpSpPr>
          <p:cNvPr id="7" name="Группа 6"/>
          <p:cNvGrpSpPr/>
          <p:nvPr/>
        </p:nvGrpSpPr>
        <p:grpSpPr bwMode="auto">
          <a:xfrm>
            <a:off x="1241884" y="1290230"/>
            <a:ext cx="6660232" cy="1137504"/>
            <a:chOff x="936104" y="1290230"/>
            <a:chExt cx="6660232" cy="1137504"/>
          </a:xfrm>
        </p:grpSpPr>
        <p:pic>
          <p:nvPicPr>
            <p:cNvPr id="5" name="Изображение 4">
              <a:hlinkClick r:id="rId2"/>
            </p:cNvPr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3347863" y="1290230"/>
              <a:ext cx="1872208" cy="417424"/>
            </a:xfrm>
            <a:prstGeom prst="rect">
              <a:avLst/>
            </a:prstGeom>
          </p:spPr>
        </p:pic>
        <p:pic>
          <p:nvPicPr>
            <p:cNvPr id="6" name="Изображение 5">
              <a:hlinkClick r:id="rId4"/>
            </p:cNvPr>
            <p:cNvPicPr>
              <a:picLocks noChangeAspect="1"/>
            </p:cNvPicPr>
            <p:nvPr/>
          </p:nvPicPr>
          <p:blipFill>
            <a:blip r:embed="rId5"/>
            <a:stretch/>
          </p:blipFill>
          <p:spPr bwMode="auto">
            <a:xfrm>
              <a:off x="5724128" y="1290230"/>
              <a:ext cx="1872208" cy="417424"/>
            </a:xfrm>
            <a:prstGeom prst="rect">
              <a:avLst/>
            </a:prstGeom>
          </p:spPr>
        </p:pic>
        <p:pic>
          <p:nvPicPr>
            <p:cNvPr id="8" name="Изображение 7">
              <a:hlinkClick r:id="rId6"/>
            </p:cNvPr>
            <p:cNvPicPr>
              <a:picLocks noChangeAspect="1"/>
            </p:cNvPicPr>
            <p:nvPr/>
          </p:nvPicPr>
          <p:blipFill>
            <a:blip r:embed="rId7"/>
            <a:stretch/>
          </p:blipFill>
          <p:spPr bwMode="auto">
            <a:xfrm>
              <a:off x="936104" y="1290230"/>
              <a:ext cx="1872208" cy="417424"/>
            </a:xfrm>
            <a:prstGeom prst="rect">
              <a:avLst/>
            </a:prstGeom>
          </p:spPr>
        </p:pic>
        <p:pic>
          <p:nvPicPr>
            <p:cNvPr id="9" name="Изображение 8">
              <a:hlinkClick r:id="rId8"/>
            </p:cNvPr>
            <p:cNvPicPr>
              <a:picLocks noChangeAspect="1"/>
            </p:cNvPicPr>
            <p:nvPr/>
          </p:nvPicPr>
          <p:blipFill>
            <a:blip r:embed="rId9"/>
            <a:stretch/>
          </p:blipFill>
          <p:spPr bwMode="auto">
            <a:xfrm>
              <a:off x="2411760" y="2010310"/>
              <a:ext cx="1872208" cy="417424"/>
            </a:xfrm>
            <a:prstGeom prst="rect">
              <a:avLst/>
            </a:prstGeom>
          </p:spPr>
        </p:pic>
        <p:pic>
          <p:nvPicPr>
            <p:cNvPr id="10" name="Изображение 9">
              <a:hlinkClick r:id="rId10"/>
            </p:cNvPr>
            <p:cNvPicPr>
              <a:picLocks noChangeAspect="1"/>
            </p:cNvPicPr>
            <p:nvPr/>
          </p:nvPicPr>
          <p:blipFill>
            <a:blip r:embed="rId11"/>
            <a:stretch/>
          </p:blipFill>
          <p:spPr bwMode="auto">
            <a:xfrm>
              <a:off x="4788024" y="2010310"/>
              <a:ext cx="1872208" cy="417424"/>
            </a:xfrm>
            <a:prstGeom prst="rect">
              <a:avLst/>
            </a:prstGeom>
          </p:spPr>
        </p:pic>
      </p:grpSp>
      <p:pic>
        <p:nvPicPr>
          <p:cNvPr id="11" name="Изображение 10">
            <a:hlinkClick r:id="rId12"/>
          </p:cNvPr>
          <p:cNvPicPr>
            <a:picLocks noChangeAspect="1"/>
          </p:cNvPicPr>
          <p:nvPr/>
        </p:nvPicPr>
        <p:blipFill>
          <a:blip r:embed="rId13"/>
          <a:stretch/>
        </p:blipFill>
        <p:spPr bwMode="auto">
          <a:xfrm>
            <a:off x="3320726" y="3723877"/>
            <a:ext cx="504056" cy="504056"/>
          </a:xfrm>
          <a:prstGeom prst="rect">
            <a:avLst/>
          </a:prstGeom>
        </p:spPr>
      </p:pic>
      <p:pic>
        <p:nvPicPr>
          <p:cNvPr id="13" name="Изображение 12">
            <a:hlinkClick r:id="rId14"/>
          </p:cNvPr>
          <p:cNvPicPr>
            <a:picLocks noChangeAspect="1"/>
          </p:cNvPicPr>
          <p:nvPr/>
        </p:nvPicPr>
        <p:blipFill>
          <a:blip r:embed="rId15"/>
          <a:stretch/>
        </p:blipFill>
        <p:spPr bwMode="auto">
          <a:xfrm>
            <a:off x="3986799" y="3723877"/>
            <a:ext cx="504056" cy="504056"/>
          </a:xfrm>
          <a:prstGeom prst="rect">
            <a:avLst/>
          </a:prstGeom>
        </p:spPr>
      </p:pic>
      <p:pic>
        <p:nvPicPr>
          <p:cNvPr id="15" name="Изображение 14">
            <a:hlinkClick r:id="rId16"/>
          </p:cNvPr>
          <p:cNvPicPr>
            <a:picLocks noChangeAspect="1"/>
          </p:cNvPicPr>
          <p:nvPr/>
        </p:nvPicPr>
        <p:blipFill>
          <a:blip r:embed="rId17"/>
          <a:stretch/>
        </p:blipFill>
        <p:spPr bwMode="auto">
          <a:xfrm>
            <a:off x="5318946" y="3723877"/>
            <a:ext cx="504056" cy="50405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8"/>
          <a:stretch/>
        </p:blipFill>
        <p:spPr bwMode="auto">
          <a:xfrm>
            <a:off x="4652872" y="3723877"/>
            <a:ext cx="504057" cy="50405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038941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3600" b="1" i="0" u="none" strike="noStrike" cap="none" spc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Роли современного преподавателя</a:t>
            </a:r>
            <a:endParaRPr sz="3600" b="1">
              <a:latin typeface="Noto Sans KR"/>
              <a:cs typeface="Noto Sans KR"/>
            </a:endParaRPr>
          </a:p>
          <a:p>
            <a:pPr algn="l">
              <a:defRPr/>
            </a:pPr>
            <a:endParaRPr sz="3600">
              <a:latin typeface="Noto Sans KR Black"/>
              <a:ea typeface="Noto Sans KR Black"/>
              <a:cs typeface="Noto Sans KR Black"/>
            </a:endParaRPr>
          </a:p>
          <a:p>
            <a:pPr algn="l">
              <a:defRPr/>
            </a:pPr>
            <a:endParaRPr sz="3600"/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</p:txBody>
      </p:sp>
      <p:sp>
        <p:nvSpPr>
          <p:cNvPr id="1825816941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0000" lnSpcReduction="15000"/>
          </a:bodyPr>
          <a:lstStyle/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Тьютор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Фасилитатор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Инструктор 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Наставник 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Наблюдатель 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1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Коуч</a:t>
            </a:r>
            <a:endParaRPr sz="2400" b="1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15798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>Педагогический коучинг –</a:t>
            </a:r>
            <a:endParaRPr sz="3600">
              <a:latin typeface="Noto Sans KR Black"/>
              <a:ea typeface="Noto Sans KR Black"/>
              <a:cs typeface="Noto Sans KR Black"/>
            </a:endParaRPr>
          </a:p>
          <a:p>
            <a:pPr algn="l">
              <a:defRPr/>
            </a:pPr>
            <a:endParaRPr sz="3600"/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</p:txBody>
      </p:sp>
      <p:sp>
        <p:nvSpPr>
          <p:cNvPr id="1088038582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80000" lnSpcReduction="17000"/>
          </a:bodyPr>
          <a:lstStyle/>
          <a:p>
            <a:pPr>
              <a:defRPr/>
            </a:pPr>
            <a:r>
              <a:rPr lang="ru-RU" sz="2400" b="0" i="0" u="none" strike="noStrike" cap="none" spc="9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дидактический  подход, направленный на достижение учеником целей в изучении предмета максимально эффективным и психологически комфортным как для него самого, так и для его преподавателя способом </a:t>
            </a:r>
            <a:endParaRPr sz="2400" b="0">
              <a:solidFill>
                <a:schemeClr val="tx1"/>
              </a:solidFill>
            </a:endParaRPr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9">
              <a:solidFill>
                <a:schemeClr val="tx1"/>
              </a:solidFill>
              <a:latin typeface="Noto Sans KR Light"/>
              <a:ea typeface="Noto Sans KR Light"/>
              <a:cs typeface="Noto Sans KR Light"/>
            </a:endParaRPr>
          </a:p>
          <a:p>
            <a:pPr>
              <a:defRPr/>
            </a:pPr>
            <a:r>
              <a:rPr lang="ru-RU" sz="2400" b="0" i="0" u="none" strike="noStrike" cap="none" spc="9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при постоянной партнерской поддержке преподавателя-коуча </a:t>
            </a:r>
            <a:endParaRPr sz="2400" b="0">
              <a:solidFill>
                <a:schemeClr val="tx1"/>
              </a:solidFill>
            </a:endParaRPr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9">
              <a:solidFill>
                <a:schemeClr val="tx1"/>
              </a:solidFill>
              <a:latin typeface="Noto Sans KR Light"/>
              <a:ea typeface="Noto Sans KR Light"/>
              <a:cs typeface="Noto Sans KR Light"/>
            </a:endParaRPr>
          </a:p>
          <a:p>
            <a:pPr>
              <a:defRPr/>
            </a:pPr>
            <a:r>
              <a:rPr lang="ru-RU" sz="2400" b="0" i="0" u="none" strike="noStrike" cap="none" spc="9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за счет применения современных инструментов и техник прикладной психологии, коучинга и нейронаук</a:t>
            </a:r>
            <a:endParaRPr sz="2400" b="0">
              <a:solidFill>
                <a:schemeClr val="tx1"/>
              </a:solidFill>
            </a:endParaRPr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6236764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6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/>
            </a:r>
            <a:br>
              <a:rPr lang="ru-RU" sz="36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</a:br>
            <a:r>
              <a:rPr lang="ru-RU" sz="36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Цель коучинга в обучении </a:t>
            </a:r>
            <a:endParaRPr sz="3600" b="1">
              <a:latin typeface="Asana"/>
              <a:ea typeface="Asana"/>
              <a:cs typeface="Asana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</p:txBody>
      </p:sp>
      <p:sp>
        <p:nvSpPr>
          <p:cNvPr id="1647959381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80000" lnSpcReduction="17000"/>
          </a:bodyPr>
          <a:lstStyle/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>помогать учащимся учиться активно и сознательно</a:t>
            </a:r>
          </a:p>
          <a:p>
            <a:pPr marL="0" indent="0">
              <a:buFont typeface="Arial"/>
              <a:buNone/>
              <a:defRPr/>
            </a:pPr>
            <a:endParaRPr lang="ru-RU" sz="24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>поддерживать их намерение самостоятельно приобретать знания</a:t>
            </a:r>
          </a:p>
          <a:p>
            <a:pPr marL="0" indent="0">
              <a:buFont typeface="Arial"/>
              <a:buNone/>
              <a:defRPr/>
            </a:pPr>
            <a:endParaRPr lang="ru-RU" sz="24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>способствовать тому, чтобы они могли максимально использовать свой потенциал, развивать навыки, лучше выполнять свои учебные обязанности</a:t>
            </a:r>
          </a:p>
          <a:p>
            <a:pPr marL="0" indent="0">
              <a:buFont typeface="Arial"/>
              <a:buNone/>
              <a:defRPr/>
            </a:pPr>
            <a:endParaRPr lang="ru-RU" sz="24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>и в результате - достигать желаемых результатов</a:t>
            </a:r>
            <a:endParaRPr sz="2400">
              <a:latin typeface="Asana"/>
              <a:ea typeface="Asana"/>
              <a:cs typeface="Asana"/>
            </a:endParaRPr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605112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600075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Педагогический коучинг обеспечивает 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934945762" name="Объект 2"/>
          <p:cNvSpPr>
            <a:spLocks noGrp="1"/>
          </p:cNvSpPr>
          <p:nvPr>
            <p:ph idx="1"/>
          </p:nvPr>
        </p:nvSpPr>
        <p:spPr bwMode="auto">
          <a:xfrm>
            <a:off x="457199" y="1924049"/>
            <a:ext cx="4858724" cy="251460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85000" lnSpcReduction="3000"/>
          </a:bodyPr>
          <a:lstStyle/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>формирующее обучение</a:t>
            </a:r>
            <a:endParaRPr sz="2400" b="0" i="0" u="none">
              <a:solidFill>
                <a:srgbClr val="000000"/>
              </a:solidFill>
              <a:latin typeface="Asana"/>
              <a:ea typeface="Asana"/>
              <a:cs typeface="Asana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2400" b="0" i="0" u="none">
              <a:solidFill>
                <a:srgbClr val="000000"/>
              </a:solidFill>
              <a:latin typeface="Asana"/>
              <a:ea typeface="Asana"/>
              <a:cs typeface="Asana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>когнитивно-развивающее обучение</a:t>
            </a:r>
            <a:endParaRPr sz="2400" b="0" i="0" u="none">
              <a:solidFill>
                <a:srgbClr val="000000"/>
              </a:solidFill>
              <a:latin typeface="Asana"/>
              <a:ea typeface="Asana"/>
              <a:cs typeface="Asana"/>
            </a:endParaRPr>
          </a:p>
          <a:p>
            <a:pPr marL="114298" indent="0">
              <a:buClr>
                <a:schemeClr val="dk2"/>
              </a:buClr>
              <a:buSzPts val="1800"/>
              <a:buNone/>
              <a:defRPr/>
            </a:pPr>
            <a:endParaRPr sz="2400" b="0" i="0" u="none">
              <a:solidFill>
                <a:srgbClr val="000000"/>
              </a:solidFill>
              <a:latin typeface="Asana"/>
              <a:ea typeface="Asana"/>
              <a:cs typeface="Asana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>личностно-ориентированное обучение</a:t>
            </a:r>
            <a:endParaRPr sz="2400" b="0" i="0" u="none">
              <a:solidFill>
                <a:srgbClr val="000000"/>
              </a:solidFill>
              <a:latin typeface="Asana"/>
              <a:ea typeface="Asana"/>
              <a:cs typeface="Asana"/>
            </a:endParaRPr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9413055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/>
            </a:r>
            <a:br>
              <a:rPr lang="ru-RU" sz="3600" b="1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</a:br>
            <a:r>
              <a:rPr lang="ru-RU" sz="36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Особенности педагогического коучинга:</a:t>
            </a:r>
            <a:endParaRPr sz="3600" b="1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</p:txBody>
      </p:sp>
      <p:sp>
        <p:nvSpPr>
          <p:cNvPr id="1110173722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65000" lnSpcReduction="7000"/>
          </a:bodyPr>
          <a:lstStyle/>
          <a:p>
            <a:pPr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активное обучение;</a:t>
            </a: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высокая мотивация, стоящая во главе угла;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ответственность за процесс и результаты обучения, лежащие на ученике;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эмпатия к ученику со стороны учителя;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отсутствие учебников (в основном);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максимизация потенциала обучаемого как одна из задач, стоящая перед преподавателем;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индивидуальный подход;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гибкость процесса обучения;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равноправие учителя и ученика.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7829753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7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/>
            </a:r>
            <a:br>
              <a:rPr lang="ru-RU" sz="3600" b="1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</a:br>
            <a:r>
              <a:rPr lang="ru-RU" sz="36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Коучинг в зарубежных школах</a:t>
            </a:r>
            <a:endParaRPr sz="3600" b="1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</p:txBody>
      </p:sp>
      <p:sp>
        <p:nvSpPr>
          <p:cNvPr id="1478601432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8" cy="33944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70000" lnSpcReduction="6000"/>
          </a:bodyPr>
          <a:lstStyle/>
          <a:p>
            <a:pPr>
              <a:buClr>
                <a:schemeClr val="dk2"/>
              </a:buClr>
              <a:buSzPts val="1800"/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Норвегия, 2002 год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buClr>
                <a:schemeClr val="dk2"/>
              </a:buClr>
              <a:buSzPts val="1800"/>
              <a:buFont typeface="Arial"/>
              <a:buChar char="•"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buClr>
                <a:schemeClr val="dk2"/>
              </a:buClr>
              <a:buSzPts val="1800"/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Первое официально зафиксированное использование коучинга в сфере школьного образования</a:t>
            </a: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buClr>
                <a:schemeClr val="dk2"/>
              </a:buClr>
              <a:buSzPts val="1800"/>
              <a:buFont typeface="Arial"/>
              <a:buChar char="•"/>
              <a:defRPr/>
            </a:pPr>
            <a:endParaRPr sz="24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buClr>
                <a:schemeClr val="dk2"/>
              </a:buClr>
              <a:buSzPts val="1800"/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Автор проекта “Коучинг в образовании” - Ян Георг Кристиансен – мастер-коуч Международной Федерации Коучинга, глава Эриксоновского университета Нордик с 1998 г. </a:t>
            </a: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Clr>
                <a:schemeClr val="dk2"/>
              </a:buClr>
              <a:buSzPts val="1800"/>
              <a:buFont typeface="Arial"/>
              <a:buNone/>
              <a:defRPr/>
            </a:pP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buClr>
                <a:schemeClr val="dk2"/>
              </a:buClr>
              <a:buSzPts val="1800"/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Школа-гимназия Уллерн в округе Аскер    </a:t>
            </a:r>
            <a:r>
              <a:rPr lang="ru-RU" sz="2400" b="0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>     </a:t>
            </a:r>
            <a:endParaRPr sz="2400" b="0" i="0" u="none">
              <a:solidFill>
                <a:srgbClr val="000000"/>
              </a:solidFill>
              <a:latin typeface="Asana"/>
              <a:ea typeface="Asana"/>
              <a:cs typeface="As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4954993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 lnSpcReduction="2000"/>
          </a:bodyPr>
          <a:lstStyle/>
          <a:p>
            <a:pPr algn="l">
              <a:defRPr/>
            </a:pPr>
            <a:r>
              <a:rPr lang="ru-RU" sz="3600" b="1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/>
            </a:r>
            <a:br>
              <a:rPr lang="ru-RU" sz="3600" b="1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</a:br>
            <a:r>
              <a:rPr lang="ru-RU" sz="3600" b="1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  <a:t/>
            </a:r>
            <a:br>
              <a:rPr lang="ru-RU" sz="3600" b="1" i="0" u="none" strike="noStrike" cap="none" spc="0">
                <a:solidFill>
                  <a:schemeClr val="tx1"/>
                </a:solidFill>
                <a:latin typeface="Asana"/>
                <a:ea typeface="Asana"/>
                <a:cs typeface="Asana"/>
              </a:rPr>
            </a:br>
            <a:r>
              <a:rPr lang="ru-RU" sz="28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Коучинг в отечественных школах</a:t>
            </a:r>
            <a:endParaRPr sz="2800" b="1">
              <a:latin typeface="Noto Sans KR"/>
              <a:cs typeface="Noto Sans KR"/>
            </a:endParaRPr>
          </a:p>
          <a:p>
            <a:pPr algn="l">
              <a:defRPr/>
            </a:pPr>
            <a:endParaRPr sz="3600" b="1">
              <a:latin typeface="Asana"/>
              <a:ea typeface="Asana"/>
              <a:cs typeface="Asana"/>
            </a:endParaRPr>
          </a:p>
          <a:p>
            <a:pPr algn="l">
              <a:defRPr/>
            </a:pPr>
            <a:endParaRPr sz="3600" b="1">
              <a:latin typeface="Noto Sans KR"/>
              <a:cs typeface="Noto Sans KR"/>
            </a:endParaRPr>
          </a:p>
        </p:txBody>
      </p:sp>
      <p:sp>
        <p:nvSpPr>
          <p:cNvPr id="1871725386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60000" lnSpcReduction="8000"/>
          </a:bodyPr>
          <a:lstStyle/>
          <a:p>
            <a:pPr marL="283878" indent="-283878">
              <a:buFont typeface="Arial"/>
              <a:buChar char="•"/>
              <a:defRPr/>
            </a:pPr>
            <a:r>
              <a:rPr lang="en-US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Ростов-на-Дону, </a:t>
            </a: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2010 год</a:t>
            </a: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217792" indent="-217792">
              <a:buFont typeface="Arial"/>
              <a:buChar char="•"/>
              <a:defRPr/>
            </a:pP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283878" indent="-283878">
              <a:buFont typeface="Arial"/>
              <a:buChar char="•"/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Автор проекта по профессиональной переподготовке </a:t>
            </a:r>
            <a:r>
              <a:rPr lang="en-US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учителей и администраторов образовательных учреждений </a:t>
            </a: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по применению коучинга в образовании - к.п.н. Наталья Гульчевская</a:t>
            </a: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283878" indent="-283878">
              <a:buFont typeface="Arial"/>
              <a:buChar char="•"/>
              <a:defRPr/>
            </a:pP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283878" indent="-283878">
              <a:buFont typeface="Arial"/>
              <a:buChar char="•"/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Позже подобные курсы появились в Москве и Минске</a:t>
            </a:r>
            <a:r>
              <a:rPr lang="ru-RU" sz="3200" b="0" i="0" u="none" strike="noStrike" cap="none" spc="0">
                <a:solidFill>
                  <a:srgbClr val="000000"/>
                </a:solidFill>
                <a:latin typeface="Noto Sans KR"/>
                <a:ea typeface="Times New Roman"/>
                <a:cs typeface="Noto Sans KR"/>
              </a:rPr>
              <a:t>	</a:t>
            </a:r>
            <a:endParaRPr sz="3200" b="0" i="0" u="none">
              <a:solidFill>
                <a:srgbClr val="000000"/>
              </a:solidFill>
              <a:latin typeface="Noto Sans KR"/>
              <a:cs typeface="Noto Sans KR"/>
            </a:endParaRPr>
          </a:p>
          <a:p>
            <a:pPr>
              <a:defRPr/>
            </a:pPr>
            <a:endParaRPr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1425</Words>
  <Application>Microsoft Office PowerPoint</Application>
  <DocSecurity>0</DocSecurity>
  <PresentationFormat>Экран (16:9)</PresentationFormat>
  <Paragraphs>225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Презентация PowerPoint</vt:lpstr>
      <vt:lpstr>Презентация PowerPoint</vt:lpstr>
      <vt:lpstr>   Роли современного преподавателя   </vt:lpstr>
      <vt:lpstr>  Педагогический коучинг –  </vt:lpstr>
      <vt:lpstr> Цель коучинга в обучении  </vt:lpstr>
      <vt:lpstr>Педагогический коучинг обеспечивает </vt:lpstr>
      <vt:lpstr> Особенности педагогического коучинга: </vt:lpstr>
      <vt:lpstr> Коучинг в зарубежных школах </vt:lpstr>
      <vt:lpstr>  Коучинг в отечественных школах  </vt:lpstr>
      <vt:lpstr>Актуальные задачи</vt:lpstr>
      <vt:lpstr> Коучинг: научные основы и методология</vt:lpstr>
      <vt:lpstr>  Коучинг и нейробиология   </vt:lpstr>
      <vt:lpstr>  Коучинг и квантовая физика  </vt:lpstr>
      <vt:lpstr>  Коучинг и зона ближайшего развития  </vt:lpstr>
      <vt:lpstr>  Коучинг и зона ближайшего развития  </vt:lpstr>
      <vt:lpstr>  Коучинг и зона ближайшего развития  </vt:lpstr>
      <vt:lpstr> Философия коучинга: коуч-позиция </vt:lpstr>
      <vt:lpstr>5 принципов коучингового взаимодействия</vt:lpstr>
      <vt:lpstr>1 принцип - безграничная вера в ученика, его потенциал и возможности</vt:lpstr>
      <vt:lpstr>   2 принцип - внутренняя готовность принимать ученика в любых его проявлениях (без нарушения своих границ) </vt:lpstr>
      <vt:lpstr>  3 принцип - искреннее желание поддерживать ученика на пути раскрытия его потенциала, каким бы этот путь ни был   </vt:lpstr>
      <vt:lpstr>4 принцип – неподдельный интерес к личности вашего ученика и готовность поддержать любой его выбор </vt:lpstr>
      <vt:lpstr>5 принцип – искренность и открытость во взаимодействии всему новому </vt:lpstr>
      <vt:lpstr>Коуч-позиция</vt:lpstr>
      <vt:lpstr>Общедидактические принципы</vt:lpstr>
      <vt:lpstr>Частнометодические принципы </vt:lpstr>
      <vt:lpstr>Частнометодические принципы </vt:lpstr>
      <vt:lpstr> Отличия коучинга от традиционного преподавания 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Анастасия Черепнева</dc:creator>
  <cp:keywords/>
  <dc:description/>
  <cp:lastModifiedBy>Степан Малиновский</cp:lastModifiedBy>
  <cp:revision>20</cp:revision>
  <dcterms:created xsi:type="dcterms:W3CDTF">2019-11-08T08:59:02Z</dcterms:created>
  <dcterms:modified xsi:type="dcterms:W3CDTF">2023-02-08T10:34:49Z</dcterms:modified>
  <cp:category/>
  <dc:identifier/>
  <cp:contentStatus/>
  <dc:language/>
  <cp:version/>
</cp:coreProperties>
</file>