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54" r:id="rId2"/>
    <p:sldId id="314" r:id="rId3"/>
    <p:sldId id="355" r:id="rId4"/>
    <p:sldId id="310" r:id="rId5"/>
    <p:sldId id="313" r:id="rId6"/>
    <p:sldId id="312" r:id="rId7"/>
    <p:sldId id="311" r:id="rId8"/>
    <p:sldId id="329" r:id="rId9"/>
    <p:sldId id="330" r:id="rId10"/>
    <p:sldId id="315" r:id="rId11"/>
    <p:sldId id="318" r:id="rId12"/>
    <p:sldId id="356" r:id="rId13"/>
    <p:sldId id="359" r:id="rId14"/>
    <p:sldId id="323" r:id="rId15"/>
    <p:sldId id="360" r:id="rId16"/>
    <p:sldId id="361" r:id="rId17"/>
    <p:sldId id="326" r:id="rId18"/>
    <p:sldId id="363" r:id="rId19"/>
    <p:sldId id="331" r:id="rId20"/>
    <p:sldId id="365" r:id="rId21"/>
    <p:sldId id="364" r:id="rId22"/>
    <p:sldId id="316" r:id="rId23"/>
    <p:sldId id="334" r:id="rId24"/>
    <p:sldId id="336" r:id="rId25"/>
    <p:sldId id="366" r:id="rId26"/>
    <p:sldId id="338" r:id="rId27"/>
    <p:sldId id="367" r:id="rId28"/>
    <p:sldId id="340" r:id="rId29"/>
    <p:sldId id="368" r:id="rId30"/>
    <p:sldId id="342" r:id="rId31"/>
    <p:sldId id="369" r:id="rId32"/>
    <p:sldId id="344" r:id="rId33"/>
    <p:sldId id="370" r:id="rId34"/>
    <p:sldId id="346" r:id="rId35"/>
    <p:sldId id="371" r:id="rId36"/>
    <p:sldId id="348" r:id="rId37"/>
    <p:sldId id="372" r:id="rId38"/>
    <p:sldId id="350" r:id="rId39"/>
    <p:sldId id="373" r:id="rId40"/>
    <p:sldId id="352" r:id="rId41"/>
    <p:sldId id="374" r:id="rId42"/>
    <p:sldId id="375" r:id="rId43"/>
    <p:sldId id="358" r:id="rId44"/>
    <p:sldId id="306" r:id="rId45"/>
    <p:sldId id="259" r:id="rId4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99F3A-965B-4072-8D7E-4E17AEB01AFF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6FA05-6DD1-4B15-8198-5165F5FE1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418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85F5-2E35-4E7E-A292-FB13CAD321F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8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85F5-2E35-4E7E-A292-FB13CAD321F9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8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54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49.emf"/><Relationship Id="rId21" Type="http://schemas.openxmlformats.org/officeDocument/2006/relationships/image" Target="../media/image58.emf"/><Relationship Id="rId7" Type="http://schemas.openxmlformats.org/officeDocument/2006/relationships/image" Target="../media/image51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56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53.emf"/><Relationship Id="rId5" Type="http://schemas.openxmlformats.org/officeDocument/2006/relationships/image" Target="../media/image50.emf"/><Relationship Id="rId15" Type="http://schemas.openxmlformats.org/officeDocument/2006/relationships/image" Target="../media/image55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57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52.emf"/><Relationship Id="rId14" Type="http://schemas.openxmlformats.org/officeDocument/2006/relationships/hyperlink" Target="https://www.facebook.com/digital.september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160" y="650455"/>
            <a:ext cx="80025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Единый государственный экзамен </a:t>
            </a:r>
          </a:p>
          <a:p>
            <a:r>
              <a:rPr lang="ru-RU" sz="4000" b="1" dirty="0"/>
              <a:t>по обществознанию </a:t>
            </a:r>
            <a:r>
              <a:rPr lang="ru-RU" sz="4000" b="1" dirty="0">
                <a:solidFill>
                  <a:srgbClr val="FF0000"/>
                </a:solidFill>
              </a:rPr>
              <a:t>2022.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2956" y="4425254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Москва, 2021</a:t>
            </a:r>
          </a:p>
        </p:txBody>
      </p:sp>
    </p:spTree>
    <p:extLst>
      <p:ext uri="{BB962C8B-B14F-4D97-AF65-F5344CB8AC3E}">
        <p14:creationId xmlns:p14="http://schemas.microsoft.com/office/powerpoint/2010/main" val="65124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68590" y="700895"/>
            <a:ext cx="7623545" cy="1245539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540477" y="987574"/>
            <a:ext cx="7070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Типология заданий 1 части ЕГЭ по обществознанию</a:t>
            </a:r>
          </a:p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263760" y="839833"/>
            <a:ext cx="362501" cy="295481"/>
          </a:xfrm>
          <a:prstGeom prst="hexagon">
            <a:avLst>
              <a:gd name="adj" fmla="val 28101"/>
              <a:gd name="vf" fmla="val 115470"/>
            </a:avLst>
          </a:prstGeom>
          <a:solidFill>
            <a:srgbClr val="F3F3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TextBox 24"/>
          <p:cNvSpPr txBox="1"/>
          <p:nvPr/>
        </p:nvSpPr>
        <p:spPr>
          <a:xfrm>
            <a:off x="286103" y="7269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gradFill>
                  <a:gsLst>
                    <a:gs pos="0">
                      <a:srgbClr val="864FA1"/>
                    </a:gs>
                    <a:gs pos="100000">
                      <a:srgbClr val="6B4DA3"/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1608513"/>
            <a:ext cx="6309360" cy="12469"/>
          </a:xfrm>
          <a:prstGeom prst="line">
            <a:avLst/>
          </a:prstGeom>
          <a:ln w="19050">
            <a:gradFill flip="none" rotWithShape="1">
              <a:gsLst>
                <a:gs pos="100000">
                  <a:srgbClr val="6B4DA3"/>
                </a:gs>
                <a:gs pos="0">
                  <a:srgbClr val="864FA1"/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347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07504" y="469872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51608" y="523740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67544" y="699542"/>
            <a:ext cx="6947036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соотнесение видовых понятий с родовым понятием (термином)</a:t>
            </a:r>
            <a:endParaRPr lang="ru-RU" sz="150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49595" y="1627195"/>
            <a:ext cx="6810154" cy="31964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500" dirty="0"/>
              <a:t>Ниже приведен ряд характеристик. Все они, за исключением двух, относятся к понятию «правоотношение». 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500" i="1" dirty="0"/>
              <a:t>1) Охраняемое государством, 2)урегулированное нормами права, 3) виновное, 4)общественно- опасное, 5) общественное отношение, 6) содержит  права и обязанности участников. </a:t>
            </a:r>
            <a:endParaRPr lang="ru-RU" sz="1500" dirty="0"/>
          </a:p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500" dirty="0"/>
              <a:t>Найдите и укажите термины, «выпадающие» из общего ряда и относящиеся к другому понятию, и запишите в таблицу цифры, под которыми они указаны.</a:t>
            </a: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782532" y="4011910"/>
            <a:ext cx="157893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  34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4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02138" y="499568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662728" y="499568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52780" y="649486"/>
            <a:ext cx="6947036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соотнесение видовых понятий с родовым понятием (термином)</a:t>
            </a:r>
            <a:endParaRPr lang="ru-RU" sz="150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2694" y="763960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636" y="1569294"/>
            <a:ext cx="6541745" cy="295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662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60708" y="465153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660500" y="493017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35341" y="527129"/>
            <a:ext cx="6947036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соотнесение видовых понятий с родовым понятием (термином)</a:t>
            </a:r>
            <a:endParaRPr lang="ru-RU" sz="150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8547" y="762637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859" y="1259545"/>
            <a:ext cx="5007769" cy="129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0581" y="2172464"/>
            <a:ext cx="5193506" cy="139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26" y="3365487"/>
            <a:ext cx="5122069" cy="147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4698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286007" y="355827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2420141" y="386968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37275" y="381042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выбор и запись нескольких ответов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66579" y="1081690"/>
            <a:ext cx="5886654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верные суждения о политических институтах и политических процессах и запишите </a:t>
            </a:r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цифры</a:t>
            </a: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под которыми они указаны.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758139" y="2787774"/>
            <a:ext cx="157893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  1345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50146" y="1912561"/>
          <a:ext cx="5805646" cy="2768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3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 Важным политическим институтом в условиях демократии являются политические партии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 Правовые нормы и традиции являются важным элементом политических институтов современного общества 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 К политическим институтам относится институт политического  лидерства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Основным политическим институтом является государство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Политические процессы могут  проявляться  в разных формах, например в форме демократизации,  </a:t>
                      </a:r>
                      <a:r>
                        <a:rPr lang="ru-RU" sz="1500" dirty="0" err="1">
                          <a:effectLst/>
                        </a:rPr>
                        <a:t>комфронтации</a:t>
                      </a:r>
                      <a:r>
                        <a:rPr lang="ru-RU" sz="1500" dirty="0">
                          <a:effectLst/>
                        </a:rPr>
                        <a:t>,  стагнации,  реформирования. 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70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31251" y="618687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683568" y="618687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45862" y="785679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выбор и запись нескольких ответов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3464" y="818867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664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907709" y="458119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956621" y="518145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95536" y="649486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выбор и запись нескольких ответов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4368" y="887477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265" y="1431824"/>
            <a:ext cx="5236369" cy="172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672" y="2880662"/>
            <a:ext cx="5522119" cy="183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5213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90427" y="479932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33567" y="532556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524092" y="649486"/>
            <a:ext cx="7792324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анализ статистических  данных, представленных в виде диаграмм/ таблиц</a:t>
            </a: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nastasia\Desktop\ск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9622"/>
            <a:ext cx="5259096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897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3940" y="485638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58720" y="486428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576164" y="560576"/>
            <a:ext cx="7792324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анализ статистических  данных, представленных в виде диаграмм/ таблиц</a:t>
            </a: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0426" y="481920"/>
            <a:ext cx="874820" cy="60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579" y="1294907"/>
            <a:ext cx="4192634" cy="331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5854" y="1267934"/>
            <a:ext cx="4968146" cy="332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891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71809" y="414006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937325" y="466989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566185" y="527930"/>
            <a:ext cx="6947036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установление соответствия</a:t>
            </a: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98081" y="1236448"/>
            <a:ext cx="7783034" cy="31964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Установите соответствие между  функциями и  субъектами государственной власти: к каждой позиции, данной в первом столбце, подберите соответствующую позицию из второго столбца.</a:t>
            </a: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081554" y="3046059"/>
            <a:ext cx="157893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  24314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86930" y="2013434"/>
          <a:ext cx="6210690" cy="2645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0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ФУНКЦИИ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СУБЪЕКТЫ ГОСУДАРСТВЕННОЙ ВЛАСТИ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утверждение изменения границ между субъектами Российской Федерации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Президент РФ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обеспечение проведения   в стране единой финансовой, кредитной и денежной политики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Совет Федерации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назначение на должность и освобождение от должности Уполномоченного по правам человека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3)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Государственная Дума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решение вопросов гражданства Российской Федерации и предоставления политического убежища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4)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Правительство РФ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3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осуществление управления федеральной собственностью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10" marR="4831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337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6760" y="561123"/>
            <a:ext cx="6359237" cy="1245539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362048" y="647246"/>
            <a:ext cx="58967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Изменения в контрольно- измерительных материалах ЕГЭ по обществознанию</a:t>
            </a:r>
          </a:p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96379" y="647246"/>
            <a:ext cx="362501" cy="312500"/>
          </a:xfrm>
          <a:prstGeom prst="hexagon">
            <a:avLst>
              <a:gd name="adj" fmla="val 28101"/>
              <a:gd name="vf" fmla="val 115470"/>
            </a:avLst>
          </a:prstGeom>
          <a:solidFill>
            <a:srgbClr val="F3F3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TextBox 24"/>
          <p:cNvSpPr txBox="1"/>
          <p:nvPr/>
        </p:nvSpPr>
        <p:spPr>
          <a:xfrm>
            <a:off x="118722" y="5611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gradFill>
                  <a:gsLst>
                    <a:gs pos="0">
                      <a:srgbClr val="864FA1"/>
                    </a:gs>
                    <a:gs pos="100000">
                      <a:srgbClr val="6B4DA3"/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2686" y="1440590"/>
            <a:ext cx="6309360" cy="12469"/>
          </a:xfrm>
          <a:prstGeom prst="line">
            <a:avLst/>
          </a:prstGeom>
          <a:ln w="19050">
            <a:gradFill flip="none" rotWithShape="1">
              <a:gsLst>
                <a:gs pos="100000">
                  <a:srgbClr val="6B4DA3"/>
                </a:gs>
                <a:gs pos="0">
                  <a:srgbClr val="864FA1"/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68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77258" y="434487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899592" y="496412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30010" y="512263"/>
            <a:ext cx="6947036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установление соответствия</a:t>
            </a: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8290" y="718847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286" y="1296669"/>
            <a:ext cx="5436394" cy="335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328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67544" y="451134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807702" y="451134"/>
            <a:ext cx="589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Задания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части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91752" y="522324"/>
            <a:ext cx="6947036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установление соответствия</a:t>
            </a: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81" y="651314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9" y="1249356"/>
            <a:ext cx="4670155" cy="216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4423" y="1995686"/>
            <a:ext cx="4293311" cy="216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044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72062" y="500537"/>
            <a:ext cx="7511903" cy="1245539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939147" y="869849"/>
            <a:ext cx="703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Типология заданий 2 части ЕГЭ по обществознанию</a:t>
            </a:r>
          </a:p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493568" y="930752"/>
            <a:ext cx="362501" cy="312500"/>
          </a:xfrm>
          <a:prstGeom prst="hexagon">
            <a:avLst>
              <a:gd name="adj" fmla="val 28101"/>
              <a:gd name="vf" fmla="val 115470"/>
            </a:avLst>
          </a:prstGeom>
          <a:solidFill>
            <a:srgbClr val="F3F3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TextBox 24"/>
          <p:cNvSpPr txBox="1"/>
          <p:nvPr/>
        </p:nvSpPr>
        <p:spPr>
          <a:xfrm>
            <a:off x="491825" y="82893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gradFill>
                  <a:gsLst>
                    <a:gs pos="0">
                      <a:srgbClr val="864FA1"/>
                    </a:gs>
                    <a:gs pos="100000">
                      <a:srgbClr val="6B4DA3"/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1608513"/>
            <a:ext cx="6309360" cy="12469"/>
          </a:xfrm>
          <a:prstGeom prst="line">
            <a:avLst/>
          </a:prstGeom>
          <a:ln w="19050">
            <a:gradFill flip="none" rotWithShape="1">
              <a:gsLst>
                <a:gs pos="100000">
                  <a:srgbClr val="6B4DA3"/>
                </a:gs>
                <a:gs pos="0">
                  <a:srgbClr val="864FA1"/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794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80807" y="461374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945802" y="523546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31251" y="586660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877" y="1334304"/>
            <a:ext cx="6270635" cy="317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8317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18337" y="514869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652683" y="541179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505851" y="757793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17  (по тексту)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337" y="1435395"/>
            <a:ext cx="6339663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Первое задание к тексту (задание 17 по нумерации 2022 г.) предполагает нахождение информации, представленной в тексте в явном виде. Потому ответы на вопросы могут быть представлены как в форме цитат, так и в форме сжатого воспроизведения основных идей соответствующих фрагментов текста.</a:t>
            </a:r>
            <a:endParaRPr lang="en-US" sz="1350" dirty="0"/>
          </a:p>
          <a:p>
            <a:endParaRPr lang="en-US" sz="1350" dirty="0"/>
          </a:p>
          <a:p>
            <a:r>
              <a:rPr lang="ru-RU" sz="1350" dirty="0"/>
              <a:t> Главное, чтобы, «сжимая основную идею», участник ЕГЭ не потерял смысл этой идеи . </a:t>
            </a:r>
          </a:p>
        </p:txBody>
      </p:sp>
    </p:spTree>
    <p:extLst>
      <p:ext uri="{BB962C8B-B14F-4D97-AF65-F5344CB8AC3E}">
        <p14:creationId xmlns:p14="http://schemas.microsoft.com/office/powerpoint/2010/main" val="4055786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54429" y="413909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54255" y="417427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84078" y="518655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17  (по тексту)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4826" y="452342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3542" y="1175647"/>
            <a:ext cx="4863814" cy="60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88" y="1326723"/>
            <a:ext cx="3657229" cy="330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0133" y="1782866"/>
            <a:ext cx="4392991" cy="289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7912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611560" y="480429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99354" y="417694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67544" y="718960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18 (по тексту)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37446" y="1020725"/>
            <a:ext cx="4606555" cy="2782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r>
              <a:rPr lang="ru-RU" sz="1350" dirty="0"/>
              <a:t>В правильном ответе должно быть приведено объяснение </a:t>
            </a:r>
            <a:r>
              <a:rPr lang="ru-RU" sz="1350" dirty="0">
                <a:solidFill>
                  <a:srgbClr val="FF0000"/>
                </a:solidFill>
              </a:rPr>
              <a:t>смысла понятия</a:t>
            </a:r>
          </a:p>
          <a:p>
            <a:r>
              <a:rPr lang="ru-RU" sz="1350" b="1" dirty="0"/>
              <a:t>Указания по оцениванию</a:t>
            </a:r>
          </a:p>
          <a:p>
            <a:r>
              <a:rPr lang="ru-RU" sz="1350" i="1" dirty="0"/>
              <a:t> </a:t>
            </a:r>
            <a:r>
              <a:rPr lang="ru-RU" sz="1350" b="1" i="1" dirty="0"/>
              <a:t>В качестве правильного понятия может быть принято объяснение, ориентированное на признаки понятия, раскрытые в любом действующем учебнике 6-11 классов из федерального перечня </a:t>
            </a:r>
            <a:r>
              <a:rPr lang="ru-RU" sz="1350" b="1" i="1" dirty="0" err="1"/>
              <a:t>Минпросвещения</a:t>
            </a:r>
            <a:r>
              <a:rPr lang="ru-RU" sz="1350" b="1" i="1" dirty="0"/>
              <a:t> России.</a:t>
            </a:r>
          </a:p>
          <a:p>
            <a:r>
              <a:rPr lang="ru-RU" sz="1350" b="1" i="1" dirty="0"/>
              <a:t>Не засчитывается:</a:t>
            </a:r>
          </a:p>
          <a:p>
            <a:r>
              <a:rPr lang="ru-RU" sz="1350" dirty="0"/>
              <a:t>– </a:t>
            </a:r>
            <a:r>
              <a:rPr lang="ru-RU" sz="1350" i="1" dirty="0"/>
              <a:t>характеристика родовой принадлежности, повторяющая понятие, смысл которого должен</a:t>
            </a:r>
          </a:p>
          <a:p>
            <a:r>
              <a:rPr lang="ru-RU" sz="1350" i="1" dirty="0"/>
              <a:t>быть раскрыт;</a:t>
            </a:r>
          </a:p>
          <a:p>
            <a:r>
              <a:rPr lang="ru-RU" sz="1350" dirty="0"/>
              <a:t>– </a:t>
            </a:r>
            <a:r>
              <a:rPr lang="ru-RU" sz="1350" i="1" dirty="0"/>
              <a:t>в качестве сущностной характеристики признак, уже содержащийся в формулировке задания;</a:t>
            </a:r>
          </a:p>
          <a:p>
            <a:r>
              <a:rPr lang="ru-RU" sz="1350" dirty="0"/>
              <a:t>– </a:t>
            </a:r>
            <a:r>
              <a:rPr lang="ru-RU" sz="1350" i="1" dirty="0"/>
              <a:t>объяснение смысла, определение понятия через отрицание или только через этимологию слова, метафору или аллегорию.</a:t>
            </a:r>
          </a:p>
          <a:p>
            <a:pPr algn="ctr" defTabSz="685800">
              <a:lnSpc>
                <a:spcPct val="110000"/>
              </a:lnSpc>
              <a:defRPr/>
            </a:pP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07504" y="1069737"/>
            <a:ext cx="4066954" cy="35105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  <a:defRPr/>
            </a:pPr>
            <a:r>
              <a:rPr lang="ru-RU" sz="1350" dirty="0"/>
              <a:t>Задание на объяснение смысла понятия включено в составное задание к тексту под номером 18. Понятия, смысл которых необходимо объяснить, различаются по своему объему. Формулировка задания содержит следующее указание: «В объяснении смысла / определении понятия должно быть указано не менее двух существенных признаков. Оно может быть дано в одном или нескольких распространённых предложениях». Необходимо, чтобы объяснение смысла / определение понятия было полным, четким, ясным и недвусмысленным.</a:t>
            </a:r>
          </a:p>
          <a:p>
            <a:pPr algn="ctr" defTabSz="685800">
              <a:lnSpc>
                <a:spcPct val="110000"/>
              </a:lnSpc>
              <a:defRPr/>
            </a:pP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03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55576" y="492085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805424" y="426217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60686" y="585718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18  (по тексту)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3935" y="455506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318" y="1405637"/>
            <a:ext cx="3657229" cy="330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0354" y="1198588"/>
            <a:ext cx="5056944" cy="68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2976" y="1850366"/>
            <a:ext cx="3849816" cy="67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97809" y="2496908"/>
            <a:ext cx="3720149" cy="244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2736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889661" y="491194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1187624" y="535991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84515" y="573301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19  (по тексту)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6670" y="931400"/>
            <a:ext cx="5735018" cy="10862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r>
              <a:rPr lang="ru-RU" sz="1350" dirty="0"/>
              <a:t>Задание 19 нацеливает на конкретизацию (иллюстрацию и т.п.) какого-то положения, идеи текста с помощью примеров. </a:t>
            </a:r>
            <a:endParaRPr lang="ru-RU" sz="1350" i="1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91" y="1864769"/>
            <a:ext cx="4918472" cy="86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4903" y="2829175"/>
            <a:ext cx="4928939" cy="99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3828379"/>
            <a:ext cx="4636294" cy="95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951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31251" y="483026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899592" y="480034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23528" y="649486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19  (по тексту)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6636" y="493103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465" y="1410326"/>
            <a:ext cx="3657229" cy="330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3132" y="1106702"/>
            <a:ext cx="5080868" cy="52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8673" y="1708970"/>
            <a:ext cx="4276365" cy="299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643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289042" y="206399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2584398" y="236664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Как менялся Единый государственный экзамен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961" y="832595"/>
            <a:ext cx="7632848" cy="31162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>
              <a:tabLst>
                <a:tab pos="3203495" algn="l"/>
              </a:tabLst>
              <a:defRPr/>
            </a:pPr>
            <a:r>
              <a:rPr lang="ru-RU" sz="1425" dirty="0">
                <a:solidFill>
                  <a:prstClr val="black"/>
                </a:solidFill>
              </a:rPr>
              <a:t>Прослеживая динамику 2001-2022 годов, можно обозначить следующие тенденции:</a:t>
            </a:r>
          </a:p>
        </p:txBody>
      </p:sp>
      <p:grpSp>
        <p:nvGrpSpPr>
          <p:cNvPr id="19" name="Group 41"/>
          <p:cNvGrpSpPr>
            <a:grpSpLocks/>
          </p:cNvGrpSpPr>
          <p:nvPr/>
        </p:nvGrpSpPr>
        <p:grpSpPr bwMode="auto">
          <a:xfrm>
            <a:off x="48687" y="3653873"/>
            <a:ext cx="7829128" cy="848934"/>
            <a:chOff x="1296" y="1824"/>
            <a:chExt cx="3024" cy="432"/>
          </a:xfrm>
        </p:grpSpPr>
        <p:sp>
          <p:nvSpPr>
            <p:cNvPr id="20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4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030A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7" name="Text Box 44"/>
            <p:cNvSpPr txBox="1">
              <a:spLocks noChangeArrowheads="1"/>
            </p:cNvSpPr>
            <p:nvPr/>
          </p:nvSpPr>
          <p:spPr bwMode="gray">
            <a:xfrm>
              <a:off x="1752" y="1921"/>
              <a:ext cx="2568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altLang="ru-RU" sz="1425" dirty="0">
                  <a:ea typeface="ＭＳ Ｐゴシック" pitchFamily="34" charset="-128"/>
                </a:rPr>
                <a:t>Увеличение доли заданий с развернутым ответом,  а так же их «веса» в оценке работы;  в 2022 году- в целом «утяжеление» каждого балла (первичный балл – 57 )</a:t>
              </a:r>
              <a:endParaRPr lang="en-US" sz="1425" b="1" dirty="0"/>
            </a:p>
          </p:txBody>
        </p:sp>
        <p:sp>
          <p:nvSpPr>
            <p:cNvPr id="28" name="Text Box 45"/>
            <p:cNvSpPr txBox="1">
              <a:spLocks noChangeArrowheads="1"/>
            </p:cNvSpPr>
            <p:nvPr/>
          </p:nvSpPr>
          <p:spPr bwMode="gray">
            <a:xfrm>
              <a:off x="1436" y="1886"/>
              <a:ext cx="13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V</a:t>
              </a:r>
            </a:p>
          </p:txBody>
        </p:sp>
      </p:grpSp>
      <p:grpSp>
        <p:nvGrpSpPr>
          <p:cNvPr id="34" name="Group 41"/>
          <p:cNvGrpSpPr>
            <a:grpSpLocks/>
          </p:cNvGrpSpPr>
          <p:nvPr/>
        </p:nvGrpSpPr>
        <p:grpSpPr bwMode="auto">
          <a:xfrm>
            <a:off x="23160" y="2730560"/>
            <a:ext cx="7777348" cy="848934"/>
            <a:chOff x="1296" y="1824"/>
            <a:chExt cx="3004" cy="432"/>
          </a:xfrm>
        </p:grpSpPr>
        <p:sp>
          <p:nvSpPr>
            <p:cNvPr id="35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36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030A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37" name="Text Box 44"/>
            <p:cNvSpPr txBox="1">
              <a:spLocks noChangeArrowheads="1"/>
            </p:cNvSpPr>
            <p:nvPr/>
          </p:nvSpPr>
          <p:spPr bwMode="gray">
            <a:xfrm>
              <a:off x="1752" y="1921"/>
              <a:ext cx="2548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sz="1425" dirty="0"/>
                <a:t>Последовательное сокращение, а потом  изъятие из работы заданий с простым выбором (2015 г.)</a:t>
              </a:r>
              <a:endParaRPr lang="en-US" sz="1425" dirty="0"/>
            </a:p>
          </p:txBody>
        </p:sp>
        <p:sp>
          <p:nvSpPr>
            <p:cNvPr id="38" name="Text Box 45"/>
            <p:cNvSpPr txBox="1">
              <a:spLocks noChangeArrowheads="1"/>
            </p:cNvSpPr>
            <p:nvPr/>
          </p:nvSpPr>
          <p:spPr bwMode="gray">
            <a:xfrm>
              <a:off x="1436" y="1886"/>
              <a:ext cx="13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V</a:t>
              </a:r>
            </a:p>
          </p:txBody>
        </p:sp>
      </p:grpSp>
      <p:grpSp>
        <p:nvGrpSpPr>
          <p:cNvPr id="39" name="Group 41"/>
          <p:cNvGrpSpPr>
            <a:grpSpLocks/>
          </p:cNvGrpSpPr>
          <p:nvPr/>
        </p:nvGrpSpPr>
        <p:grpSpPr bwMode="auto">
          <a:xfrm>
            <a:off x="21686" y="1090393"/>
            <a:ext cx="7777348" cy="941295"/>
            <a:chOff x="1296" y="1824"/>
            <a:chExt cx="3004" cy="479"/>
          </a:xfrm>
        </p:grpSpPr>
        <p:sp>
          <p:nvSpPr>
            <p:cNvPr id="40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1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030A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2" name="Text Box 44"/>
            <p:cNvSpPr txBox="1">
              <a:spLocks noChangeArrowheads="1"/>
            </p:cNvSpPr>
            <p:nvPr/>
          </p:nvSpPr>
          <p:spPr bwMode="gray">
            <a:xfrm>
              <a:off x="1752" y="1921"/>
              <a:ext cx="2548" cy="3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altLang="ru-RU" sz="1425" dirty="0">
                  <a:ea typeface="ＭＳ Ｐゴシック" pitchFamily="34" charset="-128"/>
                </a:rPr>
                <a:t>Сокращение общего количества заданий (2002 год – 60 заданий, 2022- 25 заданий)</a:t>
              </a:r>
            </a:p>
            <a:p>
              <a:pPr eaLnBrk="0" hangingPunct="0"/>
              <a:r>
                <a:rPr lang="ru-RU" sz="1425" b="1" dirty="0">
                  <a:ea typeface="ＭＳ Ｐゴシック" pitchFamily="34" charset="-128"/>
                </a:rPr>
                <a:t> </a:t>
              </a:r>
              <a:endParaRPr lang="en-US" sz="1425" b="1" dirty="0"/>
            </a:p>
          </p:txBody>
        </p:sp>
        <p:sp>
          <p:nvSpPr>
            <p:cNvPr id="43" name="Text Box 45"/>
            <p:cNvSpPr txBox="1">
              <a:spLocks noChangeArrowheads="1"/>
            </p:cNvSpPr>
            <p:nvPr/>
          </p:nvSpPr>
          <p:spPr bwMode="gray">
            <a:xfrm>
              <a:off x="1436" y="1886"/>
              <a:ext cx="13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V</a:t>
              </a:r>
            </a:p>
          </p:txBody>
        </p:sp>
      </p:grpSp>
      <p:grpSp>
        <p:nvGrpSpPr>
          <p:cNvPr id="44" name="Group 41"/>
          <p:cNvGrpSpPr>
            <a:grpSpLocks/>
          </p:cNvGrpSpPr>
          <p:nvPr/>
        </p:nvGrpSpPr>
        <p:grpSpPr bwMode="auto">
          <a:xfrm>
            <a:off x="22423" y="1924024"/>
            <a:ext cx="7777348" cy="848934"/>
            <a:chOff x="1296" y="1824"/>
            <a:chExt cx="3004" cy="432"/>
          </a:xfrm>
        </p:grpSpPr>
        <p:sp>
          <p:nvSpPr>
            <p:cNvPr id="45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6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030A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7" name="Text Box 44"/>
            <p:cNvSpPr txBox="1">
              <a:spLocks noChangeArrowheads="1"/>
            </p:cNvSpPr>
            <p:nvPr/>
          </p:nvSpPr>
          <p:spPr bwMode="gray">
            <a:xfrm>
              <a:off x="1752" y="1921"/>
              <a:ext cx="2548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altLang="ru-RU" sz="1425" dirty="0">
                  <a:ea typeface="ＭＳ Ｐゴシック" pitchFamily="34" charset="-128"/>
                </a:rPr>
                <a:t>Изменение хронометража  написания работы со 180 мин до 235, в 2022 году – возврат к  180 мин. </a:t>
              </a:r>
              <a:endParaRPr lang="en-US" sz="1425" b="1" dirty="0"/>
            </a:p>
          </p:txBody>
        </p:sp>
        <p:sp>
          <p:nvSpPr>
            <p:cNvPr id="48" name="Text Box 45"/>
            <p:cNvSpPr txBox="1">
              <a:spLocks noChangeArrowheads="1"/>
            </p:cNvSpPr>
            <p:nvPr/>
          </p:nvSpPr>
          <p:spPr bwMode="gray">
            <a:xfrm>
              <a:off x="1436" y="1886"/>
              <a:ext cx="13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2470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5915" y="479870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54822" y="510278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51520" y="649486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20  (по тексту)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25105" y="850466"/>
            <a:ext cx="6460597" cy="10862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r>
              <a:rPr lang="ru-RU" sz="1350" dirty="0"/>
              <a:t>Задание 20 предполагает использование информации текста в другой   познавательной ситуации и привлечение контекстных обществоведческих знаний, самостоятельное формулирование и аргументацию оценочных, прогностических и иных суждений, связанных с проблематикой текста. </a:t>
            </a: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630" y="2192965"/>
            <a:ext cx="4664869" cy="81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5844" y="2727453"/>
            <a:ext cx="4791213" cy="90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3728" y="3802492"/>
            <a:ext cx="4705489" cy="75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7626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10853" y="461374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92120" y="518385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67544" y="503898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20  (по тексту)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4099" y="455866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253" y="1471883"/>
            <a:ext cx="3657229" cy="330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0482" y="1204553"/>
            <a:ext cx="5293519" cy="69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7064" y="1937784"/>
            <a:ext cx="4565635" cy="267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2310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51520" y="501717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827584" y="524602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95536" y="649486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21  (анализ рисунка (графического изображения, иллюстрирующего изменение спроса/ предложения)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584234"/>
            <a:ext cx="813690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Что могло вызвать изменение предложения? Укажите любое одно обстоятельство (фактор) и объясните его влияние на предложение. </a:t>
            </a:r>
            <a:r>
              <a:rPr lang="ru-RU" sz="1350" u="sng" dirty="0"/>
              <a:t>(Объяснение должно быть дано применительно к рынку, указанному в тексте задания.) </a:t>
            </a:r>
          </a:p>
          <a:p>
            <a:r>
              <a:rPr lang="ru-RU" sz="1350" dirty="0"/>
              <a:t>Как изменятся спрос и равновесная цена на данном рынке, если вырастут доходы населения при прочих равных условиях? </a:t>
            </a:r>
          </a:p>
          <a:p>
            <a:endParaRPr lang="ru-RU" sz="1350" dirty="0"/>
          </a:p>
          <a:p>
            <a:r>
              <a:rPr lang="ru-RU" sz="1350" dirty="0"/>
              <a:t>Данное задание является типовым.  Возможных ситуаций всего четыре: увеличение спроса, сокращение спроса, увеличение предложения, уменьшение предложения. Для того чтобы успешно выполнять эти задания, необходимо понимать смысл понятий «спрос» и «предложение», а также знать, какие факторы в принципе могут повлиять на увеличение/сокращение спроса/предложения.</a:t>
            </a:r>
          </a:p>
          <a:p>
            <a:endParaRPr lang="ru-RU" sz="1350" dirty="0"/>
          </a:p>
          <a:p>
            <a:r>
              <a:rPr lang="ru-RU" sz="1350" dirty="0"/>
              <a:t> Основное затруднение вызвано  тем, что школьники не понимают разницы между ценовыми и неценовыми факторами, факторами спроса и факторами предложения (хотя данное разделение является в определенной мере условным и ряд факторов может влиять как на спрос, так и на предложение). </a:t>
            </a:r>
          </a:p>
        </p:txBody>
      </p:sp>
    </p:spTree>
    <p:extLst>
      <p:ext uri="{BB962C8B-B14F-4D97-AF65-F5344CB8AC3E}">
        <p14:creationId xmlns:p14="http://schemas.microsoft.com/office/powerpoint/2010/main" val="237723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64433" y="473988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683568" y="476553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55372" y="522324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21  (анализ рисунка (графического изображения, иллюстрирующего изменение спроса/ предложения) 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4822" y="817735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578384"/>
            <a:ext cx="5733608" cy="173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1840" y="3124825"/>
            <a:ext cx="5122069" cy="202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9091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23528" y="516420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899592" y="575895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23528" y="650072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22  (задание - задача)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6143" y="1566784"/>
            <a:ext cx="614827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В период 2018–2021 гг. сложилась модель задания-задачи (задание 27 по старой нумерации). Она представляет собой описание определенной ситуации и четыре вопроса, связанных с анализом представленной информации, ее интерпретацией, пояснением явлений, фактов и т.п. из условия задачи. Статистика выполнения данного задания показала возможность присвоить этому заданию базовый уровень сложности и оценивать ответ на него по принципу: каждый правильный ответ на вопрос приносит 1 балл. </a:t>
            </a:r>
          </a:p>
          <a:p>
            <a:endParaRPr lang="ru-RU" sz="1350" dirty="0"/>
          </a:p>
          <a:p>
            <a:r>
              <a:rPr lang="ru-RU" sz="1350" dirty="0"/>
              <a:t>Кроме того, в критерии оценивания задания-задачи, помимо общего указания к оцениванию, внесено еще одно уточнение:</a:t>
            </a:r>
          </a:p>
          <a:p>
            <a:r>
              <a:rPr lang="ru-RU" sz="1350" i="1" dirty="0"/>
              <a:t>Ответы на вопросы засчитываются только при наличии однозначного указания заданного типа, вида, признака и т.п. Если в ответе на вопрос указано несколько типов, видов, признаков и т.д. на выбор эксперта, то такой ответ не засчитывается в качестве правильного.</a:t>
            </a:r>
          </a:p>
        </p:txBody>
      </p:sp>
    </p:spTree>
    <p:extLst>
      <p:ext uri="{BB962C8B-B14F-4D97-AF65-F5344CB8AC3E}">
        <p14:creationId xmlns:p14="http://schemas.microsoft.com/office/powerpoint/2010/main" val="939560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01330" y="505425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41488" y="505425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72938" y="801969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22  (задание - задача) 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3649" y="464687"/>
            <a:ext cx="870799" cy="5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233" y="1738174"/>
            <a:ext cx="4736306" cy="109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7053" y="996803"/>
            <a:ext cx="3918347" cy="388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464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23528" y="475602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698674" y="520996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58281" y="679727"/>
            <a:ext cx="6309083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23  (Задание по Конституции РФ и законодательству РФ)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581612"/>
            <a:ext cx="750658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Самостоятельное задание, проверяющее знание и понимание ценностей, закрепленных Конституцией Российской Федерации. При изучении курса и подготовке к экзамену очень много времени уделяют главам 1 и 2 Конституции Российской Федерации. Включение трехбалльного задания с развернутым ответом, станет хорошим стимулом для более глубокого изучения соответствующих глав Конституции Российской Федерации. </a:t>
            </a:r>
          </a:p>
          <a:p>
            <a:r>
              <a:rPr lang="ru-RU" sz="1350" dirty="0"/>
              <a:t>Задания данного типа проверяют </a:t>
            </a:r>
            <a:r>
              <a:rPr lang="ru-RU" sz="1350" dirty="0" err="1"/>
              <a:t>сформированность</a:t>
            </a:r>
            <a:r>
              <a:rPr lang="ru-RU" sz="1350" dirty="0"/>
              <a:t> умения выявлять причинно-следственные и функциональные связи изученных социальных объектов (предметный результат), а также позволяют продемонстрировать владение языковыми средствами – умения ясно, логично и точно излагать свою точку зрения, использовать адекватные языковые средства (</a:t>
            </a:r>
            <a:r>
              <a:rPr lang="ru-RU" sz="1350" dirty="0" err="1"/>
              <a:t>метапредметный</a:t>
            </a:r>
            <a:r>
              <a:rPr lang="ru-RU" sz="1350" dirty="0"/>
              <a:t> результат.) </a:t>
            </a:r>
          </a:p>
          <a:p>
            <a:r>
              <a:rPr lang="ru-RU" sz="1350" dirty="0"/>
              <a:t>Кроме того, использование подобных заданий в процессе изучения обществознания, а затем и на экзамене работает на формирование мировоззренческой, ценностно-смысловой сферы обучающихся, российской гражданской идентичности, приверженности ценностям, закрепленным Конституцией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36373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28503" y="505814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683568" y="500594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01330" y="672661"/>
            <a:ext cx="6309083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23  (Задание по Конституции РФ и законодательству РФ) 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7925" y="672661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39" y="1438445"/>
            <a:ext cx="4807744" cy="113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1789" y="2454544"/>
            <a:ext cx="5264944" cy="21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5530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67544" y="454570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15425" y="516742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23528" y="915566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24  (доклад: составление плана доклада по определенной теме)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15766"/>
            <a:ext cx="643535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Задание 24 по формулировке условия и требований полностью совпадает с аналогичным заданием 2021 г. (заданием 28 по нумерации 2021 г.). </a:t>
            </a:r>
          </a:p>
          <a:p>
            <a:r>
              <a:rPr lang="ru-RU" sz="1350" dirty="0"/>
              <a:t>Критерии оценивания также не изменены.</a:t>
            </a:r>
          </a:p>
        </p:txBody>
      </p:sp>
    </p:spTree>
    <p:extLst>
      <p:ext uri="{BB962C8B-B14F-4D97-AF65-F5344CB8AC3E}">
        <p14:creationId xmlns:p14="http://schemas.microsoft.com/office/powerpoint/2010/main" val="2282857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71809" y="457071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36804" y="519243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110207" y="573303"/>
            <a:ext cx="6600071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24  (доклад: составление плана доклада по определенной теме) 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328" y="728082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72" y="1330583"/>
            <a:ext cx="4516928" cy="94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6186" y="1981756"/>
            <a:ext cx="4837814" cy="302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53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620688" y="699542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1043608" y="600131"/>
            <a:ext cx="5896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Структура Единого  государственного экзамена по обществознанию 2022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620688" y="843558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Экзаменационная работа состоит из двух частей:</a:t>
            </a:r>
          </a:p>
          <a:p>
            <a:pPr defTabSz="685800">
              <a:lnSpc>
                <a:spcPct val="110000"/>
              </a:lnSpc>
              <a:defRPr/>
            </a:pPr>
            <a:endParaRPr lang="ru-RU" sz="1350" dirty="0"/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 </a:t>
            </a:r>
            <a:r>
              <a:rPr lang="ru-RU" sz="1350" b="1" dirty="0"/>
              <a:t>Часть 1 </a:t>
            </a:r>
            <a:r>
              <a:rPr lang="ru-RU" sz="1350" dirty="0"/>
              <a:t>содержит 16 заданий с кратким ответом.</a:t>
            </a:r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Ответами к заданиям части 1 является последовательность цифр.</a:t>
            </a:r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(максимальное число «первичных» баллов- 29) </a:t>
            </a:r>
          </a:p>
          <a:p>
            <a:pPr defTabSz="685800">
              <a:lnSpc>
                <a:spcPct val="110000"/>
              </a:lnSpc>
              <a:defRPr/>
            </a:pPr>
            <a:endParaRPr lang="ru-RU" sz="1350" dirty="0"/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 </a:t>
            </a:r>
            <a:r>
              <a:rPr lang="ru-RU" sz="1350" b="1" dirty="0"/>
              <a:t>Часть 2 </a:t>
            </a:r>
            <a:r>
              <a:rPr lang="ru-RU" sz="1350" dirty="0"/>
              <a:t>содержит 9 заданий с развёрнутым ответом.</a:t>
            </a:r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Задания части 2 требуют полного ответа (дать объяснение, описание или обоснование; высказать и аргументировать собственное мнение). </a:t>
            </a:r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(максимальное число «первичных» баллов- 28 ) </a:t>
            </a:r>
          </a:p>
          <a:p>
            <a:pPr defTabSz="685800">
              <a:lnSpc>
                <a:spcPct val="110000"/>
              </a:lnSpc>
              <a:defRPr/>
            </a:pPr>
            <a:endParaRPr lang="ru-RU" sz="1350" dirty="0"/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На выполнение экзаменационной работы по обществознанию</a:t>
            </a:r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отводится 3 часа  (180 минут).</a:t>
            </a:r>
          </a:p>
          <a:p>
            <a:pPr defTabSz="685800">
              <a:lnSpc>
                <a:spcPct val="110000"/>
              </a:lnSpc>
              <a:defRPr/>
            </a:pPr>
            <a:r>
              <a:rPr lang="ru-RU" sz="1350" dirty="0"/>
              <a:t>(всего «первичных» баллов- 57) </a:t>
            </a:r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254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219481" y="421345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1219481" y="483518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67544" y="483518"/>
            <a:ext cx="5735018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25  (доклад: привлечение изученных теоретических положений общественных наук для объяснения и конкретизации примерами различных социальных явлений.)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4158" y="1642955"/>
            <a:ext cx="83173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Элементы ответа </a:t>
            </a:r>
          </a:p>
          <a:p>
            <a:pPr marL="257175" indent="-257175">
              <a:buAutoNum type="arabicPeriod"/>
            </a:pPr>
            <a:r>
              <a:rPr lang="ru-RU" sz="1350" dirty="0"/>
              <a:t>Проанализировать предложенное теоретическое положение и привести обоснование (проверяет владение умениями выявлять причинно-следственные, функциональные, иерархические и другие связи социальных объектов и процессов). </a:t>
            </a:r>
          </a:p>
          <a:p>
            <a:pPr marL="257175" indent="-257175"/>
            <a:r>
              <a:rPr lang="ru-RU" sz="1350" i="1" dirty="0"/>
              <a:t>Обоснование может быть дано в одном или нескольких распространенных предложениях (отдельные слова и словосочетания не засчитываются). </a:t>
            </a:r>
          </a:p>
          <a:p>
            <a:pPr marL="257175" indent="-257175"/>
            <a:r>
              <a:rPr lang="ru-RU" sz="1350" dirty="0"/>
              <a:t>2. Ответить на вопрос (проверяет </a:t>
            </a:r>
            <a:r>
              <a:rPr lang="ru-RU" sz="1350" dirty="0" err="1"/>
              <a:t>сформированность</a:t>
            </a:r>
            <a:r>
              <a:rPr lang="ru-RU" sz="1350" dirty="0"/>
              <a:t> знаний об обществе как целостной развивающейся системе в единстве и взаимодействии его основных сфер и институтов, как во всех заданиях экзаменационной работы). Ответ на этот вопрос засчитывается только при корректном указании трех требуемых элементов .</a:t>
            </a:r>
          </a:p>
          <a:p>
            <a:pPr marL="257175" indent="-257175"/>
            <a:r>
              <a:rPr lang="ru-RU" sz="1350" dirty="0"/>
              <a:t>3. Привести три примера в соответствии с требованием задания (проверяет владение умениями применять полученные знания в повседневной жизни, прогнозировать последствия принимаемых решений).</a:t>
            </a:r>
          </a:p>
          <a:p>
            <a:pPr marL="257175" indent="-257175"/>
            <a:r>
              <a:rPr lang="ru-RU" sz="1350" i="1" dirty="0"/>
              <a:t>Каждый пример должен быть сформулирован развернуто (отдельные слова и словосочетания не засчитываются). </a:t>
            </a:r>
          </a:p>
          <a:p>
            <a:pPr marL="257175" indent="-257175"/>
            <a:r>
              <a:rPr lang="ru-RU" sz="1350" dirty="0"/>
              <a:t>Задание оценивается по обобщенным критериям: содержание примерного ответа не прописывается, тем самым сохраняя преемственность с мини-сочинением и оставляя простор для творчества. </a:t>
            </a:r>
          </a:p>
        </p:txBody>
      </p:sp>
    </p:spTree>
    <p:extLst>
      <p:ext uri="{BB962C8B-B14F-4D97-AF65-F5344CB8AC3E}">
        <p14:creationId xmlns:p14="http://schemas.microsoft.com/office/powerpoint/2010/main" val="1585036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84651" y="452947"/>
            <a:ext cx="662674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1391089" y="511172"/>
            <a:ext cx="58967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Задания 2 части ЕГЭ по обществознанию 2022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182602" y="649486"/>
            <a:ext cx="6933037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algn="ctr" defTabSz="685800">
              <a:lnSpc>
                <a:spcPct val="110000"/>
              </a:lnSpc>
              <a:defRPr/>
            </a:pPr>
            <a:endParaRPr lang="ru-RU" sz="1350" dirty="0"/>
          </a:p>
          <a:p>
            <a:pPr lvl="0">
              <a:lnSpc>
                <a:spcPct val="110000"/>
              </a:lnSpc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25  (доклад: привлечение изученных теоретических положений общественных наук для объяснения и конкретизации примерами различных социальных явлений.) 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7869" y="546067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43" y="2112614"/>
            <a:ext cx="4567763" cy="97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7706" y="1611670"/>
            <a:ext cx="4314908" cy="322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076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31251" y="843558"/>
            <a:ext cx="7679365" cy="1245539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940113" y="1053706"/>
            <a:ext cx="703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Продолжение следует….</a:t>
            </a:r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394554" y="1047912"/>
            <a:ext cx="362501" cy="312500"/>
          </a:xfrm>
          <a:prstGeom prst="hexagon">
            <a:avLst>
              <a:gd name="adj" fmla="val 28101"/>
              <a:gd name="vf" fmla="val 115470"/>
            </a:avLst>
          </a:prstGeom>
          <a:solidFill>
            <a:srgbClr val="F3F3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TextBox 24"/>
          <p:cNvSpPr txBox="1"/>
          <p:nvPr/>
        </p:nvSpPr>
        <p:spPr>
          <a:xfrm>
            <a:off x="416897" y="9534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gradFill>
                  <a:gsLst>
                    <a:gs pos="0">
                      <a:srgbClr val="864FA1"/>
                    </a:gs>
                    <a:gs pos="100000">
                      <a:srgbClr val="6B4DA3"/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1608513"/>
            <a:ext cx="6309360" cy="12469"/>
          </a:xfrm>
          <a:prstGeom prst="line">
            <a:avLst/>
          </a:prstGeom>
          <a:ln w="19050">
            <a:gradFill flip="none" rotWithShape="1">
              <a:gsLst>
                <a:gs pos="100000">
                  <a:srgbClr val="6B4DA3"/>
                </a:gs>
                <a:gs pos="0">
                  <a:srgbClr val="864FA1"/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304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53164" y="483406"/>
            <a:ext cx="7498061" cy="756185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164" y="364413"/>
            <a:ext cx="7718898" cy="994172"/>
          </a:xfrm>
        </p:spPr>
        <p:txBody>
          <a:bodyPr/>
          <a:lstStyle/>
          <a:p>
            <a:r>
              <a:rPr lang="ru-RU" altLang="ru-RU" sz="2400" dirty="0">
                <a:solidFill>
                  <a:schemeClr val="bg1"/>
                </a:solidFill>
                <a:ea typeface="ＭＳ Ｐゴシック" pitchFamily="34" charset="-128"/>
                <a:cs typeface="Times New Roman" pitchFamily="18" charset="0"/>
              </a:rPr>
              <a:t>Как подготовить учащихся к итоговой государственной аттестации по обществознанию? </a:t>
            </a:r>
            <a:endParaRPr lang="ru-RU" sz="2025" dirty="0">
              <a:solidFill>
                <a:schemeClr val="bg1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226677" y="2172048"/>
            <a:ext cx="2160984" cy="71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ru-RU" sz="2025" b="1" dirty="0">
                <a:solidFill>
                  <a:srgbClr val="000000"/>
                </a:solidFill>
              </a:rPr>
              <a:t>Тематические  материалы</a:t>
            </a:r>
            <a:endParaRPr lang="en-US" sz="1425" dirty="0">
              <a:solidFill>
                <a:srgbClr val="000000"/>
              </a:solidFill>
            </a:endParaRPr>
          </a:p>
        </p:txBody>
      </p:sp>
      <p:sp>
        <p:nvSpPr>
          <p:cNvPr id="10" name="AutoShape 8"/>
          <p:cNvSpPr>
            <a:spLocks noChangeAspect="1" noChangeArrowheads="1" noTextEdit="1"/>
          </p:cNvSpPr>
          <p:nvPr/>
        </p:nvSpPr>
        <p:spPr bwMode="gray">
          <a:xfrm flipH="1">
            <a:off x="4868865" y="2246710"/>
            <a:ext cx="90963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endParaRPr lang="ru-RU" sz="1350"/>
          </a:p>
        </p:txBody>
      </p:sp>
      <p:sp>
        <p:nvSpPr>
          <p:cNvPr id="11" name="Freeform 9"/>
          <p:cNvSpPr>
            <a:spLocks/>
          </p:cNvSpPr>
          <p:nvPr/>
        </p:nvSpPr>
        <p:spPr bwMode="gray">
          <a:xfrm flipH="1">
            <a:off x="116975" y="699963"/>
            <a:ext cx="903287" cy="931069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91438" tIns="45719" rIns="91438" bIns="45719"/>
          <a:lstStyle/>
          <a:p>
            <a:endParaRPr lang="ru-RU" sz="135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8808" y="483406"/>
            <a:ext cx="114474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reeform 9"/>
          <p:cNvSpPr>
            <a:spLocks/>
          </p:cNvSpPr>
          <p:nvPr/>
        </p:nvSpPr>
        <p:spPr bwMode="gray">
          <a:xfrm flipH="1">
            <a:off x="3173836" y="686672"/>
            <a:ext cx="903287" cy="931069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91438" tIns="45719" rIns="91438" bIns="45719"/>
          <a:lstStyle/>
          <a:p>
            <a:endParaRPr lang="ru-RU" sz="135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1074" y="1434102"/>
            <a:ext cx="5950661" cy="334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597" y="3037417"/>
            <a:ext cx="1086929" cy="160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1491216"/>
            <a:ext cx="1181240" cy="167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44010" y="1530596"/>
            <a:ext cx="1140341" cy="166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95178" y="2500938"/>
            <a:ext cx="21820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картинка/фото/иконка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0024" y="2057275"/>
            <a:ext cx="4277582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i="1" dirty="0"/>
              <a:t>профессор кафедры методики преподавания истории, обществознания и  права института гуманитарных наук ГАОУ ВО г. Москвы  «Московский городской педагогический университет»,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i="1" dirty="0"/>
              <a:t>кандидат педагогических наук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i="1" dirty="0"/>
              <a:t>ведущий эксперт ЕГЭ по обществознанию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01911" y="1724422"/>
            <a:ext cx="35075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err="1">
                <a:gradFill>
                  <a:gsLst>
                    <a:gs pos="100000">
                      <a:srgbClr val="6B4DA3"/>
                    </a:gs>
                    <a:gs pos="0">
                      <a:srgbClr val="864FA1"/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Половникова</a:t>
            </a:r>
            <a:r>
              <a:rPr lang="ru-RU" sz="1500" b="1" dirty="0">
                <a:gradFill>
                  <a:gsLst>
                    <a:gs pos="100000">
                      <a:srgbClr val="6B4DA3"/>
                    </a:gs>
                    <a:gs pos="0">
                      <a:srgbClr val="864FA1"/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Анастасия Владимировна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99592" y="778083"/>
            <a:ext cx="3450887" cy="312130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TextBox 19"/>
          <p:cNvSpPr txBox="1"/>
          <p:nvPr/>
        </p:nvSpPr>
        <p:spPr>
          <a:xfrm>
            <a:off x="1195780" y="683682"/>
            <a:ext cx="27478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Спасибо за внимание!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206" y="1297920"/>
            <a:ext cx="2003616" cy="286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9973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1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23528" y="488889"/>
            <a:ext cx="7224824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721295" y="550741"/>
            <a:ext cx="66714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Содержательное распределение заданий по блокам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7266" y="4012773"/>
            <a:ext cx="7777348" cy="848934"/>
            <a:chOff x="1296" y="1824"/>
            <a:chExt cx="3004" cy="432"/>
          </a:xfrm>
        </p:grpSpPr>
        <p:sp>
          <p:nvSpPr>
            <p:cNvPr id="20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4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030A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27" name="Text Box 44"/>
            <p:cNvSpPr txBox="1">
              <a:spLocks noChangeArrowheads="1"/>
            </p:cNvSpPr>
            <p:nvPr/>
          </p:nvSpPr>
          <p:spPr bwMode="gray">
            <a:xfrm>
              <a:off x="1752" y="1921"/>
              <a:ext cx="2548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altLang="ru-RU" sz="1425" dirty="0">
                  <a:ea typeface="ＭＳ Ｐゴシック" pitchFamily="34" charset="-128"/>
                </a:rPr>
                <a:t>«Правовое регулирование общественных отношений в Российской Федерации» (задания 12-16 + </a:t>
              </a:r>
              <a:r>
                <a:rPr lang="ru-RU" altLang="ru-RU" sz="1425" i="1" dirty="0">
                  <a:ea typeface="ＭＳ Ｐゴシック" pitchFamily="34" charset="-128"/>
                </a:rPr>
                <a:t>задание 1</a:t>
              </a:r>
              <a:r>
                <a:rPr lang="ru-RU" altLang="ru-RU" sz="1425" dirty="0">
                  <a:ea typeface="ＭＳ Ｐゴシック" pitchFamily="34" charset="-128"/>
                </a:rPr>
                <a:t> и задания 2 части )</a:t>
              </a:r>
              <a:endParaRPr lang="en-US" sz="1425" b="1" dirty="0"/>
            </a:p>
          </p:txBody>
        </p:sp>
        <p:sp>
          <p:nvSpPr>
            <p:cNvPr id="28" name="Text Box 45"/>
            <p:cNvSpPr txBox="1">
              <a:spLocks noChangeArrowheads="1"/>
            </p:cNvSpPr>
            <p:nvPr/>
          </p:nvSpPr>
          <p:spPr bwMode="gray">
            <a:xfrm>
              <a:off x="1436" y="1886"/>
              <a:ext cx="13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V</a:t>
              </a: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2501534"/>
            <a:ext cx="7777348" cy="848934"/>
            <a:chOff x="1296" y="1824"/>
            <a:chExt cx="3004" cy="432"/>
          </a:xfrm>
        </p:grpSpPr>
        <p:sp>
          <p:nvSpPr>
            <p:cNvPr id="35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36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030A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37" name="Text Box 44"/>
            <p:cNvSpPr txBox="1">
              <a:spLocks noChangeArrowheads="1"/>
            </p:cNvSpPr>
            <p:nvPr/>
          </p:nvSpPr>
          <p:spPr bwMode="gray">
            <a:xfrm>
              <a:off x="1752" y="1921"/>
              <a:ext cx="2548" cy="1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altLang="ru-RU" sz="1425" dirty="0">
                  <a:ea typeface="ＭＳ Ｐゴシック" pitchFamily="34" charset="-128"/>
                </a:rPr>
                <a:t>«Социальные отношения» (задания 8-9 + </a:t>
              </a:r>
              <a:r>
                <a:rPr lang="ru-RU" altLang="ru-RU" sz="1425" i="1" dirty="0">
                  <a:ea typeface="ＭＳ Ｐゴシック" pitchFamily="34" charset="-128"/>
                </a:rPr>
                <a:t>задание 1</a:t>
              </a:r>
              <a:r>
                <a:rPr lang="ru-RU" altLang="ru-RU" sz="1425" dirty="0">
                  <a:ea typeface="ＭＳ Ｐゴシック" pitchFamily="34" charset="-128"/>
                </a:rPr>
                <a:t> и задания 2 части)</a:t>
              </a:r>
              <a:endParaRPr lang="en-US" sz="1425" b="1" dirty="0"/>
            </a:p>
          </p:txBody>
        </p:sp>
        <p:sp>
          <p:nvSpPr>
            <p:cNvPr id="38" name="Text Box 45"/>
            <p:cNvSpPr txBox="1">
              <a:spLocks noChangeArrowheads="1"/>
            </p:cNvSpPr>
            <p:nvPr/>
          </p:nvSpPr>
          <p:spPr bwMode="gray">
            <a:xfrm>
              <a:off x="1436" y="1886"/>
              <a:ext cx="13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V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07504" y="1036457"/>
            <a:ext cx="7777348" cy="848934"/>
            <a:chOff x="1296" y="1824"/>
            <a:chExt cx="3004" cy="432"/>
          </a:xfrm>
        </p:grpSpPr>
        <p:sp>
          <p:nvSpPr>
            <p:cNvPr id="40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1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030A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2" name="Text Box 44"/>
            <p:cNvSpPr txBox="1">
              <a:spLocks noChangeArrowheads="1"/>
            </p:cNvSpPr>
            <p:nvPr/>
          </p:nvSpPr>
          <p:spPr bwMode="gray">
            <a:xfrm>
              <a:off x="1752" y="1921"/>
              <a:ext cx="2548" cy="1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altLang="ru-RU" sz="1425" dirty="0">
                  <a:ea typeface="ＭＳ Ｐゴシック" pitchFamily="34" charset="-128"/>
                </a:rPr>
                <a:t>«Человек и общество» (задания 2-4  + </a:t>
              </a:r>
              <a:r>
                <a:rPr lang="ru-RU" altLang="ru-RU" sz="1425" i="1" dirty="0">
                  <a:ea typeface="ＭＳ Ｐゴシック" pitchFamily="34" charset="-128"/>
                </a:rPr>
                <a:t>задание 1</a:t>
              </a:r>
              <a:r>
                <a:rPr lang="ru-RU" altLang="ru-RU" sz="1425" dirty="0">
                  <a:ea typeface="ＭＳ Ｐゴシック" pitchFamily="34" charset="-128"/>
                </a:rPr>
                <a:t> и задания 2 части)</a:t>
              </a:r>
              <a:endParaRPr lang="en-US" sz="1425" b="1" dirty="0"/>
            </a:p>
          </p:txBody>
        </p:sp>
        <p:sp>
          <p:nvSpPr>
            <p:cNvPr id="43" name="Text Box 45"/>
            <p:cNvSpPr txBox="1">
              <a:spLocks noChangeArrowheads="1"/>
            </p:cNvSpPr>
            <p:nvPr/>
          </p:nvSpPr>
          <p:spPr bwMode="gray">
            <a:xfrm>
              <a:off x="1436" y="1886"/>
              <a:ext cx="13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V</a:t>
              </a:r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33053" y="1741070"/>
            <a:ext cx="7777348" cy="848934"/>
            <a:chOff x="1296" y="1824"/>
            <a:chExt cx="3004" cy="432"/>
          </a:xfrm>
        </p:grpSpPr>
        <p:sp>
          <p:nvSpPr>
            <p:cNvPr id="45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6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030A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47" name="Text Box 44"/>
            <p:cNvSpPr txBox="1">
              <a:spLocks noChangeArrowheads="1"/>
            </p:cNvSpPr>
            <p:nvPr/>
          </p:nvSpPr>
          <p:spPr bwMode="gray">
            <a:xfrm>
              <a:off x="1752" y="1921"/>
              <a:ext cx="2548" cy="1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altLang="ru-RU" sz="1425" dirty="0">
                  <a:ea typeface="ＭＳ Ｐゴシック" pitchFamily="34" charset="-128"/>
                </a:rPr>
                <a:t>«Экономика » (задания 5-7 + </a:t>
              </a:r>
              <a:r>
                <a:rPr lang="ru-RU" altLang="ru-RU" sz="1425" i="1" dirty="0">
                  <a:ea typeface="ＭＳ Ｐゴシック" pitchFamily="34" charset="-128"/>
                </a:rPr>
                <a:t>задание 1</a:t>
              </a:r>
              <a:r>
                <a:rPr lang="ru-RU" altLang="ru-RU" sz="1425" dirty="0">
                  <a:ea typeface="ＭＳ Ｐゴシック" pitchFamily="34" charset="-128"/>
                </a:rPr>
                <a:t> и задания 2 части)</a:t>
              </a:r>
              <a:endParaRPr lang="en-US" sz="1425" b="1" dirty="0"/>
            </a:p>
          </p:txBody>
        </p:sp>
        <p:sp>
          <p:nvSpPr>
            <p:cNvPr id="48" name="Text Box 45"/>
            <p:cNvSpPr txBox="1">
              <a:spLocks noChangeArrowheads="1"/>
            </p:cNvSpPr>
            <p:nvPr/>
          </p:nvSpPr>
          <p:spPr bwMode="gray">
            <a:xfrm>
              <a:off x="1436" y="1886"/>
              <a:ext cx="13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V</a:t>
              </a:r>
            </a:p>
          </p:txBody>
        </p:sp>
      </p:grpSp>
      <p:grpSp>
        <p:nvGrpSpPr>
          <p:cNvPr id="26" name="Group 41"/>
          <p:cNvGrpSpPr>
            <a:grpSpLocks/>
          </p:cNvGrpSpPr>
          <p:nvPr/>
        </p:nvGrpSpPr>
        <p:grpSpPr bwMode="auto">
          <a:xfrm>
            <a:off x="0" y="3244486"/>
            <a:ext cx="7777348" cy="848934"/>
            <a:chOff x="1296" y="1824"/>
            <a:chExt cx="3004" cy="432"/>
          </a:xfrm>
        </p:grpSpPr>
        <p:sp>
          <p:nvSpPr>
            <p:cNvPr id="29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30" name="AutoShape 4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030A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sz="1350"/>
            </a:p>
          </p:txBody>
        </p:sp>
        <p:sp>
          <p:nvSpPr>
            <p:cNvPr id="31" name="Text Box 44"/>
            <p:cNvSpPr txBox="1">
              <a:spLocks noChangeArrowheads="1"/>
            </p:cNvSpPr>
            <p:nvPr/>
          </p:nvSpPr>
          <p:spPr bwMode="gray">
            <a:xfrm>
              <a:off x="1752" y="1921"/>
              <a:ext cx="2548" cy="1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altLang="ru-RU" sz="1425" dirty="0">
                  <a:ea typeface="ＭＳ Ｐゴシック" pitchFamily="34" charset="-128"/>
                </a:rPr>
                <a:t>«Политика» (задания 10-11 + </a:t>
              </a:r>
              <a:r>
                <a:rPr lang="ru-RU" altLang="ru-RU" sz="1425" i="1" dirty="0">
                  <a:ea typeface="ＭＳ Ｐゴシック" pitchFamily="34" charset="-128"/>
                </a:rPr>
                <a:t>задание 1</a:t>
              </a:r>
              <a:r>
                <a:rPr lang="ru-RU" altLang="ru-RU" sz="1425" dirty="0">
                  <a:ea typeface="ＭＳ Ｐゴシック" pitchFamily="34" charset="-128"/>
                </a:rPr>
                <a:t> и задания 2 части)</a:t>
              </a:r>
              <a:endParaRPr lang="en-US" sz="1425" b="1" dirty="0"/>
            </a:p>
          </p:txBody>
        </p:sp>
        <p:sp>
          <p:nvSpPr>
            <p:cNvPr id="32" name="Text Box 45"/>
            <p:cNvSpPr txBox="1">
              <a:spLocks noChangeArrowheads="1"/>
            </p:cNvSpPr>
            <p:nvPr/>
          </p:nvSpPr>
          <p:spPr bwMode="gray">
            <a:xfrm>
              <a:off x="1436" y="1886"/>
              <a:ext cx="13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83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31251" y="547014"/>
            <a:ext cx="6786230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571409" y="609186"/>
            <a:ext cx="671130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Система оценивания ЕГЭ по обществознанию 2022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80016" y="1209511"/>
            <a:ext cx="5894412" cy="38445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just" defTabSz="685800">
              <a:lnSpc>
                <a:spcPct val="110000"/>
              </a:lnSpc>
              <a:defRPr/>
            </a:pPr>
            <a:endParaRPr lang="ru-RU" sz="1350" dirty="0"/>
          </a:p>
          <a:p>
            <a:pPr algn="just" defTabSz="685800">
              <a:lnSpc>
                <a:spcPct val="110000"/>
              </a:lnSpc>
              <a:defRPr/>
            </a:pPr>
            <a:r>
              <a:rPr lang="ru-RU" sz="1350" b="1" dirty="0"/>
              <a:t>Система оценивания 1 части:</a:t>
            </a:r>
          </a:p>
          <a:p>
            <a:pPr algn="just" defTabSz="685800">
              <a:lnSpc>
                <a:spcPct val="110000"/>
              </a:lnSpc>
              <a:defRPr/>
            </a:pPr>
            <a:endParaRPr lang="ru-RU" sz="1350" dirty="0"/>
          </a:p>
          <a:p>
            <a:pPr algn="just"/>
            <a:r>
              <a:rPr lang="ru-RU" sz="1350" dirty="0"/>
              <a:t>           	Количество правильных ответов в заданиях 2, 4, 5, 7–12, 14, 16 </a:t>
            </a:r>
            <a:r>
              <a:rPr lang="ru-RU" sz="1350" b="1" u="sng" dirty="0"/>
              <a:t>не фиксируется</a:t>
            </a:r>
            <a:r>
              <a:rPr lang="ru-RU" sz="1350" b="1" dirty="0"/>
              <a:t> </a:t>
            </a:r>
            <a:r>
              <a:rPr lang="ru-RU" sz="1350" dirty="0"/>
              <a:t>и в экзаменационной работе </a:t>
            </a:r>
            <a:r>
              <a:rPr lang="ru-RU" sz="1350" b="1" dirty="0"/>
              <a:t>может быть </a:t>
            </a:r>
            <a:r>
              <a:rPr lang="ru-RU" sz="1350" b="1" u="sng" dirty="0"/>
              <a:t>от двух до четырех</a:t>
            </a:r>
            <a:r>
              <a:rPr lang="ru-RU" sz="1350" u="sng" dirty="0"/>
              <a:t>.</a:t>
            </a:r>
            <a:endParaRPr lang="ru-RU" sz="1350" dirty="0"/>
          </a:p>
          <a:p>
            <a:pPr algn="just"/>
            <a:r>
              <a:rPr lang="ru-RU" sz="1350" dirty="0"/>
              <a:t>	Задания 1,9,12 оцениваются 1 баллом. Задание считается выполненным верно, если ответ записан в той форме, которая указана в инструкции по выполнению задания.</a:t>
            </a:r>
          </a:p>
          <a:p>
            <a:pPr algn="just"/>
            <a:r>
              <a:rPr lang="ru-RU" sz="1350" dirty="0"/>
              <a:t>          	Правильное выполнение заданий 2-8,  10, 11, 13-16 оценивается 2 баллами. Ответы на эти задания оцениваются следующим образом: полное правильное выполнение задания – 2 балла; выполнение задания с одной ошибкой (одной неверно указанной, в том числе лишней, цифрой наряду со всеми верными цифрами) ИЛИ неполное выполнение задания (отсутствие одной необходимой цифры) – 1 балл; неверное выполнение задания (при указании двух или более ошибочных цифр) – 0 баллов.</a:t>
            </a:r>
          </a:p>
          <a:p>
            <a:pPr algn="just" defTabSz="685800">
              <a:lnSpc>
                <a:spcPct val="110000"/>
              </a:lnSpc>
              <a:defRPr/>
            </a:pPr>
            <a:endParaRPr lang="ru-RU" sz="1350" dirty="0"/>
          </a:p>
          <a:p>
            <a:pPr algn="just" defTabSz="685800">
              <a:lnSpc>
                <a:spcPct val="110000"/>
              </a:lnSpc>
              <a:defRPr/>
            </a:pPr>
            <a:endParaRPr lang="ru-RU" sz="1350" dirty="0"/>
          </a:p>
          <a:p>
            <a:pPr algn="just" defTabSz="685800">
              <a:lnSpc>
                <a:spcPct val="110000"/>
              </a:lnSpc>
              <a:defRPr/>
            </a:pP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579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595172" y="450790"/>
            <a:ext cx="6770282" cy="593087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1620348" y="427079"/>
            <a:ext cx="6480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 оценивания ЕГЭ по обществознанию 2022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01330" y="796411"/>
            <a:ext cx="5894412" cy="5041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just" defTabSz="685800">
              <a:lnSpc>
                <a:spcPct val="110000"/>
              </a:lnSpc>
              <a:defRPr/>
            </a:pPr>
            <a:endParaRPr lang="ru-RU" sz="1350" dirty="0"/>
          </a:p>
          <a:p>
            <a:pPr algn="just" defTabSz="685800">
              <a:lnSpc>
                <a:spcPct val="110000"/>
              </a:lnSpc>
              <a:defRPr/>
            </a:pPr>
            <a:r>
              <a:rPr lang="ru-RU" sz="1350" dirty="0"/>
              <a:t>Система оценивания 2 части:</a:t>
            </a:r>
          </a:p>
          <a:p>
            <a:pPr algn="just" defTabSz="685800">
              <a:lnSpc>
                <a:spcPct val="110000"/>
              </a:lnSpc>
              <a:defRPr/>
            </a:pPr>
            <a:endParaRPr lang="ru-RU" sz="1350" dirty="0"/>
          </a:p>
          <a:p>
            <a:pPr algn="just"/>
            <a:r>
              <a:rPr lang="ru-RU" sz="1350" dirty="0"/>
              <a:t>           	</a:t>
            </a:r>
          </a:p>
          <a:p>
            <a:pPr algn="just" defTabSz="685800">
              <a:lnSpc>
                <a:spcPct val="110000"/>
              </a:lnSpc>
              <a:defRPr/>
            </a:pPr>
            <a:endParaRPr lang="ru-RU" sz="1350" dirty="0"/>
          </a:p>
          <a:p>
            <a:pPr algn="just" defTabSz="685800">
              <a:lnSpc>
                <a:spcPct val="110000"/>
              </a:lnSpc>
              <a:defRPr/>
            </a:pPr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781580"/>
              </p:ext>
            </p:extLst>
          </p:nvPr>
        </p:nvGraphicFramePr>
        <p:xfrm>
          <a:off x="179512" y="1333452"/>
          <a:ext cx="7742276" cy="339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6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5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ru-RU" sz="1400" dirty="0"/>
                        <a:t>Номер задания</a:t>
                      </a:r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Ти</a:t>
                      </a:r>
                      <a:r>
                        <a:rPr lang="ru-RU" sz="1400" baseline="0" dirty="0"/>
                        <a:t>п задания</a:t>
                      </a:r>
                      <a:endParaRPr lang="ru-RU" sz="1400" dirty="0"/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Количество баллов</a:t>
                      </a:r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/>
                        <a:t>17-20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Задания  на работу с фрагментом научно – популярного текста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Задание на анализ рисунка (графического изображения, иллюстрирующего изменение спроса/ предложения)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u-RU" sz="14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Задание - задача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Задание по Конституции РФ</a:t>
                      </a:r>
                      <a:r>
                        <a:rPr lang="ru-RU" sz="1400" baseline="0" dirty="0"/>
                        <a:t> и</a:t>
                      </a:r>
                      <a:r>
                        <a:rPr lang="ru-RU" sz="1400" dirty="0"/>
                        <a:t> законодательству РФ</a:t>
                      </a:r>
                    </a:p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ru-RU" sz="1400" dirty="0"/>
                        <a:t>24-25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Задания на составление плана доклада по определенной теме, а также привлечения изученных теоретических положений общественных наук для объяснения и конкретизации примерами различных социальных явлений.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171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64888" y="654340"/>
            <a:ext cx="7679365" cy="1245539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TextBox 21"/>
          <p:cNvSpPr txBox="1"/>
          <p:nvPr/>
        </p:nvSpPr>
        <p:spPr>
          <a:xfrm>
            <a:off x="571409" y="882318"/>
            <a:ext cx="7038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Подготовка учащихся к ЕГЭ по обществознанию</a:t>
            </a:r>
          </a:p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229908" y="761663"/>
            <a:ext cx="362501" cy="312500"/>
          </a:xfrm>
          <a:prstGeom prst="hexagon">
            <a:avLst>
              <a:gd name="adj" fmla="val 28101"/>
              <a:gd name="vf" fmla="val 115470"/>
            </a:avLst>
          </a:prstGeom>
          <a:solidFill>
            <a:srgbClr val="F3F3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TextBox 24"/>
          <p:cNvSpPr txBox="1"/>
          <p:nvPr/>
        </p:nvSpPr>
        <p:spPr>
          <a:xfrm>
            <a:off x="241080" y="68708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gradFill>
                  <a:gsLst>
                    <a:gs pos="0">
                      <a:srgbClr val="864FA1"/>
                    </a:gs>
                    <a:gs pos="100000">
                      <a:srgbClr val="6B4DA3"/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1608513"/>
            <a:ext cx="6309360" cy="12469"/>
          </a:xfrm>
          <a:prstGeom prst="line">
            <a:avLst/>
          </a:prstGeom>
          <a:ln w="19050">
            <a:gradFill flip="none" rotWithShape="1">
              <a:gsLst>
                <a:gs pos="100000">
                  <a:srgbClr val="6B4DA3"/>
                </a:gs>
                <a:gs pos="0">
                  <a:srgbClr val="864FA1"/>
                </a:gs>
              </a:gsLst>
              <a:lin ang="162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587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36443" y="557248"/>
            <a:ext cx="7498061" cy="756185"/>
          </a:xfrm>
          <a:prstGeom prst="rect">
            <a:avLst/>
          </a:prstGeom>
          <a:gradFill>
            <a:gsLst>
              <a:gs pos="0">
                <a:srgbClr val="864FA1"/>
              </a:gs>
              <a:gs pos="100000">
                <a:srgbClr val="6B4D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92" y="419115"/>
            <a:ext cx="7718898" cy="994172"/>
          </a:xfrm>
        </p:spPr>
        <p:txBody>
          <a:bodyPr/>
          <a:lstStyle/>
          <a:p>
            <a:r>
              <a:rPr lang="ru-RU" altLang="ru-RU" sz="2400" dirty="0">
                <a:solidFill>
                  <a:schemeClr val="bg1"/>
                </a:solidFill>
                <a:ea typeface="ＭＳ Ｐゴシック" pitchFamily="34" charset="-128"/>
                <a:cs typeface="Times New Roman" pitchFamily="18" charset="0"/>
              </a:rPr>
              <a:t>Логика подготовки учащихся к ЕГЭ по обществознанию</a:t>
            </a:r>
            <a:endParaRPr lang="ru-RU" sz="2025" dirty="0">
              <a:solidFill>
                <a:schemeClr val="bg1"/>
              </a:solidFill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327647" y="1754877"/>
            <a:ext cx="3216938" cy="281271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 eaLnBrk="0" hangingPunct="0"/>
            <a:endParaRPr lang="ru-RU" sz="1350">
              <a:latin typeface="Verdana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54548" y="1825563"/>
            <a:ext cx="2376264" cy="249232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 eaLnBrk="0" hangingPunct="0"/>
            <a:endParaRPr lang="ru-RU" sz="1350">
              <a:latin typeface="Verdana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9147" y="2164073"/>
            <a:ext cx="2160984" cy="71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ru-RU" sz="2025" b="1" dirty="0">
                <a:solidFill>
                  <a:srgbClr val="000000"/>
                </a:solidFill>
              </a:rPr>
              <a:t>Тематические  материалы</a:t>
            </a:r>
            <a:endParaRPr lang="en-US" sz="1425" dirty="0">
              <a:solidFill>
                <a:srgbClr val="000000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gray">
          <a:xfrm>
            <a:off x="2626408" y="2070423"/>
            <a:ext cx="903288" cy="931069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91438" tIns="45719" rIns="91438" bIns="45719"/>
          <a:lstStyle/>
          <a:p>
            <a:endParaRPr lang="ru-RU" sz="1350"/>
          </a:p>
        </p:txBody>
      </p:sp>
      <p:sp>
        <p:nvSpPr>
          <p:cNvPr id="10" name="AutoShape 8"/>
          <p:cNvSpPr>
            <a:spLocks noChangeAspect="1" noChangeArrowheads="1" noTextEdit="1"/>
          </p:cNvSpPr>
          <p:nvPr/>
        </p:nvSpPr>
        <p:spPr bwMode="gray">
          <a:xfrm flipH="1">
            <a:off x="4868865" y="2246710"/>
            <a:ext cx="90963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endParaRPr lang="ru-RU" sz="1350"/>
          </a:p>
        </p:txBody>
      </p:sp>
      <p:sp>
        <p:nvSpPr>
          <p:cNvPr id="11" name="Freeform 9"/>
          <p:cNvSpPr>
            <a:spLocks/>
          </p:cNvSpPr>
          <p:nvPr/>
        </p:nvSpPr>
        <p:spPr bwMode="gray">
          <a:xfrm flipH="1">
            <a:off x="4407212" y="2031691"/>
            <a:ext cx="903287" cy="931069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91438" tIns="45719" rIns="91438" bIns="45719"/>
          <a:lstStyle/>
          <a:p>
            <a:endParaRPr lang="ru-RU" sz="135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883954" y="1500997"/>
            <a:ext cx="2498929" cy="957564"/>
            <a:chOff x="1997" y="1314"/>
            <a:chExt cx="1889" cy="1009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8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sz="1350"/>
              </a:p>
            </p:txBody>
          </p:sp>
          <p:sp>
            <p:nvSpPr>
              <p:cNvPr id="19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sz="1350"/>
              </a:p>
            </p:txBody>
          </p:sp>
        </p:grpSp>
        <p:sp>
          <p:nvSpPr>
            <p:cNvPr id="1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135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135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1350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1350"/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165845" y="1623182"/>
            <a:ext cx="1909505" cy="646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000000"/>
                </a:solidFill>
              </a:rPr>
              <a:t>Предъявление </a:t>
            </a:r>
          </a:p>
          <a:p>
            <a:pPr algn="ctr" eaLnBrk="0" hangingPunct="0"/>
            <a:r>
              <a:rPr lang="ru-RU" b="1" dirty="0">
                <a:solidFill>
                  <a:srgbClr val="000000"/>
                </a:solidFill>
              </a:rPr>
              <a:t>заданий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720692" y="2152303"/>
            <a:ext cx="3055295" cy="63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ru-RU" sz="2100" b="1" dirty="0">
                <a:solidFill>
                  <a:srgbClr val="000000"/>
                </a:solidFill>
              </a:rPr>
              <a:t>Типовые варианты</a:t>
            </a:r>
            <a:endParaRPr lang="ru-RU" sz="1425" b="1" dirty="0">
              <a:solidFill>
                <a:srgbClr val="000000"/>
              </a:solidFill>
            </a:endParaRPr>
          </a:p>
          <a:p>
            <a:pPr eaLnBrk="0" hangingPunct="0"/>
            <a:endParaRPr lang="en-US" sz="1425" dirty="0">
              <a:solidFill>
                <a:srgbClr val="000000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684" y="2858363"/>
            <a:ext cx="3722143" cy="13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3363" y="2607073"/>
            <a:ext cx="3527600" cy="110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8095" y="166971"/>
            <a:ext cx="1140341" cy="166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2338</Words>
  <Application>Microsoft Office PowerPoint</Application>
  <PresentationFormat>Экран (16:9)</PresentationFormat>
  <Paragraphs>308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Roboto Black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Логика подготовки учащихся к ЕГЭ по обществознанию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подготовить учащихся к итоговой государственной аттестации по обществознанию?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Администратор</cp:lastModifiedBy>
  <cp:revision>58</cp:revision>
  <dcterms:created xsi:type="dcterms:W3CDTF">2019-11-08T08:59:02Z</dcterms:created>
  <dcterms:modified xsi:type="dcterms:W3CDTF">2021-09-20T12:12:24Z</dcterms:modified>
</cp:coreProperties>
</file>