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488" r:id="rId2"/>
    <p:sldId id="544" r:id="rId3"/>
    <p:sldId id="541" r:id="rId4"/>
    <p:sldId id="542" r:id="rId5"/>
    <p:sldId id="489" r:id="rId6"/>
    <p:sldId id="532" r:id="rId7"/>
    <p:sldId id="511" r:id="rId8"/>
    <p:sldId id="516" r:id="rId9"/>
    <p:sldId id="523" r:id="rId10"/>
    <p:sldId id="521" r:id="rId11"/>
    <p:sldId id="522" r:id="rId12"/>
    <p:sldId id="525" r:id="rId13"/>
    <p:sldId id="526" r:id="rId14"/>
    <p:sldId id="520" r:id="rId15"/>
    <p:sldId id="514" r:id="rId16"/>
    <p:sldId id="528" r:id="rId17"/>
    <p:sldId id="518" r:id="rId18"/>
    <p:sldId id="513" r:id="rId19"/>
    <p:sldId id="515" r:id="rId20"/>
    <p:sldId id="517" r:id="rId21"/>
    <p:sldId id="512" r:id="rId22"/>
    <p:sldId id="529" r:id="rId23"/>
    <p:sldId id="530" r:id="rId24"/>
    <p:sldId id="543" r:id="rId25"/>
    <p:sldId id="534" r:id="rId26"/>
    <p:sldId id="545" r:id="rId27"/>
    <p:sldId id="535" r:id="rId28"/>
    <p:sldId id="537" r:id="rId29"/>
    <p:sldId id="538" r:id="rId30"/>
    <p:sldId id="539" r:id="rId31"/>
    <p:sldId id="540" r:id="rId32"/>
    <p:sldId id="546" r:id="rId33"/>
    <p:sldId id="507" r:id="rId34"/>
    <p:sldId id="438" r:id="rId35"/>
    <p:sldId id="547" r:id="rId36"/>
    <p:sldId id="509" r:id="rId37"/>
    <p:sldId id="548" r:id="rId38"/>
    <p:sldId id="388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53"/>
    <p:restoredTop sz="94659"/>
  </p:normalViewPr>
  <p:slideViewPr>
    <p:cSldViewPr snapToGrid="0" snapToObjects="1">
      <p:cViewPr varScale="1">
        <p:scale>
          <a:sx n="101" d="100"/>
          <a:sy n="101" d="100"/>
        </p:scale>
        <p:origin x="200" y="-1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E250D-1DEE-2D4D-98F6-93B35280048A}" type="datetimeFigureOut">
              <a:rPr lang="ru-RU" smtClean="0"/>
              <a:t>04.10.19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905A8-70AF-B842-BAF0-C4F4BE7C8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8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735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767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655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148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806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AD54-6513-0B41-89B8-F6E42C4F1FA3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71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176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33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582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24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690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23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719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616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птица, нож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FD14C43-FAAB-6A45-BF72-CAD6493FA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4657" cy="23275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FCCDB0-5BC1-2145-A625-6466CA870D85}"/>
              </a:ext>
            </a:extLst>
          </p:cNvPr>
          <p:cNvSpPr txBox="1"/>
          <p:nvPr/>
        </p:nvSpPr>
        <p:spPr>
          <a:xfrm>
            <a:off x="2067791" y="2951018"/>
            <a:ext cx="3532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1 – 2 октября 2019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35ED488-307E-1749-9ADC-1303FAF20C7D}"/>
              </a:ext>
            </a:extLst>
          </p:cNvPr>
          <p:cNvSpPr txBox="1"/>
          <p:nvPr/>
        </p:nvSpPr>
        <p:spPr>
          <a:xfrm>
            <a:off x="2067791" y="4312227"/>
            <a:ext cx="9632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Тема:  </a:t>
            </a:r>
            <a:r>
              <a:rPr lang="ru-RU" sz="3200" b="1" dirty="0">
                <a:solidFill>
                  <a:srgbClr val="FFC000"/>
                </a:solidFill>
              </a:rPr>
              <a:t>ШКОЛА И ЖИЗНЬ. ЧЕМУ УЧИМ, КАК ЖИВЕМ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74498E-6E8B-7149-943D-D24ECB9A7840}"/>
              </a:ext>
            </a:extLst>
          </p:cNvPr>
          <p:cNvSpPr txBox="1"/>
          <p:nvPr/>
        </p:nvSpPr>
        <p:spPr>
          <a:xfrm>
            <a:off x="2067791" y="5787736"/>
            <a:ext cx="5653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Издательский дом «ПЕРВОЕ СЕНТЯБРЯ»</a:t>
            </a:r>
          </a:p>
        </p:txBody>
      </p:sp>
    </p:spTree>
    <p:extLst>
      <p:ext uri="{BB962C8B-B14F-4D97-AF65-F5344CB8AC3E}">
        <p14:creationId xmlns:p14="http://schemas.microsoft.com/office/powerpoint/2010/main" val="1505935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AE9ABFE-CD91-6F44-A4CA-60AC68FBD9A5}"/>
              </a:ext>
            </a:extLst>
          </p:cNvPr>
          <p:cNvSpPr/>
          <p:nvPr/>
        </p:nvSpPr>
        <p:spPr>
          <a:xfrm>
            <a:off x="2170588" y="1117823"/>
            <a:ext cx="4453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Глава   1. </a:t>
            </a:r>
            <a:r>
              <a:rPr lang="ru-RU" sz="2800" cap="all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учение</a:t>
            </a:r>
            <a:endParaRPr lang="ru-RU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438C46-2051-4F43-B009-F27E6E2194B5}"/>
              </a:ext>
            </a:extLst>
          </p:cNvPr>
          <p:cNvSpPr txBox="1"/>
          <p:nvPr/>
        </p:nvSpPr>
        <p:spPr>
          <a:xfrm>
            <a:off x="2170588" y="1872081"/>
            <a:ext cx="7953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Наша практическая задача — привести роман с обычными школьными науками к счастливому концу, к победе любви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0C63E0-F0FF-594E-8AE8-2E9E452BCFEB}"/>
              </a:ext>
            </a:extLst>
          </p:cNvPr>
          <p:cNvSpPr txBox="1"/>
          <p:nvPr/>
        </p:nvSpPr>
        <p:spPr>
          <a:xfrm>
            <a:off x="2170588" y="3136612"/>
            <a:ext cx="7825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3200" b="1" dirty="0">
                <a:solidFill>
                  <a:srgbClr val="FFC000"/>
                </a:solidFill>
              </a:rPr>
              <a:t>Нет такого вопроса: «Зачем учиться?»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E619DAF-23AF-AD49-B4E1-CC54D87294D7}"/>
              </a:ext>
            </a:extLst>
          </p:cNvPr>
          <p:cNvSpPr txBox="1"/>
          <p:nvPr/>
        </p:nvSpPr>
        <p:spPr>
          <a:xfrm>
            <a:off x="2170588" y="4115275"/>
            <a:ext cx="9747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2800" dirty="0">
                <a:solidFill>
                  <a:srgbClr val="FFC000"/>
                </a:solidFill>
              </a:rPr>
              <a:t>Образование </a:t>
            </a:r>
            <a:r>
              <a:rPr lang="ru-RU" sz="2800" b="1" dirty="0">
                <a:solidFill>
                  <a:srgbClr val="FFC000"/>
                </a:solidFill>
              </a:rPr>
              <a:t>дают, </a:t>
            </a:r>
            <a:r>
              <a:rPr lang="ru-RU" sz="2800" dirty="0">
                <a:solidFill>
                  <a:srgbClr val="FFC000"/>
                </a:solidFill>
              </a:rPr>
              <a:t>образование </a:t>
            </a:r>
            <a:r>
              <a:rPr lang="ru-RU" sz="2800" b="1" dirty="0">
                <a:solidFill>
                  <a:srgbClr val="FFC000"/>
                </a:solidFill>
              </a:rPr>
              <a:t>получают</a:t>
            </a:r>
            <a:r>
              <a:rPr lang="ru-RU" sz="2800" dirty="0">
                <a:solidFill>
                  <a:srgbClr val="FFC000"/>
                </a:solidFill>
              </a:rPr>
              <a:t>...  – </a:t>
            </a:r>
          </a:p>
          <a:p>
            <a:pPr fontAlgn="ctr"/>
            <a:r>
              <a:rPr lang="ru-RU" sz="2800" b="1" dirty="0">
                <a:solidFill>
                  <a:srgbClr val="FFC000"/>
                </a:solidFill>
              </a:rPr>
              <a:t>как наследство, как богатство. 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65C4885-283A-5846-B3A0-A1BC035E30D9}"/>
              </a:ext>
            </a:extLst>
          </p:cNvPr>
          <p:cNvSpPr txBox="1"/>
          <p:nvPr/>
        </p:nvSpPr>
        <p:spPr>
          <a:xfrm>
            <a:off x="2170588" y="5463270"/>
            <a:ext cx="9561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2800" b="1" dirty="0">
                <a:solidFill>
                  <a:srgbClr val="FFC000"/>
                </a:solidFill>
              </a:rPr>
              <a:t>Но надо еще уметь его взять!</a:t>
            </a:r>
          </a:p>
        </p:txBody>
      </p:sp>
    </p:spTree>
    <p:extLst>
      <p:ext uri="{BB962C8B-B14F-4D97-AF65-F5344CB8AC3E}">
        <p14:creationId xmlns:p14="http://schemas.microsoft.com/office/powerpoint/2010/main" val="3767276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AE9ABFE-CD91-6F44-A4CA-60AC68FBD9A5}"/>
              </a:ext>
            </a:extLst>
          </p:cNvPr>
          <p:cNvSpPr/>
          <p:nvPr/>
        </p:nvSpPr>
        <p:spPr>
          <a:xfrm>
            <a:off x="2170588" y="1117823"/>
            <a:ext cx="4453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Глава   1. </a:t>
            </a:r>
            <a:r>
              <a:rPr lang="ru-RU" sz="2800" cap="all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учение</a:t>
            </a:r>
            <a:endParaRPr lang="ru-RU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438C46-2051-4F43-B009-F27E6E2194B5}"/>
              </a:ext>
            </a:extLst>
          </p:cNvPr>
          <p:cNvSpPr txBox="1"/>
          <p:nvPr/>
        </p:nvSpPr>
        <p:spPr>
          <a:xfrm>
            <a:off x="2170588" y="1872081"/>
            <a:ext cx="7953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Наша практическая задача — привести роман с обычными школьными науками к счастливому концу, к победе любви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0C63E0-F0FF-594E-8AE8-2E9E452BCFEB}"/>
              </a:ext>
            </a:extLst>
          </p:cNvPr>
          <p:cNvSpPr txBox="1"/>
          <p:nvPr/>
        </p:nvSpPr>
        <p:spPr>
          <a:xfrm>
            <a:off x="2170588" y="3246895"/>
            <a:ext cx="901918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spcAft>
                <a:spcPts val="1200"/>
              </a:spcAft>
            </a:pPr>
            <a:r>
              <a:rPr lang="ru-RU" sz="2800" dirty="0">
                <a:solidFill>
                  <a:srgbClr val="FFC000"/>
                </a:solidFill>
              </a:rPr>
              <a:t>Кто поймет, для чего жить, для чего учиться (а это, по сути, одно и то же), кто поймет, что только в учении душа разрастается и в ней появляются </a:t>
            </a:r>
            <a:r>
              <a:rPr lang="ru-RU" sz="2800" b="1" dirty="0">
                <a:solidFill>
                  <a:srgbClr val="FFC000"/>
                </a:solidFill>
              </a:rPr>
              <a:t>человеческие</a:t>
            </a:r>
            <a:r>
              <a:rPr lang="ru-RU" sz="2800" dirty="0">
                <a:solidFill>
                  <a:srgbClr val="FFC000"/>
                </a:solidFill>
              </a:rPr>
              <a:t> желания, тот будет учиться напряженно и радостно. </a:t>
            </a:r>
          </a:p>
          <a:p>
            <a:pPr fontAlgn="ctr">
              <a:spcAft>
                <a:spcPts val="1200"/>
              </a:spcAft>
            </a:pPr>
            <a:r>
              <a:rPr lang="ru-RU" sz="2800" dirty="0">
                <a:solidFill>
                  <a:srgbClr val="FFC000"/>
                </a:solidFill>
              </a:rPr>
              <a:t>Свободно!</a:t>
            </a:r>
          </a:p>
          <a:p>
            <a:r>
              <a:rPr lang="ru-RU" sz="1200" dirty="0">
                <a:solidFill>
                  <a:srgbClr val="FFC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6000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AE9ABFE-CD91-6F44-A4CA-60AC68FBD9A5}"/>
              </a:ext>
            </a:extLst>
          </p:cNvPr>
          <p:cNvSpPr/>
          <p:nvPr/>
        </p:nvSpPr>
        <p:spPr>
          <a:xfrm>
            <a:off x="2170588" y="1117823"/>
            <a:ext cx="4453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Глава   1. </a:t>
            </a:r>
            <a:r>
              <a:rPr lang="ru-RU" sz="2800" cap="all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учение</a:t>
            </a:r>
            <a:endParaRPr lang="ru-RU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438C46-2051-4F43-B009-F27E6E2194B5}"/>
              </a:ext>
            </a:extLst>
          </p:cNvPr>
          <p:cNvSpPr txBox="1"/>
          <p:nvPr/>
        </p:nvSpPr>
        <p:spPr>
          <a:xfrm>
            <a:off x="2170588" y="1872081"/>
            <a:ext cx="7953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Наша практическая задача — привести роман с обычными школьными науками к счастливому концу, к победе любви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0C63E0-F0FF-594E-8AE8-2E9E452BCFEB}"/>
              </a:ext>
            </a:extLst>
          </p:cNvPr>
          <p:cNvSpPr txBox="1"/>
          <p:nvPr/>
        </p:nvSpPr>
        <p:spPr>
          <a:xfrm>
            <a:off x="2170588" y="3570148"/>
            <a:ext cx="9019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spcAft>
                <a:spcPts val="1200"/>
              </a:spcAft>
            </a:pPr>
            <a:r>
              <a:rPr lang="ru-RU" sz="3200" b="1" dirty="0">
                <a:solidFill>
                  <a:srgbClr val="FFC000"/>
                </a:solidFill>
              </a:rPr>
              <a:t>Человек должен учиться, потому что он человек</a:t>
            </a:r>
            <a:r>
              <a:rPr lang="ru-RU" sz="4400" dirty="0">
                <a:solidFill>
                  <a:srgbClr val="FFC000"/>
                </a:solidFill>
              </a:rPr>
              <a:t> 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7871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AE9ABFE-CD91-6F44-A4CA-60AC68FBD9A5}"/>
              </a:ext>
            </a:extLst>
          </p:cNvPr>
          <p:cNvSpPr/>
          <p:nvPr/>
        </p:nvSpPr>
        <p:spPr>
          <a:xfrm>
            <a:off x="2170588" y="1117823"/>
            <a:ext cx="4453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Глава   1. </a:t>
            </a:r>
            <a:r>
              <a:rPr lang="ru-RU" sz="2800" cap="all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учение</a:t>
            </a:r>
            <a:endParaRPr lang="ru-RU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438C46-2051-4F43-B009-F27E6E2194B5}"/>
              </a:ext>
            </a:extLst>
          </p:cNvPr>
          <p:cNvSpPr txBox="1"/>
          <p:nvPr/>
        </p:nvSpPr>
        <p:spPr>
          <a:xfrm>
            <a:off x="2170588" y="1872081"/>
            <a:ext cx="7953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Наша практическая задача — привести роман с обычными школьными науками к счастливому концу, к победе любви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0C63E0-F0FF-594E-8AE8-2E9E452BCFEB}"/>
              </a:ext>
            </a:extLst>
          </p:cNvPr>
          <p:cNvSpPr txBox="1"/>
          <p:nvPr/>
        </p:nvSpPr>
        <p:spPr>
          <a:xfrm>
            <a:off x="2170588" y="3246895"/>
            <a:ext cx="859349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Но если учиться, то с интересом. С увлечением!</a:t>
            </a:r>
          </a:p>
          <a:p>
            <a:endParaRPr lang="ru-RU" sz="16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ru-RU" sz="2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Учиться без интереса – значит приписываться к лагерю разочарованных и унывающих… </a:t>
            </a:r>
          </a:p>
          <a:p>
            <a:endParaRPr lang="ru-RU" sz="16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ru-RU" sz="2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… заранее подрывать основу своей будущей жизни.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33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AE9ABFE-CD91-6F44-A4CA-60AC68FBD9A5}"/>
              </a:ext>
            </a:extLst>
          </p:cNvPr>
          <p:cNvSpPr/>
          <p:nvPr/>
        </p:nvSpPr>
        <p:spPr>
          <a:xfrm>
            <a:off x="2170588" y="1117823"/>
            <a:ext cx="4453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Глава   1. </a:t>
            </a:r>
            <a:r>
              <a:rPr lang="ru-RU" sz="2800" cap="all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учение</a:t>
            </a:r>
            <a:endParaRPr lang="ru-RU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438C46-2051-4F43-B009-F27E6E2194B5}"/>
              </a:ext>
            </a:extLst>
          </p:cNvPr>
          <p:cNvSpPr txBox="1"/>
          <p:nvPr/>
        </p:nvSpPr>
        <p:spPr>
          <a:xfrm>
            <a:off x="2170588" y="1872081"/>
            <a:ext cx="7953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Наша практическая задача — привести роман с обычными школьными науками к счастливому концу, к победе любви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0C63E0-F0FF-594E-8AE8-2E9E452BCFEB}"/>
              </a:ext>
            </a:extLst>
          </p:cNvPr>
          <p:cNvSpPr txBox="1"/>
          <p:nvPr/>
        </p:nvSpPr>
        <p:spPr>
          <a:xfrm>
            <a:off x="2170588" y="3246895"/>
            <a:ext cx="100214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C000"/>
                </a:solidFill>
              </a:rPr>
              <a:t>Основная мысль этой книги, </a:t>
            </a:r>
          </a:p>
          <a:p>
            <a:r>
              <a:rPr lang="ru-RU" sz="3200" dirty="0">
                <a:solidFill>
                  <a:srgbClr val="FFC000"/>
                </a:solidFill>
              </a:rPr>
              <a:t>основная цель исследования, </a:t>
            </a:r>
          </a:p>
          <a:p>
            <a:r>
              <a:rPr lang="ru-RU" sz="3200" dirty="0">
                <a:solidFill>
                  <a:srgbClr val="FFC000"/>
                </a:solidFill>
              </a:rPr>
              <a:t>главная гипотеза: </a:t>
            </a:r>
          </a:p>
          <a:p>
            <a:r>
              <a:rPr lang="ru-RU" sz="3200" b="1" dirty="0">
                <a:solidFill>
                  <a:srgbClr val="FFC000"/>
                </a:solidFill>
              </a:rPr>
              <a:t>человек может сам научиться работать с увлечением!</a:t>
            </a:r>
            <a:r>
              <a:rPr lang="ru-RU" sz="5400" dirty="0">
                <a:solidFill>
                  <a:srgbClr val="FFC000"/>
                </a:solidFill>
              </a:rPr>
              <a:t> </a:t>
            </a:r>
            <a:r>
              <a:rPr lang="ru-RU" sz="2000" dirty="0">
                <a:solidFill>
                  <a:srgbClr val="FFC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5062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AE9ABFE-CD91-6F44-A4CA-60AC68FBD9A5}"/>
              </a:ext>
            </a:extLst>
          </p:cNvPr>
          <p:cNvSpPr/>
          <p:nvPr/>
        </p:nvSpPr>
        <p:spPr>
          <a:xfrm>
            <a:off x="2170588" y="1117823"/>
            <a:ext cx="4453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Глава   2. </a:t>
            </a:r>
            <a:r>
              <a:rPr lang="ru-RU" sz="2800" cap="all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Увлечение</a:t>
            </a:r>
            <a:endParaRPr lang="ru-RU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438C46-2051-4F43-B009-F27E6E2194B5}"/>
              </a:ext>
            </a:extLst>
          </p:cNvPr>
          <p:cNvSpPr txBox="1"/>
          <p:nvPr/>
        </p:nvSpPr>
        <p:spPr>
          <a:xfrm>
            <a:off x="2170588" y="1872081"/>
            <a:ext cx="7953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Наша практическая задача — привести роман с обычными школьными науками к счастливому концу, к победе любви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0C63E0-F0FF-594E-8AE8-2E9E452BCFEB}"/>
              </a:ext>
            </a:extLst>
          </p:cNvPr>
          <p:cNvSpPr txBox="1"/>
          <p:nvPr/>
        </p:nvSpPr>
        <p:spPr>
          <a:xfrm>
            <a:off x="2170588" y="3242034"/>
            <a:ext cx="86639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C000"/>
                </a:solidFill>
              </a:rPr>
              <a:t>Одним учиться труднее, чем другим, </a:t>
            </a:r>
          </a:p>
          <a:p>
            <a:r>
              <a:rPr lang="ru-RU" sz="3200" dirty="0">
                <a:solidFill>
                  <a:srgbClr val="FFC000"/>
                </a:solidFill>
              </a:rPr>
              <a:t>способности у людей разные,</a:t>
            </a:r>
          </a:p>
          <a:p>
            <a:r>
              <a:rPr lang="ru-RU" sz="3200" dirty="0">
                <a:solidFill>
                  <a:srgbClr val="FFC000"/>
                </a:solidFill>
              </a:rPr>
              <a:t>но «труднее» — не значит «невозможно».</a:t>
            </a:r>
          </a:p>
        </p:txBody>
      </p:sp>
    </p:spTree>
    <p:extLst>
      <p:ext uri="{BB962C8B-B14F-4D97-AF65-F5344CB8AC3E}">
        <p14:creationId xmlns:p14="http://schemas.microsoft.com/office/powerpoint/2010/main" val="1639055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AE9ABFE-CD91-6F44-A4CA-60AC68FBD9A5}"/>
              </a:ext>
            </a:extLst>
          </p:cNvPr>
          <p:cNvSpPr/>
          <p:nvPr/>
        </p:nvSpPr>
        <p:spPr>
          <a:xfrm>
            <a:off x="2170588" y="1117823"/>
            <a:ext cx="4453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Глава   2. </a:t>
            </a:r>
            <a:r>
              <a:rPr lang="ru-RU" sz="2800" cap="all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Увлечение</a:t>
            </a:r>
            <a:endParaRPr lang="ru-RU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438C46-2051-4F43-B009-F27E6E2194B5}"/>
              </a:ext>
            </a:extLst>
          </p:cNvPr>
          <p:cNvSpPr txBox="1"/>
          <p:nvPr/>
        </p:nvSpPr>
        <p:spPr>
          <a:xfrm>
            <a:off x="2170588" y="1872081"/>
            <a:ext cx="7953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Наша практическая задача — привести роман с обычными школьными науками к счастливому концу, к победе любви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0C63E0-F0FF-594E-8AE8-2E9E452BCFEB}"/>
              </a:ext>
            </a:extLst>
          </p:cNvPr>
          <p:cNvSpPr txBox="1"/>
          <p:nvPr/>
        </p:nvSpPr>
        <p:spPr>
          <a:xfrm>
            <a:off x="2170588" y="3242034"/>
            <a:ext cx="866398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C000"/>
                </a:solidFill>
              </a:rPr>
              <a:t>Порочный круг</a:t>
            </a:r>
          </a:p>
          <a:p>
            <a:r>
              <a:rPr lang="ru-RU" sz="1200" dirty="0">
                <a:solidFill>
                  <a:srgbClr val="FFC000"/>
                </a:solidFill>
              </a:rPr>
              <a:t> </a:t>
            </a:r>
          </a:p>
          <a:p>
            <a:pPr fontAlgn="ctr"/>
            <a:r>
              <a:rPr lang="ru-RU" sz="2400" dirty="0">
                <a:solidFill>
                  <a:srgbClr val="FFC000"/>
                </a:solidFill>
              </a:rPr>
              <a:t>Неинтересно, потому что не занимаешься, а не занимаешься, потому что неинтересно!</a:t>
            </a:r>
          </a:p>
        </p:txBody>
      </p:sp>
    </p:spTree>
    <p:extLst>
      <p:ext uri="{BB962C8B-B14F-4D97-AF65-F5344CB8AC3E}">
        <p14:creationId xmlns:p14="http://schemas.microsoft.com/office/powerpoint/2010/main" val="1578367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AE9ABFE-CD91-6F44-A4CA-60AC68FBD9A5}"/>
              </a:ext>
            </a:extLst>
          </p:cNvPr>
          <p:cNvSpPr/>
          <p:nvPr/>
        </p:nvSpPr>
        <p:spPr>
          <a:xfrm>
            <a:off x="2170588" y="1117823"/>
            <a:ext cx="4453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Глава   2. </a:t>
            </a:r>
            <a:r>
              <a:rPr lang="ru-RU" sz="2800" cap="all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Увлечение</a:t>
            </a:r>
            <a:endParaRPr lang="ru-RU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438C46-2051-4F43-B009-F27E6E2194B5}"/>
              </a:ext>
            </a:extLst>
          </p:cNvPr>
          <p:cNvSpPr txBox="1"/>
          <p:nvPr/>
        </p:nvSpPr>
        <p:spPr>
          <a:xfrm>
            <a:off x="2170588" y="1872081"/>
            <a:ext cx="7953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Наша практическая задача — привести роман с обычными школьными науками к счастливому концу, к победе любви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0C63E0-F0FF-594E-8AE8-2E9E452BCFEB}"/>
              </a:ext>
            </a:extLst>
          </p:cNvPr>
          <p:cNvSpPr txBox="1"/>
          <p:nvPr/>
        </p:nvSpPr>
        <p:spPr>
          <a:xfrm>
            <a:off x="2170588" y="3201575"/>
            <a:ext cx="86639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C000"/>
                </a:solidFill>
              </a:rPr>
              <a:t>Метод последовательного приближения</a:t>
            </a:r>
          </a:p>
          <a:p>
            <a:r>
              <a:rPr lang="ru-RU" sz="1200" dirty="0">
                <a:solidFill>
                  <a:srgbClr val="FFC000"/>
                </a:solidFill>
              </a:rPr>
              <a:t> </a:t>
            </a:r>
          </a:p>
          <a:p>
            <a:r>
              <a:rPr lang="ru-RU" sz="2400" dirty="0">
                <a:solidFill>
                  <a:srgbClr val="FFC000"/>
                </a:solidFill>
              </a:rPr>
              <a:t>Среди двух наших врагов — </a:t>
            </a:r>
            <a:r>
              <a:rPr lang="ru-RU" sz="2800" u="sng" dirty="0">
                <a:solidFill>
                  <a:srgbClr val="FFC000"/>
                </a:solidFill>
              </a:rPr>
              <a:t>нежелания и неумения </a:t>
            </a:r>
            <a:r>
              <a:rPr lang="ru-RU" sz="2400" dirty="0">
                <a:solidFill>
                  <a:srgbClr val="FFC000"/>
                </a:solidFill>
              </a:rPr>
              <a:t>— нет слабейшего, их нельзя победить поодиночке, они набираются силы один от другого. Надо бороться сразу с обоими.</a:t>
            </a:r>
          </a:p>
        </p:txBody>
      </p:sp>
    </p:spTree>
    <p:extLst>
      <p:ext uri="{BB962C8B-B14F-4D97-AF65-F5344CB8AC3E}">
        <p14:creationId xmlns:p14="http://schemas.microsoft.com/office/powerpoint/2010/main" val="847937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AE9ABFE-CD91-6F44-A4CA-60AC68FBD9A5}"/>
              </a:ext>
            </a:extLst>
          </p:cNvPr>
          <p:cNvSpPr/>
          <p:nvPr/>
        </p:nvSpPr>
        <p:spPr>
          <a:xfrm>
            <a:off x="2170588" y="1117823"/>
            <a:ext cx="4453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Глава   2. </a:t>
            </a:r>
            <a:r>
              <a:rPr lang="ru-RU" sz="2800" cap="all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Увлечение</a:t>
            </a:r>
            <a:endParaRPr lang="ru-R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0502AB-89A6-564C-B5D5-718A1A870CA9}"/>
              </a:ext>
            </a:extLst>
          </p:cNvPr>
          <p:cNvSpPr txBox="1"/>
          <p:nvPr/>
        </p:nvSpPr>
        <p:spPr>
          <a:xfrm>
            <a:off x="2170588" y="2749450"/>
            <a:ext cx="93637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C000"/>
                </a:solidFill>
              </a:rPr>
              <a:t>Каждый может</a:t>
            </a:r>
          </a:p>
          <a:p>
            <a:endParaRPr lang="ru-RU" sz="1600" dirty="0">
              <a:solidFill>
                <a:srgbClr val="FFC000"/>
              </a:solidFill>
            </a:endParaRPr>
          </a:p>
          <a:p>
            <a:r>
              <a:rPr lang="ru-RU" sz="2800" dirty="0">
                <a:solidFill>
                  <a:srgbClr val="FFC000"/>
                </a:solidFill>
              </a:rPr>
              <a:t>Каждый человек может вырваться из порочного круга плохого учения, если в качестве первого шага будет </a:t>
            </a:r>
            <a:r>
              <a:rPr lang="ru-RU" sz="2800" b="1" dirty="0">
                <a:solidFill>
                  <a:srgbClr val="FFC000"/>
                </a:solidFill>
              </a:rPr>
              <a:t>психологически готовиться к работе</a:t>
            </a:r>
            <a:r>
              <a:rPr lang="ru-RU" sz="2800" dirty="0">
                <a:solidFill>
                  <a:srgbClr val="FFC000"/>
                </a:solidFill>
              </a:rPr>
              <a:t> и </a:t>
            </a:r>
            <a:r>
              <a:rPr lang="ru-RU" sz="2800" b="1" dirty="0">
                <a:solidFill>
                  <a:srgbClr val="FFC000"/>
                </a:solidFill>
              </a:rPr>
              <a:t>делать ее тщательно</a:t>
            </a:r>
            <a:r>
              <a:rPr lang="ru-RU" sz="2800" dirty="0">
                <a:solidFill>
                  <a:srgbClr val="FFC000"/>
                </a:solidFill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EAD74B8-2FCC-AB4E-AD41-0C8F00B1713A}"/>
              </a:ext>
            </a:extLst>
          </p:cNvPr>
          <p:cNvSpPr txBox="1"/>
          <p:nvPr/>
        </p:nvSpPr>
        <p:spPr>
          <a:xfrm>
            <a:off x="2170588" y="1872081"/>
            <a:ext cx="7953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Наша практическая задача — привести роман с обычными школьными науками к счастливому концу, к победе любви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C275287-23B6-034C-9595-B3E79606476C}"/>
              </a:ext>
            </a:extLst>
          </p:cNvPr>
          <p:cNvSpPr txBox="1"/>
          <p:nvPr/>
        </p:nvSpPr>
        <p:spPr>
          <a:xfrm>
            <a:off x="2170588" y="5535033"/>
            <a:ext cx="9133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2800" b="1" dirty="0">
                <a:solidFill>
                  <a:srgbClr val="FFC000"/>
                </a:solidFill>
              </a:rPr>
              <a:t>Тщательность</a:t>
            </a:r>
            <a:r>
              <a:rPr lang="ru-RU" sz="2800" dirty="0">
                <a:solidFill>
                  <a:srgbClr val="FFC000"/>
                </a:solidFill>
              </a:rPr>
              <a:t> — основной источник увлечения работой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06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AE9ABFE-CD91-6F44-A4CA-60AC68FBD9A5}"/>
              </a:ext>
            </a:extLst>
          </p:cNvPr>
          <p:cNvSpPr/>
          <p:nvPr/>
        </p:nvSpPr>
        <p:spPr>
          <a:xfrm>
            <a:off x="2170588" y="1117823"/>
            <a:ext cx="4453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Глава   2. </a:t>
            </a:r>
            <a:r>
              <a:rPr lang="ru-RU" sz="2800" cap="all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Увлечение</a:t>
            </a:r>
            <a:endParaRPr lang="ru-RU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EBB1F91-EF2C-7A4C-8728-70B8F6FD7B17}"/>
              </a:ext>
            </a:extLst>
          </p:cNvPr>
          <p:cNvSpPr txBox="1"/>
          <p:nvPr/>
        </p:nvSpPr>
        <p:spPr>
          <a:xfrm>
            <a:off x="2170588" y="2887682"/>
            <a:ext cx="9618921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C000"/>
                </a:solidFill>
              </a:rPr>
              <a:t>Интерес</a:t>
            </a:r>
          </a:p>
          <a:p>
            <a:endParaRPr lang="ru-RU" sz="700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C000"/>
                </a:solidFill>
              </a:rPr>
              <a:t>Стоит хоть немного повысить интерес, как работа сразу идет лучше.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C000"/>
                </a:solidFill>
              </a:rPr>
              <a:t>Человек в принципе может сам заинтересоваться даже очень скучным делом.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C000"/>
                </a:solidFill>
              </a:rPr>
              <a:t>Работа кажется более интересной, если мы настроились на то, что она будет интересной.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C000"/>
                </a:solidFill>
              </a:rPr>
              <a:t>Не только поведение зависит от настроения, но и настроение зависит от поведения.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D964AB3-1C3A-8643-9C26-C4CC1E619F79}"/>
              </a:ext>
            </a:extLst>
          </p:cNvPr>
          <p:cNvSpPr txBox="1"/>
          <p:nvPr/>
        </p:nvSpPr>
        <p:spPr>
          <a:xfrm>
            <a:off x="2170588" y="1872081"/>
            <a:ext cx="7953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Наша практическая задача — привести роман с обычными школьными науками к счастливому концу, к победе любви</a:t>
            </a:r>
          </a:p>
        </p:txBody>
      </p:sp>
    </p:spTree>
    <p:extLst>
      <p:ext uri="{BB962C8B-B14F-4D97-AF65-F5344CB8AC3E}">
        <p14:creationId xmlns:p14="http://schemas.microsoft.com/office/powerpoint/2010/main" val="4216902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человек, мужчина, очки, фотография&#10;&#10;&#10;&#10;Описание создано автоматически">
            <a:extLst>
              <a:ext uri="{FF2B5EF4-FFF2-40B4-BE49-F238E27FC236}">
                <a16:creationId xmlns:a16="http://schemas.microsoft.com/office/drawing/2014/main" xmlns="" id="{8926286A-7768-3E4D-AF07-74FDA61AE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0190" y="562371"/>
            <a:ext cx="3971060" cy="5230337"/>
          </a:xfrm>
          <a:prstGeom prst="rect">
            <a:avLst/>
          </a:prstGeom>
          <a:effectLst>
            <a:reflection blurRad="63500" stA="48000" endPos="16000" dist="2286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8BB81A-E5E9-4E47-8430-C7B84634D078}"/>
              </a:ext>
            </a:extLst>
          </p:cNvPr>
          <p:cNvSpPr txBox="1"/>
          <p:nvPr/>
        </p:nvSpPr>
        <p:spPr>
          <a:xfrm>
            <a:off x="6860988" y="5189239"/>
            <a:ext cx="4658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C000"/>
                </a:solidFill>
              </a:rPr>
              <a:t>Симон СОЛОВЕЙЧИК</a:t>
            </a:r>
            <a:endParaRPr lang="ru-RU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173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AE9ABFE-CD91-6F44-A4CA-60AC68FBD9A5}"/>
              </a:ext>
            </a:extLst>
          </p:cNvPr>
          <p:cNvSpPr/>
          <p:nvPr/>
        </p:nvSpPr>
        <p:spPr>
          <a:xfrm>
            <a:off x="2170587" y="1117823"/>
            <a:ext cx="72988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Глава   2. </a:t>
            </a:r>
            <a:r>
              <a:rPr lang="ru-RU" sz="2800" cap="all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Увлечение / </a:t>
            </a:r>
            <a:r>
              <a:rPr lang="ru-RU" sz="2000" cap="all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ru-RU" sz="2400" cap="all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cap="all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практических шагов</a:t>
            </a:r>
            <a:endParaRPr lang="ru-R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0502AB-89A6-564C-B5D5-718A1A870CA9}"/>
              </a:ext>
            </a:extLst>
          </p:cNvPr>
          <p:cNvSpPr txBox="1"/>
          <p:nvPr/>
        </p:nvSpPr>
        <p:spPr>
          <a:xfrm>
            <a:off x="2475388" y="2120807"/>
            <a:ext cx="9133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1. </a:t>
            </a:r>
            <a:r>
              <a:rPr lang="ru-RU" sz="2800" dirty="0">
                <a:solidFill>
                  <a:srgbClr val="FFC000"/>
                </a:solidFill>
              </a:rPr>
              <a:t>Выберем самый трудный, самый нелюбимый предмет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5D6933-3E12-A549-B82D-9702904D8066}"/>
              </a:ext>
            </a:extLst>
          </p:cNvPr>
          <p:cNvSpPr txBox="1"/>
          <p:nvPr/>
        </p:nvSpPr>
        <p:spPr>
          <a:xfrm>
            <a:off x="2475388" y="2900613"/>
            <a:ext cx="9716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2. </a:t>
            </a:r>
            <a:r>
              <a:rPr lang="ru-RU" sz="2800" dirty="0">
                <a:solidFill>
                  <a:srgbClr val="FFC000"/>
                </a:solidFill>
              </a:rPr>
              <a:t>Подготовимся психологически: потрем руки, улыбнемся…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D93E81-5E32-FF4E-B9E3-63CB9D748F67}"/>
              </a:ext>
            </a:extLst>
          </p:cNvPr>
          <p:cNvSpPr txBox="1"/>
          <p:nvPr/>
        </p:nvSpPr>
        <p:spPr>
          <a:xfrm>
            <a:off x="2475388" y="3775488"/>
            <a:ext cx="9133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3. </a:t>
            </a:r>
            <a:r>
              <a:rPr lang="ru-RU" sz="2800" dirty="0">
                <a:solidFill>
                  <a:srgbClr val="FFC000"/>
                </a:solidFill>
              </a:rPr>
              <a:t>Будем делать уроки тщательно, не думая о времени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F4E9698-303F-4148-B965-112EAA5482DD}"/>
              </a:ext>
            </a:extLst>
          </p:cNvPr>
          <p:cNvSpPr txBox="1"/>
          <p:nvPr/>
        </p:nvSpPr>
        <p:spPr>
          <a:xfrm>
            <a:off x="2475388" y="4555294"/>
            <a:ext cx="9133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4. </a:t>
            </a:r>
            <a:r>
              <a:rPr lang="ru-RU" sz="2800" dirty="0">
                <a:solidFill>
                  <a:srgbClr val="FFC000"/>
                </a:solidFill>
              </a:rPr>
              <a:t>Продолжим до тех пор, пока не придет первый успех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8A8C2F6-4DAE-4241-AC00-2E2460B9E13F}"/>
              </a:ext>
            </a:extLst>
          </p:cNvPr>
          <p:cNvSpPr txBox="1"/>
          <p:nvPr/>
        </p:nvSpPr>
        <p:spPr>
          <a:xfrm>
            <a:off x="2475388" y="5989710"/>
            <a:ext cx="9133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6. </a:t>
            </a:r>
            <a:r>
              <a:rPr lang="ru-RU" sz="2800" dirty="0">
                <a:solidFill>
                  <a:srgbClr val="FFC000"/>
                </a:solidFill>
              </a:rPr>
              <a:t>Не бросим опыт, пока учение не войдет в привычку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A74ABFC-10A7-B348-9A10-CA273DCE3B52}"/>
              </a:ext>
            </a:extLst>
          </p:cNvPr>
          <p:cNvSpPr txBox="1"/>
          <p:nvPr/>
        </p:nvSpPr>
        <p:spPr>
          <a:xfrm>
            <a:off x="2475388" y="5124084"/>
            <a:ext cx="9133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5. </a:t>
            </a:r>
            <a:r>
              <a:rPr lang="ru-RU" sz="2800" dirty="0">
                <a:solidFill>
                  <a:srgbClr val="FFC000"/>
                </a:solidFill>
              </a:rPr>
              <a:t>Будем считать за успех не отметку, а наш интерес</a:t>
            </a:r>
            <a:r>
              <a:rPr lang="ru-RU" sz="4000" dirty="0">
                <a:solidFill>
                  <a:srgbClr val="FFC000"/>
                </a:solidFill>
              </a:rPr>
              <a:t> 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4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AE9ABFE-CD91-6F44-A4CA-60AC68FBD9A5}"/>
              </a:ext>
            </a:extLst>
          </p:cNvPr>
          <p:cNvSpPr/>
          <p:nvPr/>
        </p:nvSpPr>
        <p:spPr>
          <a:xfrm>
            <a:off x="2170588" y="1117823"/>
            <a:ext cx="4453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Глава   2. </a:t>
            </a:r>
            <a:r>
              <a:rPr lang="ru-RU" sz="2800" cap="all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Увлечение</a:t>
            </a:r>
            <a:endParaRPr lang="ru-R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0502AB-89A6-564C-B5D5-718A1A870CA9}"/>
              </a:ext>
            </a:extLst>
          </p:cNvPr>
          <p:cNvSpPr txBox="1"/>
          <p:nvPr/>
        </p:nvSpPr>
        <p:spPr>
          <a:xfrm>
            <a:off x="2170588" y="3498820"/>
            <a:ext cx="913398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C000"/>
                </a:solidFill>
              </a:rPr>
              <a:t>Культура</a:t>
            </a:r>
          </a:p>
          <a:p>
            <a:endParaRPr lang="ru-RU" sz="1200" dirty="0">
              <a:solidFill>
                <a:srgbClr val="FFC000"/>
              </a:solidFill>
            </a:endParaRPr>
          </a:p>
          <a:p>
            <a:r>
              <a:rPr lang="ru-RU" sz="2800" dirty="0">
                <a:solidFill>
                  <a:srgbClr val="FFC000"/>
                </a:solidFill>
              </a:rPr>
              <a:t>Как бы ни был увлечен человек историей, спортом или математикой, он должен быть достаточно культурен, чтобы все необходимые дела встречать без отвращения.</a:t>
            </a:r>
          </a:p>
          <a:p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CA21D2-04F0-1544-AC9B-4CABBFAF735F}"/>
              </a:ext>
            </a:extLst>
          </p:cNvPr>
          <p:cNvSpPr txBox="1"/>
          <p:nvPr/>
        </p:nvSpPr>
        <p:spPr>
          <a:xfrm>
            <a:off x="2170588" y="1872081"/>
            <a:ext cx="7953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Наша практическая задача — привести роман с обычными школьными науками к счастливому концу, к победе любви</a:t>
            </a:r>
          </a:p>
        </p:txBody>
      </p:sp>
    </p:spTree>
    <p:extLst>
      <p:ext uri="{BB962C8B-B14F-4D97-AF65-F5344CB8AC3E}">
        <p14:creationId xmlns:p14="http://schemas.microsoft.com/office/powerpoint/2010/main" val="379784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AE9ABFE-CD91-6F44-A4CA-60AC68FBD9A5}"/>
              </a:ext>
            </a:extLst>
          </p:cNvPr>
          <p:cNvSpPr/>
          <p:nvPr/>
        </p:nvSpPr>
        <p:spPr>
          <a:xfrm>
            <a:off x="2170588" y="1117823"/>
            <a:ext cx="4453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Глава   2. </a:t>
            </a:r>
            <a:r>
              <a:rPr lang="ru-RU" sz="2800" cap="all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Увлечение</a:t>
            </a:r>
            <a:endParaRPr lang="ru-R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0502AB-89A6-564C-B5D5-718A1A870CA9}"/>
              </a:ext>
            </a:extLst>
          </p:cNvPr>
          <p:cNvSpPr txBox="1"/>
          <p:nvPr/>
        </p:nvSpPr>
        <p:spPr>
          <a:xfrm>
            <a:off x="2170588" y="3498820"/>
            <a:ext cx="9133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C000"/>
                </a:solidFill>
              </a:rPr>
              <a:t>Культура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CA21D2-04F0-1544-AC9B-4CABBFAF735F}"/>
              </a:ext>
            </a:extLst>
          </p:cNvPr>
          <p:cNvSpPr txBox="1"/>
          <p:nvPr/>
        </p:nvSpPr>
        <p:spPr>
          <a:xfrm>
            <a:off x="2170588" y="1872081"/>
            <a:ext cx="7953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Наша практическая задача — привести роман с обычными школьными науками к счастливому концу, к победе любви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D03DFD-4EC6-DD40-9C8A-2D1212E28ABA}"/>
              </a:ext>
            </a:extLst>
          </p:cNvPr>
          <p:cNvSpPr txBox="1"/>
          <p:nvPr/>
        </p:nvSpPr>
        <p:spPr>
          <a:xfrm>
            <a:off x="2170588" y="4328867"/>
            <a:ext cx="9685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2800" dirty="0">
                <a:solidFill>
                  <a:srgbClr val="FFC000"/>
                </a:solidFill>
              </a:rPr>
              <a:t>Все, что стоит делать, стоит и того, </a:t>
            </a:r>
          </a:p>
          <a:p>
            <a:pPr fontAlgn="ctr"/>
            <a:r>
              <a:rPr lang="ru-RU" sz="2800" dirty="0">
                <a:solidFill>
                  <a:srgbClr val="FFC000"/>
                </a:solidFill>
              </a:rPr>
              <a:t>чтобы делать это хорошо.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0368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AE9ABFE-CD91-6F44-A4CA-60AC68FBD9A5}"/>
              </a:ext>
            </a:extLst>
          </p:cNvPr>
          <p:cNvSpPr/>
          <p:nvPr/>
        </p:nvSpPr>
        <p:spPr>
          <a:xfrm>
            <a:off x="2170588" y="1117823"/>
            <a:ext cx="4453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Глава   2. </a:t>
            </a:r>
            <a:r>
              <a:rPr lang="ru-RU" sz="2800" cap="all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Увлечение</a:t>
            </a:r>
            <a:endParaRPr lang="ru-R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0502AB-89A6-564C-B5D5-718A1A870CA9}"/>
              </a:ext>
            </a:extLst>
          </p:cNvPr>
          <p:cNvSpPr txBox="1"/>
          <p:nvPr/>
        </p:nvSpPr>
        <p:spPr>
          <a:xfrm>
            <a:off x="2170588" y="3498820"/>
            <a:ext cx="9133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C000"/>
                </a:solidFill>
              </a:rPr>
              <a:t>Культура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CA21D2-04F0-1544-AC9B-4CABBFAF735F}"/>
              </a:ext>
            </a:extLst>
          </p:cNvPr>
          <p:cNvSpPr txBox="1"/>
          <p:nvPr/>
        </p:nvSpPr>
        <p:spPr>
          <a:xfrm>
            <a:off x="2170588" y="1872081"/>
            <a:ext cx="7953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Наша практическая задача — привести роман с обычными школьными науками к счастливому концу, к победе любви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D03DFD-4EC6-DD40-9C8A-2D1212E28ABA}"/>
              </a:ext>
            </a:extLst>
          </p:cNvPr>
          <p:cNvSpPr txBox="1"/>
          <p:nvPr/>
        </p:nvSpPr>
        <p:spPr>
          <a:xfrm>
            <a:off x="2170588" y="4328867"/>
            <a:ext cx="9685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2800" dirty="0">
                <a:solidFill>
                  <a:srgbClr val="FFC000"/>
                </a:solidFill>
              </a:rPr>
              <a:t>Жить с достоинством – это делать не только то, что интересно, а все, что нужно, делать с интересом. </a:t>
            </a:r>
            <a:endParaRPr lang="ru-RU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26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3C95797-8FC2-FF44-859A-B0B1C327F943}"/>
              </a:ext>
            </a:extLst>
          </p:cNvPr>
          <p:cNvSpPr/>
          <p:nvPr/>
        </p:nvSpPr>
        <p:spPr>
          <a:xfrm>
            <a:off x="1856509" y="1388102"/>
            <a:ext cx="8756073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800" b="1" i="1" dirty="0">
                <a:solidFill>
                  <a:srgbClr val="FFC000"/>
                </a:solidFill>
                <a:latin typeface="Helvetica Neue" panose="02000503000000020004" pitchFamily="2" charset="0"/>
              </a:rPr>
              <a:t>Именно потому, что школа не развлекает и не часто дает выбор, учиться в школе с увлечением – это и значит воспитывать в себе чувство долга, учиться выполнять долг охотно, творчески. </a:t>
            </a:r>
          </a:p>
          <a:p>
            <a:pPr algn="just">
              <a:spcAft>
                <a:spcPts val="600"/>
              </a:spcAft>
            </a:pPr>
            <a:r>
              <a:rPr lang="ru-RU" sz="2800" b="1" i="1" dirty="0">
                <a:solidFill>
                  <a:srgbClr val="FFC000"/>
                </a:solidFill>
                <a:latin typeface="Helvetica Neue" panose="02000503000000020004" pitchFamily="2" charset="0"/>
              </a:rPr>
              <a:t>Именно школа воспитывает культуру отношения к жизни. Не только интересное делать, а все, что нужно, делать с интересом.</a:t>
            </a:r>
          </a:p>
          <a:p>
            <a:pPr>
              <a:spcAft>
                <a:spcPts val="600"/>
              </a:spcAft>
            </a:pPr>
            <a:endParaRPr lang="ru-RU" b="1" i="1" dirty="0">
              <a:effectLst/>
              <a:latin typeface="Helvetica Neue" panose="02000503000000020004" pitchFamily="2" charset="0"/>
            </a:endParaRPr>
          </a:p>
          <a:p>
            <a:pPr>
              <a:spcAft>
                <a:spcPts val="600"/>
              </a:spcAft>
            </a:pPr>
            <a:r>
              <a:rPr lang="ru-RU" sz="2000" b="1" i="1" dirty="0">
                <a:latin typeface="Helvetica Neue" panose="02000503000000020004" pitchFamily="2" charset="0"/>
              </a:rPr>
              <a:t>Александр Лобок</a:t>
            </a:r>
            <a:endParaRPr lang="ru-RU" sz="2000" dirty="0"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32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AE9ABFE-CD91-6F44-A4CA-60AC68FBD9A5}"/>
              </a:ext>
            </a:extLst>
          </p:cNvPr>
          <p:cNvSpPr/>
          <p:nvPr/>
        </p:nvSpPr>
        <p:spPr>
          <a:xfrm>
            <a:off x="2170588" y="1117823"/>
            <a:ext cx="4453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Глава   12. </a:t>
            </a:r>
            <a:r>
              <a:rPr lang="ru-RU" sz="2800" cap="all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чтение</a:t>
            </a:r>
            <a:endParaRPr lang="ru-R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0502AB-89A6-564C-B5D5-718A1A870CA9}"/>
              </a:ext>
            </a:extLst>
          </p:cNvPr>
          <p:cNvSpPr txBox="1"/>
          <p:nvPr/>
        </p:nvSpPr>
        <p:spPr>
          <a:xfrm>
            <a:off x="2170588" y="3498820"/>
            <a:ext cx="6453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FFC000"/>
                </a:solidFill>
              </a:rPr>
              <a:t>Гимн чтению!!!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CA21D2-04F0-1544-AC9B-4CABBFAF735F}"/>
              </a:ext>
            </a:extLst>
          </p:cNvPr>
          <p:cNvSpPr txBox="1"/>
          <p:nvPr/>
        </p:nvSpPr>
        <p:spPr>
          <a:xfrm>
            <a:off x="2170588" y="1872081"/>
            <a:ext cx="7953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Наша практическая задача — привести роман с обычными школьными науками к счастливому концу, к победе любви</a:t>
            </a:r>
          </a:p>
        </p:txBody>
      </p:sp>
    </p:spTree>
    <p:extLst>
      <p:ext uri="{BB962C8B-B14F-4D97-AF65-F5344CB8AC3E}">
        <p14:creationId xmlns:p14="http://schemas.microsoft.com/office/powerpoint/2010/main" val="605629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AE9ABFE-CD91-6F44-A4CA-60AC68FBD9A5}"/>
              </a:ext>
            </a:extLst>
          </p:cNvPr>
          <p:cNvSpPr/>
          <p:nvPr/>
        </p:nvSpPr>
        <p:spPr>
          <a:xfrm>
            <a:off x="2170588" y="1117823"/>
            <a:ext cx="4453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Глава   12. </a:t>
            </a:r>
            <a:r>
              <a:rPr lang="ru-RU" sz="2800" cap="all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чтение</a:t>
            </a:r>
            <a:endParaRPr lang="ru-R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0502AB-89A6-564C-B5D5-718A1A870CA9}"/>
              </a:ext>
            </a:extLst>
          </p:cNvPr>
          <p:cNvSpPr txBox="1"/>
          <p:nvPr/>
        </p:nvSpPr>
        <p:spPr>
          <a:xfrm>
            <a:off x="2170588" y="3498820"/>
            <a:ext cx="9133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C000"/>
                </a:solidFill>
              </a:rPr>
              <a:t>Уроки в школе</a:t>
            </a:r>
            <a:r>
              <a:rPr lang="ru-RU" sz="3200" dirty="0">
                <a:solidFill>
                  <a:srgbClr val="FFC000"/>
                </a:solidFill>
              </a:rPr>
              <a:t/>
            </a:r>
            <a:br>
              <a:rPr lang="ru-RU" sz="3200" dirty="0">
                <a:solidFill>
                  <a:srgbClr val="FFC000"/>
                </a:solidFill>
              </a:rPr>
            </a:br>
            <a:r>
              <a:rPr lang="ru-RU" sz="3200" b="1" dirty="0">
                <a:solidFill>
                  <a:srgbClr val="FFC000"/>
                </a:solidFill>
              </a:rPr>
              <a:t>Уроки дома</a:t>
            </a:r>
            <a:r>
              <a:rPr lang="ru-RU" sz="3200" dirty="0">
                <a:solidFill>
                  <a:srgbClr val="FFC000"/>
                </a:solidFill>
              </a:rPr>
              <a:t/>
            </a:r>
            <a:br>
              <a:rPr lang="ru-RU" sz="3200" dirty="0">
                <a:solidFill>
                  <a:srgbClr val="FFC000"/>
                </a:solidFill>
              </a:rPr>
            </a:br>
            <a:r>
              <a:rPr lang="ru-RU" sz="3200" b="1" dirty="0">
                <a:solidFill>
                  <a:srgbClr val="FFC000"/>
                </a:solidFill>
              </a:rPr>
              <a:t>Чтение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CA21D2-04F0-1544-AC9B-4CABBFAF735F}"/>
              </a:ext>
            </a:extLst>
          </p:cNvPr>
          <p:cNvSpPr txBox="1"/>
          <p:nvPr/>
        </p:nvSpPr>
        <p:spPr>
          <a:xfrm>
            <a:off x="2170588" y="1872081"/>
            <a:ext cx="7953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Наша практическая задача — привести роман с обычными школьными науками к счастливому концу, к победе любви</a:t>
            </a:r>
          </a:p>
        </p:txBody>
      </p:sp>
    </p:spTree>
    <p:extLst>
      <p:ext uri="{BB962C8B-B14F-4D97-AF65-F5344CB8AC3E}">
        <p14:creationId xmlns:p14="http://schemas.microsoft.com/office/powerpoint/2010/main" val="1286229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AE9ABFE-CD91-6F44-A4CA-60AC68FBD9A5}"/>
              </a:ext>
            </a:extLst>
          </p:cNvPr>
          <p:cNvSpPr/>
          <p:nvPr/>
        </p:nvSpPr>
        <p:spPr>
          <a:xfrm>
            <a:off x="2170588" y="1117823"/>
            <a:ext cx="4453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Глава   12. </a:t>
            </a:r>
            <a:r>
              <a:rPr lang="ru-RU" sz="2800" cap="all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чтение</a:t>
            </a:r>
            <a:endParaRPr lang="ru-R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0502AB-89A6-564C-B5D5-718A1A870CA9}"/>
              </a:ext>
            </a:extLst>
          </p:cNvPr>
          <p:cNvSpPr txBox="1"/>
          <p:nvPr/>
        </p:nvSpPr>
        <p:spPr>
          <a:xfrm>
            <a:off x="2170588" y="3498820"/>
            <a:ext cx="6090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C000"/>
                </a:solidFill>
              </a:rPr>
              <a:t>За часом работы –  час книги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CA21D2-04F0-1544-AC9B-4CABBFAF735F}"/>
              </a:ext>
            </a:extLst>
          </p:cNvPr>
          <p:cNvSpPr txBox="1"/>
          <p:nvPr/>
        </p:nvSpPr>
        <p:spPr>
          <a:xfrm>
            <a:off x="2170588" y="1872081"/>
            <a:ext cx="7953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Наша практическая задача — привести роман с обычными школьными науками к счастливому концу, к победе любви</a:t>
            </a:r>
          </a:p>
        </p:txBody>
      </p:sp>
    </p:spTree>
    <p:extLst>
      <p:ext uri="{BB962C8B-B14F-4D97-AF65-F5344CB8AC3E}">
        <p14:creationId xmlns:p14="http://schemas.microsoft.com/office/powerpoint/2010/main" val="26545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AE9ABFE-CD91-6F44-A4CA-60AC68FBD9A5}"/>
              </a:ext>
            </a:extLst>
          </p:cNvPr>
          <p:cNvSpPr/>
          <p:nvPr/>
        </p:nvSpPr>
        <p:spPr>
          <a:xfrm>
            <a:off x="2170588" y="1117823"/>
            <a:ext cx="4453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Глава   12. </a:t>
            </a:r>
            <a:r>
              <a:rPr lang="ru-RU" sz="2800" cap="all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чтение</a:t>
            </a:r>
            <a:endParaRPr lang="ru-R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0502AB-89A6-564C-B5D5-718A1A870CA9}"/>
              </a:ext>
            </a:extLst>
          </p:cNvPr>
          <p:cNvSpPr txBox="1"/>
          <p:nvPr/>
        </p:nvSpPr>
        <p:spPr>
          <a:xfrm>
            <a:off x="2170588" y="3185427"/>
            <a:ext cx="9539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C000"/>
                </a:solidFill>
              </a:rPr>
              <a:t>Читателем не рождаются. </a:t>
            </a:r>
            <a:br>
              <a:rPr lang="ru-RU" sz="3600" dirty="0">
                <a:solidFill>
                  <a:srgbClr val="FFC000"/>
                </a:solidFill>
              </a:rPr>
            </a:br>
            <a:r>
              <a:rPr lang="ru-RU" sz="3600" dirty="0">
                <a:solidFill>
                  <a:srgbClr val="FFC000"/>
                </a:solidFill>
              </a:rPr>
              <a:t>Читателем – раз и навсегда! – становятся, </a:t>
            </a:r>
            <a:br>
              <a:rPr lang="ru-RU" sz="3600" dirty="0">
                <a:solidFill>
                  <a:srgbClr val="FFC000"/>
                </a:solidFill>
              </a:rPr>
            </a:br>
            <a:r>
              <a:rPr lang="ru-RU" sz="3600" dirty="0">
                <a:solidFill>
                  <a:srgbClr val="FFC000"/>
                </a:solidFill>
              </a:rPr>
              <a:t>если вовремя попадет в руки интересная книга, такая, что захочется читать еще и еще</a:t>
            </a:r>
            <a:r>
              <a:rPr lang="is-IS" sz="3600" dirty="0">
                <a:solidFill>
                  <a:srgbClr val="FFC000"/>
                </a:solidFill>
              </a:rPr>
              <a:t>…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CA21D2-04F0-1544-AC9B-4CABBFAF735F}"/>
              </a:ext>
            </a:extLst>
          </p:cNvPr>
          <p:cNvSpPr txBox="1"/>
          <p:nvPr/>
        </p:nvSpPr>
        <p:spPr>
          <a:xfrm>
            <a:off x="2170588" y="1872081"/>
            <a:ext cx="7953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Наша практическая задача — привести роман с обычными школьными науками к счастливому концу, к победе любви</a:t>
            </a:r>
          </a:p>
        </p:txBody>
      </p:sp>
    </p:spTree>
    <p:extLst>
      <p:ext uri="{BB962C8B-B14F-4D97-AF65-F5344CB8AC3E}">
        <p14:creationId xmlns:p14="http://schemas.microsoft.com/office/powerpoint/2010/main" val="3788375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AE9ABFE-CD91-6F44-A4CA-60AC68FBD9A5}"/>
              </a:ext>
            </a:extLst>
          </p:cNvPr>
          <p:cNvSpPr/>
          <p:nvPr/>
        </p:nvSpPr>
        <p:spPr>
          <a:xfrm>
            <a:off x="2170588" y="1117823"/>
            <a:ext cx="4453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Глава   12. </a:t>
            </a:r>
            <a:r>
              <a:rPr lang="ru-RU" sz="2800" cap="all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чтение</a:t>
            </a:r>
            <a:endParaRPr lang="ru-R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0502AB-89A6-564C-B5D5-718A1A870CA9}"/>
              </a:ext>
            </a:extLst>
          </p:cNvPr>
          <p:cNvSpPr txBox="1"/>
          <p:nvPr/>
        </p:nvSpPr>
        <p:spPr>
          <a:xfrm>
            <a:off x="2170588" y="3185427"/>
            <a:ext cx="7035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C000"/>
                </a:solidFill>
              </a:rPr>
              <a:t>Читатель не тот, кто читает. </a:t>
            </a:r>
            <a:br>
              <a:rPr lang="ru-RU" sz="3600" dirty="0">
                <a:solidFill>
                  <a:srgbClr val="FFC000"/>
                </a:solidFill>
              </a:rPr>
            </a:br>
            <a:r>
              <a:rPr lang="ru-RU" sz="3600" dirty="0">
                <a:solidFill>
                  <a:srgbClr val="FFC000"/>
                </a:solidFill>
              </a:rPr>
              <a:t>Читатель тот, кто перечитывает.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CA21D2-04F0-1544-AC9B-4CABBFAF735F}"/>
              </a:ext>
            </a:extLst>
          </p:cNvPr>
          <p:cNvSpPr txBox="1"/>
          <p:nvPr/>
        </p:nvSpPr>
        <p:spPr>
          <a:xfrm>
            <a:off x="2170588" y="1872081"/>
            <a:ext cx="7953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Наша практическая задача — привести роман с обычными школьными науками к счастливому концу, к победе любви</a:t>
            </a:r>
          </a:p>
        </p:txBody>
      </p:sp>
    </p:spTree>
    <p:extLst>
      <p:ext uri="{BB962C8B-B14F-4D97-AF65-F5344CB8AC3E}">
        <p14:creationId xmlns:p14="http://schemas.microsoft.com/office/powerpoint/2010/main" val="425518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0358" y="5928328"/>
            <a:ext cx="6660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/>
              <a:t>Соловейчиковские</a:t>
            </a:r>
            <a:r>
              <a:rPr lang="ru-RU" sz="2400" b="1" dirty="0"/>
              <a:t> чтения  / 01–02 октября 2019 </a:t>
            </a:r>
            <a:endParaRPr lang="ru-RU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16C569-ED36-5F45-A0D6-5F3B3FB7173A}"/>
              </a:ext>
            </a:extLst>
          </p:cNvPr>
          <p:cNvSpPr txBox="1">
            <a:spLocks/>
          </p:cNvSpPr>
          <p:nvPr/>
        </p:nvSpPr>
        <p:spPr>
          <a:xfrm>
            <a:off x="1090358" y="1021680"/>
            <a:ext cx="10464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</a:rPr>
              <a:t>1.09 / 16:00 </a:t>
            </a:r>
            <a:r>
              <a:rPr lang="en-US" sz="3200" dirty="0">
                <a:solidFill>
                  <a:srgbClr val="FFC000"/>
                </a:solidFill>
              </a:rPr>
              <a:t>|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2800" dirty="0">
                <a:solidFill>
                  <a:srgbClr val="FFC000"/>
                </a:solidFill>
              </a:rPr>
              <a:t>Учение с увлечением. </a:t>
            </a:r>
            <a:r>
              <a:rPr lang="ru-RU" sz="2800" b="1" dirty="0">
                <a:solidFill>
                  <a:srgbClr val="FFC000"/>
                </a:solidFill>
              </a:rPr>
              <a:t>Роман о любви к учению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BF29DF7-F06B-894F-BBB9-4A82B5DADDA6}"/>
              </a:ext>
            </a:extLst>
          </p:cNvPr>
          <p:cNvSpPr txBox="1">
            <a:spLocks/>
          </p:cNvSpPr>
          <p:nvPr/>
        </p:nvSpPr>
        <p:spPr>
          <a:xfrm>
            <a:off x="1090358" y="2248342"/>
            <a:ext cx="10464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</a:rPr>
              <a:t>1.09 / 20:00 </a:t>
            </a:r>
            <a:r>
              <a:rPr lang="en-US" sz="3200" dirty="0">
                <a:solidFill>
                  <a:srgbClr val="FFC000"/>
                </a:solidFill>
              </a:rPr>
              <a:t>|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2800" dirty="0">
                <a:solidFill>
                  <a:srgbClr val="FFC000"/>
                </a:solidFill>
              </a:rPr>
              <a:t>Надежда Шапиро. </a:t>
            </a:r>
            <a:r>
              <a:rPr lang="ru-RU" sz="2800" b="1" dirty="0">
                <a:solidFill>
                  <a:srgbClr val="FFC000"/>
                </a:solidFill>
              </a:rPr>
              <a:t>Чему учит классика и реалии жизни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87EA07-1EB4-B34C-8B91-1CD1B9155D07}"/>
              </a:ext>
            </a:extLst>
          </p:cNvPr>
          <p:cNvSpPr txBox="1">
            <a:spLocks/>
          </p:cNvSpPr>
          <p:nvPr/>
        </p:nvSpPr>
        <p:spPr>
          <a:xfrm>
            <a:off x="1090357" y="3475004"/>
            <a:ext cx="10782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</a:rPr>
              <a:t>1.09 / 16:00 </a:t>
            </a:r>
            <a:r>
              <a:rPr lang="en-US" sz="3200" dirty="0">
                <a:solidFill>
                  <a:srgbClr val="FFC000"/>
                </a:solidFill>
              </a:rPr>
              <a:t>|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2800" dirty="0">
                <a:solidFill>
                  <a:srgbClr val="FFC000"/>
                </a:solidFill>
              </a:rPr>
              <a:t>Школа самоопределения. </a:t>
            </a:r>
            <a:r>
              <a:rPr lang="ru-RU" sz="2800" b="1" dirty="0">
                <a:solidFill>
                  <a:srgbClr val="FFC000"/>
                </a:solidFill>
              </a:rPr>
              <a:t>Роман о любви к демократии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515C2B6-E423-9947-8B2B-08BD6A557001}"/>
              </a:ext>
            </a:extLst>
          </p:cNvPr>
          <p:cNvSpPr txBox="1">
            <a:spLocks/>
          </p:cNvSpPr>
          <p:nvPr/>
        </p:nvSpPr>
        <p:spPr>
          <a:xfrm>
            <a:off x="1090358" y="4701666"/>
            <a:ext cx="10782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</a:rPr>
              <a:t>1.09 / 18:00 </a:t>
            </a:r>
            <a:r>
              <a:rPr lang="en-US" sz="3200" dirty="0">
                <a:solidFill>
                  <a:srgbClr val="FFC000"/>
                </a:solidFill>
              </a:rPr>
              <a:t>|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2800" dirty="0">
                <a:solidFill>
                  <a:srgbClr val="FFC000"/>
                </a:solidFill>
              </a:rPr>
              <a:t>Валерий Соловей. </a:t>
            </a:r>
            <a:r>
              <a:rPr lang="ru-RU" sz="2800" b="1" dirty="0">
                <a:solidFill>
                  <a:srgbClr val="FFC000"/>
                </a:solidFill>
              </a:rPr>
              <a:t>Наши выпускники и Россия будущего</a:t>
            </a:r>
            <a:endParaRPr lang="ru-RU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34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AE9ABFE-CD91-6F44-A4CA-60AC68FBD9A5}"/>
              </a:ext>
            </a:extLst>
          </p:cNvPr>
          <p:cNvSpPr/>
          <p:nvPr/>
        </p:nvSpPr>
        <p:spPr>
          <a:xfrm>
            <a:off x="2170588" y="1117823"/>
            <a:ext cx="4453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Глава   12. </a:t>
            </a:r>
            <a:r>
              <a:rPr lang="ru-RU" sz="2800" cap="all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чтение</a:t>
            </a:r>
            <a:endParaRPr lang="ru-R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0502AB-89A6-564C-B5D5-718A1A870CA9}"/>
              </a:ext>
            </a:extLst>
          </p:cNvPr>
          <p:cNvSpPr txBox="1"/>
          <p:nvPr/>
        </p:nvSpPr>
        <p:spPr>
          <a:xfrm>
            <a:off x="2170588" y="3185427"/>
            <a:ext cx="70357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C000"/>
                </a:solidFill>
              </a:rPr>
              <a:t>Классические книги</a:t>
            </a:r>
            <a:r>
              <a:rPr lang="is-IS" sz="3600" dirty="0">
                <a:solidFill>
                  <a:srgbClr val="FFC000"/>
                </a:solidFill>
              </a:rPr>
              <a:t>…</a:t>
            </a:r>
            <a:r>
              <a:rPr lang="ru-RU" sz="3600" dirty="0">
                <a:solidFill>
                  <a:srgbClr val="FFC000"/>
                </a:solidFill>
              </a:rPr>
              <a:t> </a:t>
            </a:r>
            <a:br>
              <a:rPr lang="ru-RU" sz="3600" dirty="0">
                <a:solidFill>
                  <a:srgbClr val="FFC000"/>
                </a:solidFill>
              </a:rPr>
            </a:br>
            <a:r>
              <a:rPr lang="ru-RU" sz="3600" dirty="0">
                <a:solidFill>
                  <a:srgbClr val="FFC000"/>
                </a:solidFill>
              </a:rPr>
              <a:t>можно перечитывать всю жизнь, </a:t>
            </a:r>
            <a:br>
              <a:rPr lang="ru-RU" sz="3600" dirty="0">
                <a:solidFill>
                  <a:srgbClr val="FFC000"/>
                </a:solidFill>
              </a:rPr>
            </a:br>
            <a:r>
              <a:rPr lang="ru-RU" sz="3600" dirty="0">
                <a:solidFill>
                  <a:srgbClr val="FFC000"/>
                </a:solidFill>
              </a:rPr>
              <a:t>хотя содержание их известно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CA21D2-04F0-1544-AC9B-4CABBFAF735F}"/>
              </a:ext>
            </a:extLst>
          </p:cNvPr>
          <p:cNvSpPr txBox="1"/>
          <p:nvPr/>
        </p:nvSpPr>
        <p:spPr>
          <a:xfrm>
            <a:off x="2170588" y="1872081"/>
            <a:ext cx="7953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Наша практическая задача — привести роман с обычными школьными науками к счастливому концу, к победе любви</a:t>
            </a:r>
          </a:p>
        </p:txBody>
      </p:sp>
    </p:spTree>
    <p:extLst>
      <p:ext uri="{BB962C8B-B14F-4D97-AF65-F5344CB8AC3E}">
        <p14:creationId xmlns:p14="http://schemas.microsoft.com/office/powerpoint/2010/main" val="14506086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AE9ABFE-CD91-6F44-A4CA-60AC68FBD9A5}"/>
              </a:ext>
            </a:extLst>
          </p:cNvPr>
          <p:cNvSpPr/>
          <p:nvPr/>
        </p:nvSpPr>
        <p:spPr>
          <a:xfrm>
            <a:off x="2170588" y="1117823"/>
            <a:ext cx="4453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Глава   12. </a:t>
            </a:r>
            <a:r>
              <a:rPr lang="ru-RU" sz="2800" cap="all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чтение</a:t>
            </a:r>
            <a:endParaRPr lang="ru-R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0502AB-89A6-564C-B5D5-718A1A870CA9}"/>
              </a:ext>
            </a:extLst>
          </p:cNvPr>
          <p:cNvSpPr txBox="1"/>
          <p:nvPr/>
        </p:nvSpPr>
        <p:spPr>
          <a:xfrm>
            <a:off x="2170588" y="3008782"/>
            <a:ext cx="845931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C000"/>
                </a:solidFill>
              </a:rPr>
              <a:t>Дневник читателя</a:t>
            </a:r>
          </a:p>
          <a:p>
            <a:endParaRPr lang="ru-RU" sz="1100" b="1" dirty="0">
              <a:solidFill>
                <a:srgbClr val="FFC000"/>
              </a:solidFill>
            </a:endParaRPr>
          </a:p>
          <a:p>
            <a:r>
              <a:rPr lang="ru-RU" sz="3600" dirty="0">
                <a:solidFill>
                  <a:srgbClr val="FFC000"/>
                </a:solidFill>
              </a:rPr>
              <a:t>Тетрадь с выписками</a:t>
            </a:r>
            <a:r>
              <a:rPr lang="is-IS" sz="3600" dirty="0">
                <a:solidFill>
                  <a:srgbClr val="FFC000"/>
                </a:solidFill>
              </a:rPr>
              <a:t>…</a:t>
            </a:r>
            <a:r>
              <a:rPr lang="ru-RU" sz="3600" dirty="0">
                <a:solidFill>
                  <a:srgbClr val="FFC000"/>
                </a:solidFill>
              </a:rPr>
              <a:t/>
            </a:r>
            <a:br>
              <a:rPr lang="ru-RU" sz="3600" dirty="0">
                <a:solidFill>
                  <a:srgbClr val="FFC000"/>
                </a:solidFill>
              </a:rPr>
            </a:br>
            <a:r>
              <a:rPr lang="ru-RU" sz="3600" dirty="0">
                <a:solidFill>
                  <a:srgbClr val="FFC000"/>
                </a:solidFill>
              </a:rPr>
              <a:t>Это мой мир</a:t>
            </a:r>
            <a:r>
              <a:rPr lang="is-IS" sz="3600" dirty="0">
                <a:solidFill>
                  <a:srgbClr val="FFC000"/>
                </a:solidFill>
              </a:rPr>
              <a:t>…</a:t>
            </a:r>
            <a:r>
              <a:rPr lang="ru-RU" sz="3600" dirty="0">
                <a:solidFill>
                  <a:srgbClr val="FFC000"/>
                </a:solidFill>
              </a:rPr>
              <a:t> И даже страшно представить, что кто-то прочтет его, </a:t>
            </a:r>
            <a:br>
              <a:rPr lang="ru-RU" sz="3600" dirty="0">
                <a:solidFill>
                  <a:srgbClr val="FFC000"/>
                </a:solidFill>
              </a:rPr>
            </a:br>
            <a:r>
              <a:rPr lang="ru-RU" sz="3600" dirty="0">
                <a:solidFill>
                  <a:srgbClr val="FFC000"/>
                </a:solidFill>
              </a:rPr>
              <a:t>хотя все слова в нем не мои</a:t>
            </a:r>
            <a:r>
              <a:rPr lang="is-IS" sz="3600" dirty="0">
                <a:solidFill>
                  <a:srgbClr val="FFC000"/>
                </a:solidFill>
              </a:rPr>
              <a:t>…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CA21D2-04F0-1544-AC9B-4CABBFAF735F}"/>
              </a:ext>
            </a:extLst>
          </p:cNvPr>
          <p:cNvSpPr txBox="1"/>
          <p:nvPr/>
        </p:nvSpPr>
        <p:spPr>
          <a:xfrm>
            <a:off x="2170588" y="1872081"/>
            <a:ext cx="7953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Наша практическая задача — привести роман с обычными школьными науками к счастливому концу, к победе любви</a:t>
            </a:r>
          </a:p>
        </p:txBody>
      </p:sp>
    </p:spTree>
    <p:extLst>
      <p:ext uri="{BB962C8B-B14F-4D97-AF65-F5344CB8AC3E}">
        <p14:creationId xmlns:p14="http://schemas.microsoft.com/office/powerpoint/2010/main" val="2799087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3C95797-8FC2-FF44-859A-B0B1C327F943}"/>
              </a:ext>
            </a:extLst>
          </p:cNvPr>
          <p:cNvSpPr/>
          <p:nvPr/>
        </p:nvSpPr>
        <p:spPr>
          <a:xfrm>
            <a:off x="1856509" y="1388102"/>
            <a:ext cx="8756073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FFC000"/>
                </a:solidFill>
                <a:latin typeface="Helvetica Neue" panose="02000503000000020004" pitchFamily="2" charset="0"/>
              </a:rPr>
              <a:t>Человек – это существо, способное уважать себя и побеждать свои страхи. Человек – это существо, которое всегда больше тех условий, в которых оно оказалось. И только потому это существо – человек. Вот о чем говорит Соловейчик своей книжкой, и вот почему читающие эту книжку подростки Соловейчика слышат.</a:t>
            </a:r>
            <a:endParaRPr lang="ru-RU" sz="2800" dirty="0">
              <a:solidFill>
                <a:srgbClr val="FFC000"/>
              </a:solidFill>
              <a:latin typeface="Helvetica Neue" panose="02000503000000020004" pitchFamily="2" charset="0"/>
            </a:endParaRPr>
          </a:p>
          <a:p>
            <a:pPr>
              <a:spcAft>
                <a:spcPts val="600"/>
              </a:spcAft>
            </a:pPr>
            <a:endParaRPr lang="ru-RU" b="1" i="1" dirty="0">
              <a:effectLst/>
              <a:latin typeface="Helvetica Neue" panose="02000503000000020004" pitchFamily="2" charset="0"/>
            </a:endParaRPr>
          </a:p>
          <a:p>
            <a:pPr>
              <a:spcAft>
                <a:spcPts val="600"/>
              </a:spcAft>
            </a:pPr>
            <a:r>
              <a:rPr lang="ru-RU" sz="2000" b="1" i="1" dirty="0">
                <a:latin typeface="Helvetica Neue" panose="02000503000000020004" pitchFamily="2" charset="0"/>
              </a:rPr>
              <a:t>Александр Лобок</a:t>
            </a:r>
            <a:endParaRPr lang="ru-RU" sz="2000" dirty="0"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6670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5386" y="1743811"/>
            <a:ext cx="741596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>
                <a:solidFill>
                  <a:srgbClr val="FFC000"/>
                </a:solidFill>
              </a:rPr>
              <a:t>Три шага к </a:t>
            </a:r>
            <a:r>
              <a:rPr lang="ru-RU" sz="4000" b="1" dirty="0" err="1">
                <a:solidFill>
                  <a:srgbClr val="FFC000"/>
                </a:solidFill>
              </a:rPr>
              <a:t>настоящести</a:t>
            </a:r>
            <a:r>
              <a:rPr lang="ru-RU" sz="4000" b="1" dirty="0">
                <a:solidFill>
                  <a:srgbClr val="FFC000"/>
                </a:solidFill>
              </a:rPr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FFC000"/>
                </a:solidFill>
              </a:rPr>
              <a:t>Внутренняя </a:t>
            </a:r>
            <a:r>
              <a:rPr lang="ru-RU" sz="3600" dirty="0" smtClean="0">
                <a:solidFill>
                  <a:srgbClr val="FFC000"/>
                </a:solidFill>
              </a:rPr>
              <a:t>свобода</a:t>
            </a:r>
            <a:endParaRPr lang="ru-RU" sz="3600" dirty="0">
              <a:solidFill>
                <a:srgbClr val="FFC000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FFC000"/>
                </a:solidFill>
              </a:rPr>
              <a:t>Целостная картина мира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FFC000"/>
                </a:solidFill>
              </a:rPr>
              <a:t>Стремление к самореализации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32712417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1285" y="936482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  <a:latin typeface="Helvetica" charset="0"/>
              </a:rPr>
              <a:t>– Я выбираю Свободу – </a:t>
            </a:r>
          </a:p>
          <a:p>
            <a:r>
              <a:rPr lang="ru-RU" sz="2800" b="1" dirty="0">
                <a:solidFill>
                  <a:srgbClr val="FFC000"/>
                </a:solidFill>
                <a:latin typeface="Helvetica" charset="0"/>
              </a:rPr>
              <a:t>Но не из боя, а в бой,</a:t>
            </a:r>
            <a:endParaRPr lang="ru-RU" sz="2800" dirty="0">
              <a:solidFill>
                <a:srgbClr val="FFC000"/>
              </a:solidFill>
              <a:latin typeface="Helvetica" charset="0"/>
            </a:endParaRPr>
          </a:p>
          <a:p>
            <a:r>
              <a:rPr lang="ru-RU" sz="2800" b="1" dirty="0">
                <a:solidFill>
                  <a:srgbClr val="FFC000"/>
                </a:solidFill>
                <a:latin typeface="Helvetica" charset="0"/>
              </a:rPr>
              <a:t>Я выбираю свободу</a:t>
            </a:r>
            <a:endParaRPr lang="ru-RU" sz="2800" dirty="0">
              <a:solidFill>
                <a:srgbClr val="FFC000"/>
              </a:solidFill>
              <a:latin typeface="Helvetica" charset="0"/>
            </a:endParaRPr>
          </a:p>
          <a:p>
            <a:r>
              <a:rPr lang="ru-RU" sz="2800" b="1" dirty="0">
                <a:solidFill>
                  <a:srgbClr val="FFC000"/>
                </a:solidFill>
                <a:latin typeface="Helvetica" charset="0"/>
              </a:rPr>
              <a:t>Быть просто самим собой.</a:t>
            </a:r>
            <a:endParaRPr lang="ru-RU" sz="2800" dirty="0">
              <a:solidFill>
                <a:srgbClr val="FFC000"/>
              </a:solidFill>
              <a:latin typeface="Helvetica" charset="0"/>
            </a:endParaRPr>
          </a:p>
          <a:p>
            <a:endParaRPr lang="ru-RU" sz="2800" dirty="0">
              <a:solidFill>
                <a:srgbClr val="FFC000"/>
              </a:solidFill>
              <a:latin typeface="Helvetica" charset="0"/>
            </a:endParaRPr>
          </a:p>
          <a:p>
            <a:r>
              <a:rPr lang="ru-RU" sz="2800" b="1" dirty="0">
                <a:solidFill>
                  <a:srgbClr val="FFC000"/>
                </a:solidFill>
                <a:latin typeface="Helvetica" charset="0"/>
              </a:rPr>
              <a:t>– И это моя Свобода,</a:t>
            </a:r>
            <a:endParaRPr lang="ru-RU" sz="2800" dirty="0">
              <a:solidFill>
                <a:srgbClr val="FFC000"/>
              </a:solidFill>
              <a:latin typeface="Helvetica" charset="0"/>
            </a:endParaRPr>
          </a:p>
          <a:p>
            <a:r>
              <a:rPr lang="ru-RU" sz="2800" b="1" dirty="0">
                <a:solidFill>
                  <a:srgbClr val="FFC000"/>
                </a:solidFill>
                <a:latin typeface="Helvetica" charset="0"/>
              </a:rPr>
              <a:t>Нужны ли слова ясней?!</a:t>
            </a:r>
            <a:endParaRPr lang="ru-RU" sz="2800" dirty="0">
              <a:solidFill>
                <a:srgbClr val="FFC000"/>
              </a:solidFill>
              <a:latin typeface="Helvetica" charset="0"/>
            </a:endParaRPr>
          </a:p>
          <a:p>
            <a:r>
              <a:rPr lang="ru-RU" sz="2800" b="1" dirty="0">
                <a:solidFill>
                  <a:srgbClr val="FFC000"/>
                </a:solidFill>
                <a:latin typeface="Helvetica" charset="0"/>
              </a:rPr>
              <a:t>И это моя забота – </a:t>
            </a:r>
          </a:p>
          <a:p>
            <a:r>
              <a:rPr lang="ru-RU" sz="2800" b="1" dirty="0">
                <a:solidFill>
                  <a:srgbClr val="FFC000"/>
                </a:solidFill>
                <a:latin typeface="Helvetica" charset="0"/>
              </a:rPr>
              <a:t>Как мне поладить с ней!</a:t>
            </a:r>
            <a:endParaRPr lang="ru-RU" sz="3200" dirty="0">
              <a:solidFill>
                <a:srgbClr val="FFC000"/>
              </a:solidFill>
              <a:effectLst/>
              <a:latin typeface="Helvetic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1285" y="5390008"/>
            <a:ext cx="2876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Helvetica" charset="0"/>
                <a:ea typeface="Helvetica" charset="0"/>
                <a:cs typeface="Helvetica" charset="0"/>
              </a:rPr>
              <a:t>Александр Галич</a:t>
            </a:r>
          </a:p>
        </p:txBody>
      </p:sp>
    </p:spTree>
    <p:extLst>
      <p:ext uri="{BB962C8B-B14F-4D97-AF65-F5344CB8AC3E}">
        <p14:creationId xmlns:p14="http://schemas.microsoft.com/office/powerpoint/2010/main" val="3055209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3C95797-8FC2-FF44-859A-B0B1C327F943}"/>
              </a:ext>
            </a:extLst>
          </p:cNvPr>
          <p:cNvSpPr/>
          <p:nvPr/>
        </p:nvSpPr>
        <p:spPr>
          <a:xfrm>
            <a:off x="1856509" y="1388102"/>
            <a:ext cx="8756073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FFC000"/>
                </a:solidFill>
                <a:latin typeface="Helvetica Neue" panose="02000503000000020004" pitchFamily="2" charset="0"/>
              </a:rPr>
              <a:t>Что особенно замечательно во всех рассуждениях Симона Соловейчика: он упорно обращается к чувству собственного достоинства. Он абсолютно уверен в том, что каждый ребенок – может, каждый ребенок – способен, у каждого ребенка есть силы. Потому что в душе каждого ребенка есть достоинство.</a:t>
            </a:r>
            <a:endParaRPr lang="ru-RU" sz="2800" dirty="0">
              <a:solidFill>
                <a:srgbClr val="FFC000"/>
              </a:solidFill>
              <a:latin typeface="Helvetica Neue" panose="02000503000000020004" pitchFamily="2" charset="0"/>
            </a:endParaRPr>
          </a:p>
          <a:p>
            <a:pPr>
              <a:spcAft>
                <a:spcPts val="600"/>
              </a:spcAft>
            </a:pPr>
            <a:endParaRPr lang="ru-RU" b="1" i="1" dirty="0">
              <a:effectLst/>
              <a:latin typeface="Helvetica Neue" panose="02000503000000020004" pitchFamily="2" charset="0"/>
            </a:endParaRPr>
          </a:p>
          <a:p>
            <a:pPr>
              <a:spcAft>
                <a:spcPts val="600"/>
              </a:spcAft>
            </a:pPr>
            <a:r>
              <a:rPr lang="ru-RU" sz="2000" b="1" i="1" dirty="0">
                <a:latin typeface="Helvetica Neue" panose="02000503000000020004" pitchFamily="2" charset="0"/>
              </a:rPr>
              <a:t>Александр Лобок</a:t>
            </a:r>
            <a:endParaRPr lang="ru-RU" sz="2000" dirty="0"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903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5509" y="2321004"/>
            <a:ext cx="83121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FFC000"/>
                </a:solidFill>
              </a:rPr>
              <a:t>Учение с увлечением</a:t>
            </a:r>
            <a:endParaRPr lang="ru-RU" sz="6600" dirty="0">
              <a:solidFill>
                <a:srgbClr val="FFC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16C569-ED36-5F45-A0D6-5F3B3FB7173A}"/>
              </a:ext>
            </a:extLst>
          </p:cNvPr>
          <p:cNvSpPr txBox="1"/>
          <p:nvPr/>
        </p:nvSpPr>
        <p:spPr>
          <a:xfrm>
            <a:off x="5330536" y="3622185"/>
            <a:ext cx="5070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C000"/>
                </a:solidFill>
              </a:rPr>
              <a:t>Как учиться по-настоящему</a:t>
            </a:r>
          </a:p>
        </p:txBody>
      </p:sp>
    </p:spTree>
    <p:extLst>
      <p:ext uri="{BB962C8B-B14F-4D97-AF65-F5344CB8AC3E}">
        <p14:creationId xmlns:p14="http://schemas.microsoft.com/office/powerpoint/2010/main" val="22062445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знак, сид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9B85898-56ED-A94C-B73C-FA91B9D2E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872" y="965200"/>
            <a:ext cx="2917458" cy="4290381"/>
          </a:xfrm>
          <a:prstGeom prst="rect">
            <a:avLst/>
          </a:prstGeom>
          <a:ln w="190500">
            <a:solidFill>
              <a:srgbClr val="FFFFFF"/>
            </a:solidFill>
          </a:ln>
          <a:effectLst>
            <a:reflection blurRad="38100" stA="52000" endA="300" endPos="30000" dir="5400000" sy="-100000" algn="bl" rotWithShape="0"/>
            <a:softEdge rad="1905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BBC0F04-9FBB-6D46-A2FE-B7F6CC444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0047" y="965199"/>
            <a:ext cx="3142704" cy="4290381"/>
          </a:xfrm>
          <a:prstGeom prst="rect">
            <a:avLst/>
          </a:prstGeom>
          <a:ln w="190500">
            <a:solidFill>
              <a:srgbClr val="FFFFFF"/>
            </a:solidFill>
          </a:ln>
          <a:effectLst>
            <a:reflection blurRad="38100" stA="52000" endA="300" endPos="30000" dir="5400000" sy="-100000" algn="bl" rotWithShape="0"/>
            <a:softEdge rad="19050"/>
          </a:effectLst>
        </p:spPr>
      </p:pic>
    </p:spTree>
    <p:extLst>
      <p:ext uri="{BB962C8B-B14F-4D97-AF65-F5344CB8AC3E}">
        <p14:creationId xmlns:p14="http://schemas.microsoft.com/office/powerpoint/2010/main" val="4791535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458183"/>
            <a:ext cx="12192000" cy="5395875"/>
          </a:xfrm>
          <a:prstGeom prst="rect">
            <a:avLst/>
          </a:prstGeom>
          <a:solidFill>
            <a:srgbClr val="B74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63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9600" y="1458183"/>
            <a:ext cx="10972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64342" y="365255"/>
            <a:ext cx="7925293" cy="10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Симон Соловейчик</a:t>
            </a:r>
            <a:endParaRPr lang="en-US" sz="2800" dirty="0"/>
          </a:p>
          <a:p>
            <a:r>
              <a:rPr lang="ru-RU" sz="2800" dirty="0"/>
              <a:t>«Учение с увлечением», М.: АСТ, 2019 </a:t>
            </a:r>
            <a:endParaRPr lang="en-US" sz="2800" dirty="0"/>
          </a:p>
          <a:p>
            <a:endParaRPr lang="ru-RU" sz="902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35ED46B-F5B3-9946-8AB1-DB04700D8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68" y="1851406"/>
            <a:ext cx="3142704" cy="4290381"/>
          </a:xfrm>
          <a:prstGeom prst="rect">
            <a:avLst/>
          </a:prstGeom>
          <a:ln w="190500">
            <a:solidFill>
              <a:srgbClr val="FFFFFF"/>
            </a:solidFill>
          </a:ln>
          <a:effectLst>
            <a:reflection blurRad="38100" stA="52000" endA="300" endPos="30000" dir="5400000" sy="-100000" algn="bl" rotWithShape="0"/>
            <a:softEdge rad="1905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BCA6D5D-C795-F447-ADA3-8B42B84083B0}"/>
              </a:ext>
            </a:extLst>
          </p:cNvPr>
          <p:cNvSpPr txBox="1"/>
          <p:nvPr/>
        </p:nvSpPr>
        <p:spPr>
          <a:xfrm>
            <a:off x="4555735" y="3286446"/>
            <a:ext cx="6542077" cy="3062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Новый книжный</a:t>
            </a:r>
          </a:p>
          <a:p>
            <a:endParaRPr lang="en-US" sz="3600" dirty="0"/>
          </a:p>
          <a:p>
            <a:r>
              <a:rPr lang="ru-RU" sz="3600" b="1" dirty="0"/>
              <a:t>Читай-Город</a:t>
            </a:r>
          </a:p>
          <a:p>
            <a:endParaRPr lang="ru-RU" sz="902" dirty="0"/>
          </a:p>
          <a:p>
            <a:endParaRPr lang="ru-RU" sz="3600" dirty="0"/>
          </a:p>
          <a:p>
            <a:pPr lvl="0"/>
            <a:r>
              <a:rPr lang="ru-RU" sz="3600" b="1" dirty="0">
                <a:solidFill>
                  <a:prstClr val="white"/>
                </a:solidFill>
              </a:rPr>
              <a:t>Книжный лабиринт</a:t>
            </a:r>
            <a:endParaRPr lang="ru-RU" sz="902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EB7A02A-68EF-8E4B-B449-B657EE4A34D4}"/>
              </a:ext>
            </a:extLst>
          </p:cNvPr>
          <p:cNvSpPr txBox="1"/>
          <p:nvPr/>
        </p:nvSpPr>
        <p:spPr>
          <a:xfrm>
            <a:off x="4555735" y="1958787"/>
            <a:ext cx="7208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prstClr val="white"/>
                </a:solidFill>
              </a:rPr>
              <a:t>В книжных магазинах страны</a:t>
            </a:r>
            <a:r>
              <a:rPr lang="en-US" sz="2400" b="1" dirty="0">
                <a:solidFill>
                  <a:prstClr val="white"/>
                </a:solidFill>
              </a:rPr>
              <a:t>,</a:t>
            </a:r>
            <a:r>
              <a:rPr lang="ru-RU" sz="2400" b="1" dirty="0">
                <a:solidFill>
                  <a:prstClr val="white"/>
                </a:solidFill>
              </a:rPr>
              <a:t> в том числе </a:t>
            </a:r>
          </a:p>
          <a:p>
            <a:pPr lvl="0"/>
            <a:r>
              <a:rPr lang="ru-RU" sz="2400" b="1" dirty="0">
                <a:solidFill>
                  <a:prstClr val="white"/>
                </a:solidFill>
              </a:rPr>
              <a:t>в сетях книжной торговли: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11342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09CCA1A-A8DD-6D4F-B40E-A74ABE5BDF29}"/>
              </a:ext>
            </a:extLst>
          </p:cNvPr>
          <p:cNvSpPr txBox="1"/>
          <p:nvPr/>
        </p:nvSpPr>
        <p:spPr>
          <a:xfrm>
            <a:off x="2313709" y="1454727"/>
            <a:ext cx="48147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FFC000"/>
                </a:solidFill>
              </a:rPr>
              <a:t>Симон Соловейчик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3C33DC-A5F2-874D-B823-B03317FB9484}"/>
              </a:ext>
            </a:extLst>
          </p:cNvPr>
          <p:cNvSpPr txBox="1"/>
          <p:nvPr/>
        </p:nvSpPr>
        <p:spPr>
          <a:xfrm>
            <a:off x="2313709" y="2535382"/>
            <a:ext cx="89402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C000"/>
                </a:solidFill>
              </a:rPr>
              <a:t>Учение с увлечением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2D5FD9E-4332-8745-8956-E6981E50DC89}"/>
              </a:ext>
            </a:extLst>
          </p:cNvPr>
          <p:cNvSpPr txBox="1"/>
          <p:nvPr/>
        </p:nvSpPr>
        <p:spPr>
          <a:xfrm>
            <a:off x="2313709" y="4148532"/>
            <a:ext cx="1438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C000"/>
                </a:solidFill>
              </a:rPr>
              <a:t>Роман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026B21-5F76-CD46-B635-263EA10C9D0F}"/>
              </a:ext>
            </a:extLst>
          </p:cNvPr>
          <p:cNvSpPr txBox="1"/>
          <p:nvPr/>
        </p:nvSpPr>
        <p:spPr>
          <a:xfrm>
            <a:off x="2313709" y="5734364"/>
            <a:ext cx="792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/>
              <a:t>Соловейчиковские</a:t>
            </a:r>
            <a:r>
              <a:rPr lang="ru-RU" sz="2400" b="1" dirty="0"/>
              <a:t> чтения  </a:t>
            </a:r>
            <a:r>
              <a:rPr lang="en-US" sz="2400" b="1" dirty="0"/>
              <a:t>|</a:t>
            </a:r>
            <a:r>
              <a:rPr lang="ru-RU" sz="2400" b="1" dirty="0"/>
              <a:t>  01 октября 2019 / 16:00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46475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знак, сид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9B85898-56ED-A94C-B73C-FA91B9D2E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872" y="965200"/>
            <a:ext cx="2917458" cy="4290381"/>
          </a:xfrm>
          <a:prstGeom prst="rect">
            <a:avLst/>
          </a:prstGeom>
          <a:ln w="190500">
            <a:solidFill>
              <a:srgbClr val="FFFFFF"/>
            </a:solidFill>
          </a:ln>
          <a:effectLst>
            <a:reflection blurRad="38100" stA="52000" endA="300" endPos="30000" dir="5400000" sy="-100000" algn="bl" rotWithShape="0"/>
            <a:softEdge rad="1905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BBC0F04-9FBB-6D46-A2FE-B7F6CC444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0047" y="965199"/>
            <a:ext cx="3142704" cy="4290381"/>
          </a:xfrm>
          <a:prstGeom prst="rect">
            <a:avLst/>
          </a:prstGeom>
          <a:ln w="190500">
            <a:solidFill>
              <a:srgbClr val="FFFFFF"/>
            </a:solidFill>
          </a:ln>
          <a:effectLst>
            <a:reflection blurRad="38100" stA="52000" endA="300" endPos="30000" dir="5400000" sy="-100000" algn="bl" rotWithShape="0"/>
            <a:softEdge rad="19050"/>
          </a:effectLst>
        </p:spPr>
      </p:pic>
    </p:spTree>
    <p:extLst>
      <p:ext uri="{BB962C8B-B14F-4D97-AF65-F5344CB8AC3E}">
        <p14:creationId xmlns:p14="http://schemas.microsoft.com/office/powerpoint/2010/main" val="350841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4453" y="2815073"/>
            <a:ext cx="7002589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>
                <a:solidFill>
                  <a:srgbClr val="FFC000"/>
                </a:solidFill>
              </a:rPr>
              <a:t>Роман о любви к учению</a:t>
            </a:r>
          </a:p>
        </p:txBody>
      </p:sp>
    </p:spTree>
    <p:extLst>
      <p:ext uri="{BB962C8B-B14F-4D97-AF65-F5344CB8AC3E}">
        <p14:creationId xmlns:p14="http://schemas.microsoft.com/office/powerpoint/2010/main" val="800109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403C81E-1EA2-084D-9531-50020FF822A1}"/>
              </a:ext>
            </a:extLst>
          </p:cNvPr>
          <p:cNvSpPr/>
          <p:nvPr/>
        </p:nvSpPr>
        <p:spPr>
          <a:xfrm>
            <a:off x="2527004" y="905779"/>
            <a:ext cx="6096000" cy="54107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340" fontAlgn="ctr">
              <a:lnSpc>
                <a:spcPct val="120000"/>
              </a:lnSpc>
              <a:spcAft>
                <a:spcPts val="0"/>
              </a:spcAft>
            </a:pPr>
            <a:r>
              <a:rPr lang="ru-RU" sz="2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Глава   1. </a:t>
            </a:r>
            <a:r>
              <a:rPr lang="ru-RU" sz="2400" cap="all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Учение	</a:t>
            </a:r>
            <a:endParaRPr lang="ru-RU" sz="20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fontAlgn="ctr">
              <a:lnSpc>
                <a:spcPct val="120000"/>
              </a:lnSpc>
              <a:spcAft>
                <a:spcPts val="0"/>
              </a:spcAft>
            </a:pPr>
            <a:r>
              <a:rPr lang="ru-RU" sz="2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Глава   2. </a:t>
            </a:r>
            <a:r>
              <a:rPr lang="ru-RU" sz="2400" cap="all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Увлечение	</a:t>
            </a:r>
            <a:endParaRPr lang="ru-RU" sz="20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fontAlgn="ctr">
              <a:lnSpc>
                <a:spcPct val="120000"/>
              </a:lnSpc>
              <a:spcAft>
                <a:spcPts val="0"/>
              </a:spcAft>
            </a:pPr>
            <a:r>
              <a:rPr lang="ru-RU" sz="2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Глава   3. </a:t>
            </a:r>
            <a:r>
              <a:rPr lang="ru-RU" sz="2400" cap="all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Время	</a:t>
            </a:r>
            <a:endParaRPr lang="ru-RU" sz="20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fontAlgn="ctr">
              <a:lnSpc>
                <a:spcPct val="120000"/>
              </a:lnSpc>
              <a:spcAft>
                <a:spcPts val="0"/>
              </a:spcAft>
            </a:pPr>
            <a:r>
              <a:rPr lang="ru-RU" sz="2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Глава   4. </a:t>
            </a:r>
            <a:r>
              <a:rPr lang="ru-RU" sz="2400" cap="all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Воля	</a:t>
            </a:r>
            <a:endParaRPr lang="ru-RU" sz="20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fontAlgn="ctr">
              <a:lnSpc>
                <a:spcPct val="120000"/>
              </a:lnSpc>
              <a:spcAft>
                <a:spcPts val="0"/>
              </a:spcAft>
            </a:pPr>
            <a:r>
              <a:rPr lang="ru-RU" sz="2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Глава   5. </a:t>
            </a:r>
            <a:r>
              <a:rPr lang="ru-RU" sz="2400" cap="all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Вера в себя		</a:t>
            </a:r>
            <a:endParaRPr lang="ru-RU" sz="20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fontAlgn="ctr">
              <a:lnSpc>
                <a:spcPct val="120000"/>
              </a:lnSpc>
              <a:spcAft>
                <a:spcPts val="0"/>
              </a:spcAft>
            </a:pPr>
            <a:r>
              <a:rPr lang="ru-RU" sz="2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Глава   6. </a:t>
            </a:r>
            <a:r>
              <a:rPr lang="ru-RU" sz="2400" cap="all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Умственный труд	</a:t>
            </a:r>
            <a:endParaRPr lang="ru-RU" sz="20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fontAlgn="ctr">
              <a:lnSpc>
                <a:spcPct val="120000"/>
              </a:lnSpc>
              <a:spcAft>
                <a:spcPts val="0"/>
              </a:spcAft>
            </a:pPr>
            <a:r>
              <a:rPr lang="ru-RU" sz="2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Глава   7. </a:t>
            </a:r>
            <a:r>
              <a:rPr lang="ru-RU" sz="2400" cap="all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Труд души		</a:t>
            </a:r>
            <a:endParaRPr lang="ru-RU" sz="20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fontAlgn="ctr">
              <a:lnSpc>
                <a:spcPct val="120000"/>
              </a:lnSpc>
              <a:spcAft>
                <a:spcPts val="0"/>
              </a:spcAft>
            </a:pPr>
            <a:r>
              <a:rPr lang="ru-RU" sz="2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Глава   8. </a:t>
            </a:r>
            <a:r>
              <a:rPr lang="ru-RU" sz="2400" cap="all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Внимание		</a:t>
            </a:r>
            <a:endParaRPr lang="ru-RU" sz="20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fontAlgn="ctr">
              <a:lnSpc>
                <a:spcPct val="120000"/>
              </a:lnSpc>
              <a:spcAft>
                <a:spcPts val="0"/>
              </a:spcAft>
            </a:pPr>
            <a:r>
              <a:rPr lang="ru-RU" sz="2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Глава   9. </a:t>
            </a:r>
            <a:r>
              <a:rPr lang="ru-RU" sz="2400" cap="all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Память		</a:t>
            </a:r>
            <a:endParaRPr lang="ru-RU" sz="20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fontAlgn="ctr">
              <a:lnSpc>
                <a:spcPct val="120000"/>
              </a:lnSpc>
              <a:spcAft>
                <a:spcPts val="0"/>
              </a:spcAft>
            </a:pPr>
            <a:r>
              <a:rPr lang="ru-RU" sz="2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Глава 10. </a:t>
            </a:r>
            <a:r>
              <a:rPr lang="ru-RU" sz="2400" cap="all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Уроки в школе	</a:t>
            </a:r>
            <a:endParaRPr lang="ru-RU" sz="20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fontAlgn="ctr">
              <a:lnSpc>
                <a:spcPct val="120000"/>
              </a:lnSpc>
              <a:spcAft>
                <a:spcPts val="0"/>
              </a:spcAft>
            </a:pPr>
            <a:r>
              <a:rPr lang="ru-RU" sz="2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Глава 11. </a:t>
            </a:r>
            <a:r>
              <a:rPr lang="ru-RU" sz="2400" cap="all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Уроки дома</a:t>
            </a:r>
          </a:p>
          <a:p>
            <a:pPr marL="180340" fontAlgn="ctr">
              <a:lnSpc>
                <a:spcPct val="120000"/>
              </a:lnSpc>
              <a:spcAft>
                <a:spcPts val="0"/>
              </a:spcAft>
            </a:pPr>
            <a:r>
              <a:rPr lang="ru-RU" sz="2400" cap="all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</a:t>
            </a:r>
            <a:r>
              <a:rPr lang="ru-RU" sz="24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лава</a:t>
            </a:r>
            <a:r>
              <a:rPr lang="ru-RU" sz="2400" cap="all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12. ЧТЕНИЕ	</a:t>
            </a:r>
            <a:endParaRPr lang="ru-RU" sz="16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677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438C46-2051-4F43-B009-F27E6E2194B5}"/>
              </a:ext>
            </a:extLst>
          </p:cNvPr>
          <p:cNvSpPr txBox="1"/>
          <p:nvPr/>
        </p:nvSpPr>
        <p:spPr>
          <a:xfrm>
            <a:off x="2170588" y="2652412"/>
            <a:ext cx="7953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Наша практическая задача — привести роман с обычными школьными науками к счастливому концу, к победе любви</a:t>
            </a:r>
          </a:p>
        </p:txBody>
      </p:sp>
    </p:spTree>
    <p:extLst>
      <p:ext uri="{BB962C8B-B14F-4D97-AF65-F5344CB8AC3E}">
        <p14:creationId xmlns:p14="http://schemas.microsoft.com/office/powerpoint/2010/main" val="691542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AE9ABFE-CD91-6F44-A4CA-60AC68FBD9A5}"/>
              </a:ext>
            </a:extLst>
          </p:cNvPr>
          <p:cNvSpPr/>
          <p:nvPr/>
        </p:nvSpPr>
        <p:spPr>
          <a:xfrm>
            <a:off x="2170588" y="1117823"/>
            <a:ext cx="4453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Глава   1. </a:t>
            </a:r>
            <a:r>
              <a:rPr lang="ru-RU" sz="2800" cap="all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учение</a:t>
            </a:r>
            <a:endParaRPr lang="ru-RU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438C46-2051-4F43-B009-F27E6E2194B5}"/>
              </a:ext>
            </a:extLst>
          </p:cNvPr>
          <p:cNvSpPr txBox="1"/>
          <p:nvPr/>
        </p:nvSpPr>
        <p:spPr>
          <a:xfrm>
            <a:off x="2170588" y="1872081"/>
            <a:ext cx="7953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Наша практическая задача — привести роман с обычными школьными науками к счастливому концу, к победе любви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0C63E0-F0FF-594E-8AE8-2E9E452BCFEB}"/>
              </a:ext>
            </a:extLst>
          </p:cNvPr>
          <p:cNvSpPr txBox="1"/>
          <p:nvPr/>
        </p:nvSpPr>
        <p:spPr>
          <a:xfrm>
            <a:off x="2170588" y="3246895"/>
            <a:ext cx="629148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C000"/>
                </a:solidFill>
              </a:rPr>
              <a:t>Центральный вопрос:</a:t>
            </a:r>
          </a:p>
          <a:p>
            <a:endParaRPr lang="ru-RU" sz="1400" dirty="0">
              <a:solidFill>
                <a:srgbClr val="FFC000"/>
              </a:solidFill>
            </a:endParaRPr>
          </a:p>
          <a:p>
            <a:r>
              <a:rPr lang="ru-RU" sz="3600" b="1" dirty="0">
                <a:solidFill>
                  <a:srgbClr val="FFC000"/>
                </a:solidFill>
              </a:rPr>
              <a:t>зачем человеку учиться?</a:t>
            </a:r>
          </a:p>
          <a:p>
            <a:r>
              <a:rPr lang="ru-RU" sz="1200" dirty="0">
                <a:solidFill>
                  <a:srgbClr val="FFC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3600871"/>
      </p:ext>
    </p:extLst>
  </p:cSld>
  <p:clrMapOvr>
    <a:masterClrMapping/>
  </p:clrMapOvr>
</p:sld>
</file>

<file path=ppt/theme/theme1.xml><?xml version="1.0" encoding="utf-8"?>
<a:theme xmlns:a="http://schemas.openxmlformats.org/drawingml/2006/main" name="TF10001006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06" id="{A55DF1DA-22EC-4DA4-B170-D3F0FF81047C}" vid="{3BFA2149-51D1-489C-9B65-4F9563B089D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1219</Words>
  <Application>Microsoft Macintosh PowerPoint</Application>
  <PresentationFormat>Широкоэкранный</PresentationFormat>
  <Paragraphs>183</Paragraphs>
  <Slides>38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Calibri</vt:lpstr>
      <vt:lpstr>Corbel</vt:lpstr>
      <vt:lpstr>Helvetica</vt:lpstr>
      <vt:lpstr>Helvetica Neue</vt:lpstr>
      <vt:lpstr>Times New Roman</vt:lpstr>
      <vt:lpstr>TF10001006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 Soloveychik</dc:creator>
  <cp:lastModifiedBy>пользователь Microsoft Office</cp:lastModifiedBy>
  <cp:revision>37</cp:revision>
  <cp:lastPrinted>2019-10-01T07:37:16Z</cp:lastPrinted>
  <dcterms:created xsi:type="dcterms:W3CDTF">2019-08-22T03:23:17Z</dcterms:created>
  <dcterms:modified xsi:type="dcterms:W3CDTF">2019-10-04T13:37:16Z</dcterms:modified>
</cp:coreProperties>
</file>