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85"/>
  </p:notesMasterIdLst>
  <p:sldIdLst>
    <p:sldId id="256" r:id="rId2"/>
    <p:sldId id="262" r:id="rId3"/>
    <p:sldId id="341" r:id="rId4"/>
    <p:sldId id="264" r:id="rId5"/>
    <p:sldId id="265" r:id="rId6"/>
    <p:sldId id="266" r:id="rId7"/>
    <p:sldId id="263" r:id="rId8"/>
    <p:sldId id="261" r:id="rId9"/>
    <p:sldId id="259" r:id="rId10"/>
    <p:sldId id="269" r:id="rId11"/>
    <p:sldId id="273" r:id="rId12"/>
    <p:sldId id="270" r:id="rId13"/>
    <p:sldId id="271" r:id="rId14"/>
    <p:sldId id="274" r:id="rId15"/>
    <p:sldId id="275" r:id="rId16"/>
    <p:sldId id="276" r:id="rId17"/>
    <p:sldId id="277" r:id="rId18"/>
    <p:sldId id="278" r:id="rId19"/>
    <p:sldId id="279" r:id="rId20"/>
    <p:sldId id="342" r:id="rId21"/>
    <p:sldId id="280" r:id="rId22"/>
    <p:sldId id="281" r:id="rId23"/>
    <p:sldId id="282" r:id="rId24"/>
    <p:sldId id="283" r:id="rId25"/>
    <p:sldId id="284" r:id="rId26"/>
    <p:sldId id="272" r:id="rId27"/>
    <p:sldId id="289" r:id="rId28"/>
    <p:sldId id="288" r:id="rId29"/>
    <p:sldId id="287" r:id="rId30"/>
    <p:sldId id="286" r:id="rId31"/>
    <p:sldId id="285" r:id="rId32"/>
    <p:sldId id="290" r:id="rId33"/>
    <p:sldId id="303" r:id="rId34"/>
    <p:sldId id="302" r:id="rId35"/>
    <p:sldId id="301" r:id="rId36"/>
    <p:sldId id="300" r:id="rId37"/>
    <p:sldId id="299" r:id="rId38"/>
    <p:sldId id="298" r:id="rId39"/>
    <p:sldId id="296" r:id="rId40"/>
    <p:sldId id="295" r:id="rId41"/>
    <p:sldId id="304" r:id="rId42"/>
    <p:sldId id="294" r:id="rId43"/>
    <p:sldId id="293" r:id="rId44"/>
    <p:sldId id="305" r:id="rId45"/>
    <p:sldId id="292" r:id="rId46"/>
    <p:sldId id="291" r:id="rId47"/>
    <p:sldId id="320" r:id="rId48"/>
    <p:sldId id="313" r:id="rId49"/>
    <p:sldId id="312" r:id="rId50"/>
    <p:sldId id="311" r:id="rId51"/>
    <p:sldId id="310" r:id="rId52"/>
    <p:sldId id="309" r:id="rId53"/>
    <p:sldId id="308" r:id="rId54"/>
    <p:sldId id="307" r:id="rId55"/>
    <p:sldId id="306" r:id="rId56"/>
    <p:sldId id="336" r:id="rId57"/>
    <p:sldId id="319" r:id="rId58"/>
    <p:sldId id="318" r:id="rId59"/>
    <p:sldId id="337" r:id="rId60"/>
    <p:sldId id="317" r:id="rId61"/>
    <p:sldId id="316" r:id="rId62"/>
    <p:sldId id="315" r:id="rId63"/>
    <p:sldId id="321" r:id="rId64"/>
    <p:sldId id="335" r:id="rId65"/>
    <p:sldId id="334" r:id="rId66"/>
    <p:sldId id="333" r:id="rId67"/>
    <p:sldId id="332" r:id="rId68"/>
    <p:sldId id="331" r:id="rId69"/>
    <p:sldId id="330" r:id="rId70"/>
    <p:sldId id="329" r:id="rId71"/>
    <p:sldId id="328" r:id="rId72"/>
    <p:sldId id="327" r:id="rId73"/>
    <p:sldId id="338" r:id="rId74"/>
    <p:sldId id="326" r:id="rId75"/>
    <p:sldId id="325" r:id="rId76"/>
    <p:sldId id="324" r:id="rId77"/>
    <p:sldId id="323" r:id="rId78"/>
    <p:sldId id="339" r:id="rId79"/>
    <p:sldId id="322" r:id="rId80"/>
    <p:sldId id="314" r:id="rId81"/>
    <p:sldId id="340" r:id="rId82"/>
    <p:sldId id="343" r:id="rId83"/>
    <p:sldId id="344" r:id="rId84"/>
  </p:sldIdLst>
  <p:sldSz cx="9144000" cy="9144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6256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16256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16256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16256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16256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16256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16256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16256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16256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15:guide id="1" orient="horz" pos="288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7" d="100"/>
          <a:sy n="77" d="100"/>
        </p:scale>
        <p:origin x="984" y="96"/>
      </p:cViewPr>
      <p:guideLst>
        <p:guide orient="horz" pos="288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7" name="Shape 97"/>
          <p:cNvSpPr>
            <a:spLocks noGrp="1" noRot="1" noChangeAspect="1"/>
          </p:cNvSpPr>
          <p:nvPr>
            <p:ph type="sldImg"/>
          </p:nvPr>
        </p:nvSpPr>
        <p:spPr>
          <a:xfrm>
            <a:off x="1143000" y="685800"/>
            <a:ext cx="4572000" cy="3429000"/>
          </a:xfrm>
          <a:prstGeom prst="rect">
            <a:avLst/>
          </a:prstGeom>
        </p:spPr>
        <p:txBody>
          <a:bodyPr/>
          <a:lstStyle/>
          <a:p>
            <a:endParaRPr/>
          </a:p>
        </p:txBody>
      </p:sp>
      <p:sp>
        <p:nvSpPr>
          <p:cNvPr id="98" name="Shape 98"/>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3990861294"/>
      </p:ext>
    </p:extLst>
  </p:cSld>
  <p:clrMap bg1="lt1" tx1="dk1" bg2="lt2" tx2="dk2" accent1="accent1" accent2="accent2" accent3="accent3" accent4="accent4" accent5="accent5" accent6="accent6" hlink="hlink" folHlink="folHlink"/>
  <p:notesStyle>
    <a:lvl1pPr defTabSz="1625600" latinLnBrk="0">
      <a:defRPr sz="2000">
        <a:latin typeface="+mj-lt"/>
        <a:ea typeface="+mj-ea"/>
        <a:cs typeface="+mj-cs"/>
        <a:sym typeface="Calibri"/>
      </a:defRPr>
    </a:lvl1pPr>
    <a:lvl2pPr indent="228600" defTabSz="1625600" latinLnBrk="0">
      <a:defRPr sz="2000">
        <a:latin typeface="+mj-lt"/>
        <a:ea typeface="+mj-ea"/>
        <a:cs typeface="+mj-cs"/>
        <a:sym typeface="Calibri"/>
      </a:defRPr>
    </a:lvl2pPr>
    <a:lvl3pPr indent="457200" defTabSz="1625600" latinLnBrk="0">
      <a:defRPr sz="2000">
        <a:latin typeface="+mj-lt"/>
        <a:ea typeface="+mj-ea"/>
        <a:cs typeface="+mj-cs"/>
        <a:sym typeface="Calibri"/>
      </a:defRPr>
    </a:lvl3pPr>
    <a:lvl4pPr indent="685800" defTabSz="1625600" latinLnBrk="0">
      <a:defRPr sz="2000">
        <a:latin typeface="+mj-lt"/>
        <a:ea typeface="+mj-ea"/>
        <a:cs typeface="+mj-cs"/>
        <a:sym typeface="Calibri"/>
      </a:defRPr>
    </a:lvl4pPr>
    <a:lvl5pPr indent="914400" defTabSz="1625600" latinLnBrk="0">
      <a:defRPr sz="2000">
        <a:latin typeface="+mj-lt"/>
        <a:ea typeface="+mj-ea"/>
        <a:cs typeface="+mj-cs"/>
        <a:sym typeface="Calibri"/>
      </a:defRPr>
    </a:lvl5pPr>
    <a:lvl6pPr indent="1143000" defTabSz="1625600" latinLnBrk="0">
      <a:defRPr sz="2000">
        <a:latin typeface="+mj-lt"/>
        <a:ea typeface="+mj-ea"/>
        <a:cs typeface="+mj-cs"/>
        <a:sym typeface="Calibri"/>
      </a:defRPr>
    </a:lvl6pPr>
    <a:lvl7pPr indent="1371600" defTabSz="1625600" latinLnBrk="0">
      <a:defRPr sz="2000">
        <a:latin typeface="+mj-lt"/>
        <a:ea typeface="+mj-ea"/>
        <a:cs typeface="+mj-cs"/>
        <a:sym typeface="Calibri"/>
      </a:defRPr>
    </a:lvl7pPr>
    <a:lvl8pPr indent="1600200" defTabSz="1625600" latinLnBrk="0">
      <a:defRPr sz="2000">
        <a:latin typeface="+mj-lt"/>
        <a:ea typeface="+mj-ea"/>
        <a:cs typeface="+mj-cs"/>
        <a:sym typeface="Calibri"/>
      </a:defRPr>
    </a:lvl8pPr>
    <a:lvl9pPr indent="1828800" defTabSz="1625600" latinLnBrk="0">
      <a:defRPr sz="2000">
        <a:latin typeface="+mj-lt"/>
        <a:ea typeface="+mj-ea"/>
        <a:cs typeface="+mj-cs"/>
        <a:sym typeface="Calibri"/>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Титульный слайд">
    <p:spTree>
      <p:nvGrpSpPr>
        <p:cNvPr id="1" name=""/>
        <p:cNvGrpSpPr/>
        <p:nvPr/>
      </p:nvGrpSpPr>
      <p:grpSpPr>
        <a:xfrm>
          <a:off x="0" y="0"/>
          <a:ext cx="0" cy="0"/>
          <a:chOff x="0" y="0"/>
          <a:chExt cx="0" cy="0"/>
        </a:xfrm>
      </p:grpSpPr>
      <p:sp>
        <p:nvSpPr>
          <p:cNvPr id="12" name="Текст заголовка"/>
          <p:cNvSpPr txBox="1">
            <a:spLocks noGrp="1"/>
          </p:cNvSpPr>
          <p:nvPr>
            <p:ph type="title"/>
          </p:nvPr>
        </p:nvSpPr>
        <p:spPr>
          <a:xfrm>
            <a:off x="685800" y="3598069"/>
            <a:ext cx="7772400" cy="1102520"/>
          </a:xfrm>
          <a:prstGeom prst="rect">
            <a:avLst/>
          </a:prstGeom>
        </p:spPr>
        <p:txBody>
          <a:bodyPr/>
          <a:lstStyle/>
          <a:p>
            <a:r>
              <a:t>Текст заголовка</a:t>
            </a:r>
          </a:p>
        </p:txBody>
      </p:sp>
      <p:sp>
        <p:nvSpPr>
          <p:cNvPr id="13" name="Уровень текста 1…"/>
          <p:cNvSpPr txBox="1">
            <a:spLocks noGrp="1"/>
          </p:cNvSpPr>
          <p:nvPr>
            <p:ph type="body" sz="quarter" idx="1"/>
          </p:nvPr>
        </p:nvSpPr>
        <p:spPr>
          <a:xfrm>
            <a:off x="1371600" y="4914900"/>
            <a:ext cx="6400800" cy="1314450"/>
          </a:xfrm>
          <a:prstGeom prst="rect">
            <a:avLst/>
          </a:prstGeom>
        </p:spPr>
        <p:txBody>
          <a:bodyPr/>
          <a:lstStyle>
            <a:lvl1pPr marL="0" indent="0" algn="ctr">
              <a:buSzTx/>
              <a:buFontTx/>
              <a:buNone/>
              <a:defRPr>
                <a:solidFill>
                  <a:srgbClr val="888888"/>
                </a:solidFill>
              </a:defRPr>
            </a:lvl1pPr>
            <a:lvl2pPr marL="0" indent="457200" algn="ctr">
              <a:buSzTx/>
              <a:buFontTx/>
              <a:buNone/>
              <a:defRPr>
                <a:solidFill>
                  <a:srgbClr val="888888"/>
                </a:solidFill>
              </a:defRPr>
            </a:lvl2pPr>
            <a:lvl3pPr marL="0" indent="914400" algn="ctr">
              <a:buSzTx/>
              <a:buFontTx/>
              <a:buNone/>
              <a:defRPr>
                <a:solidFill>
                  <a:srgbClr val="888888"/>
                </a:solidFill>
              </a:defRPr>
            </a:lvl3pPr>
            <a:lvl4pPr marL="0" indent="1371600" algn="ctr">
              <a:buSzTx/>
              <a:buFontTx/>
              <a:buNone/>
              <a:defRPr>
                <a:solidFill>
                  <a:srgbClr val="888888"/>
                </a:solidFill>
              </a:defRPr>
            </a:lvl4pPr>
            <a:lvl5pPr marL="0" indent="1828800" algn="ctr">
              <a:buSzTx/>
              <a:buFontTx/>
              <a:buNone/>
              <a:defRPr>
                <a:solidFill>
                  <a:srgbClr val="888888"/>
                </a:solidFill>
              </a:defRPr>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4"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Заголовок раздела">
    <p:spTree>
      <p:nvGrpSpPr>
        <p:cNvPr id="1" name=""/>
        <p:cNvGrpSpPr/>
        <p:nvPr/>
      </p:nvGrpSpPr>
      <p:grpSpPr>
        <a:xfrm>
          <a:off x="0" y="0"/>
          <a:ext cx="0" cy="0"/>
          <a:chOff x="0" y="0"/>
          <a:chExt cx="0" cy="0"/>
        </a:xfrm>
      </p:grpSpPr>
      <p:sp>
        <p:nvSpPr>
          <p:cNvPr id="30"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Два объекта">
    <p:spTree>
      <p:nvGrpSpPr>
        <p:cNvPr id="1" name=""/>
        <p:cNvGrpSpPr/>
        <p:nvPr/>
      </p:nvGrpSpPr>
      <p:grpSpPr>
        <a:xfrm>
          <a:off x="0" y="0"/>
          <a:ext cx="0" cy="0"/>
          <a:chOff x="0" y="0"/>
          <a:chExt cx="0" cy="0"/>
        </a:xfrm>
      </p:grpSpPr>
      <p:pic>
        <p:nvPicPr>
          <p:cNvPr id="37" name="Рисунок 6" descr="Рисунок 6"/>
          <p:cNvPicPr>
            <a:picLocks noChangeAspect="1"/>
          </p:cNvPicPr>
          <p:nvPr/>
        </p:nvPicPr>
        <p:blipFill>
          <a:blip r:embed="rId2">
            <a:extLst/>
          </a:blip>
          <a:stretch>
            <a:fillRect/>
          </a:stretch>
        </p:blipFill>
        <p:spPr>
          <a:xfrm>
            <a:off x="0" y="2000250"/>
            <a:ext cx="9144000" cy="5143500"/>
          </a:xfrm>
          <a:prstGeom prst="rect">
            <a:avLst/>
          </a:prstGeom>
          <a:ln w="12700">
            <a:miter lim="400000"/>
          </a:ln>
        </p:spPr>
      </p:pic>
      <p:sp>
        <p:nvSpPr>
          <p:cNvPr id="38" name="Текст заголовка"/>
          <p:cNvSpPr txBox="1">
            <a:spLocks noGrp="1"/>
          </p:cNvSpPr>
          <p:nvPr>
            <p:ph type="title"/>
          </p:nvPr>
        </p:nvSpPr>
        <p:spPr>
          <a:prstGeom prst="rect">
            <a:avLst/>
          </a:prstGeom>
        </p:spPr>
        <p:txBody>
          <a:bodyPr/>
          <a:lstStyle/>
          <a:p>
            <a:r>
              <a:t>Текст заголовка</a:t>
            </a:r>
          </a:p>
        </p:txBody>
      </p:sp>
      <p:sp>
        <p:nvSpPr>
          <p:cNvPr id="39" name="Уровень текста 1…"/>
          <p:cNvSpPr txBox="1">
            <a:spLocks noGrp="1"/>
          </p:cNvSpPr>
          <p:nvPr>
            <p:ph type="body" sz="quarter" idx="1"/>
          </p:nvPr>
        </p:nvSpPr>
        <p:spPr>
          <a:xfrm>
            <a:off x="457200" y="3200400"/>
            <a:ext cx="4038600" cy="3394473"/>
          </a:xfrm>
          <a:prstGeom prst="rect">
            <a:avLst/>
          </a:prstGeom>
        </p:spPr>
        <p:txBody>
          <a:bodyPr/>
          <a:lstStyle>
            <a:lvl1pPr marL="587828" indent="-587828">
              <a:spcBef>
                <a:spcPts val="1100"/>
              </a:spcBef>
              <a:defRPr sz="4800"/>
            </a:lvl1pPr>
            <a:lvl2pPr>
              <a:spcBef>
                <a:spcPts val="1100"/>
              </a:spcBef>
              <a:defRPr sz="4800"/>
            </a:lvl2pPr>
            <a:lvl3pPr marL="1463039" indent="-548639">
              <a:spcBef>
                <a:spcPts val="1100"/>
              </a:spcBef>
              <a:defRPr sz="4800"/>
            </a:lvl3pPr>
            <a:lvl4pPr marL="1981200" indent="-609600">
              <a:spcBef>
                <a:spcPts val="1100"/>
              </a:spcBef>
              <a:defRPr sz="4800"/>
            </a:lvl4pPr>
            <a:lvl5pPr marL="2438400" indent="-609600">
              <a:spcBef>
                <a:spcPts val="1100"/>
              </a:spcBef>
              <a:defRPr sz="480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40"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Сравнение">
    <p:spTree>
      <p:nvGrpSpPr>
        <p:cNvPr id="1" name=""/>
        <p:cNvGrpSpPr/>
        <p:nvPr/>
      </p:nvGrpSpPr>
      <p:grpSpPr>
        <a:xfrm>
          <a:off x="0" y="0"/>
          <a:ext cx="0" cy="0"/>
          <a:chOff x="0" y="0"/>
          <a:chExt cx="0" cy="0"/>
        </a:xfrm>
      </p:grpSpPr>
      <p:pic>
        <p:nvPicPr>
          <p:cNvPr id="47" name="Рисунок 6" descr="Рисунок 6"/>
          <p:cNvPicPr>
            <a:picLocks noChangeAspect="1"/>
          </p:cNvPicPr>
          <p:nvPr/>
        </p:nvPicPr>
        <p:blipFill>
          <a:blip r:embed="rId2">
            <a:extLst/>
          </a:blip>
          <a:stretch>
            <a:fillRect/>
          </a:stretch>
        </p:blipFill>
        <p:spPr>
          <a:xfrm>
            <a:off x="0" y="2000250"/>
            <a:ext cx="9144000" cy="5143500"/>
          </a:xfrm>
          <a:prstGeom prst="rect">
            <a:avLst/>
          </a:prstGeom>
          <a:ln w="12700">
            <a:miter lim="400000"/>
          </a:ln>
        </p:spPr>
      </p:pic>
      <p:sp>
        <p:nvSpPr>
          <p:cNvPr id="48" name="Текст заголовка"/>
          <p:cNvSpPr txBox="1">
            <a:spLocks noGrp="1"/>
          </p:cNvSpPr>
          <p:nvPr>
            <p:ph type="title"/>
          </p:nvPr>
        </p:nvSpPr>
        <p:spPr>
          <a:prstGeom prst="rect">
            <a:avLst/>
          </a:prstGeom>
        </p:spPr>
        <p:txBody>
          <a:bodyPr/>
          <a:lstStyle/>
          <a:p>
            <a:r>
              <a:t>Текст заголовка</a:t>
            </a:r>
          </a:p>
        </p:txBody>
      </p:sp>
      <p:sp>
        <p:nvSpPr>
          <p:cNvPr id="49" name="Уровень текста 1…"/>
          <p:cNvSpPr txBox="1">
            <a:spLocks noGrp="1"/>
          </p:cNvSpPr>
          <p:nvPr>
            <p:ph type="body" sz="quarter" idx="1"/>
          </p:nvPr>
        </p:nvSpPr>
        <p:spPr>
          <a:xfrm>
            <a:off x="457200" y="3151584"/>
            <a:ext cx="4040188" cy="479823"/>
          </a:xfrm>
          <a:prstGeom prst="rect">
            <a:avLst/>
          </a:prstGeom>
        </p:spPr>
        <p:txBody>
          <a:bodyPr anchor="b"/>
          <a:lstStyle>
            <a:lvl1pPr marL="0" indent="0">
              <a:spcBef>
                <a:spcPts val="1000"/>
              </a:spcBef>
              <a:buSzTx/>
              <a:buFontTx/>
              <a:buNone/>
              <a:defRPr sz="4200" b="1"/>
            </a:lvl1pPr>
            <a:lvl2pPr marL="0" indent="457200">
              <a:spcBef>
                <a:spcPts val="1000"/>
              </a:spcBef>
              <a:buSzTx/>
              <a:buFontTx/>
              <a:buNone/>
              <a:defRPr sz="4200" b="1"/>
            </a:lvl2pPr>
            <a:lvl3pPr marL="0" indent="914400">
              <a:spcBef>
                <a:spcPts val="1000"/>
              </a:spcBef>
              <a:buSzTx/>
              <a:buFontTx/>
              <a:buNone/>
              <a:defRPr sz="4200" b="1"/>
            </a:lvl3pPr>
            <a:lvl4pPr marL="0" indent="1371600">
              <a:spcBef>
                <a:spcPts val="1000"/>
              </a:spcBef>
              <a:buSzTx/>
              <a:buFontTx/>
              <a:buNone/>
              <a:defRPr sz="4200" b="1"/>
            </a:lvl4pPr>
            <a:lvl5pPr marL="0" indent="1828800">
              <a:spcBef>
                <a:spcPts val="1000"/>
              </a:spcBef>
              <a:buSzTx/>
              <a:buFontTx/>
              <a:buNone/>
              <a:defRPr sz="4200" b="1"/>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50" name="Текст 4"/>
          <p:cNvSpPr>
            <a:spLocks noGrp="1"/>
          </p:cNvSpPr>
          <p:nvPr>
            <p:ph type="body" sz="quarter" idx="21"/>
          </p:nvPr>
        </p:nvSpPr>
        <p:spPr>
          <a:xfrm>
            <a:off x="4645026" y="3151584"/>
            <a:ext cx="4041776" cy="479823"/>
          </a:xfrm>
          <a:prstGeom prst="rect">
            <a:avLst/>
          </a:prstGeom>
        </p:spPr>
        <p:txBody>
          <a:bodyPr anchor="b"/>
          <a:lstStyle/>
          <a:p>
            <a:pPr marL="0" indent="0">
              <a:spcBef>
                <a:spcPts val="1000"/>
              </a:spcBef>
              <a:buSzTx/>
              <a:buFontTx/>
              <a:buNone/>
              <a:defRPr sz="4200" b="1"/>
            </a:pPr>
            <a:endParaRPr/>
          </a:p>
        </p:txBody>
      </p:sp>
      <p:sp>
        <p:nvSpPr>
          <p:cNvPr id="51"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Только заголовок">
    <p:spTree>
      <p:nvGrpSpPr>
        <p:cNvPr id="1" name=""/>
        <p:cNvGrpSpPr/>
        <p:nvPr/>
      </p:nvGrpSpPr>
      <p:grpSpPr>
        <a:xfrm>
          <a:off x="0" y="0"/>
          <a:ext cx="0" cy="0"/>
          <a:chOff x="0" y="0"/>
          <a:chExt cx="0" cy="0"/>
        </a:xfrm>
      </p:grpSpPr>
      <p:pic>
        <p:nvPicPr>
          <p:cNvPr id="58" name="Рисунок 6" descr="Рисунок 6"/>
          <p:cNvPicPr>
            <a:picLocks noChangeAspect="1"/>
          </p:cNvPicPr>
          <p:nvPr/>
        </p:nvPicPr>
        <p:blipFill>
          <a:blip r:embed="rId2">
            <a:extLst/>
          </a:blip>
          <a:stretch>
            <a:fillRect/>
          </a:stretch>
        </p:blipFill>
        <p:spPr>
          <a:xfrm>
            <a:off x="0" y="2000250"/>
            <a:ext cx="9144000" cy="5143500"/>
          </a:xfrm>
          <a:prstGeom prst="rect">
            <a:avLst/>
          </a:prstGeom>
          <a:ln w="12700">
            <a:miter lim="400000"/>
          </a:ln>
        </p:spPr>
      </p:pic>
      <p:sp>
        <p:nvSpPr>
          <p:cNvPr id="59" name="Текст заголовка"/>
          <p:cNvSpPr txBox="1">
            <a:spLocks noGrp="1"/>
          </p:cNvSpPr>
          <p:nvPr>
            <p:ph type="title"/>
          </p:nvPr>
        </p:nvSpPr>
        <p:spPr>
          <a:prstGeom prst="rect">
            <a:avLst/>
          </a:prstGeom>
        </p:spPr>
        <p:txBody>
          <a:bodyPr/>
          <a:lstStyle/>
          <a:p>
            <a:r>
              <a:t>Текст заголовка</a:t>
            </a:r>
          </a:p>
        </p:txBody>
      </p:sp>
      <p:sp>
        <p:nvSpPr>
          <p:cNvPr id="60"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Объект с подписью">
    <p:spTree>
      <p:nvGrpSpPr>
        <p:cNvPr id="1" name=""/>
        <p:cNvGrpSpPr/>
        <p:nvPr/>
      </p:nvGrpSpPr>
      <p:grpSpPr>
        <a:xfrm>
          <a:off x="0" y="0"/>
          <a:ext cx="0" cy="0"/>
          <a:chOff x="0" y="0"/>
          <a:chExt cx="0" cy="0"/>
        </a:xfrm>
      </p:grpSpPr>
      <p:pic>
        <p:nvPicPr>
          <p:cNvPr id="76" name="Рисунок 6" descr="Рисунок 6"/>
          <p:cNvPicPr>
            <a:picLocks noChangeAspect="1"/>
          </p:cNvPicPr>
          <p:nvPr/>
        </p:nvPicPr>
        <p:blipFill>
          <a:blip r:embed="rId2">
            <a:extLst/>
          </a:blip>
          <a:stretch>
            <a:fillRect/>
          </a:stretch>
        </p:blipFill>
        <p:spPr>
          <a:xfrm>
            <a:off x="0" y="2000250"/>
            <a:ext cx="9144000" cy="5143500"/>
          </a:xfrm>
          <a:prstGeom prst="rect">
            <a:avLst/>
          </a:prstGeom>
          <a:ln w="12700">
            <a:miter lim="400000"/>
          </a:ln>
        </p:spPr>
      </p:pic>
      <p:sp>
        <p:nvSpPr>
          <p:cNvPr id="77" name="Текст заголовка"/>
          <p:cNvSpPr txBox="1">
            <a:spLocks noGrp="1"/>
          </p:cNvSpPr>
          <p:nvPr>
            <p:ph type="title"/>
          </p:nvPr>
        </p:nvSpPr>
        <p:spPr>
          <a:xfrm>
            <a:off x="457201" y="2205036"/>
            <a:ext cx="3008314" cy="871539"/>
          </a:xfrm>
          <a:prstGeom prst="rect">
            <a:avLst/>
          </a:prstGeom>
        </p:spPr>
        <p:txBody>
          <a:bodyPr anchor="b"/>
          <a:lstStyle>
            <a:lvl1pPr algn="l">
              <a:defRPr sz="3400" b="1"/>
            </a:lvl1pPr>
          </a:lstStyle>
          <a:p>
            <a:r>
              <a:t>Текст заголовка</a:t>
            </a:r>
          </a:p>
        </p:txBody>
      </p:sp>
      <p:sp>
        <p:nvSpPr>
          <p:cNvPr id="78" name="Уровень текста 1…"/>
          <p:cNvSpPr txBox="1">
            <a:spLocks noGrp="1"/>
          </p:cNvSpPr>
          <p:nvPr>
            <p:ph type="body" sz="half" idx="1"/>
          </p:nvPr>
        </p:nvSpPr>
        <p:spPr>
          <a:xfrm>
            <a:off x="3575050" y="2205038"/>
            <a:ext cx="5111750" cy="4389836"/>
          </a:xfrm>
          <a:prstGeom prst="rect">
            <a:avLst/>
          </a:prstGeom>
        </p:spPr>
        <p:txBody>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79" name="Текст 3"/>
          <p:cNvSpPr>
            <a:spLocks noGrp="1"/>
          </p:cNvSpPr>
          <p:nvPr>
            <p:ph type="body" sz="quarter" idx="21"/>
          </p:nvPr>
        </p:nvSpPr>
        <p:spPr>
          <a:xfrm>
            <a:off x="457200" y="3076575"/>
            <a:ext cx="3008315" cy="3518298"/>
          </a:xfrm>
          <a:prstGeom prst="rect">
            <a:avLst/>
          </a:prstGeom>
        </p:spPr>
        <p:txBody>
          <a:bodyPr/>
          <a:lstStyle/>
          <a:p>
            <a:pPr marL="0" indent="0">
              <a:spcBef>
                <a:spcPts val="500"/>
              </a:spcBef>
              <a:buSzTx/>
              <a:buFontTx/>
              <a:buNone/>
              <a:defRPr sz="2400"/>
            </a:pPr>
            <a:endParaRPr/>
          </a:p>
        </p:txBody>
      </p:sp>
      <p:sp>
        <p:nvSpPr>
          <p:cNvPr id="80"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Рисунок с подписью">
    <p:spTree>
      <p:nvGrpSpPr>
        <p:cNvPr id="1" name=""/>
        <p:cNvGrpSpPr/>
        <p:nvPr/>
      </p:nvGrpSpPr>
      <p:grpSpPr>
        <a:xfrm>
          <a:off x="0" y="0"/>
          <a:ext cx="0" cy="0"/>
          <a:chOff x="0" y="0"/>
          <a:chExt cx="0" cy="0"/>
        </a:xfrm>
      </p:grpSpPr>
      <p:pic>
        <p:nvPicPr>
          <p:cNvPr id="87" name="Рисунок 6" descr="Рисунок 6"/>
          <p:cNvPicPr>
            <a:picLocks noChangeAspect="1"/>
          </p:cNvPicPr>
          <p:nvPr/>
        </p:nvPicPr>
        <p:blipFill>
          <a:blip r:embed="rId2">
            <a:extLst/>
          </a:blip>
          <a:stretch>
            <a:fillRect/>
          </a:stretch>
        </p:blipFill>
        <p:spPr>
          <a:xfrm>
            <a:off x="0" y="2000250"/>
            <a:ext cx="9144000" cy="5143500"/>
          </a:xfrm>
          <a:prstGeom prst="rect">
            <a:avLst/>
          </a:prstGeom>
          <a:ln w="12700">
            <a:miter lim="400000"/>
          </a:ln>
        </p:spPr>
      </p:pic>
      <p:sp>
        <p:nvSpPr>
          <p:cNvPr id="88" name="Текст заголовка"/>
          <p:cNvSpPr txBox="1">
            <a:spLocks noGrp="1"/>
          </p:cNvSpPr>
          <p:nvPr>
            <p:ph type="title"/>
          </p:nvPr>
        </p:nvSpPr>
        <p:spPr>
          <a:xfrm>
            <a:off x="1792288" y="5600700"/>
            <a:ext cx="5486401" cy="425054"/>
          </a:xfrm>
          <a:prstGeom prst="rect">
            <a:avLst/>
          </a:prstGeom>
        </p:spPr>
        <p:txBody>
          <a:bodyPr anchor="b"/>
          <a:lstStyle>
            <a:lvl1pPr algn="l">
              <a:defRPr sz="3400" b="1"/>
            </a:lvl1pPr>
          </a:lstStyle>
          <a:p>
            <a:r>
              <a:t>Текст заголовка</a:t>
            </a:r>
          </a:p>
        </p:txBody>
      </p:sp>
      <p:sp>
        <p:nvSpPr>
          <p:cNvPr id="89" name="Рисунок 2"/>
          <p:cNvSpPr>
            <a:spLocks noGrp="1"/>
          </p:cNvSpPr>
          <p:nvPr>
            <p:ph type="pic" sz="half" idx="21"/>
          </p:nvPr>
        </p:nvSpPr>
        <p:spPr>
          <a:xfrm>
            <a:off x="1792288" y="2459831"/>
            <a:ext cx="5486401" cy="3086101"/>
          </a:xfrm>
          <a:prstGeom prst="rect">
            <a:avLst/>
          </a:prstGeom>
        </p:spPr>
        <p:txBody>
          <a:bodyPr lIns="91439" rIns="91439">
            <a:noAutofit/>
          </a:bodyPr>
          <a:lstStyle/>
          <a:p>
            <a:endParaRPr/>
          </a:p>
        </p:txBody>
      </p:sp>
      <p:sp>
        <p:nvSpPr>
          <p:cNvPr id="90" name="Уровень текста 1…"/>
          <p:cNvSpPr txBox="1">
            <a:spLocks noGrp="1"/>
          </p:cNvSpPr>
          <p:nvPr>
            <p:ph type="body" sz="quarter" idx="1"/>
          </p:nvPr>
        </p:nvSpPr>
        <p:spPr>
          <a:xfrm>
            <a:off x="1792288" y="6025753"/>
            <a:ext cx="5486401" cy="603648"/>
          </a:xfrm>
          <a:prstGeom prst="rect">
            <a:avLst/>
          </a:prstGeom>
        </p:spPr>
        <p:txBody>
          <a:bodyPr/>
          <a:lstStyle>
            <a:lvl1pPr marL="0" indent="0">
              <a:spcBef>
                <a:spcPts val="500"/>
              </a:spcBef>
              <a:buSzTx/>
              <a:buFontTx/>
              <a:buNone/>
              <a:defRPr sz="2400"/>
            </a:lvl1pPr>
            <a:lvl2pPr marL="0" indent="457200">
              <a:spcBef>
                <a:spcPts val="500"/>
              </a:spcBef>
              <a:buSzTx/>
              <a:buFontTx/>
              <a:buNone/>
              <a:defRPr sz="2400"/>
            </a:lvl2pPr>
            <a:lvl3pPr marL="0" indent="914400">
              <a:spcBef>
                <a:spcPts val="500"/>
              </a:spcBef>
              <a:buSzTx/>
              <a:buFontTx/>
              <a:buNone/>
              <a:defRPr sz="2400"/>
            </a:lvl3pPr>
            <a:lvl4pPr marL="0" indent="1371600">
              <a:spcBef>
                <a:spcPts val="500"/>
              </a:spcBef>
              <a:buSzTx/>
              <a:buFontTx/>
              <a:buNone/>
              <a:defRPr sz="2400"/>
            </a:lvl4pPr>
            <a:lvl5pPr marL="0" indent="1828800">
              <a:spcBef>
                <a:spcPts val="500"/>
              </a:spcBef>
              <a:buSzTx/>
              <a:buFontTx/>
              <a:buNone/>
              <a:defRPr sz="240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91"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6" descr="Рисунок 6"/>
          <p:cNvPicPr>
            <a:picLocks noChangeAspect="1"/>
          </p:cNvPicPr>
          <p:nvPr/>
        </p:nvPicPr>
        <p:blipFill>
          <a:blip r:embed="rId9">
            <a:extLst/>
          </a:blip>
          <a:stretch>
            <a:fillRect/>
          </a:stretch>
        </p:blipFill>
        <p:spPr>
          <a:xfrm>
            <a:off x="0" y="2000250"/>
            <a:ext cx="9144000" cy="5143500"/>
          </a:xfrm>
          <a:prstGeom prst="rect">
            <a:avLst/>
          </a:prstGeom>
          <a:ln w="12700">
            <a:miter lim="400000"/>
          </a:ln>
        </p:spPr>
      </p:pic>
      <p:sp>
        <p:nvSpPr>
          <p:cNvPr id="3" name="Текст заголовка"/>
          <p:cNvSpPr txBox="1">
            <a:spLocks noGrp="1"/>
          </p:cNvSpPr>
          <p:nvPr>
            <p:ph type="title"/>
          </p:nvPr>
        </p:nvSpPr>
        <p:spPr>
          <a:xfrm>
            <a:off x="457200" y="2206228"/>
            <a:ext cx="8229600" cy="8572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Текст заголовка</a:t>
            </a:r>
          </a:p>
        </p:txBody>
      </p:sp>
      <p:sp>
        <p:nvSpPr>
          <p:cNvPr id="4" name="Уровень текста 1…"/>
          <p:cNvSpPr txBox="1">
            <a:spLocks noGrp="1"/>
          </p:cNvSpPr>
          <p:nvPr>
            <p:ph type="body" idx="1"/>
          </p:nvPr>
        </p:nvSpPr>
        <p:spPr>
          <a:xfrm>
            <a:off x="457200" y="3200400"/>
            <a:ext cx="8229600" cy="33944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5" name="Номер слайда"/>
          <p:cNvSpPr txBox="1">
            <a:spLocks noGrp="1"/>
          </p:cNvSpPr>
          <p:nvPr>
            <p:ph type="sldNum" sz="quarter" idx="2"/>
          </p:nvPr>
        </p:nvSpPr>
        <p:spPr>
          <a:xfrm>
            <a:off x="8325187" y="6734344"/>
            <a:ext cx="361614" cy="340182"/>
          </a:xfrm>
          <a:prstGeom prst="rect">
            <a:avLst/>
          </a:prstGeom>
          <a:ln w="12700">
            <a:miter lim="400000"/>
          </a:ln>
        </p:spPr>
        <p:txBody>
          <a:bodyPr wrap="none" lIns="45719" rIns="45719" anchor="ctr">
            <a:spAutoFit/>
          </a:bodyPr>
          <a:lstStyle>
            <a:lvl1pPr algn="r">
              <a:defRPr sz="20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6" r:id="rId6"/>
    <p:sldLayoutId id="2147483657" r:id="rId7"/>
  </p:sldLayoutIdLst>
  <p:transition spd="med"/>
  <p:txStyles>
    <p:titleStyle>
      <a:lvl1pPr marL="0" marR="0" indent="0" algn="ctr" defTabSz="1625600" rtl="0" latinLnBrk="0">
        <a:lnSpc>
          <a:spcPct val="100000"/>
        </a:lnSpc>
        <a:spcBef>
          <a:spcPts val="0"/>
        </a:spcBef>
        <a:spcAft>
          <a:spcPts val="0"/>
        </a:spcAft>
        <a:buClrTx/>
        <a:buSzTx/>
        <a:buFontTx/>
        <a:buNone/>
        <a:tabLst/>
        <a:defRPr sz="7800" b="0" i="0" u="none" strike="noStrike" cap="none" spc="0" baseline="0">
          <a:solidFill>
            <a:srgbClr val="000000"/>
          </a:solidFill>
          <a:uFillTx/>
          <a:latin typeface="+mj-lt"/>
          <a:ea typeface="+mj-ea"/>
          <a:cs typeface="+mj-cs"/>
          <a:sym typeface="Calibri"/>
        </a:defRPr>
      </a:lvl1pPr>
      <a:lvl2pPr marL="0" marR="0" indent="0" algn="ctr" defTabSz="1625600" rtl="0" latinLnBrk="0">
        <a:lnSpc>
          <a:spcPct val="100000"/>
        </a:lnSpc>
        <a:spcBef>
          <a:spcPts val="0"/>
        </a:spcBef>
        <a:spcAft>
          <a:spcPts val="0"/>
        </a:spcAft>
        <a:buClrTx/>
        <a:buSzTx/>
        <a:buFontTx/>
        <a:buNone/>
        <a:tabLst/>
        <a:defRPr sz="7800" b="0" i="0" u="none" strike="noStrike" cap="none" spc="0" baseline="0">
          <a:solidFill>
            <a:srgbClr val="000000"/>
          </a:solidFill>
          <a:uFillTx/>
          <a:latin typeface="+mj-lt"/>
          <a:ea typeface="+mj-ea"/>
          <a:cs typeface="+mj-cs"/>
          <a:sym typeface="Calibri"/>
        </a:defRPr>
      </a:lvl2pPr>
      <a:lvl3pPr marL="0" marR="0" indent="0" algn="ctr" defTabSz="1625600" rtl="0" latinLnBrk="0">
        <a:lnSpc>
          <a:spcPct val="100000"/>
        </a:lnSpc>
        <a:spcBef>
          <a:spcPts val="0"/>
        </a:spcBef>
        <a:spcAft>
          <a:spcPts val="0"/>
        </a:spcAft>
        <a:buClrTx/>
        <a:buSzTx/>
        <a:buFontTx/>
        <a:buNone/>
        <a:tabLst/>
        <a:defRPr sz="7800" b="0" i="0" u="none" strike="noStrike" cap="none" spc="0" baseline="0">
          <a:solidFill>
            <a:srgbClr val="000000"/>
          </a:solidFill>
          <a:uFillTx/>
          <a:latin typeface="+mj-lt"/>
          <a:ea typeface="+mj-ea"/>
          <a:cs typeface="+mj-cs"/>
          <a:sym typeface="Calibri"/>
        </a:defRPr>
      </a:lvl3pPr>
      <a:lvl4pPr marL="0" marR="0" indent="0" algn="ctr" defTabSz="1625600" rtl="0" latinLnBrk="0">
        <a:lnSpc>
          <a:spcPct val="100000"/>
        </a:lnSpc>
        <a:spcBef>
          <a:spcPts val="0"/>
        </a:spcBef>
        <a:spcAft>
          <a:spcPts val="0"/>
        </a:spcAft>
        <a:buClrTx/>
        <a:buSzTx/>
        <a:buFontTx/>
        <a:buNone/>
        <a:tabLst/>
        <a:defRPr sz="7800" b="0" i="0" u="none" strike="noStrike" cap="none" spc="0" baseline="0">
          <a:solidFill>
            <a:srgbClr val="000000"/>
          </a:solidFill>
          <a:uFillTx/>
          <a:latin typeface="+mj-lt"/>
          <a:ea typeface="+mj-ea"/>
          <a:cs typeface="+mj-cs"/>
          <a:sym typeface="Calibri"/>
        </a:defRPr>
      </a:lvl4pPr>
      <a:lvl5pPr marL="0" marR="0" indent="0" algn="ctr" defTabSz="1625600" rtl="0" latinLnBrk="0">
        <a:lnSpc>
          <a:spcPct val="100000"/>
        </a:lnSpc>
        <a:spcBef>
          <a:spcPts val="0"/>
        </a:spcBef>
        <a:spcAft>
          <a:spcPts val="0"/>
        </a:spcAft>
        <a:buClrTx/>
        <a:buSzTx/>
        <a:buFontTx/>
        <a:buNone/>
        <a:tabLst/>
        <a:defRPr sz="7800" b="0" i="0" u="none" strike="noStrike" cap="none" spc="0" baseline="0">
          <a:solidFill>
            <a:srgbClr val="000000"/>
          </a:solidFill>
          <a:uFillTx/>
          <a:latin typeface="+mj-lt"/>
          <a:ea typeface="+mj-ea"/>
          <a:cs typeface="+mj-cs"/>
          <a:sym typeface="Calibri"/>
        </a:defRPr>
      </a:lvl5pPr>
      <a:lvl6pPr marL="0" marR="0" indent="0" algn="ctr" defTabSz="1625600" rtl="0" latinLnBrk="0">
        <a:lnSpc>
          <a:spcPct val="100000"/>
        </a:lnSpc>
        <a:spcBef>
          <a:spcPts val="0"/>
        </a:spcBef>
        <a:spcAft>
          <a:spcPts val="0"/>
        </a:spcAft>
        <a:buClrTx/>
        <a:buSzTx/>
        <a:buFontTx/>
        <a:buNone/>
        <a:tabLst/>
        <a:defRPr sz="7800" b="0" i="0" u="none" strike="noStrike" cap="none" spc="0" baseline="0">
          <a:solidFill>
            <a:srgbClr val="000000"/>
          </a:solidFill>
          <a:uFillTx/>
          <a:latin typeface="+mj-lt"/>
          <a:ea typeface="+mj-ea"/>
          <a:cs typeface="+mj-cs"/>
          <a:sym typeface="Calibri"/>
        </a:defRPr>
      </a:lvl6pPr>
      <a:lvl7pPr marL="0" marR="0" indent="0" algn="ctr" defTabSz="1625600" rtl="0" latinLnBrk="0">
        <a:lnSpc>
          <a:spcPct val="100000"/>
        </a:lnSpc>
        <a:spcBef>
          <a:spcPts val="0"/>
        </a:spcBef>
        <a:spcAft>
          <a:spcPts val="0"/>
        </a:spcAft>
        <a:buClrTx/>
        <a:buSzTx/>
        <a:buFontTx/>
        <a:buNone/>
        <a:tabLst/>
        <a:defRPr sz="7800" b="0" i="0" u="none" strike="noStrike" cap="none" spc="0" baseline="0">
          <a:solidFill>
            <a:srgbClr val="000000"/>
          </a:solidFill>
          <a:uFillTx/>
          <a:latin typeface="+mj-lt"/>
          <a:ea typeface="+mj-ea"/>
          <a:cs typeface="+mj-cs"/>
          <a:sym typeface="Calibri"/>
        </a:defRPr>
      </a:lvl7pPr>
      <a:lvl8pPr marL="0" marR="0" indent="0" algn="ctr" defTabSz="1625600" rtl="0" latinLnBrk="0">
        <a:lnSpc>
          <a:spcPct val="100000"/>
        </a:lnSpc>
        <a:spcBef>
          <a:spcPts val="0"/>
        </a:spcBef>
        <a:spcAft>
          <a:spcPts val="0"/>
        </a:spcAft>
        <a:buClrTx/>
        <a:buSzTx/>
        <a:buFontTx/>
        <a:buNone/>
        <a:tabLst/>
        <a:defRPr sz="7800" b="0" i="0" u="none" strike="noStrike" cap="none" spc="0" baseline="0">
          <a:solidFill>
            <a:srgbClr val="000000"/>
          </a:solidFill>
          <a:uFillTx/>
          <a:latin typeface="+mj-lt"/>
          <a:ea typeface="+mj-ea"/>
          <a:cs typeface="+mj-cs"/>
          <a:sym typeface="Calibri"/>
        </a:defRPr>
      </a:lvl8pPr>
      <a:lvl9pPr marL="0" marR="0" indent="0" algn="ctr" defTabSz="1625600" rtl="0" latinLnBrk="0">
        <a:lnSpc>
          <a:spcPct val="100000"/>
        </a:lnSpc>
        <a:spcBef>
          <a:spcPts val="0"/>
        </a:spcBef>
        <a:spcAft>
          <a:spcPts val="0"/>
        </a:spcAft>
        <a:buClrTx/>
        <a:buSzTx/>
        <a:buFontTx/>
        <a:buNone/>
        <a:tabLst/>
        <a:defRPr sz="7800" b="0" i="0" u="none" strike="noStrike" cap="none" spc="0" baseline="0">
          <a:solidFill>
            <a:srgbClr val="000000"/>
          </a:solidFill>
          <a:uFillTx/>
          <a:latin typeface="+mj-lt"/>
          <a:ea typeface="+mj-ea"/>
          <a:cs typeface="+mj-cs"/>
          <a:sym typeface="Calibri"/>
        </a:defRPr>
      </a:lvl9pPr>
    </p:titleStyle>
    <p:bodyStyle>
      <a:lvl1pPr marL="600075" marR="0" indent="-600075" algn="l" defTabSz="1625600" rtl="0" latinLnBrk="0">
        <a:lnSpc>
          <a:spcPct val="100000"/>
        </a:lnSpc>
        <a:spcBef>
          <a:spcPts val="13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1pPr>
      <a:lvl2pPr marL="1028700" marR="0" indent="-571500" algn="l" defTabSz="1625600" rtl="0" latinLnBrk="0">
        <a:lnSpc>
          <a:spcPct val="100000"/>
        </a:lnSpc>
        <a:spcBef>
          <a:spcPts val="13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2pPr>
      <a:lvl3pPr marL="1447800" marR="0" indent="-533400" algn="l" defTabSz="1625600" rtl="0" latinLnBrk="0">
        <a:lnSpc>
          <a:spcPct val="100000"/>
        </a:lnSpc>
        <a:spcBef>
          <a:spcPts val="13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3pPr>
      <a:lvl4pPr marL="2011679" marR="0" indent="-640079" algn="l" defTabSz="1625600" rtl="0" latinLnBrk="0">
        <a:lnSpc>
          <a:spcPct val="100000"/>
        </a:lnSpc>
        <a:spcBef>
          <a:spcPts val="13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4pPr>
      <a:lvl5pPr marL="2468879" marR="0" indent="-640079" algn="l" defTabSz="1625600" rtl="0" latinLnBrk="0">
        <a:lnSpc>
          <a:spcPct val="100000"/>
        </a:lnSpc>
        <a:spcBef>
          <a:spcPts val="13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5pPr>
      <a:lvl6pPr marL="2926079" marR="0" indent="-640079" algn="l" defTabSz="1625600" rtl="0" latinLnBrk="0">
        <a:lnSpc>
          <a:spcPct val="100000"/>
        </a:lnSpc>
        <a:spcBef>
          <a:spcPts val="13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6pPr>
      <a:lvl7pPr marL="3383279" marR="0" indent="-640079" algn="l" defTabSz="1625600" rtl="0" latinLnBrk="0">
        <a:lnSpc>
          <a:spcPct val="100000"/>
        </a:lnSpc>
        <a:spcBef>
          <a:spcPts val="13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7pPr>
      <a:lvl8pPr marL="3840479" marR="0" indent="-640079" algn="l" defTabSz="1625600" rtl="0" latinLnBrk="0">
        <a:lnSpc>
          <a:spcPct val="100000"/>
        </a:lnSpc>
        <a:spcBef>
          <a:spcPts val="13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8pPr>
      <a:lvl9pPr marL="4297679" marR="0" indent="-640079" algn="l" defTabSz="1625600" rtl="0" latinLnBrk="0">
        <a:lnSpc>
          <a:spcPct val="100000"/>
        </a:lnSpc>
        <a:spcBef>
          <a:spcPts val="13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9pPr>
    </p:bodyStyle>
    <p:otherStyle>
      <a:lvl1pPr marL="0" marR="0" indent="0" algn="r" defTabSz="16256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Calibri"/>
        </a:defRPr>
      </a:lvl1pPr>
      <a:lvl2pPr marL="0" marR="0" indent="457200" algn="r" defTabSz="16256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Calibri"/>
        </a:defRPr>
      </a:lvl2pPr>
      <a:lvl3pPr marL="0" marR="0" indent="914400" algn="r" defTabSz="16256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Calibri"/>
        </a:defRPr>
      </a:lvl3pPr>
      <a:lvl4pPr marL="0" marR="0" indent="1371600" algn="r" defTabSz="16256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Calibri"/>
        </a:defRPr>
      </a:lvl4pPr>
      <a:lvl5pPr marL="0" marR="0" indent="1828800" algn="r" defTabSz="16256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Calibri"/>
        </a:defRPr>
      </a:lvl5pPr>
      <a:lvl6pPr marL="0" marR="0" indent="2286000" algn="r" defTabSz="16256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Calibri"/>
        </a:defRPr>
      </a:lvl6pPr>
      <a:lvl7pPr marL="0" marR="0" indent="2743200" algn="r" defTabSz="16256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Calibri"/>
        </a:defRPr>
      </a:lvl7pPr>
      <a:lvl8pPr marL="0" marR="0" indent="3200400" algn="r" defTabSz="16256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Calibri"/>
        </a:defRPr>
      </a:lvl8pPr>
      <a:lvl9pPr marL="0" marR="0" indent="3657600" algn="r" defTabSz="16256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ti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ti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ti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tif"/><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tif"/><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ti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tif"/><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tif"/><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tif"/><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tif"/><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tif"/><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tif"/><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tif"/><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tif"/><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tif"/><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tif"/><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tif"/><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tif"/><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tif"/><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2.tif"/><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tif"/><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tif"/><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tif"/><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tif"/><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tif"/><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tif"/><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tif"/><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tif"/><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ti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tif"/><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tif"/><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tiff"/><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83.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ti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Нажмите дважды"/>
          <p:cNvSpPr txBox="1">
            <a:spLocks noGrp="1"/>
          </p:cNvSpPr>
          <p:nvPr>
            <p:ph type="ctrTitle"/>
          </p:nvPr>
        </p:nvSpPr>
        <p:spPr>
          <a:prstGeom prst="rect">
            <a:avLst/>
          </a:prstGeom>
        </p:spPr>
        <p:txBody>
          <a:bodyPr>
            <a:normAutofit fontScale="90000"/>
          </a:bodyPr>
          <a:lstStyle/>
          <a:p>
            <a:endParaRPr/>
          </a:p>
        </p:txBody>
      </p:sp>
      <p:sp>
        <p:nvSpPr>
          <p:cNvPr id="101" name="Нажмите дважды"/>
          <p:cNvSpPr txBox="1">
            <a:spLocks noGrp="1"/>
          </p:cNvSpPr>
          <p:nvPr>
            <p:ph type="subTitle" sz="quarter" idx="1"/>
          </p:nvPr>
        </p:nvSpPr>
        <p:spPr>
          <a:prstGeom prst="rect">
            <a:avLst/>
          </a:prstGeom>
        </p:spPr>
        <p:txBody>
          <a:bodyPr/>
          <a:lstStyle/>
          <a:p>
            <a:endParaRPr/>
          </a:p>
        </p:txBody>
      </p:sp>
      <p:pic>
        <p:nvPicPr>
          <p:cNvPr id="102"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3"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4"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5"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sp>
        <p:nvSpPr>
          <p:cNvPr id="7" name="Прямоугольник 6"/>
          <p:cNvSpPr/>
          <p:nvPr/>
        </p:nvSpPr>
        <p:spPr>
          <a:xfrm>
            <a:off x="31304" y="1517839"/>
            <a:ext cx="8748464" cy="5262979"/>
          </a:xfrm>
          <a:prstGeom prst="rect">
            <a:avLst/>
          </a:prstGeom>
        </p:spPr>
        <p:txBody>
          <a:bodyPr wrap="square">
            <a:spAutoFit/>
          </a:bodyPr>
          <a:lstStyle/>
          <a:p>
            <a:pPr lvl="0" algn="ctr" defTabSz="914400" hangingPunct="1"/>
            <a:r>
              <a:rPr lang="ru-RU" sz="4800" b="1" kern="1200" dirty="0">
                <a:latin typeface="Times New Roman" panose="02020603050405020304" pitchFamily="18" charset="0"/>
                <a:ea typeface="+mn-ea"/>
                <a:cs typeface="Times New Roman" panose="02020603050405020304" pitchFamily="18" charset="0"/>
              </a:rPr>
              <a:t>Изменения в контрольно-измерительных материалах по русскому языку</a:t>
            </a:r>
          </a:p>
          <a:p>
            <a:pPr lvl="0" algn="ctr" defTabSz="914400" hangingPunct="1"/>
            <a:r>
              <a:rPr lang="ru-RU" sz="4800" b="1" kern="1200" dirty="0">
                <a:latin typeface="Times New Roman" panose="02020603050405020304" pitchFamily="18" charset="0"/>
                <a:ea typeface="+mn-ea"/>
                <a:cs typeface="Times New Roman" panose="02020603050405020304" pitchFamily="18" charset="0"/>
              </a:rPr>
              <a:t> ОГЭ и ЕГЭ в 2025 году. </a:t>
            </a:r>
          </a:p>
          <a:p>
            <a:pPr lvl="0" algn="ctr" defTabSz="914400" hangingPunct="1"/>
            <a:r>
              <a:rPr lang="ru-RU" sz="4800" b="1" kern="1200" dirty="0">
                <a:latin typeface="Times New Roman" panose="02020603050405020304" pitchFamily="18" charset="0"/>
                <a:ea typeface="+mn-ea"/>
                <a:cs typeface="Times New Roman" panose="02020603050405020304" pitchFamily="18" charset="0"/>
              </a:rPr>
              <a:t>Пособия, помогающие успешно подготовиться к итоговой аттестации.</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Нажмите дважды"/>
          <p:cNvSpPr txBox="1">
            <a:spLocks noGrp="1"/>
          </p:cNvSpPr>
          <p:nvPr>
            <p:ph type="ctrTitle"/>
          </p:nvPr>
        </p:nvSpPr>
        <p:spPr>
          <a:prstGeom prst="rect">
            <a:avLst/>
          </a:prstGeom>
        </p:spPr>
        <p:txBody>
          <a:bodyPr>
            <a:normAutofit fontScale="90000"/>
          </a:bodyPr>
          <a:lstStyle/>
          <a:p>
            <a:endParaRPr/>
          </a:p>
        </p:txBody>
      </p:sp>
      <p:sp>
        <p:nvSpPr>
          <p:cNvPr id="101" name="Нажмите дважды"/>
          <p:cNvSpPr txBox="1">
            <a:spLocks noGrp="1"/>
          </p:cNvSpPr>
          <p:nvPr>
            <p:ph type="subTitle" sz="quarter" idx="1"/>
          </p:nvPr>
        </p:nvSpPr>
        <p:spPr>
          <a:prstGeom prst="rect">
            <a:avLst/>
          </a:prstGeom>
        </p:spPr>
        <p:txBody>
          <a:bodyPr/>
          <a:lstStyle/>
          <a:p>
            <a:endParaRPr/>
          </a:p>
        </p:txBody>
      </p:sp>
      <p:pic>
        <p:nvPicPr>
          <p:cNvPr id="102"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3"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4"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5" name="Изображение" descr="Изображение"/>
          <p:cNvPicPr>
            <a:picLocks noChangeAspect="1"/>
          </p:cNvPicPr>
          <p:nvPr/>
        </p:nvPicPr>
        <p:blipFill>
          <a:blip r:embed="rId2">
            <a:extLst/>
          </a:blip>
          <a:stretch>
            <a:fillRect/>
          </a:stretch>
        </p:blipFill>
        <p:spPr>
          <a:xfrm>
            <a:off x="-25896" y="0"/>
            <a:ext cx="9144000" cy="9144000"/>
          </a:xfrm>
          <a:prstGeom prst="rect">
            <a:avLst/>
          </a:prstGeom>
          <a:ln w="12700">
            <a:miter lim="400000"/>
          </a:ln>
        </p:spPr>
      </p:pic>
      <p:sp>
        <p:nvSpPr>
          <p:cNvPr id="4" name="Прямоугольник 3"/>
          <p:cNvSpPr/>
          <p:nvPr/>
        </p:nvSpPr>
        <p:spPr>
          <a:xfrm>
            <a:off x="107504" y="1515101"/>
            <a:ext cx="8856983" cy="5509200"/>
          </a:xfrm>
          <a:prstGeom prst="rect">
            <a:avLst/>
          </a:prstGeom>
        </p:spPr>
        <p:txBody>
          <a:bodyPr wrap="square">
            <a:spAutoFit/>
          </a:bodyPr>
          <a:lstStyle/>
          <a:p>
            <a:pPr lvl="0" algn="ctr" defTabSz="914400" hangingPunct="1"/>
            <a:r>
              <a:rPr lang="ru-RU" b="1" kern="1200" dirty="0">
                <a:latin typeface="Times New Roman" panose="02020603050405020304" pitchFamily="18" charset="0"/>
                <a:ea typeface="+mn-ea"/>
                <a:cs typeface="Times New Roman" panose="02020603050405020304" pitchFamily="18" charset="0"/>
              </a:rPr>
              <a:t>Пунктуационный анализ предложения</a:t>
            </a:r>
          </a:p>
          <a:p>
            <a:pPr lvl="0" algn="just" defTabSz="914400" hangingPunct="1"/>
            <a:endParaRPr lang="ru-RU" kern="1200" dirty="0">
              <a:latin typeface="Times New Roman" panose="02020603050405020304" pitchFamily="18" charset="0"/>
              <a:ea typeface="+mn-ea"/>
              <a:cs typeface="Times New Roman" panose="02020603050405020304" pitchFamily="18" charset="0"/>
            </a:endParaRPr>
          </a:p>
          <a:p>
            <a:pPr lvl="0" algn="just" defTabSz="914400" hangingPunct="1"/>
            <a:r>
              <a:rPr lang="ru-RU" kern="1200" dirty="0">
                <a:latin typeface="Times New Roman" panose="02020603050405020304" pitchFamily="18" charset="0"/>
                <a:ea typeface="+mn-ea"/>
                <a:cs typeface="Times New Roman" panose="02020603050405020304" pitchFamily="18" charset="0"/>
              </a:rPr>
              <a:t>	</a:t>
            </a:r>
            <a:r>
              <a:rPr lang="ru-RU" b="1" kern="1200" dirty="0">
                <a:latin typeface="Times New Roman" panose="02020603050405020304" pitchFamily="18" charset="0"/>
                <a:ea typeface="+mn-ea"/>
                <a:cs typeface="Times New Roman" panose="02020603050405020304" pitchFamily="18" charset="0"/>
              </a:rPr>
              <a:t>Задание № 5</a:t>
            </a:r>
          </a:p>
          <a:p>
            <a:pPr lvl="0" algn="just" defTabSz="914400" hangingPunct="1"/>
            <a:r>
              <a:rPr lang="ru-RU" kern="1200" dirty="0">
                <a:latin typeface="Times New Roman" panose="02020603050405020304" pitchFamily="18" charset="0"/>
                <a:ea typeface="+mn-ea"/>
                <a:cs typeface="Times New Roman" panose="02020603050405020304" pitchFamily="18" charset="0"/>
              </a:rPr>
              <a:t>	Расставьте знаки препинания. Укажите все цифры, на месте которых должны стоять тире.</a:t>
            </a:r>
          </a:p>
          <a:p>
            <a:pPr lvl="0" algn="just" defTabSz="914400" hangingPunct="1"/>
            <a:endParaRPr lang="ru-RU" kern="1200" dirty="0">
              <a:latin typeface="Times New Roman" panose="02020603050405020304" pitchFamily="18" charset="0"/>
              <a:ea typeface="+mn-ea"/>
              <a:cs typeface="Times New Roman" panose="02020603050405020304" pitchFamily="18" charset="0"/>
            </a:endParaRPr>
          </a:p>
          <a:p>
            <a:pPr lvl="0" algn="just" defTabSz="914400" hangingPunct="1"/>
            <a:r>
              <a:rPr lang="ru-RU" kern="1200" dirty="0">
                <a:latin typeface="Times New Roman" panose="02020603050405020304" pitchFamily="18" charset="0"/>
                <a:ea typeface="+mn-ea"/>
                <a:cs typeface="Times New Roman" panose="02020603050405020304" pitchFamily="18" charset="0"/>
              </a:rPr>
              <a:t>	По мнению психологов (1) чувство (2) это внутреннее отношение человека к окружающему миру. Любовь и ненависть (3) страх и радость (4) эти и многие другие состояния человека (6) сформированы миллионами лет эволюции.</a:t>
            </a:r>
          </a:p>
        </p:txBody>
      </p:sp>
    </p:spTree>
    <p:extLst>
      <p:ext uri="{BB962C8B-B14F-4D97-AF65-F5344CB8AC3E}">
        <p14:creationId xmlns:p14="http://schemas.microsoft.com/office/powerpoint/2010/main" val="1347450444"/>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Нажмите дважды"/>
          <p:cNvSpPr txBox="1">
            <a:spLocks noGrp="1"/>
          </p:cNvSpPr>
          <p:nvPr>
            <p:ph type="ctrTitle"/>
          </p:nvPr>
        </p:nvSpPr>
        <p:spPr>
          <a:prstGeom prst="rect">
            <a:avLst/>
          </a:prstGeom>
        </p:spPr>
        <p:txBody>
          <a:bodyPr>
            <a:normAutofit fontScale="90000"/>
          </a:bodyPr>
          <a:lstStyle/>
          <a:p>
            <a:endParaRPr/>
          </a:p>
        </p:txBody>
      </p:sp>
      <p:sp>
        <p:nvSpPr>
          <p:cNvPr id="101" name="Нажмите дважды"/>
          <p:cNvSpPr txBox="1">
            <a:spLocks noGrp="1"/>
          </p:cNvSpPr>
          <p:nvPr>
            <p:ph type="subTitle" sz="quarter" idx="1"/>
          </p:nvPr>
        </p:nvSpPr>
        <p:spPr>
          <a:prstGeom prst="rect">
            <a:avLst/>
          </a:prstGeom>
        </p:spPr>
        <p:txBody>
          <a:bodyPr/>
          <a:lstStyle/>
          <a:p>
            <a:endParaRPr/>
          </a:p>
        </p:txBody>
      </p:sp>
      <p:pic>
        <p:nvPicPr>
          <p:cNvPr id="102"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3"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4"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5" name="Изображение" descr="Изображение"/>
          <p:cNvPicPr>
            <a:picLocks noChangeAspect="1"/>
          </p:cNvPicPr>
          <p:nvPr/>
        </p:nvPicPr>
        <p:blipFill>
          <a:blip r:embed="rId2">
            <a:extLst/>
          </a:blip>
          <a:stretch>
            <a:fillRect/>
          </a:stretch>
        </p:blipFill>
        <p:spPr>
          <a:xfrm>
            <a:off x="-25896" y="0"/>
            <a:ext cx="9144000" cy="9144000"/>
          </a:xfrm>
          <a:prstGeom prst="rect">
            <a:avLst/>
          </a:prstGeom>
          <a:ln w="12700">
            <a:miter lim="400000"/>
          </a:ln>
        </p:spPr>
      </p:pic>
      <p:sp>
        <p:nvSpPr>
          <p:cNvPr id="2" name="Прямоугольник 1"/>
          <p:cNvSpPr/>
          <p:nvPr/>
        </p:nvSpPr>
        <p:spPr>
          <a:xfrm>
            <a:off x="179512" y="1115615"/>
            <a:ext cx="8856984" cy="7417415"/>
          </a:xfrm>
          <a:prstGeom prst="rect">
            <a:avLst/>
          </a:prstGeom>
        </p:spPr>
        <p:txBody>
          <a:bodyPr wrap="square">
            <a:spAutoFit/>
          </a:bodyPr>
          <a:lstStyle/>
          <a:p>
            <a:pPr lvl="0" algn="ctr" defTabSz="914400" hangingPunct="1"/>
            <a:r>
              <a:rPr lang="ru-RU" sz="2800" b="1" kern="1200" dirty="0">
                <a:latin typeface="Times New Roman" panose="02020603050405020304" pitchFamily="18" charset="0"/>
                <a:ea typeface="+mn-ea"/>
                <a:cs typeface="Times New Roman" panose="02020603050405020304" pitchFamily="18" charset="0"/>
              </a:rPr>
              <a:t>Орфографический анализ </a:t>
            </a:r>
            <a:r>
              <a:rPr lang="ru-RU" sz="2800" b="1" kern="1200" dirty="0" smtClean="0">
                <a:latin typeface="Times New Roman" panose="02020603050405020304" pitchFamily="18" charset="0"/>
                <a:ea typeface="+mn-ea"/>
                <a:cs typeface="Times New Roman" panose="02020603050405020304" pitchFamily="18" charset="0"/>
              </a:rPr>
              <a:t>слов</a:t>
            </a:r>
            <a:endParaRPr lang="ru-RU" sz="2800" b="1" kern="1200" dirty="0">
              <a:latin typeface="Times New Roman" panose="02020603050405020304" pitchFamily="18" charset="0"/>
              <a:ea typeface="+mn-ea"/>
              <a:cs typeface="Times New Roman" panose="02020603050405020304" pitchFamily="18" charset="0"/>
            </a:endParaRPr>
          </a:p>
          <a:p>
            <a:pPr lvl="0" algn="ctr" defTabSz="914400" hangingPunct="1"/>
            <a:r>
              <a:rPr lang="ru-RU" sz="2800" kern="1200" dirty="0">
                <a:latin typeface="Times New Roman" panose="02020603050405020304" pitchFamily="18" charset="0"/>
                <a:ea typeface="+mn-ea"/>
                <a:cs typeface="Times New Roman" panose="02020603050405020304" pitchFamily="18" charset="0"/>
              </a:rPr>
              <a:t>	</a:t>
            </a:r>
            <a:r>
              <a:rPr lang="ru-RU" sz="2800" b="1" kern="1200" dirty="0">
                <a:latin typeface="Times New Roman" panose="02020603050405020304" pitchFamily="18" charset="0"/>
                <a:ea typeface="+mn-ea"/>
                <a:cs typeface="Times New Roman" panose="02020603050405020304" pitchFamily="18" charset="0"/>
              </a:rPr>
              <a:t>Задание № 6</a:t>
            </a:r>
          </a:p>
          <a:p>
            <a:pPr lvl="0" algn="just" defTabSz="914400" hangingPunct="1"/>
            <a:r>
              <a:rPr lang="ru-RU" sz="2800" kern="1200" dirty="0" smtClean="0">
                <a:latin typeface="Times New Roman" panose="02020603050405020304" pitchFamily="18" charset="0"/>
                <a:ea typeface="+mn-ea"/>
                <a:cs typeface="Times New Roman" panose="02020603050405020304" pitchFamily="18" charset="0"/>
              </a:rPr>
              <a:t>Укажите </a:t>
            </a:r>
            <a:r>
              <a:rPr lang="ru-RU" sz="2800" kern="1200" dirty="0">
                <a:latin typeface="Times New Roman" panose="02020603050405020304" pitchFamily="18" charset="0"/>
                <a:ea typeface="+mn-ea"/>
                <a:cs typeface="Times New Roman" panose="02020603050405020304" pitchFamily="18" charset="0"/>
              </a:rPr>
              <a:t>варианты ответов, в которых дано верное объяснение написания выделенного слова. Запишите номера ответов.</a:t>
            </a:r>
          </a:p>
          <a:p>
            <a:pPr lvl="0" algn="just" defTabSz="914400" hangingPunct="1"/>
            <a:r>
              <a:rPr lang="ru-RU" sz="2800" kern="1200" dirty="0">
                <a:latin typeface="Times New Roman" panose="02020603050405020304" pitchFamily="18" charset="0"/>
                <a:ea typeface="+mn-ea"/>
                <a:cs typeface="Times New Roman" panose="02020603050405020304" pitchFamily="18" charset="0"/>
              </a:rPr>
              <a:t>1) ЗАРНИЦА – написание безударной чередующейся гласной в корне зависит от ударения.</a:t>
            </a:r>
          </a:p>
          <a:p>
            <a:pPr lvl="0" algn="just" defTabSz="914400" hangingPunct="1"/>
            <a:r>
              <a:rPr lang="ru-RU" sz="2800" kern="1200" dirty="0">
                <a:latin typeface="Times New Roman" panose="02020603050405020304" pitchFamily="18" charset="0"/>
                <a:ea typeface="+mn-ea"/>
                <a:cs typeface="Times New Roman" panose="02020603050405020304" pitchFamily="18" charset="0"/>
              </a:rPr>
              <a:t>2) КИСЛО-СЛАДКИЙ (соус) – сложное имя прилагательное, образованное на основе подчинительного словосочетания, пишется через дефис.</a:t>
            </a:r>
          </a:p>
          <a:p>
            <a:pPr lvl="0" algn="just" defTabSz="914400" hangingPunct="1"/>
            <a:r>
              <a:rPr lang="ru-RU" sz="2800" kern="1200" dirty="0">
                <a:latin typeface="Times New Roman" panose="02020603050405020304" pitchFamily="18" charset="0"/>
                <a:ea typeface="+mn-ea"/>
                <a:cs typeface="Times New Roman" panose="02020603050405020304" pitchFamily="18" charset="0"/>
              </a:rPr>
              <a:t>3) ЗАМЕЧЕННЫЕ (недостатки) – в полном страдательном причастии прошедшего времени совершенного вида пишется НН.</a:t>
            </a:r>
          </a:p>
          <a:p>
            <a:pPr lvl="0" algn="just" defTabSz="914400" hangingPunct="1"/>
            <a:r>
              <a:rPr lang="ru-RU" sz="2800" kern="1200" dirty="0">
                <a:latin typeface="Times New Roman" panose="02020603050405020304" pitchFamily="18" charset="0"/>
                <a:ea typeface="+mn-ea"/>
                <a:cs typeface="Times New Roman" panose="02020603050405020304" pitchFamily="18" charset="0"/>
              </a:rPr>
              <a:t>4) ВСКАЧЬ (нёсся) – на конце наречия  после шипящего пишется буква Ь.</a:t>
            </a:r>
          </a:p>
          <a:p>
            <a:pPr lvl="0" algn="just" defTabSz="914400" hangingPunct="1"/>
            <a:r>
              <a:rPr lang="ru-RU" sz="2800" kern="1200" dirty="0">
                <a:latin typeface="Times New Roman" panose="02020603050405020304" pitchFamily="18" charset="0"/>
                <a:ea typeface="+mn-ea"/>
                <a:cs typeface="Times New Roman" panose="02020603050405020304" pitchFamily="18" charset="0"/>
              </a:rPr>
              <a:t>5) ПОДРИСОВАТЬ – на конце приставки перед звонким согласным пишется буква Д.</a:t>
            </a:r>
          </a:p>
        </p:txBody>
      </p:sp>
    </p:spTree>
    <p:extLst>
      <p:ext uri="{BB962C8B-B14F-4D97-AF65-F5344CB8AC3E}">
        <p14:creationId xmlns:p14="http://schemas.microsoft.com/office/powerpoint/2010/main" val="1300562406"/>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Нажмите дважды"/>
          <p:cNvSpPr txBox="1">
            <a:spLocks noGrp="1"/>
          </p:cNvSpPr>
          <p:nvPr>
            <p:ph type="ctrTitle"/>
          </p:nvPr>
        </p:nvSpPr>
        <p:spPr>
          <a:prstGeom prst="rect">
            <a:avLst/>
          </a:prstGeom>
        </p:spPr>
        <p:txBody>
          <a:bodyPr>
            <a:normAutofit fontScale="90000"/>
          </a:bodyPr>
          <a:lstStyle/>
          <a:p>
            <a:endParaRPr/>
          </a:p>
        </p:txBody>
      </p:sp>
      <p:sp>
        <p:nvSpPr>
          <p:cNvPr id="101" name="Нажмите дважды"/>
          <p:cNvSpPr txBox="1">
            <a:spLocks noGrp="1"/>
          </p:cNvSpPr>
          <p:nvPr>
            <p:ph type="subTitle" sz="quarter" idx="1"/>
          </p:nvPr>
        </p:nvSpPr>
        <p:spPr>
          <a:prstGeom prst="rect">
            <a:avLst/>
          </a:prstGeom>
        </p:spPr>
        <p:txBody>
          <a:bodyPr/>
          <a:lstStyle/>
          <a:p>
            <a:endParaRPr/>
          </a:p>
        </p:txBody>
      </p:sp>
      <p:pic>
        <p:nvPicPr>
          <p:cNvPr id="102"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3"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4"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5" name="Изображение" descr="Изображение"/>
          <p:cNvPicPr>
            <a:picLocks noChangeAspect="1"/>
          </p:cNvPicPr>
          <p:nvPr/>
        </p:nvPicPr>
        <p:blipFill>
          <a:blip r:embed="rId2">
            <a:extLst/>
          </a:blip>
          <a:stretch>
            <a:fillRect/>
          </a:stretch>
        </p:blipFill>
        <p:spPr>
          <a:xfrm>
            <a:off x="-25896" y="0"/>
            <a:ext cx="9144000" cy="9144000"/>
          </a:xfrm>
          <a:prstGeom prst="rect">
            <a:avLst/>
          </a:prstGeom>
          <a:ln w="12700">
            <a:miter lim="400000"/>
          </a:ln>
        </p:spPr>
      </p:pic>
      <p:sp>
        <p:nvSpPr>
          <p:cNvPr id="2" name="Прямоугольник 1"/>
          <p:cNvSpPr/>
          <p:nvPr/>
        </p:nvSpPr>
        <p:spPr>
          <a:xfrm>
            <a:off x="0" y="1403647"/>
            <a:ext cx="8892480" cy="7417415"/>
          </a:xfrm>
          <a:prstGeom prst="rect">
            <a:avLst/>
          </a:prstGeom>
        </p:spPr>
        <p:txBody>
          <a:bodyPr wrap="square">
            <a:spAutoFit/>
          </a:bodyPr>
          <a:lstStyle/>
          <a:p>
            <a:pPr lvl="0" algn="ctr" defTabSz="914400" hangingPunct="1"/>
            <a:r>
              <a:rPr lang="ru-RU" sz="2800" b="1" kern="1200" dirty="0">
                <a:latin typeface="Times New Roman" panose="02020603050405020304" pitchFamily="18" charset="0"/>
                <a:ea typeface="+mn-ea"/>
                <a:cs typeface="Times New Roman" panose="02020603050405020304" pitchFamily="18" charset="0"/>
              </a:rPr>
              <a:t>Орфографический анализ слов</a:t>
            </a:r>
          </a:p>
          <a:p>
            <a:pPr lvl="0" algn="just" defTabSz="914400" hangingPunct="1"/>
            <a:r>
              <a:rPr lang="ru-RU" sz="2800" kern="1200" dirty="0">
                <a:latin typeface="Times New Roman" panose="02020603050405020304" pitchFamily="18" charset="0"/>
                <a:ea typeface="+mn-ea"/>
                <a:cs typeface="Times New Roman" panose="02020603050405020304" pitchFamily="18" charset="0"/>
              </a:rPr>
              <a:t> 	</a:t>
            </a:r>
            <a:r>
              <a:rPr lang="ru-RU" sz="2800" b="1" kern="1200" dirty="0">
                <a:latin typeface="Times New Roman" panose="02020603050405020304" pitchFamily="18" charset="0"/>
                <a:ea typeface="+mn-ea"/>
                <a:cs typeface="Times New Roman" panose="02020603050405020304" pitchFamily="18" charset="0"/>
              </a:rPr>
              <a:t>Задание № 7</a:t>
            </a:r>
          </a:p>
          <a:p>
            <a:pPr lvl="0" algn="just" defTabSz="914400" hangingPunct="1"/>
            <a:r>
              <a:rPr lang="ru-RU" sz="2800" kern="1200" dirty="0">
                <a:latin typeface="Times New Roman" panose="02020603050405020304" pitchFamily="18" charset="0"/>
                <a:ea typeface="+mn-ea"/>
                <a:cs typeface="Times New Roman" panose="02020603050405020304" pitchFamily="18" charset="0"/>
              </a:rPr>
              <a:t>	Прочитайте текст. Вставьте пропущенные буквы. Укажите все цифры, на месте которых пишется буква И.</a:t>
            </a:r>
          </a:p>
          <a:p>
            <a:pPr lvl="0" algn="just" defTabSz="914400" hangingPunct="1"/>
            <a:r>
              <a:rPr lang="ru-RU" sz="2800" kern="1200" dirty="0">
                <a:latin typeface="Times New Roman" panose="02020603050405020304" pitchFamily="18" charset="0"/>
                <a:ea typeface="+mn-ea"/>
                <a:cs typeface="Times New Roman" panose="02020603050405020304" pitchFamily="18" charset="0"/>
              </a:rPr>
              <a:t>	</a:t>
            </a:r>
            <a:r>
              <a:rPr lang="ru-RU" sz="2800" kern="1200" dirty="0" err="1">
                <a:latin typeface="Times New Roman" panose="02020603050405020304" pitchFamily="18" charset="0"/>
                <a:ea typeface="+mn-ea"/>
                <a:cs typeface="Times New Roman" panose="02020603050405020304" pitchFamily="18" charset="0"/>
              </a:rPr>
              <a:t>Веч</a:t>
            </a:r>
            <a:r>
              <a:rPr lang="ru-RU" sz="2800" kern="1200" dirty="0">
                <a:latin typeface="Times New Roman" panose="02020603050405020304" pitchFamily="18" charset="0"/>
                <a:ea typeface="+mn-ea"/>
                <a:cs typeface="Times New Roman" panose="02020603050405020304" pitchFamily="18" charset="0"/>
              </a:rPr>
              <a:t>..(1)реет. Когда на неб..(2) </a:t>
            </a:r>
            <a:r>
              <a:rPr lang="ru-RU" sz="2800" kern="1200" dirty="0" err="1">
                <a:latin typeface="Times New Roman" panose="02020603050405020304" pitchFamily="18" charset="0"/>
                <a:ea typeface="+mn-ea"/>
                <a:cs typeface="Times New Roman" panose="02020603050405020304" pitchFamily="18" charset="0"/>
              </a:rPr>
              <a:t>догора</a:t>
            </a:r>
            <a:r>
              <a:rPr lang="ru-RU" sz="2800" kern="1200" dirty="0">
                <a:latin typeface="Times New Roman" panose="02020603050405020304" pitchFamily="18" charset="0"/>
                <a:ea typeface="+mn-ea"/>
                <a:cs typeface="Times New Roman" panose="02020603050405020304" pitchFamily="18" charset="0"/>
              </a:rPr>
              <a:t>.. (3)т </a:t>
            </a:r>
            <a:r>
              <a:rPr lang="ru-RU" sz="2800" kern="1200" dirty="0" err="1">
                <a:latin typeface="Times New Roman" panose="02020603050405020304" pitchFamily="18" charset="0"/>
                <a:ea typeface="+mn-ea"/>
                <a:cs typeface="Times New Roman" panose="02020603050405020304" pitchFamily="18" charset="0"/>
              </a:rPr>
              <a:t>последн</a:t>
            </a:r>
            <a:r>
              <a:rPr lang="ru-RU" sz="2800" kern="1200" dirty="0">
                <a:latin typeface="Times New Roman" panose="02020603050405020304" pitchFamily="18" charset="0"/>
                <a:ea typeface="+mn-ea"/>
                <a:cs typeface="Times New Roman" panose="02020603050405020304" pitchFamily="18" charset="0"/>
              </a:rPr>
              <a:t>..(4)й луч, из пр..(5)</a:t>
            </a:r>
            <a:r>
              <a:rPr lang="ru-RU" sz="2800" kern="1200" dirty="0" err="1">
                <a:latin typeface="Times New Roman" panose="02020603050405020304" pitchFamily="18" charset="0"/>
                <a:ea typeface="+mn-ea"/>
                <a:cs typeface="Times New Roman" panose="02020603050405020304" pitchFamily="18" charset="0"/>
              </a:rPr>
              <a:t>брежных</a:t>
            </a:r>
            <a:r>
              <a:rPr lang="ru-RU" sz="2800" kern="1200" dirty="0">
                <a:latin typeface="Times New Roman" panose="02020603050405020304" pitchFamily="18" charset="0"/>
                <a:ea typeface="+mn-ea"/>
                <a:cs typeface="Times New Roman" panose="02020603050405020304" pitchFamily="18" charset="0"/>
              </a:rPr>
              <a:t> </a:t>
            </a:r>
            <a:r>
              <a:rPr lang="ru-RU" sz="2800" kern="1200" dirty="0" err="1">
                <a:latin typeface="Times New Roman" panose="02020603050405020304" pitchFamily="18" charset="0"/>
                <a:ea typeface="+mn-ea"/>
                <a:cs typeface="Times New Roman" panose="02020603050405020304" pitchFamily="18" charset="0"/>
              </a:rPr>
              <a:t>заросл</a:t>
            </a:r>
            <a:r>
              <a:rPr lang="ru-RU" sz="2800" kern="1200" dirty="0">
                <a:latin typeface="Times New Roman" panose="02020603050405020304" pitchFamily="18" charset="0"/>
                <a:ea typeface="+mn-ea"/>
                <a:cs typeface="Times New Roman" panose="02020603050405020304" pitchFamily="18" charset="0"/>
              </a:rPr>
              <a:t>..(6) й раздаются таинств..(7)</a:t>
            </a:r>
            <a:r>
              <a:rPr lang="ru-RU" sz="2800" kern="1200" dirty="0" err="1">
                <a:latin typeface="Times New Roman" panose="02020603050405020304" pitchFamily="18" charset="0"/>
                <a:ea typeface="+mn-ea"/>
                <a:cs typeface="Times New Roman" panose="02020603050405020304" pitchFamily="18" charset="0"/>
              </a:rPr>
              <a:t>нные</a:t>
            </a:r>
            <a:r>
              <a:rPr lang="ru-RU" sz="2800" kern="1200" dirty="0">
                <a:latin typeface="Times New Roman" panose="02020603050405020304" pitchFamily="18" charset="0"/>
                <a:ea typeface="+mn-ea"/>
                <a:cs typeface="Times New Roman" panose="02020603050405020304" pitchFamily="18" charset="0"/>
              </a:rPr>
              <a:t> шорохи. Мы проб..(8)</a:t>
            </a:r>
            <a:r>
              <a:rPr lang="ru-RU" sz="2800" kern="1200" dirty="0" err="1">
                <a:latin typeface="Times New Roman" panose="02020603050405020304" pitchFamily="18" charset="0"/>
                <a:ea typeface="+mn-ea"/>
                <a:cs typeface="Times New Roman" panose="02020603050405020304" pitchFamily="18" charset="0"/>
              </a:rPr>
              <a:t>раемся</a:t>
            </a:r>
            <a:r>
              <a:rPr lang="ru-RU" sz="2800" kern="1200" dirty="0">
                <a:latin typeface="Times New Roman" panose="02020603050405020304" pitchFamily="18" charset="0"/>
                <a:ea typeface="+mn-ea"/>
                <a:cs typeface="Times New Roman" panose="02020603050405020304" pitchFamily="18" charset="0"/>
              </a:rPr>
              <a:t> к </a:t>
            </a:r>
            <a:r>
              <a:rPr lang="ru-RU" sz="2800" kern="1200" dirty="0" err="1">
                <a:latin typeface="Times New Roman" panose="02020603050405020304" pitchFamily="18" charset="0"/>
                <a:ea typeface="+mn-ea"/>
                <a:cs typeface="Times New Roman" panose="02020603050405020304" pitchFamily="18" charset="0"/>
              </a:rPr>
              <a:t>дальн</a:t>
            </a:r>
            <a:r>
              <a:rPr lang="ru-RU" sz="2800" kern="1200" dirty="0">
                <a:latin typeface="Times New Roman" panose="02020603050405020304" pitchFamily="18" charset="0"/>
                <a:ea typeface="+mn-ea"/>
                <a:cs typeface="Times New Roman" panose="02020603050405020304" pitchFamily="18" charset="0"/>
              </a:rPr>
              <a:t>..(9)</a:t>
            </a:r>
            <a:r>
              <a:rPr lang="ru-RU" sz="2800" kern="1200" dirty="0" err="1">
                <a:latin typeface="Times New Roman" panose="02020603050405020304" pitchFamily="18" charset="0"/>
                <a:ea typeface="+mn-ea"/>
                <a:cs typeface="Times New Roman" panose="02020603050405020304" pitchFamily="18" charset="0"/>
              </a:rPr>
              <a:t>му</a:t>
            </a:r>
            <a:r>
              <a:rPr lang="ru-RU" sz="2800" kern="1200" dirty="0">
                <a:latin typeface="Times New Roman" panose="02020603050405020304" pitchFamily="18" charset="0"/>
                <a:ea typeface="+mn-ea"/>
                <a:cs typeface="Times New Roman" panose="02020603050405020304" pitchFamily="18" charset="0"/>
              </a:rPr>
              <a:t> лесу.</a:t>
            </a:r>
          </a:p>
          <a:p>
            <a:pPr lvl="0" algn="just" defTabSz="914400" hangingPunct="1"/>
            <a:endParaRPr lang="ru-RU" sz="2800" kern="1200" dirty="0">
              <a:latin typeface="Times New Roman" panose="02020603050405020304" pitchFamily="18" charset="0"/>
              <a:ea typeface="+mn-ea"/>
              <a:cs typeface="Times New Roman" panose="02020603050405020304" pitchFamily="18" charset="0"/>
            </a:endParaRPr>
          </a:p>
          <a:p>
            <a:pPr lvl="0" algn="just" defTabSz="914400" hangingPunct="1"/>
            <a:r>
              <a:rPr lang="ru-RU" sz="2800" kern="1200" dirty="0">
                <a:latin typeface="Times New Roman" panose="02020603050405020304" pitchFamily="18" charset="0"/>
                <a:ea typeface="+mn-ea"/>
                <a:cs typeface="Times New Roman" panose="02020603050405020304" pitchFamily="18" charset="0"/>
              </a:rPr>
              <a:t>	</a:t>
            </a:r>
            <a:r>
              <a:rPr lang="ru-RU" sz="2800" b="1" kern="1200" dirty="0">
                <a:latin typeface="Times New Roman" panose="02020603050405020304" pitchFamily="18" charset="0"/>
                <a:ea typeface="+mn-ea"/>
                <a:cs typeface="Times New Roman" panose="02020603050405020304" pitchFamily="18" charset="0"/>
              </a:rPr>
              <a:t>Основные грамматические (морфологические) нормы современного русского литературного языка</a:t>
            </a:r>
          </a:p>
          <a:p>
            <a:pPr lvl="0" algn="just" defTabSz="914400" hangingPunct="1"/>
            <a:r>
              <a:rPr lang="ru-RU" sz="2800" kern="1200" dirty="0">
                <a:latin typeface="Times New Roman" panose="02020603050405020304" pitchFamily="18" charset="0"/>
                <a:ea typeface="+mn-ea"/>
                <a:cs typeface="Times New Roman" panose="02020603050405020304" pitchFamily="18" charset="0"/>
              </a:rPr>
              <a:t>	</a:t>
            </a:r>
            <a:r>
              <a:rPr lang="ru-RU" sz="2800" b="1" kern="1200" dirty="0">
                <a:latin typeface="Times New Roman" panose="02020603050405020304" pitchFamily="18" charset="0"/>
                <a:ea typeface="+mn-ea"/>
                <a:cs typeface="Times New Roman" panose="02020603050405020304" pitchFamily="18" charset="0"/>
              </a:rPr>
              <a:t>Задание № 8</a:t>
            </a:r>
          </a:p>
          <a:p>
            <a:pPr lvl="0" algn="just" defTabSz="914400" hangingPunct="1"/>
            <a:r>
              <a:rPr lang="ru-RU" sz="2800" kern="1200" dirty="0">
                <a:latin typeface="Times New Roman" panose="02020603050405020304" pitchFamily="18" charset="0"/>
                <a:ea typeface="+mn-ea"/>
                <a:cs typeface="Times New Roman" panose="02020603050405020304" pitchFamily="18" charset="0"/>
              </a:rPr>
              <a:t>	Раскройте скобки и запишите слово «тренер» в соответствующей форме, соблюдая нормы современного русского литературного языка.</a:t>
            </a:r>
          </a:p>
          <a:p>
            <a:pPr lvl="0" algn="just" defTabSz="914400" hangingPunct="1"/>
            <a:r>
              <a:rPr lang="ru-RU" sz="2800" kern="1200" dirty="0">
                <a:latin typeface="Times New Roman" panose="02020603050405020304" pitchFamily="18" charset="0"/>
                <a:ea typeface="+mn-ea"/>
                <a:cs typeface="Times New Roman" panose="02020603050405020304" pitchFamily="18" charset="0"/>
              </a:rPr>
              <a:t>Наши (тренер) – живые легенды российского фигурного катания.</a:t>
            </a:r>
          </a:p>
        </p:txBody>
      </p:sp>
    </p:spTree>
    <p:extLst>
      <p:ext uri="{BB962C8B-B14F-4D97-AF65-F5344CB8AC3E}">
        <p14:creationId xmlns:p14="http://schemas.microsoft.com/office/powerpoint/2010/main" val="2431601290"/>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Нажмите дважды"/>
          <p:cNvSpPr txBox="1">
            <a:spLocks noGrp="1"/>
          </p:cNvSpPr>
          <p:nvPr>
            <p:ph type="ctrTitle"/>
          </p:nvPr>
        </p:nvSpPr>
        <p:spPr>
          <a:prstGeom prst="rect">
            <a:avLst/>
          </a:prstGeom>
        </p:spPr>
        <p:txBody>
          <a:bodyPr>
            <a:normAutofit fontScale="90000"/>
          </a:bodyPr>
          <a:lstStyle/>
          <a:p>
            <a:endParaRPr/>
          </a:p>
        </p:txBody>
      </p:sp>
      <p:sp>
        <p:nvSpPr>
          <p:cNvPr id="101" name="Нажмите дважды"/>
          <p:cNvSpPr txBox="1">
            <a:spLocks noGrp="1"/>
          </p:cNvSpPr>
          <p:nvPr>
            <p:ph type="subTitle" sz="quarter" idx="1"/>
          </p:nvPr>
        </p:nvSpPr>
        <p:spPr>
          <a:prstGeom prst="rect">
            <a:avLst/>
          </a:prstGeom>
        </p:spPr>
        <p:txBody>
          <a:bodyPr/>
          <a:lstStyle/>
          <a:p>
            <a:endParaRPr/>
          </a:p>
        </p:txBody>
      </p:sp>
      <p:pic>
        <p:nvPicPr>
          <p:cNvPr id="102"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3"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4"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5" name="Изображение" descr="Изображение"/>
          <p:cNvPicPr>
            <a:picLocks noChangeAspect="1"/>
          </p:cNvPicPr>
          <p:nvPr/>
        </p:nvPicPr>
        <p:blipFill>
          <a:blip r:embed="rId2">
            <a:extLst/>
          </a:blip>
          <a:stretch>
            <a:fillRect/>
          </a:stretch>
        </p:blipFill>
        <p:spPr>
          <a:xfrm>
            <a:off x="0" y="-31304"/>
            <a:ext cx="9175304" cy="9175304"/>
          </a:xfrm>
          <a:prstGeom prst="rect">
            <a:avLst/>
          </a:prstGeom>
          <a:ln w="12700">
            <a:miter lim="400000"/>
          </a:ln>
        </p:spPr>
      </p:pic>
      <p:sp>
        <p:nvSpPr>
          <p:cNvPr id="4" name="Прямоугольник 3"/>
          <p:cNvSpPr/>
          <p:nvPr/>
        </p:nvSpPr>
        <p:spPr>
          <a:xfrm>
            <a:off x="251520" y="1187624"/>
            <a:ext cx="8712968" cy="7478970"/>
          </a:xfrm>
          <a:prstGeom prst="rect">
            <a:avLst/>
          </a:prstGeom>
        </p:spPr>
        <p:txBody>
          <a:bodyPr wrap="square">
            <a:spAutoFit/>
          </a:bodyPr>
          <a:lstStyle/>
          <a:p>
            <a:pPr lvl="0" algn="ctr" defTabSz="914400" hangingPunct="1"/>
            <a:r>
              <a:rPr lang="ru-RU" b="1" kern="1200" dirty="0">
                <a:latin typeface="Times New Roman" panose="02020603050405020304" pitchFamily="18" charset="0"/>
                <a:ea typeface="+mn-ea"/>
                <a:cs typeface="Times New Roman" panose="02020603050405020304" pitchFamily="18" charset="0"/>
              </a:rPr>
              <a:t>Грамматическая синонимия словосочетаний</a:t>
            </a:r>
          </a:p>
          <a:p>
            <a:pPr lvl="0" algn="ctr" defTabSz="914400" hangingPunct="1"/>
            <a:endParaRPr lang="ru-RU" b="1" kern="1200" dirty="0">
              <a:latin typeface="Times New Roman" panose="02020603050405020304" pitchFamily="18" charset="0"/>
              <a:ea typeface="+mn-ea"/>
              <a:cs typeface="Times New Roman" panose="02020603050405020304" pitchFamily="18" charset="0"/>
            </a:endParaRPr>
          </a:p>
          <a:p>
            <a:pPr lvl="0" algn="just" defTabSz="914400" hangingPunct="1"/>
            <a:r>
              <a:rPr lang="ru-RU" kern="1200" dirty="0">
                <a:latin typeface="Times New Roman" panose="02020603050405020304" pitchFamily="18" charset="0"/>
                <a:ea typeface="+mn-ea"/>
                <a:cs typeface="Times New Roman" panose="02020603050405020304" pitchFamily="18" charset="0"/>
              </a:rPr>
              <a:t>	</a:t>
            </a:r>
            <a:r>
              <a:rPr lang="ru-RU" b="1" kern="1200" dirty="0">
                <a:latin typeface="Times New Roman" panose="02020603050405020304" pitchFamily="18" charset="0"/>
                <a:ea typeface="+mn-ea"/>
                <a:cs typeface="Times New Roman" panose="02020603050405020304" pitchFamily="18" charset="0"/>
              </a:rPr>
              <a:t>Задание № 9</a:t>
            </a:r>
          </a:p>
          <a:p>
            <a:pPr lvl="0" algn="just" defTabSz="914400" hangingPunct="1"/>
            <a:r>
              <a:rPr lang="ru-RU" kern="1200" dirty="0">
                <a:latin typeface="Times New Roman" panose="02020603050405020304" pitchFamily="18" charset="0"/>
                <a:ea typeface="+mn-ea"/>
                <a:cs typeface="Times New Roman" panose="02020603050405020304" pitchFamily="18" charset="0"/>
              </a:rPr>
              <a:t>	Замените словосочетание «плов по-узбекски», построенное на основе примыкания, синонимичным словосочетанием со связью согласование. Напишите получившееся словосочетание, соблюдая нормы современного русского литературного языка.</a:t>
            </a:r>
          </a:p>
          <a:p>
            <a:pPr lvl="0" algn="just" defTabSz="914400" hangingPunct="1"/>
            <a:endParaRPr lang="ru-RU" kern="1200" dirty="0">
              <a:latin typeface="Times New Roman" panose="02020603050405020304" pitchFamily="18" charset="0"/>
              <a:ea typeface="+mn-ea"/>
              <a:cs typeface="Times New Roman" panose="02020603050405020304" pitchFamily="18" charset="0"/>
            </a:endParaRPr>
          </a:p>
          <a:p>
            <a:pPr lvl="0" algn="ctr" defTabSz="914400" hangingPunct="1"/>
            <a:r>
              <a:rPr lang="ru-RU" kern="1200" dirty="0">
                <a:latin typeface="Times New Roman" panose="02020603050405020304" pitchFamily="18" charset="0"/>
                <a:ea typeface="+mn-ea"/>
                <a:cs typeface="Times New Roman" panose="02020603050405020304" pitchFamily="18" charset="0"/>
              </a:rPr>
              <a:t>	</a:t>
            </a:r>
            <a:r>
              <a:rPr lang="ru-RU" b="1" kern="1200" dirty="0">
                <a:latin typeface="Times New Roman" panose="02020603050405020304" pitchFamily="18" charset="0"/>
                <a:ea typeface="+mn-ea"/>
                <a:cs typeface="Times New Roman" panose="02020603050405020304" pitchFamily="18" charset="0"/>
              </a:rPr>
              <a:t>Смысловой анализ текста</a:t>
            </a:r>
          </a:p>
          <a:p>
            <a:pPr lvl="0" algn="just" defTabSz="914400" hangingPunct="1"/>
            <a:r>
              <a:rPr lang="ru-RU" kern="1200" dirty="0">
                <a:latin typeface="Times New Roman" panose="02020603050405020304" pitchFamily="18" charset="0"/>
                <a:ea typeface="+mn-ea"/>
                <a:cs typeface="Times New Roman" panose="02020603050405020304" pitchFamily="18" charset="0"/>
              </a:rPr>
              <a:t>	</a:t>
            </a:r>
            <a:r>
              <a:rPr lang="ru-RU" b="1" kern="1200" dirty="0">
                <a:latin typeface="Times New Roman" panose="02020603050405020304" pitchFamily="18" charset="0"/>
                <a:ea typeface="+mn-ea"/>
                <a:cs typeface="Times New Roman" panose="02020603050405020304" pitchFamily="18" charset="0"/>
              </a:rPr>
              <a:t>Задание № 10</a:t>
            </a:r>
          </a:p>
          <a:p>
            <a:pPr lvl="0" algn="just" defTabSz="914400" hangingPunct="1"/>
            <a:r>
              <a:rPr lang="ru-RU" kern="1200" dirty="0">
                <a:latin typeface="Times New Roman" panose="02020603050405020304" pitchFamily="18" charset="0"/>
                <a:ea typeface="+mn-ea"/>
                <a:cs typeface="Times New Roman" panose="02020603050405020304" pitchFamily="18" charset="0"/>
              </a:rPr>
              <a:t>	Какие из высказываний соответствуют содержанию текста?</a:t>
            </a:r>
          </a:p>
          <a:p>
            <a:pPr lvl="0" algn="just" defTabSz="914400" hangingPunct="1"/>
            <a:r>
              <a:rPr lang="ru-RU" kern="1200" dirty="0">
                <a:latin typeface="Times New Roman" panose="02020603050405020304" pitchFamily="18" charset="0"/>
                <a:ea typeface="+mn-ea"/>
                <a:cs typeface="Times New Roman" panose="02020603050405020304" pitchFamily="18" charset="0"/>
              </a:rPr>
              <a:t> Укажите номера ответов.</a:t>
            </a:r>
          </a:p>
        </p:txBody>
      </p:sp>
    </p:spTree>
    <p:extLst>
      <p:ext uri="{BB962C8B-B14F-4D97-AF65-F5344CB8AC3E}">
        <p14:creationId xmlns:p14="http://schemas.microsoft.com/office/powerpoint/2010/main" val="2760578042"/>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Нажмите дважды"/>
          <p:cNvSpPr txBox="1">
            <a:spLocks noGrp="1"/>
          </p:cNvSpPr>
          <p:nvPr>
            <p:ph type="ctrTitle"/>
          </p:nvPr>
        </p:nvSpPr>
        <p:spPr>
          <a:prstGeom prst="rect">
            <a:avLst/>
          </a:prstGeom>
        </p:spPr>
        <p:txBody>
          <a:bodyPr>
            <a:normAutofit fontScale="90000"/>
          </a:bodyPr>
          <a:lstStyle/>
          <a:p>
            <a:endParaRPr/>
          </a:p>
        </p:txBody>
      </p:sp>
      <p:sp>
        <p:nvSpPr>
          <p:cNvPr id="101" name="Нажмите дважды"/>
          <p:cNvSpPr txBox="1">
            <a:spLocks noGrp="1"/>
          </p:cNvSpPr>
          <p:nvPr>
            <p:ph type="subTitle" sz="quarter" idx="1"/>
          </p:nvPr>
        </p:nvSpPr>
        <p:spPr>
          <a:prstGeom prst="rect">
            <a:avLst/>
          </a:prstGeom>
        </p:spPr>
        <p:txBody>
          <a:bodyPr/>
          <a:lstStyle/>
          <a:p>
            <a:endParaRPr/>
          </a:p>
        </p:txBody>
      </p:sp>
      <p:pic>
        <p:nvPicPr>
          <p:cNvPr id="102"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3"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4"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5" name="Изображение" descr="Изображение"/>
          <p:cNvPicPr>
            <a:picLocks noChangeAspect="1"/>
          </p:cNvPicPr>
          <p:nvPr/>
        </p:nvPicPr>
        <p:blipFill>
          <a:blip r:embed="rId2">
            <a:extLst/>
          </a:blip>
          <a:stretch>
            <a:fillRect/>
          </a:stretch>
        </p:blipFill>
        <p:spPr>
          <a:xfrm>
            <a:off x="-25896" y="0"/>
            <a:ext cx="9144000" cy="9144000"/>
          </a:xfrm>
          <a:prstGeom prst="rect">
            <a:avLst/>
          </a:prstGeom>
          <a:ln w="12700">
            <a:miter lim="400000"/>
          </a:ln>
        </p:spPr>
      </p:pic>
      <p:sp>
        <p:nvSpPr>
          <p:cNvPr id="2" name="Прямоугольник 1"/>
          <p:cNvSpPr/>
          <p:nvPr/>
        </p:nvSpPr>
        <p:spPr>
          <a:xfrm>
            <a:off x="179512" y="1017181"/>
            <a:ext cx="8640960" cy="6986528"/>
          </a:xfrm>
          <a:prstGeom prst="rect">
            <a:avLst/>
          </a:prstGeom>
        </p:spPr>
        <p:txBody>
          <a:bodyPr wrap="square">
            <a:spAutoFit/>
          </a:bodyPr>
          <a:lstStyle/>
          <a:p>
            <a:pPr lvl="0" algn="ctr" defTabSz="914400" hangingPunct="1"/>
            <a:r>
              <a:rPr lang="ru-RU" b="1" kern="1200" dirty="0">
                <a:latin typeface="Times New Roman" panose="02020603050405020304" pitchFamily="18" charset="0"/>
                <a:ea typeface="+mn-ea"/>
                <a:cs typeface="Times New Roman" panose="02020603050405020304" pitchFamily="18" charset="0"/>
              </a:rPr>
              <a:t>Основные выразительные средства лексики и фразеологии (эпитеты, метафоры, олицетворения, сравнения, гиперболы и др.)</a:t>
            </a:r>
          </a:p>
          <a:p>
            <a:pPr lvl="0" algn="just" defTabSz="914400" hangingPunct="1"/>
            <a:r>
              <a:rPr lang="ru-RU" kern="1200" dirty="0">
                <a:latin typeface="Times New Roman" panose="02020603050405020304" pitchFamily="18" charset="0"/>
                <a:ea typeface="+mn-ea"/>
                <a:cs typeface="Times New Roman" panose="02020603050405020304" pitchFamily="18" charset="0"/>
              </a:rPr>
              <a:t>	</a:t>
            </a:r>
            <a:r>
              <a:rPr lang="ru-RU" b="1" kern="1200" dirty="0">
                <a:latin typeface="Times New Roman" panose="02020603050405020304" pitchFamily="18" charset="0"/>
                <a:ea typeface="+mn-ea"/>
                <a:cs typeface="Times New Roman" panose="02020603050405020304" pitchFamily="18" charset="0"/>
              </a:rPr>
              <a:t>Задание № 11</a:t>
            </a:r>
          </a:p>
          <a:p>
            <a:pPr lvl="0" algn="just" defTabSz="914400" hangingPunct="1"/>
            <a:r>
              <a:rPr lang="ru-RU" kern="1200" dirty="0">
                <a:latin typeface="Times New Roman" panose="02020603050405020304" pitchFamily="18" charset="0"/>
                <a:ea typeface="+mn-ea"/>
                <a:cs typeface="Times New Roman" panose="02020603050405020304" pitchFamily="18" charset="0"/>
              </a:rPr>
              <a:t>	Укажите варианты ответов, в которых средством выразительности речи является олицетворение. Запишите номера ответов</a:t>
            </a:r>
            <a:r>
              <a:rPr lang="ru-RU" kern="1200" dirty="0" smtClean="0">
                <a:latin typeface="Times New Roman" panose="02020603050405020304" pitchFamily="18" charset="0"/>
                <a:ea typeface="+mn-ea"/>
                <a:cs typeface="Times New Roman" panose="02020603050405020304" pitchFamily="18" charset="0"/>
              </a:rPr>
              <a:t>.</a:t>
            </a:r>
          </a:p>
          <a:p>
            <a:pPr lvl="0" algn="just" defTabSz="914400" hangingPunct="1"/>
            <a:endParaRPr lang="ru-RU" kern="1200" dirty="0">
              <a:latin typeface="Times New Roman" panose="02020603050405020304" pitchFamily="18" charset="0"/>
              <a:ea typeface="+mn-ea"/>
              <a:cs typeface="Times New Roman" panose="02020603050405020304" pitchFamily="18" charset="0"/>
            </a:endParaRPr>
          </a:p>
          <a:p>
            <a:pPr lvl="0" algn="just" defTabSz="914400" hangingPunct="1"/>
            <a:r>
              <a:rPr lang="ru-RU" kern="1200" dirty="0">
                <a:latin typeface="Times New Roman" panose="02020603050405020304" pitchFamily="18" charset="0"/>
                <a:ea typeface="+mn-ea"/>
                <a:cs typeface="Times New Roman" panose="02020603050405020304" pitchFamily="18" charset="0"/>
              </a:rPr>
              <a:t>	</a:t>
            </a:r>
            <a:r>
              <a:rPr lang="ru-RU" b="1" kern="1200" dirty="0">
                <a:latin typeface="Times New Roman" panose="02020603050405020304" pitchFamily="18" charset="0"/>
                <a:ea typeface="+mn-ea"/>
                <a:cs typeface="Times New Roman" panose="02020603050405020304" pitchFamily="18" charset="0"/>
              </a:rPr>
              <a:t>Лексический анализ слова</a:t>
            </a:r>
          </a:p>
          <a:p>
            <a:pPr lvl="0" algn="just" defTabSz="914400" hangingPunct="1"/>
            <a:r>
              <a:rPr lang="ru-RU" kern="1200" dirty="0">
                <a:latin typeface="Times New Roman" panose="02020603050405020304" pitchFamily="18" charset="0"/>
                <a:ea typeface="+mn-ea"/>
                <a:cs typeface="Times New Roman" panose="02020603050405020304" pitchFamily="18" charset="0"/>
              </a:rPr>
              <a:t> 	</a:t>
            </a:r>
            <a:r>
              <a:rPr lang="ru-RU" b="1" kern="1200" dirty="0">
                <a:latin typeface="Times New Roman" panose="02020603050405020304" pitchFamily="18" charset="0"/>
                <a:ea typeface="+mn-ea"/>
                <a:cs typeface="Times New Roman" panose="02020603050405020304" pitchFamily="18" charset="0"/>
              </a:rPr>
              <a:t>Задание № 12</a:t>
            </a:r>
          </a:p>
          <a:p>
            <a:pPr lvl="0" algn="just" defTabSz="914400" hangingPunct="1"/>
            <a:r>
              <a:rPr lang="ru-RU" kern="1200" dirty="0">
                <a:latin typeface="Times New Roman" panose="02020603050405020304" pitchFamily="18" charset="0"/>
                <a:ea typeface="+mn-ea"/>
                <a:cs typeface="Times New Roman" panose="02020603050405020304" pitchFamily="18" charset="0"/>
              </a:rPr>
              <a:t>	В предложениях 34–40 найдите устаревшее слово с лексическим значением «большая наезженная дорога». Выпишите это слово.	</a:t>
            </a:r>
          </a:p>
        </p:txBody>
      </p:sp>
    </p:spTree>
    <p:extLst>
      <p:ext uri="{BB962C8B-B14F-4D97-AF65-F5344CB8AC3E}">
        <p14:creationId xmlns:p14="http://schemas.microsoft.com/office/powerpoint/2010/main" val="658907791"/>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Нажмите дважды"/>
          <p:cNvSpPr txBox="1">
            <a:spLocks noGrp="1"/>
          </p:cNvSpPr>
          <p:nvPr>
            <p:ph type="ctrTitle"/>
          </p:nvPr>
        </p:nvSpPr>
        <p:spPr>
          <a:prstGeom prst="rect">
            <a:avLst/>
          </a:prstGeom>
        </p:spPr>
        <p:txBody>
          <a:bodyPr>
            <a:normAutofit fontScale="90000"/>
          </a:bodyPr>
          <a:lstStyle/>
          <a:p>
            <a:endParaRPr/>
          </a:p>
        </p:txBody>
      </p:sp>
      <p:sp>
        <p:nvSpPr>
          <p:cNvPr id="101" name="Нажмите дважды"/>
          <p:cNvSpPr txBox="1">
            <a:spLocks noGrp="1"/>
          </p:cNvSpPr>
          <p:nvPr>
            <p:ph type="subTitle" sz="quarter" idx="1"/>
          </p:nvPr>
        </p:nvSpPr>
        <p:spPr>
          <a:prstGeom prst="rect">
            <a:avLst/>
          </a:prstGeom>
        </p:spPr>
        <p:txBody>
          <a:bodyPr/>
          <a:lstStyle/>
          <a:p>
            <a:endParaRPr/>
          </a:p>
        </p:txBody>
      </p:sp>
      <p:pic>
        <p:nvPicPr>
          <p:cNvPr id="102"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3"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4"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5" name="Изображение" descr="Изображение"/>
          <p:cNvPicPr>
            <a:picLocks noChangeAspect="1"/>
          </p:cNvPicPr>
          <p:nvPr/>
        </p:nvPicPr>
        <p:blipFill>
          <a:blip r:embed="rId2">
            <a:extLst/>
          </a:blip>
          <a:stretch>
            <a:fillRect/>
          </a:stretch>
        </p:blipFill>
        <p:spPr>
          <a:xfrm>
            <a:off x="-25896" y="0"/>
            <a:ext cx="9144000" cy="9144000"/>
          </a:xfrm>
          <a:prstGeom prst="rect">
            <a:avLst/>
          </a:prstGeom>
          <a:ln w="12700">
            <a:miter lim="400000"/>
          </a:ln>
        </p:spPr>
      </p:pic>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066" y="1197349"/>
            <a:ext cx="2419068" cy="3507854"/>
          </a:xfrm>
          <a:prstGeom prst="rect">
            <a:avLst/>
          </a:prstGeom>
        </p:spPr>
      </p:pic>
      <p:sp>
        <p:nvSpPr>
          <p:cNvPr id="2" name="Прямоугольник 1"/>
          <p:cNvSpPr/>
          <p:nvPr/>
        </p:nvSpPr>
        <p:spPr>
          <a:xfrm>
            <a:off x="2843808" y="1197349"/>
            <a:ext cx="5976664" cy="7417415"/>
          </a:xfrm>
          <a:prstGeom prst="rect">
            <a:avLst/>
          </a:prstGeom>
        </p:spPr>
        <p:txBody>
          <a:bodyPr wrap="square">
            <a:spAutoFit/>
          </a:bodyPr>
          <a:lstStyle/>
          <a:p>
            <a:pPr lvl="0" algn="just" defTabSz="914400" hangingPunct="1"/>
            <a:r>
              <a:rPr lang="ru-RU" sz="2800" kern="1200" dirty="0">
                <a:latin typeface="Times New Roman" panose="02020603050405020304" pitchFamily="18" charset="0"/>
                <a:ea typeface="+mn-ea"/>
                <a:cs typeface="Times New Roman" panose="02020603050405020304" pitchFamily="18" charset="0"/>
              </a:rPr>
              <a:t>Для подготовки учащихся 9 классов к ОГЭ	по русскому языку - предназначено пособие </a:t>
            </a:r>
            <a:r>
              <a:rPr lang="ru-RU" sz="2800" b="1" kern="1200" dirty="0">
                <a:latin typeface="Times New Roman" panose="02020603050405020304" pitchFamily="18" charset="0"/>
                <a:ea typeface="+mn-ea"/>
                <a:cs typeface="Times New Roman" panose="02020603050405020304" pitchFamily="18" charset="0"/>
              </a:rPr>
              <a:t>«Русский язык. ОГЭ-2025. Готовимся к итоговой 	аттестации»</a:t>
            </a:r>
            <a:r>
              <a:rPr lang="ru-RU" sz="2800" kern="1200" dirty="0">
                <a:latin typeface="Times New Roman" panose="02020603050405020304" pitchFamily="18" charset="0"/>
                <a:ea typeface="+mn-ea"/>
                <a:cs typeface="Times New Roman" panose="02020603050405020304" pitchFamily="18" charset="0"/>
              </a:rPr>
              <a:t>. Авторы: </a:t>
            </a:r>
            <a:r>
              <a:rPr lang="ru-RU" sz="2800" kern="1200" dirty="0" err="1">
                <a:latin typeface="Times New Roman" panose="02020603050405020304" pitchFamily="18" charset="0"/>
                <a:ea typeface="+mn-ea"/>
                <a:cs typeface="Times New Roman" panose="02020603050405020304" pitchFamily="18" charset="0"/>
              </a:rPr>
              <a:t>Драбкина</a:t>
            </a:r>
            <a:r>
              <a:rPr lang="ru-RU" sz="2800" kern="1200" dirty="0">
                <a:latin typeface="Times New Roman" panose="02020603050405020304" pitchFamily="18" charset="0"/>
                <a:ea typeface="+mn-ea"/>
                <a:cs typeface="Times New Roman" panose="02020603050405020304" pitchFamily="18" charset="0"/>
              </a:rPr>
              <a:t> С.В. И Субботин Д.И. В пособии дан подробный комментарий к 	каждому  заданию, он   построен  по следующей схеме:</a:t>
            </a:r>
          </a:p>
          <a:p>
            <a:pPr lvl="0" algn="just" defTabSz="914400" hangingPunct="1"/>
            <a:r>
              <a:rPr lang="ru-RU" sz="2800" kern="1200" dirty="0">
                <a:latin typeface="Times New Roman" panose="02020603050405020304" pitchFamily="18" charset="0"/>
                <a:ea typeface="+mn-ea"/>
                <a:cs typeface="Times New Roman" panose="02020603050405020304" pitchFamily="18" charset="0"/>
              </a:rPr>
              <a:t>1. Формулировка задания.</a:t>
            </a:r>
          </a:p>
          <a:p>
            <a:pPr lvl="0" algn="just" defTabSz="914400" hangingPunct="1"/>
            <a:r>
              <a:rPr lang="ru-RU" sz="2800" kern="1200" dirty="0">
                <a:latin typeface="Times New Roman" panose="02020603050405020304" pitchFamily="18" charset="0"/>
                <a:ea typeface="+mn-ea"/>
                <a:cs typeface="Times New Roman" panose="02020603050405020304" pitchFamily="18" charset="0"/>
              </a:rPr>
              <a:t>2. Необходимый теоретический материал, представленный в сжатой и оптимально структурированной форме к каждому заданию.	</a:t>
            </a:r>
          </a:p>
          <a:p>
            <a:pPr lvl="0" algn="just" defTabSz="914400" hangingPunct="1"/>
            <a:r>
              <a:rPr lang="ru-RU" sz="2800" kern="1200" dirty="0">
                <a:latin typeface="Times New Roman" panose="02020603050405020304" pitchFamily="18" charset="0"/>
                <a:ea typeface="+mn-ea"/>
                <a:cs typeface="Times New Roman" panose="02020603050405020304" pitchFamily="18" charset="0"/>
              </a:rPr>
              <a:t>3. Алгоритм выполнения задания.</a:t>
            </a:r>
          </a:p>
          <a:p>
            <a:pPr lvl="0" algn="just" defTabSz="914400" hangingPunct="1"/>
            <a:r>
              <a:rPr lang="ru-RU" sz="2800" kern="1200" dirty="0">
                <a:latin typeface="Times New Roman" panose="02020603050405020304" pitchFamily="18" charset="0"/>
                <a:ea typeface="+mn-ea"/>
                <a:cs typeface="Times New Roman" panose="02020603050405020304" pitchFamily="18" charset="0"/>
              </a:rPr>
              <a:t>4.  15 вариантов типовых заданий к каждому вопросу.</a:t>
            </a:r>
          </a:p>
        </p:txBody>
      </p:sp>
    </p:spTree>
    <p:extLst>
      <p:ext uri="{BB962C8B-B14F-4D97-AF65-F5344CB8AC3E}">
        <p14:creationId xmlns:p14="http://schemas.microsoft.com/office/powerpoint/2010/main" val="411493046"/>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Нажмите дважды"/>
          <p:cNvSpPr txBox="1">
            <a:spLocks noGrp="1"/>
          </p:cNvSpPr>
          <p:nvPr>
            <p:ph type="ctrTitle"/>
          </p:nvPr>
        </p:nvSpPr>
        <p:spPr>
          <a:prstGeom prst="rect">
            <a:avLst/>
          </a:prstGeom>
        </p:spPr>
        <p:txBody>
          <a:bodyPr>
            <a:normAutofit fontScale="90000"/>
          </a:bodyPr>
          <a:lstStyle/>
          <a:p>
            <a:endParaRPr/>
          </a:p>
        </p:txBody>
      </p:sp>
      <p:sp>
        <p:nvSpPr>
          <p:cNvPr id="101" name="Нажмите дважды"/>
          <p:cNvSpPr txBox="1">
            <a:spLocks noGrp="1"/>
          </p:cNvSpPr>
          <p:nvPr>
            <p:ph type="subTitle" sz="quarter" idx="1"/>
          </p:nvPr>
        </p:nvSpPr>
        <p:spPr>
          <a:prstGeom prst="rect">
            <a:avLst/>
          </a:prstGeom>
        </p:spPr>
        <p:txBody>
          <a:bodyPr/>
          <a:lstStyle/>
          <a:p>
            <a:endParaRPr/>
          </a:p>
        </p:txBody>
      </p:sp>
      <p:pic>
        <p:nvPicPr>
          <p:cNvPr id="102"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3"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4"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5" name="Изображение" descr="Изображение"/>
          <p:cNvPicPr>
            <a:picLocks noChangeAspect="1"/>
          </p:cNvPicPr>
          <p:nvPr/>
        </p:nvPicPr>
        <p:blipFill>
          <a:blip r:embed="rId2">
            <a:extLst/>
          </a:blip>
          <a:stretch>
            <a:fillRect/>
          </a:stretch>
        </p:blipFill>
        <p:spPr>
          <a:xfrm>
            <a:off x="-25896" y="0"/>
            <a:ext cx="9144000" cy="9144000"/>
          </a:xfrm>
          <a:prstGeom prst="rect">
            <a:avLst/>
          </a:prstGeom>
          <a:ln w="12700">
            <a:miter lim="400000"/>
          </a:ln>
        </p:spPr>
      </p:pic>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896" y="1141854"/>
            <a:ext cx="2527467" cy="3773046"/>
          </a:xfrm>
          <a:prstGeom prst="rect">
            <a:avLst/>
          </a:prstGeom>
        </p:spPr>
      </p:pic>
      <p:sp>
        <p:nvSpPr>
          <p:cNvPr id="2" name="Прямоугольник 1"/>
          <p:cNvSpPr/>
          <p:nvPr/>
        </p:nvSpPr>
        <p:spPr>
          <a:xfrm>
            <a:off x="2579259" y="1141854"/>
            <a:ext cx="6169205" cy="6001643"/>
          </a:xfrm>
          <a:prstGeom prst="rect">
            <a:avLst/>
          </a:prstGeom>
        </p:spPr>
        <p:txBody>
          <a:bodyPr wrap="square">
            <a:spAutoFit/>
          </a:bodyPr>
          <a:lstStyle/>
          <a:p>
            <a:pPr lvl="0" algn="just" defTabSz="914400" hangingPunct="1"/>
            <a:r>
              <a:rPr lang="ru-RU" kern="1200" dirty="0">
                <a:latin typeface="Times New Roman" panose="02020603050405020304" pitchFamily="18" charset="0"/>
                <a:ea typeface="+mn-ea"/>
                <a:cs typeface="Times New Roman" panose="02020603050405020304" pitchFamily="18" charset="0"/>
              </a:rPr>
              <a:t>5. Рекомендации по написанию сжатого изложения.</a:t>
            </a:r>
          </a:p>
          <a:p>
            <a:pPr lvl="0" algn="just" defTabSz="914400" hangingPunct="1"/>
            <a:r>
              <a:rPr lang="ru-RU" kern="1200" dirty="0">
                <a:latin typeface="Times New Roman" panose="02020603050405020304" pitchFamily="18" charset="0"/>
                <a:ea typeface="+mn-ea"/>
                <a:cs typeface="Times New Roman" panose="02020603050405020304" pitchFamily="18" charset="0"/>
              </a:rPr>
              <a:t>6.Рекомендации по написанию сочинений-рассуждений:13.1,13.2, 13.3.  </a:t>
            </a:r>
          </a:p>
          <a:p>
            <a:pPr lvl="0" algn="just" defTabSz="914400" hangingPunct="1"/>
            <a:r>
              <a:rPr lang="ru-RU" kern="1200" dirty="0">
                <a:latin typeface="Times New Roman" panose="02020603050405020304" pitchFamily="18" charset="0"/>
                <a:ea typeface="+mn-ea"/>
                <a:cs typeface="Times New Roman" panose="02020603050405020304" pitchFamily="18" charset="0"/>
              </a:rPr>
              <a:t>7. 10 тестов в формате ОГЭ 2025 года. </a:t>
            </a:r>
          </a:p>
          <a:p>
            <a:pPr lvl="0" algn="just" defTabSz="914400" hangingPunct="1"/>
            <a:r>
              <a:rPr lang="ru-RU" kern="1200" dirty="0">
                <a:latin typeface="Times New Roman" panose="02020603050405020304" pitchFamily="18" charset="0"/>
                <a:ea typeface="+mn-ea"/>
                <a:cs typeface="Times New Roman" panose="02020603050405020304" pitchFamily="18" charset="0"/>
              </a:rPr>
              <a:t>8. Ключи, позволяющие узнать правильный ответ. </a:t>
            </a:r>
          </a:p>
          <a:p>
            <a:pPr lvl="0" algn="just" defTabSz="914400" hangingPunct="1"/>
            <a:r>
              <a:rPr lang="ru-RU" kern="1200" dirty="0">
                <a:latin typeface="Times New Roman" panose="02020603050405020304" pitchFamily="18" charset="0"/>
                <a:ea typeface="+mn-ea"/>
                <a:cs typeface="Times New Roman" panose="02020603050405020304" pitchFamily="18" charset="0"/>
              </a:rPr>
              <a:t>Набор типовых тренировочных заданий с 	методическими указаниями и ответами.</a:t>
            </a:r>
          </a:p>
        </p:txBody>
      </p:sp>
    </p:spTree>
    <p:extLst>
      <p:ext uri="{BB962C8B-B14F-4D97-AF65-F5344CB8AC3E}">
        <p14:creationId xmlns:p14="http://schemas.microsoft.com/office/powerpoint/2010/main" val="2540541528"/>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Нажмите дважды"/>
          <p:cNvSpPr txBox="1">
            <a:spLocks noGrp="1"/>
          </p:cNvSpPr>
          <p:nvPr>
            <p:ph type="ctrTitle"/>
          </p:nvPr>
        </p:nvSpPr>
        <p:spPr>
          <a:prstGeom prst="rect">
            <a:avLst/>
          </a:prstGeom>
        </p:spPr>
        <p:txBody>
          <a:bodyPr>
            <a:normAutofit fontScale="90000"/>
          </a:bodyPr>
          <a:lstStyle/>
          <a:p>
            <a:endParaRPr/>
          </a:p>
        </p:txBody>
      </p:sp>
      <p:sp>
        <p:nvSpPr>
          <p:cNvPr id="101" name="Нажмите дважды"/>
          <p:cNvSpPr txBox="1">
            <a:spLocks noGrp="1"/>
          </p:cNvSpPr>
          <p:nvPr>
            <p:ph type="subTitle" sz="quarter" idx="1"/>
          </p:nvPr>
        </p:nvSpPr>
        <p:spPr>
          <a:prstGeom prst="rect">
            <a:avLst/>
          </a:prstGeom>
        </p:spPr>
        <p:txBody>
          <a:bodyPr/>
          <a:lstStyle/>
          <a:p>
            <a:endParaRPr/>
          </a:p>
        </p:txBody>
      </p:sp>
      <p:pic>
        <p:nvPicPr>
          <p:cNvPr id="102"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3"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4"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5" name="Изображение" descr="Изображение"/>
          <p:cNvPicPr>
            <a:picLocks noChangeAspect="1"/>
          </p:cNvPicPr>
          <p:nvPr/>
        </p:nvPicPr>
        <p:blipFill>
          <a:blip r:embed="rId2">
            <a:extLst/>
          </a:blip>
          <a:stretch>
            <a:fillRect/>
          </a:stretch>
        </p:blipFill>
        <p:spPr>
          <a:xfrm>
            <a:off x="-25896" y="0"/>
            <a:ext cx="9144000" cy="9144000"/>
          </a:xfrm>
          <a:prstGeom prst="rect">
            <a:avLst/>
          </a:prstGeom>
          <a:ln w="12700">
            <a:miter lim="400000"/>
          </a:ln>
        </p:spPr>
      </p:pic>
      <p:sp>
        <p:nvSpPr>
          <p:cNvPr id="2" name="Прямоугольник 1"/>
          <p:cNvSpPr/>
          <p:nvPr/>
        </p:nvSpPr>
        <p:spPr>
          <a:xfrm>
            <a:off x="251520" y="1475656"/>
            <a:ext cx="8568952" cy="7294305"/>
          </a:xfrm>
          <a:prstGeom prst="rect">
            <a:avLst/>
          </a:prstGeom>
        </p:spPr>
        <p:txBody>
          <a:bodyPr wrap="square">
            <a:spAutoFit/>
          </a:bodyPr>
          <a:lstStyle/>
          <a:p>
            <a:pPr lvl="0" algn="ctr" defTabSz="914400" hangingPunct="1"/>
            <a:r>
              <a:rPr lang="ru-RU" sz="3600" b="1" kern="1200" dirty="0">
                <a:latin typeface="Times New Roman" panose="02020603050405020304" pitchFamily="18" charset="0"/>
                <a:ea typeface="+mn-ea"/>
                <a:cs typeface="Times New Roman" panose="02020603050405020304" pitchFamily="18" charset="0"/>
              </a:rPr>
              <a:t>Изменения в структуре и содержания КИМ ЕГЭ 2025 года</a:t>
            </a:r>
            <a:endParaRPr lang="ru-RU" sz="3600" kern="1200" dirty="0">
              <a:latin typeface="Times New Roman" panose="02020603050405020304" pitchFamily="18" charset="0"/>
              <a:ea typeface="+mn-ea"/>
              <a:cs typeface="Times New Roman" panose="02020603050405020304" pitchFamily="18" charset="0"/>
            </a:endParaRPr>
          </a:p>
          <a:p>
            <a:pPr lvl="0" algn="just" defTabSz="914400" hangingPunct="1"/>
            <a:r>
              <a:rPr lang="ru-RU" sz="3600" kern="1200" dirty="0">
                <a:latin typeface="Times New Roman" panose="02020603050405020304" pitchFamily="18" charset="0"/>
                <a:ea typeface="+mn-ea"/>
                <a:cs typeface="Times New Roman" panose="02020603050405020304" pitchFamily="18" charset="0"/>
              </a:rPr>
              <a:t>	Все основные характеристики экзаменационной работы сохранены. </a:t>
            </a:r>
          </a:p>
          <a:p>
            <a:pPr lvl="0" algn="just" defTabSz="914400" hangingPunct="1"/>
            <a:r>
              <a:rPr lang="ru-RU" sz="3600" kern="1200" dirty="0">
                <a:latin typeface="Times New Roman" panose="02020603050405020304" pitchFamily="18" charset="0"/>
                <a:ea typeface="+mn-ea"/>
                <a:cs typeface="Times New Roman" panose="02020603050405020304" pitchFamily="18" charset="0"/>
              </a:rPr>
              <a:t>	Однако в формулировки заданий и систему оценивания их выполнения внесены следующие изменения:</a:t>
            </a:r>
          </a:p>
          <a:p>
            <a:pPr lvl="0" algn="just" defTabSz="914400" hangingPunct="1"/>
            <a:r>
              <a:rPr lang="ru-RU" sz="3600" kern="1200" dirty="0">
                <a:latin typeface="Times New Roman" panose="02020603050405020304" pitchFamily="18" charset="0"/>
                <a:ea typeface="+mn-ea"/>
                <a:cs typeface="Times New Roman" panose="02020603050405020304" pitchFamily="18" charset="0"/>
              </a:rPr>
              <a:t>1. Задание на соответствие 26 по теме изобразительно-выразительных средств заменено новым заданием 22, не предусматривающим опоры на </a:t>
            </a:r>
            <a:r>
              <a:rPr lang="ru-RU" sz="3600" kern="1200" dirty="0" err="1">
                <a:latin typeface="Times New Roman" panose="02020603050405020304" pitchFamily="18" charset="0"/>
                <a:ea typeface="+mn-ea"/>
                <a:cs typeface="Times New Roman" panose="02020603050405020304" pitchFamily="18" charset="0"/>
              </a:rPr>
              <a:t>макротекст</a:t>
            </a:r>
            <a:r>
              <a:rPr lang="ru-RU" sz="3600" kern="1200" dirty="0">
                <a:latin typeface="Times New Roman" panose="02020603050405020304" pitchFamily="18" charset="0"/>
                <a:ea typeface="+mn-ea"/>
                <a:cs typeface="Times New Roman" panose="02020603050405020304" pitchFamily="18" charset="0"/>
              </a:rPr>
              <a:t>. </a:t>
            </a:r>
          </a:p>
          <a:p>
            <a:pPr lvl="0" algn="just" defTabSz="914400" hangingPunct="1"/>
            <a:endParaRPr lang="ru-RU" sz="3600" b="1" kern="1200" dirty="0">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910346419"/>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Нажмите дважды"/>
          <p:cNvSpPr txBox="1">
            <a:spLocks noGrp="1"/>
          </p:cNvSpPr>
          <p:nvPr>
            <p:ph type="ctrTitle"/>
          </p:nvPr>
        </p:nvSpPr>
        <p:spPr>
          <a:prstGeom prst="rect">
            <a:avLst/>
          </a:prstGeom>
        </p:spPr>
        <p:txBody>
          <a:bodyPr>
            <a:normAutofit fontScale="90000"/>
          </a:bodyPr>
          <a:lstStyle/>
          <a:p>
            <a:endParaRPr/>
          </a:p>
        </p:txBody>
      </p:sp>
      <p:sp>
        <p:nvSpPr>
          <p:cNvPr id="101" name="Нажмите дважды"/>
          <p:cNvSpPr txBox="1">
            <a:spLocks noGrp="1"/>
          </p:cNvSpPr>
          <p:nvPr>
            <p:ph type="subTitle" sz="quarter" idx="1"/>
          </p:nvPr>
        </p:nvSpPr>
        <p:spPr>
          <a:prstGeom prst="rect">
            <a:avLst/>
          </a:prstGeom>
        </p:spPr>
        <p:txBody>
          <a:bodyPr/>
          <a:lstStyle/>
          <a:p>
            <a:endParaRPr/>
          </a:p>
        </p:txBody>
      </p:sp>
      <p:pic>
        <p:nvPicPr>
          <p:cNvPr id="102"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3"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4"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5" name="Изображение" descr="Изображение"/>
          <p:cNvPicPr>
            <a:picLocks noChangeAspect="1"/>
          </p:cNvPicPr>
          <p:nvPr/>
        </p:nvPicPr>
        <p:blipFill>
          <a:blip r:embed="rId2">
            <a:extLst/>
          </a:blip>
          <a:stretch>
            <a:fillRect/>
          </a:stretch>
        </p:blipFill>
        <p:spPr>
          <a:xfrm>
            <a:off x="-25896" y="0"/>
            <a:ext cx="9144000" cy="9144000"/>
          </a:xfrm>
          <a:prstGeom prst="rect">
            <a:avLst/>
          </a:prstGeom>
          <a:ln w="12700">
            <a:miter lim="400000"/>
          </a:ln>
        </p:spPr>
      </p:pic>
      <p:pic>
        <p:nvPicPr>
          <p:cNvPr id="2" name="Рисунок 1"/>
          <p:cNvPicPr>
            <a:picLocks noChangeAspect="1"/>
          </p:cNvPicPr>
          <p:nvPr/>
        </p:nvPicPr>
        <p:blipFill>
          <a:blip r:embed="rId3"/>
          <a:stretch>
            <a:fillRect/>
          </a:stretch>
        </p:blipFill>
        <p:spPr>
          <a:xfrm>
            <a:off x="278722" y="1259632"/>
            <a:ext cx="8685766" cy="6912769"/>
          </a:xfrm>
          <a:prstGeom prst="rect">
            <a:avLst/>
          </a:prstGeom>
        </p:spPr>
      </p:pic>
    </p:spTree>
    <p:extLst>
      <p:ext uri="{BB962C8B-B14F-4D97-AF65-F5344CB8AC3E}">
        <p14:creationId xmlns:p14="http://schemas.microsoft.com/office/powerpoint/2010/main" val="159128792"/>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Нажмите дважды"/>
          <p:cNvSpPr txBox="1">
            <a:spLocks noGrp="1"/>
          </p:cNvSpPr>
          <p:nvPr>
            <p:ph type="ctrTitle"/>
          </p:nvPr>
        </p:nvSpPr>
        <p:spPr>
          <a:prstGeom prst="rect">
            <a:avLst/>
          </a:prstGeom>
        </p:spPr>
        <p:txBody>
          <a:bodyPr>
            <a:normAutofit fontScale="90000"/>
          </a:bodyPr>
          <a:lstStyle/>
          <a:p>
            <a:endParaRPr/>
          </a:p>
        </p:txBody>
      </p:sp>
      <p:sp>
        <p:nvSpPr>
          <p:cNvPr id="101" name="Нажмите дважды"/>
          <p:cNvSpPr txBox="1">
            <a:spLocks noGrp="1"/>
          </p:cNvSpPr>
          <p:nvPr>
            <p:ph type="subTitle" sz="quarter" idx="1"/>
          </p:nvPr>
        </p:nvSpPr>
        <p:spPr>
          <a:prstGeom prst="rect">
            <a:avLst/>
          </a:prstGeom>
        </p:spPr>
        <p:txBody>
          <a:bodyPr/>
          <a:lstStyle/>
          <a:p>
            <a:endParaRPr/>
          </a:p>
        </p:txBody>
      </p:sp>
      <p:pic>
        <p:nvPicPr>
          <p:cNvPr id="102"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3"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4"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5" name="Изображение" descr="Изображение"/>
          <p:cNvPicPr>
            <a:picLocks noChangeAspect="1"/>
          </p:cNvPicPr>
          <p:nvPr/>
        </p:nvPicPr>
        <p:blipFill>
          <a:blip r:embed="rId2">
            <a:extLst/>
          </a:blip>
          <a:stretch>
            <a:fillRect/>
          </a:stretch>
        </p:blipFill>
        <p:spPr>
          <a:xfrm>
            <a:off x="-25896" y="0"/>
            <a:ext cx="9144000" cy="9144000"/>
          </a:xfrm>
          <a:prstGeom prst="rect">
            <a:avLst/>
          </a:prstGeom>
          <a:ln w="12700">
            <a:miter lim="400000"/>
          </a:ln>
        </p:spPr>
      </p:pic>
      <p:sp>
        <p:nvSpPr>
          <p:cNvPr id="3" name="Прямоугольник 2"/>
          <p:cNvSpPr/>
          <p:nvPr/>
        </p:nvSpPr>
        <p:spPr>
          <a:xfrm>
            <a:off x="107504" y="1619671"/>
            <a:ext cx="8856984" cy="6494085"/>
          </a:xfrm>
          <a:prstGeom prst="rect">
            <a:avLst/>
          </a:prstGeom>
        </p:spPr>
        <p:txBody>
          <a:bodyPr wrap="square">
            <a:spAutoFit/>
          </a:bodyPr>
          <a:lstStyle/>
          <a:p>
            <a:pPr marL="342900" lvl="0" indent="-342900" algn="just" defTabSz="914400" fontAlgn="base" hangingPunct="1">
              <a:spcBef>
                <a:spcPct val="0"/>
              </a:spcBef>
              <a:spcAft>
                <a:spcPct val="0"/>
              </a:spcAft>
              <a:buFont typeface="Arial" panose="020B0604020202020204" pitchFamily="34" charset="0"/>
              <a:buChar char="•"/>
              <a:defRPr/>
            </a:pPr>
            <a:r>
              <a:rPr lang="ru-RU" kern="1200" dirty="0">
                <a:latin typeface="Times New Roman" panose="02020603050405020304" pitchFamily="18" charset="0"/>
                <a:ea typeface="+mn-ea"/>
                <a:cs typeface="Times New Roman" panose="02020603050405020304" pitchFamily="18" charset="0"/>
              </a:rPr>
              <a:t>Ф</a:t>
            </a:r>
            <a:r>
              <a:rPr lang="ru-RU" kern="1200" dirty="0" smtClean="0">
                <a:latin typeface="Times New Roman" panose="02020603050405020304" pitchFamily="18" charset="0"/>
                <a:ea typeface="+mn-ea"/>
                <a:cs typeface="Times New Roman" panose="02020603050405020304" pitchFamily="18" charset="0"/>
              </a:rPr>
              <a:t>онетические изобразительно-выразительные средства (аллитерация</a:t>
            </a:r>
            <a:r>
              <a:rPr lang="ru-RU" kern="1200" dirty="0">
                <a:latin typeface="Times New Roman" panose="02020603050405020304" pitchFamily="18" charset="0"/>
                <a:ea typeface="+mn-ea"/>
                <a:cs typeface="Times New Roman" panose="02020603050405020304" pitchFamily="18" charset="0"/>
              </a:rPr>
              <a:t>, ассонанс);</a:t>
            </a:r>
          </a:p>
          <a:p>
            <a:pPr marL="342900" lvl="0" indent="-342900" algn="just" defTabSz="914400" fontAlgn="base" hangingPunct="1">
              <a:spcBef>
                <a:spcPct val="0"/>
              </a:spcBef>
              <a:spcAft>
                <a:spcPct val="0"/>
              </a:spcAft>
              <a:buFont typeface="Arial" panose="020B0604020202020204" pitchFamily="34" charset="0"/>
              <a:buChar char="•"/>
              <a:defRPr/>
            </a:pPr>
            <a:r>
              <a:rPr lang="ru-RU" kern="1200" dirty="0">
                <a:latin typeface="Times New Roman" panose="02020603050405020304" pitchFamily="18" charset="0"/>
                <a:ea typeface="+mn-ea"/>
                <a:cs typeface="Times New Roman" panose="02020603050405020304" pitchFamily="18" charset="0"/>
              </a:rPr>
              <a:t>лексические изобразительно-выразительные средства (эпитет, метафора, метонимия, олицетворение, гипербола, литота, сравнение);</a:t>
            </a:r>
          </a:p>
          <a:p>
            <a:pPr marL="342900" lvl="0" indent="-342900" algn="just" defTabSz="914400" fontAlgn="base" hangingPunct="1">
              <a:spcBef>
                <a:spcPct val="0"/>
              </a:spcBef>
              <a:spcAft>
                <a:spcPct val="0"/>
              </a:spcAft>
              <a:buFont typeface="Arial" panose="020B0604020202020204" pitchFamily="34" charset="0"/>
              <a:buChar char="•"/>
              <a:defRPr/>
            </a:pPr>
            <a:r>
              <a:rPr lang="ru-RU" kern="1200" dirty="0">
                <a:latin typeface="Times New Roman" panose="02020603050405020304" pitchFamily="18" charset="0"/>
                <a:ea typeface="+mn-ea"/>
                <a:cs typeface="Times New Roman" panose="02020603050405020304" pitchFamily="18" charset="0"/>
              </a:rPr>
              <a:t>синтаксические изобразительно-выразительные средства (синтаксический параллелизм, парцелляция, вопросно-ответная форма изложения, градация, инверсия, лексический повтор, анафора, эпифора, антитеза; риторический вопрос, риторическое восклицание, риторическое обращение; многосоюзие, бессоюзие). </a:t>
            </a:r>
          </a:p>
        </p:txBody>
      </p:sp>
    </p:spTree>
    <p:extLst>
      <p:ext uri="{BB962C8B-B14F-4D97-AF65-F5344CB8AC3E}">
        <p14:creationId xmlns:p14="http://schemas.microsoft.com/office/powerpoint/2010/main" val="2107185143"/>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Нажмите дважды"/>
          <p:cNvSpPr txBox="1">
            <a:spLocks noGrp="1"/>
          </p:cNvSpPr>
          <p:nvPr>
            <p:ph type="ctrTitle"/>
          </p:nvPr>
        </p:nvSpPr>
        <p:spPr>
          <a:prstGeom prst="rect">
            <a:avLst/>
          </a:prstGeom>
        </p:spPr>
        <p:txBody>
          <a:bodyPr>
            <a:normAutofit fontScale="90000"/>
          </a:bodyPr>
          <a:lstStyle/>
          <a:p>
            <a:endParaRPr/>
          </a:p>
        </p:txBody>
      </p:sp>
      <p:sp>
        <p:nvSpPr>
          <p:cNvPr id="101" name="Нажмите дважды"/>
          <p:cNvSpPr txBox="1">
            <a:spLocks noGrp="1"/>
          </p:cNvSpPr>
          <p:nvPr>
            <p:ph type="subTitle" sz="quarter" idx="1"/>
          </p:nvPr>
        </p:nvSpPr>
        <p:spPr>
          <a:prstGeom prst="rect">
            <a:avLst/>
          </a:prstGeom>
        </p:spPr>
        <p:txBody>
          <a:bodyPr/>
          <a:lstStyle/>
          <a:p>
            <a:endParaRPr/>
          </a:p>
        </p:txBody>
      </p:sp>
      <p:pic>
        <p:nvPicPr>
          <p:cNvPr id="102"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3"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4"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5"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sp>
        <p:nvSpPr>
          <p:cNvPr id="3" name="Прямоугольник 2"/>
          <p:cNvSpPr/>
          <p:nvPr/>
        </p:nvSpPr>
        <p:spPr>
          <a:xfrm>
            <a:off x="-36512" y="1043608"/>
            <a:ext cx="8784976" cy="7417415"/>
          </a:xfrm>
          <a:prstGeom prst="rect">
            <a:avLst/>
          </a:prstGeom>
        </p:spPr>
        <p:txBody>
          <a:bodyPr wrap="square">
            <a:spAutoFit/>
          </a:bodyPr>
          <a:lstStyle/>
          <a:p>
            <a:pPr lvl="0" algn="ctr" defTabSz="914400" hangingPunct="1"/>
            <a:r>
              <a:rPr lang="ru-RU" sz="2800" b="1" kern="1200" dirty="0">
                <a:latin typeface="Times New Roman" panose="02020603050405020304" pitchFamily="18" charset="0"/>
                <a:ea typeface="+mn-ea"/>
                <a:cs typeface="Times New Roman" panose="02020603050405020304" pitchFamily="18" charset="0"/>
              </a:rPr>
              <a:t>Характеристика структуры и содержания КИМ ОГЭ 2025 года</a:t>
            </a:r>
          </a:p>
          <a:p>
            <a:pPr lvl="0" algn="just" defTabSz="914400" hangingPunct="1"/>
            <a:r>
              <a:rPr lang="ru-RU" sz="2800" kern="1200" dirty="0">
                <a:latin typeface="Times New Roman" panose="02020603050405020304" pitchFamily="18" charset="0"/>
                <a:ea typeface="+mn-ea"/>
                <a:cs typeface="Times New Roman" panose="02020603050405020304" pitchFamily="18" charset="0"/>
              </a:rPr>
              <a:t>	Каждый вариант КИМ состоит из трёх частей и включает 13 заданий, различающихся формой.</a:t>
            </a:r>
          </a:p>
          <a:p>
            <a:pPr lvl="0" algn="just" defTabSz="914400" hangingPunct="1"/>
            <a:r>
              <a:rPr lang="ru-RU" sz="2800" kern="1200" dirty="0">
                <a:latin typeface="Times New Roman" panose="02020603050405020304" pitchFamily="18" charset="0"/>
                <a:ea typeface="+mn-ea"/>
                <a:cs typeface="Times New Roman" panose="02020603050405020304" pitchFamily="18" charset="0"/>
              </a:rPr>
              <a:t>	</a:t>
            </a:r>
            <a:r>
              <a:rPr lang="ru-RU" sz="2800" b="1" kern="1200" dirty="0">
                <a:latin typeface="Times New Roman" panose="02020603050405020304" pitchFamily="18" charset="0"/>
                <a:ea typeface="+mn-ea"/>
                <a:cs typeface="Times New Roman" panose="02020603050405020304" pitchFamily="18" charset="0"/>
              </a:rPr>
              <a:t>Часть 1 – сжатое изложение (задание 1).</a:t>
            </a:r>
          </a:p>
          <a:p>
            <a:pPr lvl="0" algn="just" defTabSz="914400" hangingPunct="1"/>
            <a:r>
              <a:rPr lang="ru-RU" sz="2800" kern="1200" dirty="0">
                <a:latin typeface="Times New Roman" panose="02020603050405020304" pitchFamily="18" charset="0"/>
                <a:ea typeface="+mn-ea"/>
                <a:cs typeface="Times New Roman" panose="02020603050405020304" pitchFamily="18" charset="0"/>
              </a:rPr>
              <a:t>	</a:t>
            </a:r>
            <a:r>
              <a:rPr lang="ru-RU" sz="2800" b="1" kern="1200" dirty="0">
                <a:latin typeface="Times New Roman" panose="02020603050405020304" pitchFamily="18" charset="0"/>
                <a:ea typeface="+mn-ea"/>
                <a:cs typeface="Times New Roman" panose="02020603050405020304" pitchFamily="18" charset="0"/>
              </a:rPr>
              <a:t>Часть 2 (задания 2–12) – задания с кратким ответом</a:t>
            </a:r>
            <a:r>
              <a:rPr lang="ru-RU" sz="2800" kern="1200" dirty="0">
                <a:latin typeface="Times New Roman" panose="02020603050405020304" pitchFamily="18" charset="0"/>
                <a:ea typeface="+mn-ea"/>
                <a:cs typeface="Times New Roman" panose="02020603050405020304" pitchFamily="18" charset="0"/>
              </a:rPr>
              <a:t>.</a:t>
            </a:r>
          </a:p>
          <a:p>
            <a:pPr lvl="0" algn="just" defTabSz="914400" hangingPunct="1"/>
            <a:r>
              <a:rPr lang="ru-RU" sz="2800" kern="1200" dirty="0">
                <a:latin typeface="Times New Roman" panose="02020603050405020304" pitchFamily="18" charset="0"/>
                <a:ea typeface="+mn-ea"/>
                <a:cs typeface="Times New Roman" panose="02020603050405020304" pitchFamily="18" charset="0"/>
              </a:rPr>
              <a:t>	В экзаменационной работе предложены следующие разновидности заданий с кратким ответом: задания на запись самостоятельно сформулированного краткого ответа; задания на выбор и запись номеров правильных ответов из предложенного перечня; задание на соответствие.</a:t>
            </a:r>
          </a:p>
          <a:p>
            <a:pPr lvl="0" algn="just" defTabSz="914400" hangingPunct="1"/>
            <a:r>
              <a:rPr lang="ru-RU" sz="2800" kern="1200" dirty="0">
                <a:latin typeface="Times New Roman" panose="02020603050405020304" pitchFamily="18" charset="0"/>
                <a:ea typeface="+mn-ea"/>
                <a:cs typeface="Times New Roman" panose="02020603050405020304" pitchFamily="18" charset="0"/>
              </a:rPr>
              <a:t>	Часть 3 (альтернативное задание 13) – задание с развёрнутым ответом  (сочинение), проверяющее умение создавать собственное высказывание на основе прочитанного текста. </a:t>
            </a:r>
          </a:p>
        </p:txBody>
      </p:sp>
    </p:spTree>
    <p:extLst>
      <p:ext uri="{BB962C8B-B14F-4D97-AF65-F5344CB8AC3E}">
        <p14:creationId xmlns:p14="http://schemas.microsoft.com/office/powerpoint/2010/main" val="3111123628"/>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Нажмите дважды"/>
          <p:cNvSpPr txBox="1">
            <a:spLocks noGrp="1"/>
          </p:cNvSpPr>
          <p:nvPr>
            <p:ph type="ctrTitle"/>
          </p:nvPr>
        </p:nvSpPr>
        <p:spPr>
          <a:prstGeom prst="rect">
            <a:avLst/>
          </a:prstGeom>
        </p:spPr>
        <p:txBody>
          <a:bodyPr>
            <a:normAutofit fontScale="90000"/>
          </a:bodyPr>
          <a:lstStyle/>
          <a:p>
            <a:endParaRPr/>
          </a:p>
        </p:txBody>
      </p:sp>
      <p:sp>
        <p:nvSpPr>
          <p:cNvPr id="101" name="Нажмите дважды"/>
          <p:cNvSpPr txBox="1">
            <a:spLocks noGrp="1"/>
          </p:cNvSpPr>
          <p:nvPr>
            <p:ph type="subTitle" sz="quarter" idx="1"/>
          </p:nvPr>
        </p:nvSpPr>
        <p:spPr>
          <a:prstGeom prst="rect">
            <a:avLst/>
          </a:prstGeom>
        </p:spPr>
        <p:txBody>
          <a:bodyPr/>
          <a:lstStyle/>
          <a:p>
            <a:endParaRPr/>
          </a:p>
        </p:txBody>
      </p:sp>
      <p:pic>
        <p:nvPicPr>
          <p:cNvPr id="102"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3"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4"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5" name="Изображение" descr="Изображение"/>
          <p:cNvPicPr>
            <a:picLocks noChangeAspect="1"/>
          </p:cNvPicPr>
          <p:nvPr/>
        </p:nvPicPr>
        <p:blipFill>
          <a:blip r:embed="rId2">
            <a:extLst/>
          </a:blip>
          <a:stretch>
            <a:fillRect/>
          </a:stretch>
        </p:blipFill>
        <p:spPr>
          <a:xfrm>
            <a:off x="-25896" y="0"/>
            <a:ext cx="9144000" cy="9144000"/>
          </a:xfrm>
          <a:prstGeom prst="rect">
            <a:avLst/>
          </a:prstGeom>
          <a:ln w="12700">
            <a:miter lim="400000"/>
          </a:ln>
        </p:spPr>
      </p:pic>
      <p:sp>
        <p:nvSpPr>
          <p:cNvPr id="2" name="Прямоугольник 1"/>
          <p:cNvSpPr/>
          <p:nvPr/>
        </p:nvSpPr>
        <p:spPr>
          <a:xfrm>
            <a:off x="107504" y="1078736"/>
            <a:ext cx="8856984" cy="6247864"/>
          </a:xfrm>
          <a:prstGeom prst="rect">
            <a:avLst/>
          </a:prstGeom>
        </p:spPr>
        <p:txBody>
          <a:bodyPr wrap="square">
            <a:spAutoFit/>
          </a:bodyPr>
          <a:lstStyle/>
          <a:p>
            <a:pPr lvl="0" algn="just" defTabSz="914400" hangingPunct="1"/>
            <a:r>
              <a:rPr lang="ru-RU" sz="4000" kern="1200" dirty="0">
                <a:latin typeface="Times New Roman" panose="02020603050405020304" pitchFamily="18" charset="0"/>
                <a:ea typeface="+mn-ea"/>
                <a:cs typeface="Times New Roman" panose="02020603050405020304" pitchFamily="18" charset="0"/>
              </a:rPr>
              <a:t>2. В формулировке задания 27 (развёрнутый ответ) указана проблема, требуется дать комментарий авторской позиции по проблеме. При обосновании своего отношения к позиции автора не допускается обращение к таким жанрам, как комикс, аниме, </a:t>
            </a:r>
            <a:r>
              <a:rPr lang="ru-RU" sz="4000" kern="1200" dirty="0" err="1">
                <a:latin typeface="Times New Roman" panose="02020603050405020304" pitchFamily="18" charset="0"/>
                <a:ea typeface="+mn-ea"/>
                <a:cs typeface="Times New Roman" panose="02020603050405020304" pitchFamily="18" charset="0"/>
              </a:rPr>
              <a:t>манга</a:t>
            </a:r>
            <a:r>
              <a:rPr lang="ru-RU" sz="4000" kern="1200" dirty="0">
                <a:latin typeface="Times New Roman" panose="02020603050405020304" pitchFamily="18" charset="0"/>
                <a:ea typeface="+mn-ea"/>
                <a:cs typeface="Times New Roman" panose="02020603050405020304" pitchFamily="18" charset="0"/>
              </a:rPr>
              <a:t>, </a:t>
            </a:r>
            <a:r>
              <a:rPr lang="ru-RU" sz="4000" kern="1200" dirty="0" err="1">
                <a:latin typeface="Times New Roman" panose="02020603050405020304" pitchFamily="18" charset="0"/>
                <a:ea typeface="+mn-ea"/>
                <a:cs typeface="Times New Roman" panose="02020603050405020304" pitchFamily="18" charset="0"/>
              </a:rPr>
              <a:t>фанфик</a:t>
            </a:r>
            <a:r>
              <a:rPr lang="ru-RU" sz="4000" kern="1200" dirty="0">
                <a:latin typeface="Times New Roman" panose="02020603050405020304" pitchFamily="18" charset="0"/>
                <a:ea typeface="+mn-ea"/>
                <a:cs typeface="Times New Roman" panose="02020603050405020304" pitchFamily="18" charset="0"/>
              </a:rPr>
              <a:t>, графический роман, компьютерная игра.</a:t>
            </a:r>
          </a:p>
        </p:txBody>
      </p:sp>
    </p:spTree>
    <p:extLst>
      <p:ext uri="{BB962C8B-B14F-4D97-AF65-F5344CB8AC3E}">
        <p14:creationId xmlns:p14="http://schemas.microsoft.com/office/powerpoint/2010/main" val="3155025152"/>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Нажмите дважды"/>
          <p:cNvSpPr txBox="1">
            <a:spLocks noGrp="1"/>
          </p:cNvSpPr>
          <p:nvPr>
            <p:ph type="ctrTitle"/>
          </p:nvPr>
        </p:nvSpPr>
        <p:spPr>
          <a:prstGeom prst="rect">
            <a:avLst/>
          </a:prstGeom>
        </p:spPr>
        <p:txBody>
          <a:bodyPr>
            <a:normAutofit fontScale="90000"/>
          </a:bodyPr>
          <a:lstStyle/>
          <a:p>
            <a:endParaRPr/>
          </a:p>
        </p:txBody>
      </p:sp>
      <p:sp>
        <p:nvSpPr>
          <p:cNvPr id="101" name="Нажмите дважды"/>
          <p:cNvSpPr txBox="1">
            <a:spLocks noGrp="1"/>
          </p:cNvSpPr>
          <p:nvPr>
            <p:ph type="subTitle" sz="quarter" idx="1"/>
          </p:nvPr>
        </p:nvSpPr>
        <p:spPr>
          <a:prstGeom prst="rect">
            <a:avLst/>
          </a:prstGeom>
        </p:spPr>
        <p:txBody>
          <a:bodyPr/>
          <a:lstStyle/>
          <a:p>
            <a:endParaRPr/>
          </a:p>
        </p:txBody>
      </p:sp>
      <p:pic>
        <p:nvPicPr>
          <p:cNvPr id="102"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3"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4"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5" name="Изображение" descr="Изображение"/>
          <p:cNvPicPr>
            <a:picLocks noChangeAspect="1"/>
          </p:cNvPicPr>
          <p:nvPr/>
        </p:nvPicPr>
        <p:blipFill>
          <a:blip r:embed="rId2">
            <a:extLst/>
          </a:blip>
          <a:stretch>
            <a:fillRect/>
          </a:stretch>
        </p:blipFill>
        <p:spPr>
          <a:xfrm>
            <a:off x="-25896" y="0"/>
            <a:ext cx="9144000" cy="9144000"/>
          </a:xfrm>
          <a:prstGeom prst="rect">
            <a:avLst/>
          </a:prstGeom>
          <a:ln w="12700">
            <a:miter lim="400000"/>
          </a:ln>
        </p:spPr>
      </p:pic>
      <p:sp>
        <p:nvSpPr>
          <p:cNvPr id="2" name="Прямоугольник 1"/>
          <p:cNvSpPr/>
          <p:nvPr/>
        </p:nvSpPr>
        <p:spPr>
          <a:xfrm>
            <a:off x="107504" y="971600"/>
            <a:ext cx="8928992" cy="8136334"/>
          </a:xfrm>
          <a:prstGeom prst="rect">
            <a:avLst/>
          </a:prstGeom>
        </p:spPr>
        <p:txBody>
          <a:bodyPr wrap="square">
            <a:spAutoFit/>
          </a:bodyPr>
          <a:lstStyle/>
          <a:p>
            <a:pPr lvl="0" algn="just" defTabSz="914400" hangingPunct="1"/>
            <a:r>
              <a:rPr lang="ru-RU" sz="2800" kern="1200" dirty="0">
                <a:latin typeface="Times New Roman" panose="02020603050405020304" pitchFamily="18" charset="0"/>
                <a:ea typeface="+mn-ea"/>
                <a:cs typeface="Times New Roman" panose="02020603050405020304" pitchFamily="18" charset="0"/>
              </a:rPr>
              <a:t>Напишите сочинение-рассуждение по проблеме исходного текста </a:t>
            </a:r>
            <a:r>
              <a:rPr lang="ru-RU" sz="2800" b="1" kern="1200" dirty="0">
                <a:latin typeface="Times New Roman" panose="02020603050405020304" pitchFamily="18" charset="0"/>
                <a:ea typeface="+mn-ea"/>
                <a:cs typeface="Times New Roman" panose="02020603050405020304" pitchFamily="18" charset="0"/>
              </a:rPr>
              <a:t>«Кого можно считать настоящим героем?»</a:t>
            </a:r>
            <a:r>
              <a:rPr lang="ru-RU" sz="2800" kern="1200" dirty="0">
                <a:latin typeface="Times New Roman" panose="02020603050405020304" pitchFamily="18" charset="0"/>
                <a:ea typeface="+mn-ea"/>
                <a:cs typeface="Times New Roman" panose="02020603050405020304" pitchFamily="18" charset="0"/>
              </a:rPr>
              <a:t>. </a:t>
            </a:r>
          </a:p>
          <a:p>
            <a:pPr lvl="0" algn="just" defTabSz="914400" hangingPunct="1"/>
            <a:r>
              <a:rPr lang="ru-RU" sz="2800" kern="1200" dirty="0">
                <a:latin typeface="Times New Roman" panose="02020603050405020304" pitchFamily="18" charset="0"/>
                <a:ea typeface="+mn-ea"/>
                <a:cs typeface="Times New Roman" panose="02020603050405020304" pitchFamily="18" charset="0"/>
              </a:rPr>
              <a:t>	Сформулируйте позицию автора (рассказчика) по указанной проблеме. </a:t>
            </a:r>
          </a:p>
          <a:p>
            <a:pPr lvl="0" algn="just" defTabSz="914400" hangingPunct="1"/>
            <a:r>
              <a:rPr lang="ru-RU" sz="2800" kern="1200" dirty="0">
                <a:latin typeface="Times New Roman" panose="02020603050405020304" pitchFamily="18" charset="0"/>
                <a:ea typeface="+mn-ea"/>
                <a:cs typeface="Times New Roman" panose="02020603050405020304" pitchFamily="18" charset="0"/>
              </a:rPr>
              <a:t>	Прокомментируйте, как в тексте раскрывается эта позиция. Включите в комментарий два примера-иллюстрации из прочитанного текста, важные для понимания позиции автора (рассказчика), и поясните их. Укажите и поясните смысловую связь между приведёнными примерами-иллюстрациями.</a:t>
            </a:r>
          </a:p>
          <a:p>
            <a:pPr lvl="0" algn="just" defTabSz="914400" hangingPunct="1"/>
            <a:r>
              <a:rPr lang="ru-RU" sz="2800" kern="1200" dirty="0">
                <a:latin typeface="Times New Roman" panose="02020603050405020304" pitchFamily="18" charset="0"/>
                <a:ea typeface="+mn-ea"/>
                <a:cs typeface="Times New Roman" panose="02020603050405020304" pitchFamily="18" charset="0"/>
              </a:rPr>
              <a:t>	Сформулируйте и обоснуйте своё отношение к позиции автора (рассказчика) по проблеме исходного текста. Включите в обоснование пример-аргумент, опираясь на читательский, историко-культурный или жизненный опыт. (</a:t>
            </a:r>
            <a:r>
              <a:rPr lang="ru-RU" sz="2800" i="1" kern="1200" dirty="0">
                <a:latin typeface="Times New Roman" panose="02020603050405020304" pitchFamily="18" charset="0"/>
                <a:ea typeface="+mn-ea"/>
                <a:cs typeface="Times New Roman" panose="02020603050405020304" pitchFamily="18" charset="0"/>
              </a:rPr>
              <a:t>Не допускается обращение к таким жанрам, как комикс, аниме, </a:t>
            </a:r>
            <a:r>
              <a:rPr lang="ru-RU" sz="2800" i="1" kern="1200" dirty="0" err="1">
                <a:latin typeface="Times New Roman" panose="02020603050405020304" pitchFamily="18" charset="0"/>
                <a:ea typeface="+mn-ea"/>
                <a:cs typeface="Times New Roman" panose="02020603050405020304" pitchFamily="18" charset="0"/>
              </a:rPr>
              <a:t>манга</a:t>
            </a:r>
            <a:r>
              <a:rPr lang="ru-RU" sz="2800" i="1" kern="1200" dirty="0">
                <a:latin typeface="Times New Roman" panose="02020603050405020304" pitchFamily="18" charset="0"/>
                <a:ea typeface="+mn-ea"/>
                <a:cs typeface="Times New Roman" panose="02020603050405020304" pitchFamily="18" charset="0"/>
              </a:rPr>
              <a:t>, </a:t>
            </a:r>
            <a:r>
              <a:rPr lang="ru-RU" sz="2800" i="1" kern="1200" dirty="0" err="1">
                <a:latin typeface="Times New Roman" panose="02020603050405020304" pitchFamily="18" charset="0"/>
                <a:ea typeface="+mn-ea"/>
                <a:cs typeface="Times New Roman" panose="02020603050405020304" pitchFamily="18" charset="0"/>
              </a:rPr>
              <a:t>фанфик</a:t>
            </a:r>
            <a:r>
              <a:rPr lang="ru-RU" sz="2800" i="1" kern="1200" dirty="0">
                <a:latin typeface="Times New Roman" panose="02020603050405020304" pitchFamily="18" charset="0"/>
                <a:ea typeface="+mn-ea"/>
                <a:cs typeface="Times New Roman" panose="02020603050405020304" pitchFamily="18" charset="0"/>
              </a:rPr>
              <a:t>, графический роман, компьютерная игра.</a:t>
            </a:r>
            <a:r>
              <a:rPr lang="ru-RU" sz="2800" kern="1200" dirty="0">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2594176979"/>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Нажмите дважды"/>
          <p:cNvSpPr txBox="1">
            <a:spLocks noGrp="1"/>
          </p:cNvSpPr>
          <p:nvPr>
            <p:ph type="ctrTitle"/>
          </p:nvPr>
        </p:nvSpPr>
        <p:spPr>
          <a:prstGeom prst="rect">
            <a:avLst/>
          </a:prstGeom>
        </p:spPr>
        <p:txBody>
          <a:bodyPr>
            <a:normAutofit fontScale="90000"/>
          </a:bodyPr>
          <a:lstStyle/>
          <a:p>
            <a:endParaRPr/>
          </a:p>
        </p:txBody>
      </p:sp>
      <p:sp>
        <p:nvSpPr>
          <p:cNvPr id="101" name="Нажмите дважды"/>
          <p:cNvSpPr txBox="1">
            <a:spLocks noGrp="1"/>
          </p:cNvSpPr>
          <p:nvPr>
            <p:ph type="subTitle" sz="quarter" idx="1"/>
          </p:nvPr>
        </p:nvSpPr>
        <p:spPr>
          <a:prstGeom prst="rect">
            <a:avLst/>
          </a:prstGeom>
        </p:spPr>
        <p:txBody>
          <a:bodyPr/>
          <a:lstStyle/>
          <a:p>
            <a:endParaRPr/>
          </a:p>
        </p:txBody>
      </p:sp>
      <p:pic>
        <p:nvPicPr>
          <p:cNvPr id="102"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3"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4"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5" name="Изображение" descr="Изображение"/>
          <p:cNvPicPr>
            <a:picLocks noChangeAspect="1"/>
          </p:cNvPicPr>
          <p:nvPr/>
        </p:nvPicPr>
        <p:blipFill>
          <a:blip r:embed="rId2">
            <a:extLst/>
          </a:blip>
          <a:stretch>
            <a:fillRect/>
          </a:stretch>
        </p:blipFill>
        <p:spPr>
          <a:xfrm>
            <a:off x="-25896" y="0"/>
            <a:ext cx="9144000" cy="9144000"/>
          </a:xfrm>
          <a:prstGeom prst="rect">
            <a:avLst/>
          </a:prstGeom>
          <a:ln w="12700">
            <a:miter lim="400000"/>
          </a:ln>
        </p:spPr>
      </p:pic>
      <p:sp>
        <p:nvSpPr>
          <p:cNvPr id="2" name="Прямоугольник 1"/>
          <p:cNvSpPr/>
          <p:nvPr/>
        </p:nvSpPr>
        <p:spPr>
          <a:xfrm>
            <a:off x="395536" y="1324957"/>
            <a:ext cx="8280920" cy="5509200"/>
          </a:xfrm>
          <a:prstGeom prst="rect">
            <a:avLst/>
          </a:prstGeom>
        </p:spPr>
        <p:txBody>
          <a:bodyPr wrap="square">
            <a:spAutoFit/>
          </a:bodyPr>
          <a:lstStyle/>
          <a:p>
            <a:pPr lvl="0" algn="just" defTabSz="914400" hangingPunct="1"/>
            <a:r>
              <a:rPr lang="ru-RU" kern="1200" dirty="0">
                <a:latin typeface="Times New Roman" panose="02020603050405020304" pitchFamily="18" charset="0"/>
                <a:ea typeface="+mn-ea"/>
                <a:cs typeface="Times New Roman" panose="02020603050405020304" pitchFamily="18" charset="0"/>
              </a:rPr>
              <a:t>Объём сочинения – не менее 150 слов.</a:t>
            </a:r>
          </a:p>
          <a:p>
            <a:pPr lvl="0" algn="just" defTabSz="914400" hangingPunct="1"/>
            <a:r>
              <a:rPr lang="ru-RU" kern="1200" dirty="0">
                <a:latin typeface="Times New Roman" panose="02020603050405020304" pitchFamily="18" charset="0"/>
                <a:ea typeface="+mn-ea"/>
                <a:cs typeface="Times New Roman" panose="02020603050405020304" pitchFamily="18" charset="0"/>
              </a:rPr>
              <a:t>	Работа, написанная без опоры на прочитанный текст (не по данному тексту) или несамостоятельно, не оценивается. Если сочинение представляет собой полностью переписанный или пересказанный исходный текст без каких бы то ни было комментариев, такая работа оценивается 0 баллов.</a:t>
            </a:r>
          </a:p>
          <a:p>
            <a:pPr lvl="0" algn="just" defTabSz="914400" hangingPunct="1"/>
            <a:r>
              <a:rPr lang="ru-RU" kern="1200" dirty="0">
                <a:latin typeface="Times New Roman" panose="02020603050405020304" pitchFamily="18" charset="0"/>
                <a:ea typeface="+mn-ea"/>
                <a:cs typeface="Times New Roman" panose="02020603050405020304" pitchFamily="18" charset="0"/>
              </a:rPr>
              <a:t>	Сочинение пишите аккуратно и разборчиво, соблюдая нормы современного русского литературного языка.</a:t>
            </a:r>
          </a:p>
        </p:txBody>
      </p:sp>
    </p:spTree>
    <p:extLst>
      <p:ext uri="{BB962C8B-B14F-4D97-AF65-F5344CB8AC3E}">
        <p14:creationId xmlns:p14="http://schemas.microsoft.com/office/powerpoint/2010/main" val="600406786"/>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Нажмите дважды"/>
          <p:cNvSpPr txBox="1">
            <a:spLocks noGrp="1"/>
          </p:cNvSpPr>
          <p:nvPr>
            <p:ph type="ctrTitle"/>
          </p:nvPr>
        </p:nvSpPr>
        <p:spPr>
          <a:prstGeom prst="rect">
            <a:avLst/>
          </a:prstGeom>
        </p:spPr>
        <p:txBody>
          <a:bodyPr>
            <a:normAutofit fontScale="90000"/>
          </a:bodyPr>
          <a:lstStyle/>
          <a:p>
            <a:endParaRPr/>
          </a:p>
        </p:txBody>
      </p:sp>
      <p:sp>
        <p:nvSpPr>
          <p:cNvPr id="101" name="Нажмите дважды"/>
          <p:cNvSpPr txBox="1">
            <a:spLocks noGrp="1"/>
          </p:cNvSpPr>
          <p:nvPr>
            <p:ph type="subTitle" sz="quarter" idx="1"/>
          </p:nvPr>
        </p:nvSpPr>
        <p:spPr>
          <a:prstGeom prst="rect">
            <a:avLst/>
          </a:prstGeom>
        </p:spPr>
        <p:txBody>
          <a:bodyPr/>
          <a:lstStyle/>
          <a:p>
            <a:endParaRPr/>
          </a:p>
        </p:txBody>
      </p:sp>
      <p:pic>
        <p:nvPicPr>
          <p:cNvPr id="102"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3"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4"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5" name="Изображение" descr="Изображение"/>
          <p:cNvPicPr>
            <a:picLocks noChangeAspect="1"/>
          </p:cNvPicPr>
          <p:nvPr/>
        </p:nvPicPr>
        <p:blipFill>
          <a:blip r:embed="rId2">
            <a:extLst/>
          </a:blip>
          <a:stretch>
            <a:fillRect/>
          </a:stretch>
        </p:blipFill>
        <p:spPr>
          <a:xfrm>
            <a:off x="-25896" y="0"/>
            <a:ext cx="9144000" cy="9144000"/>
          </a:xfrm>
          <a:prstGeom prst="rect">
            <a:avLst/>
          </a:prstGeom>
          <a:ln w="12700">
            <a:miter lim="400000"/>
          </a:ln>
        </p:spPr>
      </p:pic>
      <p:sp>
        <p:nvSpPr>
          <p:cNvPr id="2" name="Прямоугольник 1"/>
          <p:cNvSpPr/>
          <p:nvPr/>
        </p:nvSpPr>
        <p:spPr>
          <a:xfrm>
            <a:off x="323528" y="1115616"/>
            <a:ext cx="8424936" cy="6494085"/>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ru-RU"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3. В соответствии с видоизменённой формулировкой задания 27 скорректирована система оценивания развёрнутого ответа. 	</a:t>
            </a:r>
            <a:r>
              <a:rPr kumimoji="0" lang="ru-RU" b="1"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Осуществлён переход с </a:t>
            </a:r>
            <a:r>
              <a:rPr kumimoji="0" lang="ru-RU" b="1"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двенадцатикритериальной</a:t>
            </a:r>
            <a:r>
              <a:rPr kumimoji="0" lang="ru-RU" b="1"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на десятикритериальную систему оценивания сочинения-рассуждения. </a:t>
            </a:r>
            <a:r>
              <a:rPr kumimoji="0" lang="ru-RU"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В частности, </a:t>
            </a:r>
            <a:r>
              <a:rPr kumimoji="0" lang="ru-RU" b="1"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исключён критерий, связанный с самостоятельным поиском экзаменуемым проблемы</a:t>
            </a:r>
            <a:r>
              <a:rPr kumimoji="0" lang="ru-RU"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так как само задание 27 теперь содержит формулировку проблемы.</a:t>
            </a:r>
          </a:p>
          <a:p>
            <a:pPr marL="0" marR="0" lvl="0" indent="0" algn="just" defTabSz="914400" eaLnBrk="1" fontAlgn="auto" latinLnBrk="0" hangingPunct="1">
              <a:lnSpc>
                <a:spcPct val="100000"/>
              </a:lnSpc>
              <a:spcBef>
                <a:spcPts val="0"/>
              </a:spcBef>
              <a:spcAft>
                <a:spcPts val="0"/>
              </a:spcAft>
              <a:buClrTx/>
              <a:buSzTx/>
              <a:buFontTx/>
              <a:buNone/>
              <a:tabLst/>
              <a:defRPr/>
            </a:pPr>
            <a:endParaRPr lang="ru-RU" kern="1200" dirty="0">
              <a:solidFill>
                <a:sysClr val="windowText" lastClr="000000"/>
              </a:solidFill>
              <a:latin typeface="Times New Roman" panose="02020603050405020304" pitchFamily="18" charset="0"/>
              <a:ea typeface="+mn-ea"/>
              <a:cs typeface="Times New Roman" panose="02020603050405020304" pitchFamily="18" charset="0"/>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ru-RU"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ru-RU" b="1"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Исключён критерий «Богатство речи».</a:t>
            </a:r>
            <a:endParaRPr kumimoji="0" lang="ru-RU" b="1" i="0" u="none" strike="noStrike" kern="1200" cap="none" spc="0" normalizeH="0" baseline="0" noProof="0" dirty="0">
              <a:ln>
                <a:noFill/>
              </a:ln>
              <a:solidFill>
                <a:sysClr val="windowText" lastClr="000000"/>
              </a:solidFill>
              <a:effectLst/>
              <a:uLnTx/>
              <a:uFillTx/>
              <a:ea typeface="+mn-ea"/>
              <a:cs typeface="+mn-cs"/>
            </a:endParaRPr>
          </a:p>
        </p:txBody>
      </p:sp>
    </p:spTree>
    <p:extLst>
      <p:ext uri="{BB962C8B-B14F-4D97-AF65-F5344CB8AC3E}">
        <p14:creationId xmlns:p14="http://schemas.microsoft.com/office/powerpoint/2010/main" val="722453824"/>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Нажмите дважды"/>
          <p:cNvSpPr txBox="1">
            <a:spLocks noGrp="1"/>
          </p:cNvSpPr>
          <p:nvPr>
            <p:ph type="ctrTitle"/>
          </p:nvPr>
        </p:nvSpPr>
        <p:spPr>
          <a:prstGeom prst="rect">
            <a:avLst/>
          </a:prstGeom>
        </p:spPr>
        <p:txBody>
          <a:bodyPr>
            <a:normAutofit fontScale="90000"/>
          </a:bodyPr>
          <a:lstStyle/>
          <a:p>
            <a:endParaRPr/>
          </a:p>
        </p:txBody>
      </p:sp>
      <p:sp>
        <p:nvSpPr>
          <p:cNvPr id="101" name="Нажмите дважды"/>
          <p:cNvSpPr txBox="1">
            <a:spLocks noGrp="1"/>
          </p:cNvSpPr>
          <p:nvPr>
            <p:ph type="subTitle" sz="quarter" idx="1"/>
          </p:nvPr>
        </p:nvSpPr>
        <p:spPr>
          <a:prstGeom prst="rect">
            <a:avLst/>
          </a:prstGeom>
        </p:spPr>
        <p:txBody>
          <a:bodyPr/>
          <a:lstStyle/>
          <a:p>
            <a:endParaRPr/>
          </a:p>
        </p:txBody>
      </p:sp>
      <p:pic>
        <p:nvPicPr>
          <p:cNvPr id="102"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3"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4"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5" name="Изображение" descr="Изображение"/>
          <p:cNvPicPr>
            <a:picLocks noChangeAspect="1"/>
          </p:cNvPicPr>
          <p:nvPr/>
        </p:nvPicPr>
        <p:blipFill>
          <a:blip r:embed="rId2">
            <a:extLst/>
          </a:blip>
          <a:stretch>
            <a:fillRect/>
          </a:stretch>
        </p:blipFill>
        <p:spPr>
          <a:xfrm>
            <a:off x="18728" y="0"/>
            <a:ext cx="9144000" cy="9144000"/>
          </a:xfrm>
          <a:prstGeom prst="rect">
            <a:avLst/>
          </a:prstGeom>
          <a:ln w="12700">
            <a:miter lim="400000"/>
          </a:ln>
        </p:spPr>
      </p:pic>
      <p:sp>
        <p:nvSpPr>
          <p:cNvPr id="2" name="Прямоугольник 1"/>
          <p:cNvSpPr/>
          <p:nvPr/>
        </p:nvSpPr>
        <p:spPr>
          <a:xfrm>
            <a:off x="251520" y="1187624"/>
            <a:ext cx="8496944" cy="5016758"/>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ru-RU" sz="40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4. Критерий «</a:t>
            </a:r>
            <a:r>
              <a:rPr kumimoji="0" lang="ru-RU" sz="4000" b="1"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Фактическая точность речи</a:t>
            </a:r>
            <a:r>
              <a:rPr kumimoji="0" lang="ru-RU" sz="40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перенесён в часть речевого оформления сочинения (с позиции К12 на позицию </a:t>
            </a:r>
            <a:r>
              <a:rPr kumimoji="0" lang="ru-RU" sz="4000" b="1"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К4</a:t>
            </a:r>
            <a:r>
              <a:rPr kumimoji="0" lang="ru-RU" sz="40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Критерий «</a:t>
            </a:r>
            <a:r>
              <a:rPr kumimoji="0" lang="ru-RU" sz="4000" b="1"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Соблюдение этических норм</a:t>
            </a:r>
            <a:r>
              <a:rPr kumimoji="0" lang="ru-RU" sz="40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также перенесён в часть речевого оформления сочинения (</a:t>
            </a:r>
            <a:r>
              <a:rPr kumimoji="0" lang="ru-RU" sz="4000" b="1"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с позиции К11 на позицию К6</a:t>
            </a:r>
            <a:r>
              <a:rPr kumimoji="0" lang="ru-RU" sz="40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a:t>
            </a:r>
            <a:endParaRPr kumimoji="0" lang="ru-RU" sz="4000" b="0" i="0" u="none" strike="noStrike" kern="1200" cap="none" spc="0" normalizeH="0" baseline="0" noProof="0" dirty="0">
              <a:ln>
                <a:noFill/>
              </a:ln>
              <a:solidFill>
                <a:sysClr val="windowText" lastClr="000000"/>
              </a:solidFill>
              <a:effectLst/>
              <a:uLnTx/>
              <a:uFillTx/>
              <a:ea typeface="+mn-ea"/>
              <a:cs typeface="+mn-cs"/>
            </a:endParaRPr>
          </a:p>
        </p:txBody>
      </p:sp>
    </p:spTree>
    <p:extLst>
      <p:ext uri="{BB962C8B-B14F-4D97-AF65-F5344CB8AC3E}">
        <p14:creationId xmlns:p14="http://schemas.microsoft.com/office/powerpoint/2010/main" val="3127687352"/>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Нажмите дважды"/>
          <p:cNvSpPr txBox="1">
            <a:spLocks noGrp="1"/>
          </p:cNvSpPr>
          <p:nvPr>
            <p:ph type="ctrTitle"/>
          </p:nvPr>
        </p:nvSpPr>
        <p:spPr>
          <a:prstGeom prst="rect">
            <a:avLst/>
          </a:prstGeom>
        </p:spPr>
        <p:txBody>
          <a:bodyPr>
            <a:normAutofit fontScale="90000"/>
          </a:bodyPr>
          <a:lstStyle/>
          <a:p>
            <a:endParaRPr/>
          </a:p>
        </p:txBody>
      </p:sp>
      <p:sp>
        <p:nvSpPr>
          <p:cNvPr id="101" name="Нажмите дважды"/>
          <p:cNvSpPr txBox="1">
            <a:spLocks noGrp="1"/>
          </p:cNvSpPr>
          <p:nvPr>
            <p:ph type="subTitle" sz="quarter" idx="1"/>
          </p:nvPr>
        </p:nvSpPr>
        <p:spPr>
          <a:prstGeom prst="rect">
            <a:avLst/>
          </a:prstGeom>
        </p:spPr>
        <p:txBody>
          <a:bodyPr/>
          <a:lstStyle/>
          <a:p>
            <a:endParaRPr/>
          </a:p>
        </p:txBody>
      </p:sp>
      <p:pic>
        <p:nvPicPr>
          <p:cNvPr id="102"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3"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4"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5" name="Изображение" descr="Изображение"/>
          <p:cNvPicPr>
            <a:picLocks noChangeAspect="1"/>
          </p:cNvPicPr>
          <p:nvPr/>
        </p:nvPicPr>
        <p:blipFill>
          <a:blip r:embed="rId2">
            <a:extLst/>
          </a:blip>
          <a:stretch>
            <a:fillRect/>
          </a:stretch>
        </p:blipFill>
        <p:spPr>
          <a:xfrm>
            <a:off x="-1463" y="128589"/>
            <a:ext cx="9144000" cy="9144000"/>
          </a:xfrm>
          <a:prstGeom prst="rect">
            <a:avLst/>
          </a:prstGeom>
          <a:ln w="12700">
            <a:miter lim="400000"/>
          </a:ln>
        </p:spPr>
      </p:pic>
      <p:sp>
        <p:nvSpPr>
          <p:cNvPr id="2" name="Прямоугольник 1"/>
          <p:cNvSpPr/>
          <p:nvPr/>
        </p:nvSpPr>
        <p:spPr>
          <a:xfrm>
            <a:off x="107504" y="1259632"/>
            <a:ext cx="8784976" cy="6740307"/>
          </a:xfrm>
          <a:prstGeom prst="rect">
            <a:avLst/>
          </a:prstGeom>
        </p:spPr>
        <p:txBody>
          <a:bodyPr wrap="square">
            <a:spAutoFit/>
          </a:bodyPr>
          <a:lstStyle/>
          <a:p>
            <a:pPr lvl="0" algn="just" defTabSz="914400" hangingPunct="1"/>
            <a:r>
              <a:rPr lang="ru-RU" sz="3600" kern="1200" dirty="0">
                <a:latin typeface="Times New Roman" panose="02020603050405020304" pitchFamily="18" charset="0"/>
                <a:ea typeface="+mn-ea"/>
                <a:cs typeface="Times New Roman" panose="02020603050405020304" pitchFamily="18" charset="0"/>
              </a:rPr>
              <a:t>5. Максимальные баллы за оценивание соблюдения грамматических норм (критерий К9) и речевых норм (критерий К10) увеличены до 3 баллов. </a:t>
            </a:r>
            <a:r>
              <a:rPr lang="ru-RU" sz="3600" b="1" kern="1200" dirty="0">
                <a:latin typeface="Times New Roman" panose="02020603050405020304" pitchFamily="18" charset="0"/>
                <a:ea typeface="+mn-ea"/>
                <a:cs typeface="Times New Roman" panose="02020603050405020304" pitchFamily="18" charset="0"/>
              </a:rPr>
              <a:t>Первичный балл за развёрнутый ответ увеличен с 21 балла до 22 баллов</a:t>
            </a:r>
            <a:r>
              <a:rPr lang="ru-RU" sz="3600" kern="1200" dirty="0">
                <a:latin typeface="Times New Roman" panose="02020603050405020304" pitchFamily="18" charset="0"/>
                <a:ea typeface="+mn-ea"/>
                <a:cs typeface="Times New Roman" panose="02020603050405020304" pitchFamily="18" charset="0"/>
              </a:rPr>
              <a:t>. </a:t>
            </a:r>
          </a:p>
          <a:p>
            <a:pPr lvl="0" algn="just" defTabSz="914400" hangingPunct="1"/>
            <a:r>
              <a:rPr lang="ru-RU" sz="3600" kern="1200" dirty="0">
                <a:latin typeface="Times New Roman" panose="02020603050405020304" pitchFamily="18" charset="0"/>
                <a:ea typeface="+mn-ea"/>
                <a:cs typeface="Times New Roman" panose="02020603050405020304" pitchFamily="18" charset="0"/>
              </a:rPr>
              <a:t>6. </a:t>
            </a:r>
            <a:r>
              <a:rPr lang="ru-RU" sz="3600" b="1" kern="1200" dirty="0">
                <a:latin typeface="Times New Roman" panose="02020603050405020304" pitchFamily="18" charset="0"/>
                <a:ea typeface="+mn-ea"/>
                <a:cs typeface="Times New Roman" panose="02020603050405020304" pitchFamily="18" charset="0"/>
              </a:rPr>
              <a:t>Увеличен с 69 до 99 слов порог, при котором экзаменационное сочинение не проверяется</a:t>
            </a:r>
            <a:r>
              <a:rPr lang="ru-RU" sz="3600" kern="1200" dirty="0">
                <a:latin typeface="Times New Roman" panose="02020603050405020304" pitchFamily="18" charset="0"/>
                <a:ea typeface="+mn-ea"/>
                <a:cs typeface="Times New Roman" panose="02020603050405020304" pitchFamily="18" charset="0"/>
              </a:rPr>
              <a:t> (по всем критериям ставится 0 баллов). Максимальный первичный балл за выполнение экзаменационной работы составляет 50 баллов. </a:t>
            </a:r>
          </a:p>
        </p:txBody>
      </p:sp>
    </p:spTree>
    <p:extLst>
      <p:ext uri="{BB962C8B-B14F-4D97-AF65-F5344CB8AC3E}">
        <p14:creationId xmlns:p14="http://schemas.microsoft.com/office/powerpoint/2010/main" val="811813297"/>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Нажмите дважды"/>
          <p:cNvSpPr txBox="1">
            <a:spLocks noGrp="1"/>
          </p:cNvSpPr>
          <p:nvPr>
            <p:ph type="ctrTitle"/>
          </p:nvPr>
        </p:nvSpPr>
        <p:spPr>
          <a:prstGeom prst="rect">
            <a:avLst/>
          </a:prstGeom>
        </p:spPr>
        <p:txBody>
          <a:bodyPr>
            <a:normAutofit fontScale="90000"/>
          </a:bodyPr>
          <a:lstStyle/>
          <a:p>
            <a:endParaRPr/>
          </a:p>
        </p:txBody>
      </p:sp>
      <p:sp>
        <p:nvSpPr>
          <p:cNvPr id="101" name="Нажмите дважды"/>
          <p:cNvSpPr txBox="1">
            <a:spLocks noGrp="1"/>
          </p:cNvSpPr>
          <p:nvPr>
            <p:ph type="subTitle" sz="quarter" idx="1"/>
          </p:nvPr>
        </p:nvSpPr>
        <p:spPr>
          <a:prstGeom prst="rect">
            <a:avLst/>
          </a:prstGeom>
        </p:spPr>
        <p:txBody>
          <a:bodyPr/>
          <a:lstStyle/>
          <a:p>
            <a:endParaRPr/>
          </a:p>
        </p:txBody>
      </p:sp>
      <p:pic>
        <p:nvPicPr>
          <p:cNvPr id="102"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3"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4"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5" name="Изображение" descr="Изображение"/>
          <p:cNvPicPr>
            <a:picLocks noChangeAspect="1"/>
          </p:cNvPicPr>
          <p:nvPr/>
        </p:nvPicPr>
        <p:blipFill>
          <a:blip r:embed="rId2">
            <a:extLst/>
          </a:blip>
          <a:stretch>
            <a:fillRect/>
          </a:stretch>
        </p:blipFill>
        <p:spPr>
          <a:xfrm>
            <a:off x="-25896" y="0"/>
            <a:ext cx="9144000" cy="9144000"/>
          </a:xfrm>
          <a:prstGeom prst="rect">
            <a:avLst/>
          </a:prstGeom>
          <a:ln w="12700">
            <a:miter lim="400000"/>
          </a:ln>
        </p:spPr>
      </p:pic>
      <p:sp>
        <p:nvSpPr>
          <p:cNvPr id="2" name="Прямоугольник 1"/>
          <p:cNvSpPr/>
          <p:nvPr/>
        </p:nvSpPr>
        <p:spPr>
          <a:xfrm>
            <a:off x="107504" y="827584"/>
            <a:ext cx="8856984" cy="7848302"/>
          </a:xfrm>
          <a:prstGeom prst="rect">
            <a:avLst/>
          </a:prstGeom>
        </p:spPr>
        <p:txBody>
          <a:bodyPr wrap="square">
            <a:spAutoFit/>
          </a:bodyPr>
          <a:lstStyle/>
          <a:p>
            <a:pPr lvl="0" algn="ctr" defTabSz="914400" hangingPunct="1"/>
            <a:r>
              <a:rPr lang="ru-RU" sz="2400" kern="1200" dirty="0">
                <a:latin typeface="Times New Roman" panose="02020603050405020304" pitchFamily="18" charset="0"/>
                <a:ea typeface="+mn-ea"/>
                <a:cs typeface="Times New Roman" panose="02020603050405020304" pitchFamily="18" charset="0"/>
              </a:rPr>
              <a:t> </a:t>
            </a:r>
            <a:r>
              <a:rPr lang="ru-RU" sz="2400" b="1" kern="1200" dirty="0">
                <a:latin typeface="Times New Roman" panose="02020603050405020304" pitchFamily="18" charset="0"/>
                <a:ea typeface="+mn-ea"/>
                <a:cs typeface="Times New Roman" panose="02020603050405020304" pitchFamily="18" charset="0"/>
              </a:rPr>
              <a:t>Система оценивания экзаменационной работы по русскому языку</a:t>
            </a:r>
          </a:p>
          <a:p>
            <a:pPr lvl="0" algn="ctr" defTabSz="914400" hangingPunct="1"/>
            <a:r>
              <a:rPr lang="ru-RU" sz="2400" kern="1200" dirty="0">
                <a:latin typeface="Times New Roman" panose="02020603050405020304" pitchFamily="18" charset="0"/>
                <a:ea typeface="+mn-ea"/>
                <a:cs typeface="Times New Roman" panose="02020603050405020304" pitchFamily="18" charset="0"/>
              </a:rPr>
              <a:t>Часть 1</a:t>
            </a:r>
          </a:p>
          <a:p>
            <a:pPr lvl="0" algn="just" defTabSz="914400" hangingPunct="1"/>
            <a:r>
              <a:rPr lang="ru-RU" sz="2400" b="1" kern="1200" dirty="0">
                <a:latin typeface="Times New Roman" panose="02020603050405020304" pitchFamily="18" charset="0"/>
                <a:ea typeface="+mn-ea"/>
                <a:cs typeface="Times New Roman" panose="02020603050405020304" pitchFamily="18" charset="0"/>
              </a:rPr>
              <a:t>Правильное выполнение каждого из заданий 1–7, 9–21, 23–26 оценивается 1 баллом</a:t>
            </a:r>
            <a:r>
              <a:rPr lang="ru-RU" sz="2400" kern="1200" dirty="0">
                <a:latin typeface="Times New Roman" panose="02020603050405020304" pitchFamily="18" charset="0"/>
                <a:ea typeface="+mn-ea"/>
                <a:cs typeface="Times New Roman" panose="02020603050405020304" pitchFamily="18" charset="0"/>
              </a:rPr>
              <a:t>. Задание считается выполненным верно, если ответ записан в той форме, которая указана в инструкции по выполнению задания, и полностью совпадает с эталоном ответа. В ответах на задания 2–4, 9–21, 23, 24 и 26 порядок записи символов значения не имеет.</a:t>
            </a:r>
          </a:p>
          <a:p>
            <a:pPr lvl="0" algn="just" defTabSz="914400" hangingPunct="1"/>
            <a:r>
              <a:rPr lang="ru-RU" sz="2400" b="1" kern="1200" dirty="0">
                <a:latin typeface="Times New Roman" panose="02020603050405020304" pitchFamily="18" charset="0"/>
                <a:ea typeface="+mn-ea"/>
                <a:cs typeface="Times New Roman" panose="02020603050405020304" pitchFamily="18" charset="0"/>
              </a:rPr>
              <a:t>Правильное выполнение заданий 8 и 22 оценивается 2 баллами</a:t>
            </a:r>
            <a:r>
              <a:rPr lang="ru-RU" sz="2400" kern="1200" dirty="0">
                <a:latin typeface="Times New Roman" panose="02020603050405020304" pitchFamily="18" charset="0"/>
                <a:ea typeface="+mn-ea"/>
                <a:cs typeface="Times New Roman" panose="02020603050405020304" pitchFamily="18" charset="0"/>
              </a:rPr>
              <a:t>. Задания считаются выполненными верно, если ответ записан в той форме, которая указана в инструкции по выполнению заданий, и полностью совпадает с эталоном ответа: каждый символ в ответе стоит на своём месте, лишние символы в ответе отсутствуют. </a:t>
            </a:r>
            <a:r>
              <a:rPr lang="ru-RU" sz="2400" b="1" kern="1200" dirty="0">
                <a:latin typeface="Times New Roman" panose="02020603050405020304" pitchFamily="18" charset="0"/>
                <a:ea typeface="+mn-ea"/>
                <a:cs typeface="Times New Roman" panose="02020603050405020304" pitchFamily="18" charset="0"/>
              </a:rPr>
              <a:t>За ответ на задания 8 и 22 выставляется 1 балл, если на любых одной или двух позициях ответа записаны не те символы, которые представлены в эталоне ответа</a:t>
            </a:r>
            <a:r>
              <a:rPr lang="ru-RU" sz="2400" kern="1200" dirty="0">
                <a:latin typeface="Times New Roman" panose="02020603050405020304" pitchFamily="18" charset="0"/>
                <a:ea typeface="+mn-ea"/>
                <a:cs typeface="Times New Roman" panose="02020603050405020304" pitchFamily="18" charset="0"/>
              </a:rPr>
              <a:t>. </a:t>
            </a:r>
            <a:r>
              <a:rPr lang="ru-RU" sz="2400" b="1" kern="1200" dirty="0">
                <a:latin typeface="Times New Roman" panose="02020603050405020304" pitchFamily="18" charset="0"/>
                <a:ea typeface="+mn-ea"/>
                <a:cs typeface="Times New Roman" panose="02020603050405020304" pitchFamily="18" charset="0"/>
              </a:rPr>
              <a:t>Во всех других случаях выставляется 0 баллов</a:t>
            </a:r>
            <a:r>
              <a:rPr lang="ru-RU" sz="2400" kern="1200" dirty="0">
                <a:latin typeface="Times New Roman" panose="02020603050405020304" pitchFamily="18" charset="0"/>
                <a:ea typeface="+mn-ea"/>
                <a:cs typeface="Times New Roman" panose="02020603050405020304" pitchFamily="18" charset="0"/>
              </a:rPr>
              <a:t>. Если количество символов в ответе больше требуемого, выставляется 0 баллов вне зависимости от того, были ли указаны все необходимые символы.</a:t>
            </a:r>
          </a:p>
        </p:txBody>
      </p:sp>
    </p:spTree>
    <p:extLst>
      <p:ext uri="{BB962C8B-B14F-4D97-AF65-F5344CB8AC3E}">
        <p14:creationId xmlns:p14="http://schemas.microsoft.com/office/powerpoint/2010/main" val="2196469184"/>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Нажмите дважды"/>
          <p:cNvSpPr txBox="1">
            <a:spLocks noGrp="1"/>
          </p:cNvSpPr>
          <p:nvPr>
            <p:ph type="ctrTitle"/>
          </p:nvPr>
        </p:nvSpPr>
        <p:spPr>
          <a:prstGeom prst="rect">
            <a:avLst/>
          </a:prstGeom>
        </p:spPr>
        <p:txBody>
          <a:bodyPr>
            <a:normAutofit fontScale="90000"/>
          </a:bodyPr>
          <a:lstStyle/>
          <a:p>
            <a:endParaRPr/>
          </a:p>
        </p:txBody>
      </p:sp>
      <p:sp>
        <p:nvSpPr>
          <p:cNvPr id="101" name="Нажмите дважды"/>
          <p:cNvSpPr txBox="1">
            <a:spLocks noGrp="1"/>
          </p:cNvSpPr>
          <p:nvPr>
            <p:ph type="subTitle" sz="quarter" idx="1"/>
          </p:nvPr>
        </p:nvSpPr>
        <p:spPr>
          <a:prstGeom prst="rect">
            <a:avLst/>
          </a:prstGeom>
        </p:spPr>
        <p:txBody>
          <a:bodyPr/>
          <a:lstStyle/>
          <a:p>
            <a:endParaRPr/>
          </a:p>
        </p:txBody>
      </p:sp>
      <p:pic>
        <p:nvPicPr>
          <p:cNvPr id="102"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3"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4"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5" name="Изображение" descr="Изображение"/>
          <p:cNvPicPr>
            <a:picLocks noChangeAspect="1"/>
          </p:cNvPicPr>
          <p:nvPr/>
        </p:nvPicPr>
        <p:blipFill>
          <a:blip r:embed="rId2">
            <a:extLst/>
          </a:blip>
          <a:stretch>
            <a:fillRect/>
          </a:stretch>
        </p:blipFill>
        <p:spPr>
          <a:xfrm>
            <a:off x="-25896" y="0"/>
            <a:ext cx="9144000" cy="9144000"/>
          </a:xfrm>
          <a:prstGeom prst="rect">
            <a:avLst/>
          </a:prstGeom>
          <a:ln w="12700">
            <a:miter lim="400000"/>
          </a:ln>
        </p:spPr>
      </p:pic>
      <p:pic>
        <p:nvPicPr>
          <p:cNvPr id="2" name="Рисунок 1"/>
          <p:cNvPicPr>
            <a:picLocks noChangeAspect="1"/>
          </p:cNvPicPr>
          <p:nvPr/>
        </p:nvPicPr>
        <p:blipFill>
          <a:blip r:embed="rId3"/>
          <a:stretch>
            <a:fillRect/>
          </a:stretch>
        </p:blipFill>
        <p:spPr>
          <a:xfrm>
            <a:off x="179512" y="1619672"/>
            <a:ext cx="8712968" cy="6264695"/>
          </a:xfrm>
          <a:prstGeom prst="rect">
            <a:avLst/>
          </a:prstGeom>
        </p:spPr>
      </p:pic>
    </p:spTree>
    <p:extLst>
      <p:ext uri="{BB962C8B-B14F-4D97-AF65-F5344CB8AC3E}">
        <p14:creationId xmlns:p14="http://schemas.microsoft.com/office/powerpoint/2010/main" val="2247733774"/>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Нажмите дважды"/>
          <p:cNvSpPr txBox="1">
            <a:spLocks noGrp="1"/>
          </p:cNvSpPr>
          <p:nvPr>
            <p:ph type="ctrTitle"/>
          </p:nvPr>
        </p:nvSpPr>
        <p:spPr>
          <a:prstGeom prst="rect">
            <a:avLst/>
          </a:prstGeom>
        </p:spPr>
        <p:txBody>
          <a:bodyPr>
            <a:normAutofit fontScale="90000"/>
          </a:bodyPr>
          <a:lstStyle/>
          <a:p>
            <a:endParaRPr/>
          </a:p>
        </p:txBody>
      </p:sp>
      <p:sp>
        <p:nvSpPr>
          <p:cNvPr id="101" name="Нажмите дважды"/>
          <p:cNvSpPr txBox="1">
            <a:spLocks noGrp="1"/>
          </p:cNvSpPr>
          <p:nvPr>
            <p:ph type="subTitle" sz="quarter" idx="1"/>
          </p:nvPr>
        </p:nvSpPr>
        <p:spPr>
          <a:prstGeom prst="rect">
            <a:avLst/>
          </a:prstGeom>
        </p:spPr>
        <p:txBody>
          <a:bodyPr/>
          <a:lstStyle/>
          <a:p>
            <a:endParaRPr/>
          </a:p>
        </p:txBody>
      </p:sp>
      <p:pic>
        <p:nvPicPr>
          <p:cNvPr id="102"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3"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4"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5" name="Изображение" descr="Изображение"/>
          <p:cNvPicPr>
            <a:picLocks noChangeAspect="1"/>
          </p:cNvPicPr>
          <p:nvPr/>
        </p:nvPicPr>
        <p:blipFill>
          <a:blip r:embed="rId2">
            <a:extLst/>
          </a:blip>
          <a:stretch>
            <a:fillRect/>
          </a:stretch>
        </p:blipFill>
        <p:spPr>
          <a:xfrm>
            <a:off x="-25896" y="0"/>
            <a:ext cx="9144000" cy="9144000"/>
          </a:xfrm>
          <a:prstGeom prst="rect">
            <a:avLst/>
          </a:prstGeom>
          <a:ln w="12700">
            <a:miter lim="400000"/>
          </a:ln>
        </p:spPr>
      </p:pic>
      <p:pic>
        <p:nvPicPr>
          <p:cNvPr id="2" name="Рисунок 1"/>
          <p:cNvPicPr>
            <a:picLocks noChangeAspect="1"/>
          </p:cNvPicPr>
          <p:nvPr/>
        </p:nvPicPr>
        <p:blipFill>
          <a:blip r:embed="rId3"/>
          <a:stretch>
            <a:fillRect/>
          </a:stretch>
        </p:blipFill>
        <p:spPr>
          <a:xfrm>
            <a:off x="0" y="1835696"/>
            <a:ext cx="9131256" cy="6048672"/>
          </a:xfrm>
          <a:prstGeom prst="rect">
            <a:avLst/>
          </a:prstGeom>
        </p:spPr>
      </p:pic>
    </p:spTree>
    <p:extLst>
      <p:ext uri="{BB962C8B-B14F-4D97-AF65-F5344CB8AC3E}">
        <p14:creationId xmlns:p14="http://schemas.microsoft.com/office/powerpoint/2010/main" val="248731740"/>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Нажмите дважды"/>
          <p:cNvSpPr txBox="1">
            <a:spLocks noGrp="1"/>
          </p:cNvSpPr>
          <p:nvPr>
            <p:ph type="ctrTitle"/>
          </p:nvPr>
        </p:nvSpPr>
        <p:spPr>
          <a:prstGeom prst="rect">
            <a:avLst/>
          </a:prstGeom>
        </p:spPr>
        <p:txBody>
          <a:bodyPr>
            <a:normAutofit fontScale="90000"/>
          </a:bodyPr>
          <a:lstStyle/>
          <a:p>
            <a:endParaRPr/>
          </a:p>
        </p:txBody>
      </p:sp>
      <p:sp>
        <p:nvSpPr>
          <p:cNvPr id="101" name="Нажмите дважды"/>
          <p:cNvSpPr txBox="1">
            <a:spLocks noGrp="1"/>
          </p:cNvSpPr>
          <p:nvPr>
            <p:ph type="subTitle" sz="quarter" idx="1"/>
          </p:nvPr>
        </p:nvSpPr>
        <p:spPr>
          <a:prstGeom prst="rect">
            <a:avLst/>
          </a:prstGeom>
        </p:spPr>
        <p:txBody>
          <a:bodyPr/>
          <a:lstStyle/>
          <a:p>
            <a:endParaRPr/>
          </a:p>
        </p:txBody>
      </p:sp>
      <p:pic>
        <p:nvPicPr>
          <p:cNvPr id="102"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3"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4"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5" name="Изображение" descr="Изображение"/>
          <p:cNvPicPr>
            <a:picLocks noChangeAspect="1"/>
          </p:cNvPicPr>
          <p:nvPr/>
        </p:nvPicPr>
        <p:blipFill>
          <a:blip r:embed="rId2">
            <a:extLst/>
          </a:blip>
          <a:stretch>
            <a:fillRect/>
          </a:stretch>
        </p:blipFill>
        <p:spPr>
          <a:xfrm>
            <a:off x="-25896" y="0"/>
            <a:ext cx="9144000" cy="9144000"/>
          </a:xfrm>
          <a:prstGeom prst="rect">
            <a:avLst/>
          </a:prstGeom>
          <a:ln w="12700">
            <a:miter lim="400000"/>
          </a:ln>
        </p:spPr>
      </p:pic>
      <p:pic>
        <p:nvPicPr>
          <p:cNvPr id="2" name="Рисунок 1"/>
          <p:cNvPicPr>
            <a:picLocks noChangeAspect="1"/>
          </p:cNvPicPr>
          <p:nvPr/>
        </p:nvPicPr>
        <p:blipFill>
          <a:blip r:embed="rId3"/>
          <a:stretch>
            <a:fillRect/>
          </a:stretch>
        </p:blipFill>
        <p:spPr>
          <a:xfrm>
            <a:off x="179512" y="1259632"/>
            <a:ext cx="8712967" cy="6840759"/>
          </a:xfrm>
          <a:prstGeom prst="rect">
            <a:avLst/>
          </a:prstGeom>
        </p:spPr>
      </p:pic>
    </p:spTree>
    <p:extLst>
      <p:ext uri="{BB962C8B-B14F-4D97-AF65-F5344CB8AC3E}">
        <p14:creationId xmlns:p14="http://schemas.microsoft.com/office/powerpoint/2010/main" val="3601531792"/>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Нажмите дважды"/>
          <p:cNvSpPr txBox="1">
            <a:spLocks noGrp="1"/>
          </p:cNvSpPr>
          <p:nvPr>
            <p:ph type="ctrTitle"/>
          </p:nvPr>
        </p:nvSpPr>
        <p:spPr>
          <a:prstGeom prst="rect">
            <a:avLst/>
          </a:prstGeom>
        </p:spPr>
        <p:txBody>
          <a:bodyPr>
            <a:normAutofit fontScale="90000"/>
          </a:bodyPr>
          <a:lstStyle/>
          <a:p>
            <a:endParaRPr/>
          </a:p>
        </p:txBody>
      </p:sp>
      <p:sp>
        <p:nvSpPr>
          <p:cNvPr id="101" name="Нажмите дважды"/>
          <p:cNvSpPr txBox="1">
            <a:spLocks noGrp="1"/>
          </p:cNvSpPr>
          <p:nvPr>
            <p:ph type="subTitle" sz="quarter" idx="1"/>
          </p:nvPr>
        </p:nvSpPr>
        <p:spPr>
          <a:prstGeom prst="rect">
            <a:avLst/>
          </a:prstGeom>
        </p:spPr>
        <p:txBody>
          <a:bodyPr/>
          <a:lstStyle/>
          <a:p>
            <a:endParaRPr/>
          </a:p>
        </p:txBody>
      </p:sp>
      <p:pic>
        <p:nvPicPr>
          <p:cNvPr id="102"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3"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4"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5"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sp>
        <p:nvSpPr>
          <p:cNvPr id="2" name="Прямоугольник 1"/>
          <p:cNvSpPr/>
          <p:nvPr/>
        </p:nvSpPr>
        <p:spPr>
          <a:xfrm>
            <a:off x="251520" y="1259632"/>
            <a:ext cx="8568952" cy="550920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b="1"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Скорректировано задание к изложению:</a:t>
            </a:r>
            <a:endParaRPr kumimoji="0" lang="ru-RU" b="1" i="0" u="none" strike="noStrike" kern="1200" cap="none" spc="0" normalizeH="0" baseline="0" noProof="0" dirty="0" smtClean="0">
              <a:ln>
                <a:noFill/>
              </a:ln>
              <a:solidFill>
                <a:sysClr val="windowText" lastClr="000000"/>
              </a:solidFill>
              <a:effectLst/>
              <a:uLnTx/>
              <a:uFillTx/>
              <a:ea typeface="+mn-ea"/>
              <a:cs typeface="+mn-cs"/>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ru-RU"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Прослушайте текст и выполните задание 1 на БЛАНКЕ ОТВЕТОВ № 2. Сначала напишите номер задания, а затем – текст сжатого изложения. </a:t>
            </a:r>
            <a:r>
              <a:rPr kumimoji="0" lang="ru-RU" b="1"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Сжатое изложение напишите от того же лица, от которого ведётся  повествование в исходном тексте.</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ru-RU" b="1"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ru-RU" b="1"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Переформулировано задание 13.1: </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ru-RU" b="1"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цитата на лингвистическую тему заменена вопросом.</a:t>
            </a:r>
            <a:endParaRPr kumimoji="0" lang="ru-RU"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807777858"/>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Нажмите дважды"/>
          <p:cNvSpPr txBox="1">
            <a:spLocks noGrp="1"/>
          </p:cNvSpPr>
          <p:nvPr>
            <p:ph type="ctrTitle"/>
          </p:nvPr>
        </p:nvSpPr>
        <p:spPr>
          <a:prstGeom prst="rect">
            <a:avLst/>
          </a:prstGeom>
        </p:spPr>
        <p:txBody>
          <a:bodyPr>
            <a:normAutofit fontScale="90000"/>
          </a:bodyPr>
          <a:lstStyle/>
          <a:p>
            <a:endParaRPr/>
          </a:p>
        </p:txBody>
      </p:sp>
      <p:sp>
        <p:nvSpPr>
          <p:cNvPr id="101" name="Нажмите дважды"/>
          <p:cNvSpPr txBox="1">
            <a:spLocks noGrp="1"/>
          </p:cNvSpPr>
          <p:nvPr>
            <p:ph type="subTitle" sz="quarter" idx="1"/>
          </p:nvPr>
        </p:nvSpPr>
        <p:spPr>
          <a:prstGeom prst="rect">
            <a:avLst/>
          </a:prstGeom>
        </p:spPr>
        <p:txBody>
          <a:bodyPr/>
          <a:lstStyle/>
          <a:p>
            <a:endParaRPr/>
          </a:p>
        </p:txBody>
      </p:sp>
      <p:pic>
        <p:nvPicPr>
          <p:cNvPr id="102"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3"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4"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5" name="Изображение" descr="Изображение"/>
          <p:cNvPicPr>
            <a:picLocks noChangeAspect="1"/>
          </p:cNvPicPr>
          <p:nvPr/>
        </p:nvPicPr>
        <p:blipFill>
          <a:blip r:embed="rId2">
            <a:extLst/>
          </a:blip>
          <a:stretch>
            <a:fillRect/>
          </a:stretch>
        </p:blipFill>
        <p:spPr>
          <a:xfrm>
            <a:off x="-25896" y="0"/>
            <a:ext cx="9144000" cy="9144000"/>
          </a:xfrm>
          <a:prstGeom prst="rect">
            <a:avLst/>
          </a:prstGeom>
          <a:ln w="12700">
            <a:miter lim="400000"/>
          </a:ln>
        </p:spPr>
      </p:pic>
      <p:pic>
        <p:nvPicPr>
          <p:cNvPr id="4" name="Рисунок 3"/>
          <p:cNvPicPr>
            <a:picLocks noChangeAspect="1"/>
          </p:cNvPicPr>
          <p:nvPr/>
        </p:nvPicPr>
        <p:blipFill>
          <a:blip r:embed="rId3"/>
          <a:stretch>
            <a:fillRect/>
          </a:stretch>
        </p:blipFill>
        <p:spPr>
          <a:xfrm>
            <a:off x="107504" y="755576"/>
            <a:ext cx="9010600" cy="7704855"/>
          </a:xfrm>
          <a:prstGeom prst="rect">
            <a:avLst/>
          </a:prstGeom>
        </p:spPr>
      </p:pic>
    </p:spTree>
    <p:extLst>
      <p:ext uri="{BB962C8B-B14F-4D97-AF65-F5344CB8AC3E}">
        <p14:creationId xmlns:p14="http://schemas.microsoft.com/office/powerpoint/2010/main" val="3417530635"/>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Нажмите дважды"/>
          <p:cNvSpPr txBox="1">
            <a:spLocks noGrp="1"/>
          </p:cNvSpPr>
          <p:nvPr>
            <p:ph type="ctrTitle"/>
          </p:nvPr>
        </p:nvSpPr>
        <p:spPr>
          <a:prstGeom prst="rect">
            <a:avLst/>
          </a:prstGeom>
        </p:spPr>
        <p:txBody>
          <a:bodyPr>
            <a:normAutofit fontScale="90000"/>
          </a:bodyPr>
          <a:lstStyle/>
          <a:p>
            <a:endParaRPr/>
          </a:p>
        </p:txBody>
      </p:sp>
      <p:sp>
        <p:nvSpPr>
          <p:cNvPr id="101" name="Нажмите дважды"/>
          <p:cNvSpPr txBox="1">
            <a:spLocks noGrp="1"/>
          </p:cNvSpPr>
          <p:nvPr>
            <p:ph type="subTitle" sz="quarter" idx="1"/>
          </p:nvPr>
        </p:nvSpPr>
        <p:spPr>
          <a:prstGeom prst="rect">
            <a:avLst/>
          </a:prstGeom>
        </p:spPr>
        <p:txBody>
          <a:bodyPr/>
          <a:lstStyle/>
          <a:p>
            <a:endParaRPr/>
          </a:p>
        </p:txBody>
      </p:sp>
      <p:pic>
        <p:nvPicPr>
          <p:cNvPr id="102"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3"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4"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5" name="Изображение" descr="Изображение"/>
          <p:cNvPicPr>
            <a:picLocks noChangeAspect="1"/>
          </p:cNvPicPr>
          <p:nvPr/>
        </p:nvPicPr>
        <p:blipFill>
          <a:blip r:embed="rId2">
            <a:extLst/>
          </a:blip>
          <a:stretch>
            <a:fillRect/>
          </a:stretch>
        </p:blipFill>
        <p:spPr>
          <a:xfrm>
            <a:off x="-25896" y="0"/>
            <a:ext cx="9144000" cy="9144000"/>
          </a:xfrm>
          <a:prstGeom prst="rect">
            <a:avLst/>
          </a:prstGeom>
          <a:ln w="12700">
            <a:miter lim="400000"/>
          </a:ln>
        </p:spPr>
      </p:pic>
      <p:sp>
        <p:nvSpPr>
          <p:cNvPr id="3" name="Прямоугольник 2"/>
          <p:cNvSpPr/>
          <p:nvPr/>
        </p:nvSpPr>
        <p:spPr>
          <a:xfrm>
            <a:off x="0" y="1121825"/>
            <a:ext cx="9036496" cy="6590009"/>
          </a:xfrm>
          <a:prstGeom prst="rect">
            <a:avLst/>
          </a:prstGeom>
        </p:spPr>
        <p:txBody>
          <a:bodyPr wrap="square">
            <a:spAutoFit/>
          </a:bodyPr>
          <a:lstStyle/>
          <a:p>
            <a:pPr lvl="0" algn="just" defTabSz="914400" hangingPunct="1"/>
            <a:r>
              <a:rPr lang="ru-RU" sz="2800" b="1" kern="1200" dirty="0">
                <a:latin typeface="Times New Roman" panose="02020603050405020304" pitchFamily="18" charset="0"/>
                <a:ea typeface="+mn-ea"/>
                <a:cs typeface="Times New Roman" panose="02020603050405020304" pitchFamily="18" charset="0"/>
              </a:rPr>
              <a:t>К3   Собственное отношение к позиции автора (рассказчика) по указанной проблеме исходного текста</a:t>
            </a:r>
          </a:p>
          <a:p>
            <a:pPr lvl="0" algn="just" defTabSz="914400" hangingPunct="1"/>
            <a:r>
              <a:rPr lang="ru-RU" sz="2800" b="1" kern="1200" dirty="0">
                <a:latin typeface="Times New Roman" panose="02020603050405020304" pitchFamily="18" charset="0"/>
                <a:ea typeface="+mn-ea"/>
                <a:cs typeface="Times New Roman" panose="02020603050405020304" pitchFamily="18" charset="0"/>
              </a:rPr>
              <a:t>2 балла:</a:t>
            </a:r>
          </a:p>
          <a:p>
            <a:pPr lvl="0" algn="just" defTabSz="914400" hangingPunct="1"/>
            <a:r>
              <a:rPr lang="ru-RU" sz="2800" kern="1200" dirty="0">
                <a:latin typeface="Times New Roman" panose="02020603050405020304" pitchFamily="18" charset="0"/>
                <a:ea typeface="Calibri" panose="020F0502020204030204" pitchFamily="34" charset="0"/>
                <a:cs typeface="+mn-cs"/>
              </a:rPr>
              <a:t>Собственное отношение к позиции автора (рассказчика) по указанной проблеме исходного текста сформулировано и обосновано. Приведён пример-аргумент.</a:t>
            </a:r>
          </a:p>
          <a:p>
            <a:pPr lvl="0" algn="just" defTabSz="914400" hangingPunct="1"/>
            <a:r>
              <a:rPr lang="ru-RU" sz="2800" b="1" kern="1200" dirty="0">
                <a:latin typeface="Times New Roman" panose="02020603050405020304" pitchFamily="18" charset="0"/>
                <a:ea typeface="+mn-ea"/>
                <a:cs typeface="Times New Roman" panose="02020603050405020304" pitchFamily="18" charset="0"/>
              </a:rPr>
              <a:t>1 балл:</a:t>
            </a:r>
          </a:p>
          <a:p>
            <a:pPr lvl="0" algn="just" defTabSz="914400" hangingPunct="1">
              <a:lnSpc>
                <a:spcPct val="102000"/>
              </a:lnSpc>
            </a:pPr>
            <a:r>
              <a:rPr lang="ru-RU" sz="2800" kern="1200" dirty="0">
                <a:latin typeface="Times New Roman" panose="02020603050405020304" pitchFamily="18" charset="0"/>
                <a:ea typeface="Calibri" panose="020F0502020204030204" pitchFamily="34" charset="0"/>
                <a:cs typeface="+mn-cs"/>
              </a:rPr>
              <a:t>Собственное отношение к позиции автора (рассказчика) по указанной проблеме исходного текста сформулировано и обосновано. Пример-аргумент не приведён.</a:t>
            </a:r>
            <a:endParaRPr lang="ru-RU" sz="2800" kern="1200" dirty="0">
              <a:latin typeface="Times New Roman" panose="02020603050405020304" pitchFamily="18" charset="0"/>
              <a:ea typeface="Times New Roman" panose="02020603050405020304" pitchFamily="18" charset="0"/>
              <a:cs typeface="+mn-cs"/>
            </a:endParaRPr>
          </a:p>
          <a:p>
            <a:pPr lvl="0" algn="just" defTabSz="914400" hangingPunct="1">
              <a:lnSpc>
                <a:spcPct val="102000"/>
              </a:lnSpc>
            </a:pPr>
            <a:r>
              <a:rPr lang="ru-RU" sz="2800" b="1" kern="1200" dirty="0">
                <a:latin typeface="Times New Roman" panose="02020603050405020304" pitchFamily="18" charset="0"/>
                <a:ea typeface="Calibri" panose="020F0502020204030204" pitchFamily="34" charset="0"/>
                <a:cs typeface="+mn-cs"/>
              </a:rPr>
              <a:t>ИЛИ </a:t>
            </a:r>
            <a:endParaRPr lang="ru-RU" sz="2800" kern="1200" dirty="0">
              <a:latin typeface="Times New Roman" panose="02020603050405020304" pitchFamily="18" charset="0"/>
              <a:ea typeface="Times New Roman" panose="02020603050405020304" pitchFamily="18" charset="0"/>
              <a:cs typeface="+mn-cs"/>
            </a:endParaRPr>
          </a:p>
          <a:p>
            <a:pPr lvl="0" algn="just" defTabSz="914400" hangingPunct="1"/>
            <a:r>
              <a:rPr lang="ru-RU" sz="2800" kern="1200" dirty="0">
                <a:latin typeface="Times New Roman" panose="02020603050405020304" pitchFamily="18" charset="0"/>
                <a:ea typeface="Calibri" panose="020F0502020204030204" pitchFamily="34" charset="0"/>
                <a:cs typeface="+mn-cs"/>
              </a:rPr>
              <a:t>Приведён пример-аргумент, но собственное отношение к позиции автора (рассказчика) по указанной проблеме исходного текста заявлено формально (например, «Я согласен / не согласен с автором»)</a:t>
            </a:r>
            <a:endParaRPr lang="ru-RU" sz="2800" kern="1200" dirty="0">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87272816"/>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Нажмите дважды"/>
          <p:cNvSpPr txBox="1">
            <a:spLocks noGrp="1"/>
          </p:cNvSpPr>
          <p:nvPr>
            <p:ph type="ctrTitle"/>
          </p:nvPr>
        </p:nvSpPr>
        <p:spPr>
          <a:prstGeom prst="rect">
            <a:avLst/>
          </a:prstGeom>
        </p:spPr>
        <p:txBody>
          <a:bodyPr>
            <a:normAutofit fontScale="90000"/>
          </a:bodyPr>
          <a:lstStyle/>
          <a:p>
            <a:endParaRPr/>
          </a:p>
        </p:txBody>
      </p:sp>
      <p:sp>
        <p:nvSpPr>
          <p:cNvPr id="101" name="Нажмите дважды"/>
          <p:cNvSpPr txBox="1">
            <a:spLocks noGrp="1"/>
          </p:cNvSpPr>
          <p:nvPr>
            <p:ph type="subTitle" sz="quarter" idx="1"/>
          </p:nvPr>
        </p:nvSpPr>
        <p:spPr>
          <a:prstGeom prst="rect">
            <a:avLst/>
          </a:prstGeom>
        </p:spPr>
        <p:txBody>
          <a:bodyPr/>
          <a:lstStyle/>
          <a:p>
            <a:endParaRPr/>
          </a:p>
        </p:txBody>
      </p:sp>
      <p:pic>
        <p:nvPicPr>
          <p:cNvPr id="102"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3"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4"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5" name="Изображение" descr="Изображение"/>
          <p:cNvPicPr>
            <a:picLocks noChangeAspect="1"/>
          </p:cNvPicPr>
          <p:nvPr/>
        </p:nvPicPr>
        <p:blipFill>
          <a:blip r:embed="rId2">
            <a:extLst/>
          </a:blip>
          <a:stretch>
            <a:fillRect/>
          </a:stretch>
        </p:blipFill>
        <p:spPr>
          <a:xfrm>
            <a:off x="-25896" y="0"/>
            <a:ext cx="9144000" cy="9144000"/>
          </a:xfrm>
          <a:prstGeom prst="rect">
            <a:avLst/>
          </a:prstGeom>
          <a:ln w="12700">
            <a:miter lim="400000"/>
          </a:ln>
        </p:spPr>
      </p:pic>
      <p:sp>
        <p:nvSpPr>
          <p:cNvPr id="2" name="Прямоугольник 1"/>
          <p:cNvSpPr/>
          <p:nvPr/>
        </p:nvSpPr>
        <p:spPr>
          <a:xfrm>
            <a:off x="179512" y="971600"/>
            <a:ext cx="8712968" cy="7577715"/>
          </a:xfrm>
          <a:prstGeom prst="rect">
            <a:avLst/>
          </a:prstGeom>
        </p:spPr>
        <p:txBody>
          <a:bodyPr wrap="square">
            <a:spAutoFit/>
          </a:bodyPr>
          <a:lstStyle/>
          <a:p>
            <a:pPr lvl="0" algn="just" defTabSz="914400" hangingPunct="1"/>
            <a:r>
              <a:rPr lang="ru-RU" b="1" kern="1200" dirty="0">
                <a:latin typeface="Times New Roman" panose="02020603050405020304" pitchFamily="18" charset="0"/>
                <a:ea typeface="+mn-ea"/>
                <a:cs typeface="Times New Roman" panose="02020603050405020304" pitchFamily="18" charset="0"/>
              </a:rPr>
              <a:t>0 баллов:</a:t>
            </a:r>
          </a:p>
          <a:p>
            <a:pPr lvl="0" algn="just" defTabSz="914400" hangingPunct="1"/>
            <a:r>
              <a:rPr lang="ru-RU" kern="1200" dirty="0">
                <a:latin typeface="Times New Roman" panose="02020603050405020304" pitchFamily="18" charset="0"/>
                <a:ea typeface="Calibri" panose="020F0502020204030204" pitchFamily="34" charset="0"/>
                <a:cs typeface="+mn-cs"/>
              </a:rPr>
              <a:t>Собственное отношение к позиции автора (рассказчика) по указанной проблеме исходного текста заявлено лишь         формально (например, «Я согласен / не согласен с автором»)</a:t>
            </a:r>
            <a:endParaRPr lang="ru-RU" kern="1200" dirty="0">
              <a:latin typeface="Times New Roman" panose="02020603050405020304" pitchFamily="18" charset="0"/>
              <a:ea typeface="Times New Roman" panose="02020603050405020304" pitchFamily="18" charset="0"/>
              <a:cs typeface="+mn-cs"/>
            </a:endParaRPr>
          </a:p>
          <a:p>
            <a:pPr lvl="0" algn="just" defTabSz="914400" hangingPunct="1">
              <a:lnSpc>
                <a:spcPct val="102000"/>
              </a:lnSpc>
            </a:pPr>
            <a:r>
              <a:rPr lang="ru-RU" b="1" kern="1200" dirty="0">
                <a:latin typeface="Times New Roman" panose="02020603050405020304" pitchFamily="18" charset="0"/>
                <a:ea typeface="Calibri" panose="020F0502020204030204" pitchFamily="34" charset="0"/>
                <a:cs typeface="+mn-cs"/>
              </a:rPr>
              <a:t>ИЛИ</a:t>
            </a:r>
            <a:endParaRPr lang="ru-RU" kern="1200" dirty="0">
              <a:latin typeface="Times New Roman" panose="02020603050405020304" pitchFamily="18" charset="0"/>
              <a:ea typeface="Times New Roman" panose="02020603050405020304" pitchFamily="18" charset="0"/>
              <a:cs typeface="+mn-cs"/>
            </a:endParaRPr>
          </a:p>
          <a:p>
            <a:pPr lvl="0" algn="just" defTabSz="914400" hangingPunct="1">
              <a:lnSpc>
                <a:spcPct val="102000"/>
              </a:lnSpc>
            </a:pPr>
            <a:r>
              <a:rPr lang="ru-RU" kern="1200" dirty="0">
                <a:latin typeface="Times New Roman" panose="02020603050405020304" pitchFamily="18" charset="0"/>
                <a:ea typeface="Calibri" panose="020F0502020204030204" pitchFamily="34" charset="0"/>
                <a:cs typeface="+mn-cs"/>
              </a:rPr>
              <a:t>Собственное отношение к позиции автора (рассказчика) по указанной проблеме исходного текста не сформулировано и не обосновано. Пример-аргумент не приведён.</a:t>
            </a:r>
            <a:endParaRPr lang="ru-RU" kern="1200" dirty="0">
              <a:latin typeface="Times New Roman" panose="02020603050405020304" pitchFamily="18" charset="0"/>
              <a:ea typeface="Times New Roman" panose="02020603050405020304" pitchFamily="18" charset="0"/>
              <a:cs typeface="+mn-cs"/>
            </a:endParaRPr>
          </a:p>
          <a:p>
            <a:pPr lvl="0" algn="just" defTabSz="914400" hangingPunct="1">
              <a:lnSpc>
                <a:spcPct val="102000"/>
              </a:lnSpc>
            </a:pPr>
            <a:r>
              <a:rPr lang="ru-RU" b="1" kern="1200" dirty="0">
                <a:latin typeface="Times New Roman" panose="02020603050405020304" pitchFamily="18" charset="0"/>
                <a:ea typeface="Calibri" panose="020F0502020204030204" pitchFamily="34" charset="0"/>
                <a:cs typeface="+mn-cs"/>
              </a:rPr>
              <a:t>ИЛИ </a:t>
            </a:r>
            <a:endParaRPr lang="ru-RU" kern="1200" dirty="0">
              <a:latin typeface="Times New Roman" panose="02020603050405020304" pitchFamily="18" charset="0"/>
              <a:ea typeface="Times New Roman" panose="02020603050405020304" pitchFamily="18" charset="0"/>
              <a:cs typeface="+mn-cs"/>
            </a:endParaRPr>
          </a:p>
          <a:p>
            <a:pPr lvl="0" algn="just" defTabSz="914400" hangingPunct="1">
              <a:lnSpc>
                <a:spcPct val="102000"/>
              </a:lnSpc>
            </a:pPr>
            <a:r>
              <a:rPr lang="ru-RU" kern="1200" dirty="0">
                <a:latin typeface="Times New Roman" panose="02020603050405020304" pitchFamily="18" charset="0"/>
                <a:ea typeface="Calibri" panose="020F0502020204030204" pitchFamily="34" charset="0"/>
                <a:cs typeface="+mn-cs"/>
              </a:rPr>
              <a:t>Формулировка и (или) обоснование собственного отношения к позиции автора (рассказчика) не соответствуют указанной проблеме исходного текста</a:t>
            </a:r>
            <a:endParaRPr lang="ru-RU" kern="1200" dirty="0">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107928483"/>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Нажмите дважды"/>
          <p:cNvSpPr txBox="1">
            <a:spLocks noGrp="1"/>
          </p:cNvSpPr>
          <p:nvPr>
            <p:ph type="ctrTitle"/>
          </p:nvPr>
        </p:nvSpPr>
        <p:spPr>
          <a:prstGeom prst="rect">
            <a:avLst/>
          </a:prstGeom>
        </p:spPr>
        <p:txBody>
          <a:bodyPr>
            <a:normAutofit fontScale="90000"/>
          </a:bodyPr>
          <a:lstStyle/>
          <a:p>
            <a:endParaRPr/>
          </a:p>
        </p:txBody>
      </p:sp>
      <p:sp>
        <p:nvSpPr>
          <p:cNvPr id="101" name="Нажмите дважды"/>
          <p:cNvSpPr txBox="1">
            <a:spLocks noGrp="1"/>
          </p:cNvSpPr>
          <p:nvPr>
            <p:ph type="subTitle" sz="quarter" idx="1"/>
          </p:nvPr>
        </p:nvSpPr>
        <p:spPr>
          <a:prstGeom prst="rect">
            <a:avLst/>
          </a:prstGeom>
        </p:spPr>
        <p:txBody>
          <a:bodyPr/>
          <a:lstStyle/>
          <a:p>
            <a:endParaRPr/>
          </a:p>
        </p:txBody>
      </p:sp>
      <p:pic>
        <p:nvPicPr>
          <p:cNvPr id="102"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3"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4"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5" name="Изображение" descr="Изображение"/>
          <p:cNvPicPr>
            <a:picLocks noChangeAspect="1"/>
          </p:cNvPicPr>
          <p:nvPr/>
        </p:nvPicPr>
        <p:blipFill>
          <a:blip r:embed="rId2">
            <a:extLst/>
          </a:blip>
          <a:stretch>
            <a:fillRect/>
          </a:stretch>
        </p:blipFill>
        <p:spPr>
          <a:xfrm>
            <a:off x="-25896" y="0"/>
            <a:ext cx="9144000" cy="9144000"/>
          </a:xfrm>
          <a:prstGeom prst="rect">
            <a:avLst/>
          </a:prstGeom>
          <a:ln w="12700">
            <a:miter lim="400000"/>
          </a:ln>
        </p:spPr>
      </p:pic>
      <p:sp>
        <p:nvSpPr>
          <p:cNvPr id="2" name="Прямоугольник 1"/>
          <p:cNvSpPr/>
          <p:nvPr/>
        </p:nvSpPr>
        <p:spPr>
          <a:xfrm>
            <a:off x="251520" y="1187624"/>
            <a:ext cx="8352928" cy="6241773"/>
          </a:xfrm>
          <a:prstGeom prst="rect">
            <a:avLst/>
          </a:prstGeom>
        </p:spPr>
        <p:txBody>
          <a:bodyPr wrap="square">
            <a:spAutoFit/>
          </a:bodyPr>
          <a:lstStyle/>
          <a:p>
            <a:pPr lvl="0" algn="just" defTabSz="914400" hangingPunct="1"/>
            <a:r>
              <a:rPr lang="ru-RU" sz="3600" b="1" kern="1200" dirty="0">
                <a:latin typeface="Times New Roman" panose="02020603050405020304" pitchFamily="18" charset="0"/>
                <a:ea typeface="+mn-ea"/>
                <a:cs typeface="Times New Roman" panose="02020603050405020304" pitchFamily="18" charset="0"/>
              </a:rPr>
              <a:t>К3 </a:t>
            </a:r>
          </a:p>
          <a:p>
            <a:pPr lvl="0" algn="just" defTabSz="914400" hangingPunct="1">
              <a:lnSpc>
                <a:spcPct val="102000"/>
              </a:lnSpc>
            </a:pPr>
            <a:r>
              <a:rPr lang="ru-RU" sz="3600" b="1" kern="1200" dirty="0">
                <a:latin typeface="Times New Roman" panose="02020603050405020304" pitchFamily="18" charset="0"/>
                <a:ea typeface="+mn-ea"/>
                <a:cs typeface="Times New Roman" panose="02020603050405020304" pitchFamily="18" charset="0"/>
              </a:rPr>
              <a:t> </a:t>
            </a:r>
            <a:r>
              <a:rPr lang="ru-RU" sz="3600" u="sng" kern="1200" dirty="0">
                <a:latin typeface="Times New Roman" panose="02020603050405020304" pitchFamily="18" charset="0"/>
                <a:ea typeface="Calibri" panose="020F0502020204030204" pitchFamily="34" charset="0"/>
                <a:cs typeface="Times New Roman" panose="02020603050405020304" pitchFamily="18" charset="0"/>
              </a:rPr>
              <a:t>Указания к оцениванию</a:t>
            </a:r>
            <a:r>
              <a:rPr lang="ru-RU" sz="3600" kern="1200" dirty="0">
                <a:latin typeface="Times New Roman" panose="02020603050405020304" pitchFamily="18" charset="0"/>
                <a:ea typeface="Calibri" panose="020F0502020204030204" pitchFamily="34" charset="0"/>
                <a:cs typeface="Times New Roman" panose="02020603050405020304" pitchFamily="18" charset="0"/>
              </a:rPr>
              <a:t>. </a:t>
            </a:r>
          </a:p>
          <a:p>
            <a:pPr lvl="0" algn="just" defTabSz="914400" hangingPunct="1">
              <a:lnSpc>
                <a:spcPct val="102000"/>
              </a:lnSpc>
            </a:pPr>
            <a:endParaRPr lang="ru-RU" sz="3600" kern="1200" dirty="0">
              <a:latin typeface="Times New Roman" panose="02020603050405020304" pitchFamily="18" charset="0"/>
              <a:ea typeface="Times New Roman" panose="02020603050405020304" pitchFamily="18" charset="0"/>
              <a:cs typeface="Times New Roman" panose="02020603050405020304" pitchFamily="18" charset="0"/>
            </a:endParaRPr>
          </a:p>
          <a:p>
            <a:pPr lvl="0" algn="just" defTabSz="914400" hangingPunct="1">
              <a:lnSpc>
                <a:spcPct val="102000"/>
              </a:lnSpc>
            </a:pPr>
            <a:r>
              <a:rPr lang="ru-RU" sz="3600" kern="1200" dirty="0">
                <a:latin typeface="Times New Roman" panose="02020603050405020304" pitchFamily="18" charset="0"/>
                <a:ea typeface="Calibri" panose="020F0502020204030204" pitchFamily="34" charset="0"/>
                <a:cs typeface="Times New Roman" panose="02020603050405020304" pitchFamily="18" charset="0"/>
              </a:rPr>
              <a:t>1. Источником для примера-аргумента служит читательский, историко-культурный или жизненный опыт.</a:t>
            </a:r>
            <a:endParaRPr lang="ru-RU" sz="3600" kern="1200" dirty="0">
              <a:latin typeface="Times New Roman" panose="02020603050405020304" pitchFamily="18" charset="0"/>
              <a:ea typeface="Times New Roman" panose="02020603050405020304" pitchFamily="18" charset="0"/>
              <a:cs typeface="Times New Roman" panose="02020603050405020304" pitchFamily="18" charset="0"/>
            </a:endParaRPr>
          </a:p>
          <a:p>
            <a:pPr lvl="0" algn="just" defTabSz="914400" hangingPunct="1"/>
            <a:r>
              <a:rPr lang="ru-RU" sz="3600" kern="1200" dirty="0">
                <a:latin typeface="Times New Roman" panose="02020603050405020304" pitchFamily="18" charset="0"/>
                <a:ea typeface="Calibri" panose="020F0502020204030204" pitchFamily="34" charset="0"/>
                <a:cs typeface="Times New Roman" panose="02020603050405020304" pitchFamily="18" charset="0"/>
              </a:rPr>
              <a:t>2. Не принимаются в качестве содержательной основы для примера-аргумента комикс, аниме, </a:t>
            </a:r>
            <a:r>
              <a:rPr lang="ru-RU" sz="3600" kern="1200" dirty="0" err="1">
                <a:latin typeface="Times New Roman" panose="02020603050405020304" pitchFamily="18" charset="0"/>
                <a:ea typeface="Calibri" panose="020F0502020204030204" pitchFamily="34" charset="0"/>
                <a:cs typeface="Times New Roman" panose="02020603050405020304" pitchFamily="18" charset="0"/>
              </a:rPr>
              <a:t>манга</a:t>
            </a:r>
            <a:r>
              <a:rPr lang="ru-RU" sz="3600" kern="1200" dirty="0">
                <a:latin typeface="Times New Roman" panose="02020603050405020304" pitchFamily="18" charset="0"/>
                <a:ea typeface="Calibri" panose="020F0502020204030204" pitchFamily="34" charset="0"/>
                <a:cs typeface="Times New Roman" panose="02020603050405020304" pitchFamily="18" charset="0"/>
              </a:rPr>
              <a:t>, </a:t>
            </a:r>
            <a:r>
              <a:rPr lang="ru-RU" sz="3600" kern="1200" dirty="0" err="1">
                <a:latin typeface="Times New Roman" panose="02020603050405020304" pitchFamily="18" charset="0"/>
                <a:ea typeface="Calibri" panose="020F0502020204030204" pitchFamily="34" charset="0"/>
                <a:cs typeface="Times New Roman" panose="02020603050405020304" pitchFamily="18" charset="0"/>
              </a:rPr>
              <a:t>фанфик</a:t>
            </a:r>
            <a:r>
              <a:rPr lang="ru-RU" sz="3600" kern="1200" dirty="0">
                <a:latin typeface="Times New Roman" panose="02020603050405020304" pitchFamily="18" charset="0"/>
                <a:ea typeface="Calibri" panose="020F0502020204030204" pitchFamily="34" charset="0"/>
                <a:cs typeface="Times New Roman" panose="02020603050405020304" pitchFamily="18" charset="0"/>
              </a:rPr>
              <a:t>, графический роман, компьютерная </a:t>
            </a:r>
            <a:r>
              <a:rPr lang="ru-RU" sz="3600" kern="1200" dirty="0" smtClean="0">
                <a:latin typeface="Times New Roman" panose="02020603050405020304" pitchFamily="18" charset="0"/>
                <a:ea typeface="Calibri" panose="020F0502020204030204" pitchFamily="34" charset="0"/>
                <a:cs typeface="Times New Roman" panose="02020603050405020304" pitchFamily="18" charset="0"/>
              </a:rPr>
              <a:t>игра.</a:t>
            </a:r>
            <a:r>
              <a:rPr lang="ru-RU" sz="3600" kern="1200" dirty="0" smtClean="0">
                <a:latin typeface="Times New Roman" panose="02020603050405020304" pitchFamily="18" charset="0"/>
                <a:ea typeface="+mn-ea"/>
                <a:cs typeface="Times New Roman" panose="02020603050405020304" pitchFamily="18" charset="0"/>
              </a:rPr>
              <a:t> </a:t>
            </a:r>
            <a:r>
              <a:rPr lang="ru-RU" sz="3600" kern="1200" dirty="0">
                <a:latin typeface="Times New Roman" panose="02020603050405020304" pitchFamily="18" charset="0"/>
                <a:ea typeface="+mn-ea"/>
                <a:cs typeface="Times New Roman" panose="02020603050405020304" pitchFamily="18" charset="0"/>
              </a:rPr>
              <a:t>	</a:t>
            </a:r>
          </a:p>
        </p:txBody>
      </p:sp>
    </p:spTree>
    <p:extLst>
      <p:ext uri="{BB962C8B-B14F-4D97-AF65-F5344CB8AC3E}">
        <p14:creationId xmlns:p14="http://schemas.microsoft.com/office/powerpoint/2010/main" val="2084354249"/>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Нажмите дважды"/>
          <p:cNvSpPr txBox="1">
            <a:spLocks noGrp="1"/>
          </p:cNvSpPr>
          <p:nvPr>
            <p:ph type="ctrTitle"/>
          </p:nvPr>
        </p:nvSpPr>
        <p:spPr>
          <a:prstGeom prst="rect">
            <a:avLst/>
          </a:prstGeom>
        </p:spPr>
        <p:txBody>
          <a:bodyPr>
            <a:normAutofit fontScale="90000"/>
          </a:bodyPr>
          <a:lstStyle/>
          <a:p>
            <a:endParaRPr/>
          </a:p>
        </p:txBody>
      </p:sp>
      <p:sp>
        <p:nvSpPr>
          <p:cNvPr id="101" name="Нажмите дважды"/>
          <p:cNvSpPr txBox="1">
            <a:spLocks noGrp="1"/>
          </p:cNvSpPr>
          <p:nvPr>
            <p:ph type="subTitle" sz="quarter" idx="1"/>
          </p:nvPr>
        </p:nvSpPr>
        <p:spPr>
          <a:prstGeom prst="rect">
            <a:avLst/>
          </a:prstGeom>
        </p:spPr>
        <p:txBody>
          <a:bodyPr/>
          <a:lstStyle/>
          <a:p>
            <a:endParaRPr/>
          </a:p>
        </p:txBody>
      </p:sp>
      <p:pic>
        <p:nvPicPr>
          <p:cNvPr id="102"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3"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4"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5" name="Изображение" descr="Изображение"/>
          <p:cNvPicPr>
            <a:picLocks noChangeAspect="1"/>
          </p:cNvPicPr>
          <p:nvPr/>
        </p:nvPicPr>
        <p:blipFill>
          <a:blip r:embed="rId2">
            <a:extLst/>
          </a:blip>
          <a:stretch>
            <a:fillRect/>
          </a:stretch>
        </p:blipFill>
        <p:spPr>
          <a:xfrm>
            <a:off x="-25896" y="0"/>
            <a:ext cx="9144000" cy="9144000"/>
          </a:xfrm>
          <a:prstGeom prst="rect">
            <a:avLst/>
          </a:prstGeom>
          <a:ln w="12700">
            <a:miter lim="400000"/>
          </a:ln>
        </p:spPr>
      </p:pic>
      <p:pic>
        <p:nvPicPr>
          <p:cNvPr id="2" name="Рисунок 1"/>
          <p:cNvPicPr>
            <a:picLocks noChangeAspect="1"/>
          </p:cNvPicPr>
          <p:nvPr/>
        </p:nvPicPr>
        <p:blipFill>
          <a:blip r:embed="rId3"/>
          <a:stretch>
            <a:fillRect/>
          </a:stretch>
        </p:blipFill>
        <p:spPr>
          <a:xfrm>
            <a:off x="287524" y="1475656"/>
            <a:ext cx="8568951" cy="5760640"/>
          </a:xfrm>
          <a:prstGeom prst="rect">
            <a:avLst/>
          </a:prstGeom>
        </p:spPr>
      </p:pic>
    </p:spTree>
    <p:extLst>
      <p:ext uri="{BB962C8B-B14F-4D97-AF65-F5344CB8AC3E}">
        <p14:creationId xmlns:p14="http://schemas.microsoft.com/office/powerpoint/2010/main" val="2529919083"/>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Нажмите дважды"/>
          <p:cNvSpPr txBox="1">
            <a:spLocks noGrp="1"/>
          </p:cNvSpPr>
          <p:nvPr>
            <p:ph type="ctrTitle"/>
          </p:nvPr>
        </p:nvSpPr>
        <p:spPr>
          <a:prstGeom prst="rect">
            <a:avLst/>
          </a:prstGeom>
        </p:spPr>
        <p:txBody>
          <a:bodyPr>
            <a:normAutofit fontScale="90000"/>
          </a:bodyPr>
          <a:lstStyle/>
          <a:p>
            <a:endParaRPr/>
          </a:p>
        </p:txBody>
      </p:sp>
      <p:sp>
        <p:nvSpPr>
          <p:cNvPr id="101" name="Нажмите дважды"/>
          <p:cNvSpPr txBox="1">
            <a:spLocks noGrp="1"/>
          </p:cNvSpPr>
          <p:nvPr>
            <p:ph type="subTitle" sz="quarter" idx="1"/>
          </p:nvPr>
        </p:nvSpPr>
        <p:spPr>
          <a:prstGeom prst="rect">
            <a:avLst/>
          </a:prstGeom>
        </p:spPr>
        <p:txBody>
          <a:bodyPr/>
          <a:lstStyle/>
          <a:p>
            <a:endParaRPr/>
          </a:p>
        </p:txBody>
      </p:sp>
      <p:pic>
        <p:nvPicPr>
          <p:cNvPr id="102"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3"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4"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5" name="Изображение" descr="Изображение"/>
          <p:cNvPicPr>
            <a:picLocks noChangeAspect="1"/>
          </p:cNvPicPr>
          <p:nvPr/>
        </p:nvPicPr>
        <p:blipFill>
          <a:blip r:embed="rId2">
            <a:extLst/>
          </a:blip>
          <a:stretch>
            <a:fillRect/>
          </a:stretch>
        </p:blipFill>
        <p:spPr>
          <a:xfrm>
            <a:off x="-25896" y="0"/>
            <a:ext cx="9144000" cy="9144000"/>
          </a:xfrm>
          <a:prstGeom prst="rect">
            <a:avLst/>
          </a:prstGeom>
          <a:ln w="12700">
            <a:miter lim="400000"/>
          </a:ln>
        </p:spPr>
      </p:pic>
      <p:pic>
        <p:nvPicPr>
          <p:cNvPr id="2" name="Рисунок 1"/>
          <p:cNvPicPr>
            <a:picLocks noChangeAspect="1"/>
          </p:cNvPicPr>
          <p:nvPr/>
        </p:nvPicPr>
        <p:blipFill>
          <a:blip r:embed="rId3"/>
          <a:stretch>
            <a:fillRect/>
          </a:stretch>
        </p:blipFill>
        <p:spPr>
          <a:xfrm>
            <a:off x="191817" y="1475655"/>
            <a:ext cx="8484639" cy="6192689"/>
          </a:xfrm>
          <a:prstGeom prst="rect">
            <a:avLst/>
          </a:prstGeom>
        </p:spPr>
      </p:pic>
    </p:spTree>
    <p:extLst>
      <p:ext uri="{BB962C8B-B14F-4D97-AF65-F5344CB8AC3E}">
        <p14:creationId xmlns:p14="http://schemas.microsoft.com/office/powerpoint/2010/main" val="3459884980"/>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Нажмите дважды"/>
          <p:cNvSpPr txBox="1">
            <a:spLocks noGrp="1"/>
          </p:cNvSpPr>
          <p:nvPr>
            <p:ph type="ctrTitle"/>
          </p:nvPr>
        </p:nvSpPr>
        <p:spPr>
          <a:prstGeom prst="rect">
            <a:avLst/>
          </a:prstGeom>
        </p:spPr>
        <p:txBody>
          <a:bodyPr>
            <a:normAutofit fontScale="90000"/>
          </a:bodyPr>
          <a:lstStyle/>
          <a:p>
            <a:endParaRPr/>
          </a:p>
        </p:txBody>
      </p:sp>
      <p:sp>
        <p:nvSpPr>
          <p:cNvPr id="101" name="Нажмите дважды"/>
          <p:cNvSpPr txBox="1">
            <a:spLocks noGrp="1"/>
          </p:cNvSpPr>
          <p:nvPr>
            <p:ph type="subTitle" sz="quarter" idx="1"/>
          </p:nvPr>
        </p:nvSpPr>
        <p:spPr>
          <a:prstGeom prst="rect">
            <a:avLst/>
          </a:prstGeom>
        </p:spPr>
        <p:txBody>
          <a:bodyPr/>
          <a:lstStyle/>
          <a:p>
            <a:endParaRPr/>
          </a:p>
        </p:txBody>
      </p:sp>
      <p:pic>
        <p:nvPicPr>
          <p:cNvPr id="102"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3"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4"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5" name="Изображение" descr="Изображение"/>
          <p:cNvPicPr>
            <a:picLocks noChangeAspect="1"/>
          </p:cNvPicPr>
          <p:nvPr/>
        </p:nvPicPr>
        <p:blipFill>
          <a:blip r:embed="rId2">
            <a:extLst/>
          </a:blip>
          <a:stretch>
            <a:fillRect/>
          </a:stretch>
        </p:blipFill>
        <p:spPr>
          <a:xfrm>
            <a:off x="-25896" y="0"/>
            <a:ext cx="9144000" cy="9144000"/>
          </a:xfrm>
          <a:prstGeom prst="rect">
            <a:avLst/>
          </a:prstGeom>
          <a:ln w="12700">
            <a:miter lim="400000"/>
          </a:ln>
        </p:spPr>
      </p:pic>
      <p:pic>
        <p:nvPicPr>
          <p:cNvPr id="2" name="Рисунок 1"/>
          <p:cNvPicPr>
            <a:picLocks noChangeAspect="1"/>
          </p:cNvPicPr>
          <p:nvPr/>
        </p:nvPicPr>
        <p:blipFill>
          <a:blip r:embed="rId3"/>
          <a:stretch>
            <a:fillRect/>
          </a:stretch>
        </p:blipFill>
        <p:spPr>
          <a:xfrm>
            <a:off x="251521" y="1259632"/>
            <a:ext cx="8866584" cy="6552729"/>
          </a:xfrm>
          <a:prstGeom prst="rect">
            <a:avLst/>
          </a:prstGeom>
        </p:spPr>
      </p:pic>
    </p:spTree>
    <p:extLst>
      <p:ext uri="{BB962C8B-B14F-4D97-AF65-F5344CB8AC3E}">
        <p14:creationId xmlns:p14="http://schemas.microsoft.com/office/powerpoint/2010/main" val="1418331726"/>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Нажмите дважды"/>
          <p:cNvSpPr txBox="1">
            <a:spLocks noGrp="1"/>
          </p:cNvSpPr>
          <p:nvPr>
            <p:ph type="ctrTitle"/>
          </p:nvPr>
        </p:nvSpPr>
        <p:spPr>
          <a:prstGeom prst="rect">
            <a:avLst/>
          </a:prstGeom>
        </p:spPr>
        <p:txBody>
          <a:bodyPr>
            <a:normAutofit fontScale="90000"/>
          </a:bodyPr>
          <a:lstStyle/>
          <a:p>
            <a:endParaRPr/>
          </a:p>
        </p:txBody>
      </p:sp>
      <p:sp>
        <p:nvSpPr>
          <p:cNvPr id="101" name="Нажмите дважды"/>
          <p:cNvSpPr txBox="1">
            <a:spLocks noGrp="1"/>
          </p:cNvSpPr>
          <p:nvPr>
            <p:ph type="subTitle" sz="quarter" idx="1"/>
          </p:nvPr>
        </p:nvSpPr>
        <p:spPr>
          <a:prstGeom prst="rect">
            <a:avLst/>
          </a:prstGeom>
        </p:spPr>
        <p:txBody>
          <a:bodyPr/>
          <a:lstStyle/>
          <a:p>
            <a:endParaRPr/>
          </a:p>
        </p:txBody>
      </p:sp>
      <p:pic>
        <p:nvPicPr>
          <p:cNvPr id="102"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3"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4"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5" name="Изображение" descr="Изображение"/>
          <p:cNvPicPr>
            <a:picLocks noChangeAspect="1"/>
          </p:cNvPicPr>
          <p:nvPr/>
        </p:nvPicPr>
        <p:blipFill>
          <a:blip r:embed="rId2">
            <a:extLst/>
          </a:blip>
          <a:stretch>
            <a:fillRect/>
          </a:stretch>
        </p:blipFill>
        <p:spPr>
          <a:xfrm>
            <a:off x="-25896" y="0"/>
            <a:ext cx="9144000" cy="9144000"/>
          </a:xfrm>
          <a:prstGeom prst="rect">
            <a:avLst/>
          </a:prstGeom>
          <a:ln w="12700">
            <a:miter lim="400000"/>
          </a:ln>
        </p:spPr>
      </p:pic>
      <p:pic>
        <p:nvPicPr>
          <p:cNvPr id="2" name="Рисунок 1"/>
          <p:cNvPicPr>
            <a:picLocks noChangeAspect="1"/>
          </p:cNvPicPr>
          <p:nvPr/>
        </p:nvPicPr>
        <p:blipFill>
          <a:blip r:embed="rId3"/>
          <a:stretch>
            <a:fillRect/>
          </a:stretch>
        </p:blipFill>
        <p:spPr>
          <a:xfrm>
            <a:off x="395536" y="1835697"/>
            <a:ext cx="8496943" cy="5976664"/>
          </a:xfrm>
          <a:prstGeom prst="rect">
            <a:avLst/>
          </a:prstGeom>
        </p:spPr>
      </p:pic>
    </p:spTree>
    <p:extLst>
      <p:ext uri="{BB962C8B-B14F-4D97-AF65-F5344CB8AC3E}">
        <p14:creationId xmlns:p14="http://schemas.microsoft.com/office/powerpoint/2010/main" val="2253861430"/>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Нажмите дважды"/>
          <p:cNvSpPr txBox="1">
            <a:spLocks noGrp="1"/>
          </p:cNvSpPr>
          <p:nvPr>
            <p:ph type="ctrTitle"/>
          </p:nvPr>
        </p:nvSpPr>
        <p:spPr>
          <a:prstGeom prst="rect">
            <a:avLst/>
          </a:prstGeom>
        </p:spPr>
        <p:txBody>
          <a:bodyPr>
            <a:normAutofit fontScale="90000"/>
          </a:bodyPr>
          <a:lstStyle/>
          <a:p>
            <a:endParaRPr/>
          </a:p>
        </p:txBody>
      </p:sp>
      <p:sp>
        <p:nvSpPr>
          <p:cNvPr id="101" name="Нажмите дважды"/>
          <p:cNvSpPr txBox="1">
            <a:spLocks noGrp="1"/>
          </p:cNvSpPr>
          <p:nvPr>
            <p:ph type="subTitle" sz="quarter" idx="1"/>
          </p:nvPr>
        </p:nvSpPr>
        <p:spPr>
          <a:prstGeom prst="rect">
            <a:avLst/>
          </a:prstGeom>
        </p:spPr>
        <p:txBody>
          <a:bodyPr/>
          <a:lstStyle/>
          <a:p>
            <a:endParaRPr/>
          </a:p>
        </p:txBody>
      </p:sp>
      <p:pic>
        <p:nvPicPr>
          <p:cNvPr id="102"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3"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4"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5" name="Изображение" descr="Изображение"/>
          <p:cNvPicPr>
            <a:picLocks noChangeAspect="1"/>
          </p:cNvPicPr>
          <p:nvPr/>
        </p:nvPicPr>
        <p:blipFill>
          <a:blip r:embed="rId2">
            <a:extLst/>
          </a:blip>
          <a:stretch>
            <a:fillRect/>
          </a:stretch>
        </p:blipFill>
        <p:spPr>
          <a:xfrm>
            <a:off x="0" y="-2332"/>
            <a:ext cx="9144000" cy="9144000"/>
          </a:xfrm>
          <a:prstGeom prst="rect">
            <a:avLst/>
          </a:prstGeom>
          <a:ln w="12700">
            <a:miter lim="400000"/>
          </a:ln>
        </p:spPr>
      </p:pic>
      <p:pic>
        <p:nvPicPr>
          <p:cNvPr id="2" name="Рисунок 1"/>
          <p:cNvPicPr>
            <a:picLocks noChangeAspect="1"/>
          </p:cNvPicPr>
          <p:nvPr/>
        </p:nvPicPr>
        <p:blipFill>
          <a:blip r:embed="rId3"/>
          <a:stretch>
            <a:fillRect/>
          </a:stretch>
        </p:blipFill>
        <p:spPr>
          <a:xfrm>
            <a:off x="-1" y="971601"/>
            <a:ext cx="9086847" cy="5976663"/>
          </a:xfrm>
          <a:prstGeom prst="rect">
            <a:avLst/>
          </a:prstGeom>
        </p:spPr>
      </p:pic>
      <p:sp>
        <p:nvSpPr>
          <p:cNvPr id="3" name="Прямоугольник 2"/>
          <p:cNvSpPr/>
          <p:nvPr/>
        </p:nvSpPr>
        <p:spPr>
          <a:xfrm>
            <a:off x="685800" y="7162575"/>
            <a:ext cx="7630616" cy="1384995"/>
          </a:xfrm>
          <a:prstGeom prst="rect">
            <a:avLst/>
          </a:prstGeom>
        </p:spPr>
        <p:txBody>
          <a:bodyPr wrap="square">
            <a:spAutoFit/>
          </a:bodyPr>
          <a:lstStyle/>
          <a:p>
            <a:pPr lvl="0" algn="ctr" defTabSz="685800" hangingPunct="1"/>
            <a:r>
              <a:rPr lang="ru-RU" sz="2800" b="1" kern="1200" dirty="0">
                <a:latin typeface="Times New Roman" panose="02020603050405020304" pitchFamily="18" charset="0"/>
                <a:ea typeface="Calibri" panose="020F0502020204030204" pitchFamily="34" charset="0"/>
                <a:cs typeface="Helvetica"/>
              </a:rPr>
              <a:t>Максимальное количество баллов за выполнение задания 27</a:t>
            </a:r>
            <a:br>
              <a:rPr lang="ru-RU" sz="2800" b="1" kern="1200" dirty="0">
                <a:latin typeface="Times New Roman" panose="02020603050405020304" pitchFamily="18" charset="0"/>
                <a:ea typeface="Calibri" panose="020F0502020204030204" pitchFamily="34" charset="0"/>
                <a:cs typeface="Helvetica"/>
              </a:rPr>
            </a:br>
            <a:r>
              <a:rPr lang="ru-RU" sz="2800" b="1" kern="1200" dirty="0">
                <a:latin typeface="Times New Roman" panose="02020603050405020304" pitchFamily="18" charset="0"/>
                <a:ea typeface="Calibri" panose="020F0502020204030204" pitchFamily="34" charset="0"/>
                <a:cs typeface="Helvetica"/>
              </a:rPr>
              <a:t>(К1–К10)   22 балла</a:t>
            </a:r>
            <a:endParaRPr lang="ru-RU" sz="2800" b="1" kern="1200" dirty="0">
              <a:latin typeface="Times New Roman" panose="02020603050405020304" pitchFamily="18" charset="0"/>
              <a:ea typeface="Times New Roman" panose="02020603050405020304" pitchFamily="18" charset="0"/>
              <a:cs typeface="Helvetica"/>
            </a:endParaRPr>
          </a:p>
        </p:txBody>
      </p:sp>
    </p:spTree>
    <p:extLst>
      <p:ext uri="{BB962C8B-B14F-4D97-AF65-F5344CB8AC3E}">
        <p14:creationId xmlns:p14="http://schemas.microsoft.com/office/powerpoint/2010/main" val="2293729828"/>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Нажмите дважды"/>
          <p:cNvSpPr txBox="1">
            <a:spLocks noGrp="1"/>
          </p:cNvSpPr>
          <p:nvPr>
            <p:ph type="ctrTitle"/>
          </p:nvPr>
        </p:nvSpPr>
        <p:spPr>
          <a:prstGeom prst="rect">
            <a:avLst/>
          </a:prstGeom>
        </p:spPr>
        <p:txBody>
          <a:bodyPr>
            <a:normAutofit fontScale="90000"/>
          </a:bodyPr>
          <a:lstStyle/>
          <a:p>
            <a:endParaRPr/>
          </a:p>
        </p:txBody>
      </p:sp>
      <p:sp>
        <p:nvSpPr>
          <p:cNvPr id="101" name="Нажмите дважды"/>
          <p:cNvSpPr txBox="1">
            <a:spLocks noGrp="1"/>
          </p:cNvSpPr>
          <p:nvPr>
            <p:ph type="subTitle" sz="quarter" idx="1"/>
          </p:nvPr>
        </p:nvSpPr>
        <p:spPr>
          <a:prstGeom prst="rect">
            <a:avLst/>
          </a:prstGeom>
        </p:spPr>
        <p:txBody>
          <a:bodyPr/>
          <a:lstStyle/>
          <a:p>
            <a:endParaRPr/>
          </a:p>
        </p:txBody>
      </p:sp>
      <p:pic>
        <p:nvPicPr>
          <p:cNvPr id="102"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3"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4"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5" name="Изображение" descr="Изображение"/>
          <p:cNvPicPr>
            <a:picLocks noChangeAspect="1"/>
          </p:cNvPicPr>
          <p:nvPr/>
        </p:nvPicPr>
        <p:blipFill>
          <a:blip r:embed="rId2">
            <a:extLst/>
          </a:blip>
          <a:stretch>
            <a:fillRect/>
          </a:stretch>
        </p:blipFill>
        <p:spPr>
          <a:xfrm>
            <a:off x="-108520" y="-180528"/>
            <a:ext cx="9144000" cy="9144000"/>
          </a:xfrm>
          <a:prstGeom prst="rect">
            <a:avLst/>
          </a:prstGeom>
          <a:ln w="12700">
            <a:miter lim="400000"/>
          </a:ln>
        </p:spPr>
      </p:pic>
      <p:sp>
        <p:nvSpPr>
          <p:cNvPr id="2" name="Прямоугольник 1"/>
          <p:cNvSpPr/>
          <p:nvPr/>
        </p:nvSpPr>
        <p:spPr>
          <a:xfrm>
            <a:off x="107504" y="644771"/>
            <a:ext cx="8856984" cy="8033097"/>
          </a:xfrm>
          <a:prstGeom prst="rect">
            <a:avLst/>
          </a:prstGeom>
        </p:spPr>
        <p:txBody>
          <a:bodyPr wrap="square">
            <a:spAutoFit/>
          </a:bodyPr>
          <a:lstStyle/>
          <a:p>
            <a:pPr marL="0" marR="0" lvl="0" indent="450215" defTabSz="914400" eaLnBrk="1" fontAlgn="auto" latinLnBrk="0" hangingPunct="1">
              <a:lnSpc>
                <a:spcPct val="97000"/>
              </a:lnSpc>
              <a:spcBef>
                <a:spcPts val="0"/>
              </a:spcBef>
              <a:spcAft>
                <a:spcPts val="0"/>
              </a:spcAft>
              <a:buClrTx/>
              <a:buSzTx/>
              <a:buFontTx/>
              <a:buNone/>
              <a:tabLst/>
              <a:defRPr/>
            </a:pPr>
            <a:r>
              <a:rPr kumimoji="0" lang="ru-RU" sz="2800" b="1"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Times New Roman" panose="02020603050405020304" pitchFamily="18" charset="0"/>
                <a:cs typeface="+mn-cs"/>
              </a:rPr>
              <a:t>Если в сочинении 99 слов или менее, то такая работа не засчитывается </a:t>
            </a:r>
            <a:r>
              <a:rPr kumimoji="0" lang="ru-RU" sz="2800" b="1" i="0" u="none" strike="noStrike" kern="1200" cap="none" spc="0" normalizeH="0" noProof="0" dirty="0" smtClean="0">
                <a:ln>
                  <a:noFill/>
                </a:ln>
                <a:solidFill>
                  <a:sysClr val="windowText" lastClr="000000"/>
                </a:solidFill>
                <a:effectLst/>
                <a:uLnTx/>
                <a:uFillTx/>
                <a:latin typeface="Times New Roman" panose="02020603050405020304" pitchFamily="18" charset="0"/>
                <a:ea typeface="Times New Roman" panose="02020603050405020304" pitchFamily="18" charset="0"/>
                <a:cs typeface="+mn-cs"/>
              </a:rPr>
              <a:t> </a:t>
            </a:r>
            <a:r>
              <a:rPr kumimoji="0" lang="ru-RU" sz="2800" b="1"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Times New Roman" panose="02020603050405020304" pitchFamily="18" charset="0"/>
                <a:cs typeface="+mn-cs"/>
              </a:rPr>
              <a:t>и оценивается нулём баллов, задание считается </a:t>
            </a:r>
            <a:r>
              <a:rPr kumimoji="0" lang="ru-RU" sz="2800" b="1" i="0" u="sng"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Times New Roman" panose="02020603050405020304" pitchFamily="18" charset="0"/>
                <a:cs typeface="+mn-cs"/>
              </a:rPr>
              <a:t>невыполненным</a:t>
            </a:r>
            <a:r>
              <a:rPr kumimoji="0" lang="ru-RU"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Times New Roman" panose="02020603050405020304" pitchFamily="18" charset="0"/>
                <a:cs typeface="+mn-cs"/>
              </a:rPr>
              <a:t>. </a:t>
            </a:r>
          </a:p>
          <a:p>
            <a:pPr marL="0" marR="0" lvl="0" indent="450215" defTabSz="914400" eaLnBrk="1" fontAlgn="auto" latinLnBrk="0" hangingPunct="1">
              <a:lnSpc>
                <a:spcPct val="97000"/>
              </a:lnSpc>
              <a:spcBef>
                <a:spcPts val="0"/>
              </a:spcBef>
              <a:spcAft>
                <a:spcPts val="0"/>
              </a:spcAft>
              <a:buClrTx/>
              <a:buSzTx/>
              <a:buFontTx/>
              <a:buNone/>
              <a:tabLst/>
              <a:defRPr/>
            </a:pPr>
            <a:r>
              <a:rPr kumimoji="0" lang="ru-RU"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Times New Roman" panose="02020603050405020304" pitchFamily="18" charset="0"/>
                <a:cs typeface="+mn-cs"/>
              </a:rPr>
              <a:t>При оценке сочинения объёмом от 100 до 149 слов количество допустимых ошибок четырёх видов (К7–К10) </a:t>
            </a:r>
            <a:r>
              <a:rPr kumimoji="0" lang="ru-RU" sz="2800" b="0" i="0" u="sng"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Times New Roman" panose="02020603050405020304" pitchFamily="18" charset="0"/>
                <a:cs typeface="+mn-cs"/>
              </a:rPr>
              <a:t>уменьшается</a:t>
            </a:r>
            <a:r>
              <a:rPr kumimoji="0" lang="ru-RU"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Times New Roman" panose="02020603050405020304" pitchFamily="18" charset="0"/>
                <a:cs typeface="+mn-cs"/>
              </a:rPr>
              <a:t>. </a:t>
            </a:r>
            <a:r>
              <a:rPr kumimoji="0" lang="ru-RU" sz="2800" b="1"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Times New Roman" panose="02020603050405020304" pitchFamily="18" charset="0"/>
                <a:cs typeface="+mn-cs"/>
              </a:rPr>
              <a:t>Два балла </a:t>
            </a:r>
            <a:br>
              <a:rPr kumimoji="0" lang="ru-RU" sz="2800" b="1"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Times New Roman" panose="02020603050405020304" pitchFamily="18" charset="0"/>
                <a:cs typeface="+mn-cs"/>
              </a:rPr>
            </a:br>
            <a:r>
              <a:rPr kumimoji="0" lang="ru-RU" sz="2800" b="1"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Times New Roman" panose="02020603050405020304" pitchFamily="18" charset="0"/>
                <a:cs typeface="+mn-cs"/>
              </a:rPr>
              <a:t>по этим критериям ставится в следующих случаях:</a:t>
            </a:r>
            <a:endParaRPr kumimoji="0" lang="ru-RU"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Times New Roman" panose="02020603050405020304" pitchFamily="18" charset="0"/>
              <a:cs typeface="+mn-cs"/>
            </a:endParaRPr>
          </a:p>
          <a:p>
            <a:pPr marL="0" marR="0" lvl="0" indent="450215" algn="just" defTabSz="914400" eaLnBrk="1" fontAlgn="auto" latinLnBrk="0" hangingPunct="1">
              <a:lnSpc>
                <a:spcPct val="97000"/>
              </a:lnSpc>
              <a:spcBef>
                <a:spcPts val="0"/>
              </a:spcBef>
              <a:spcAft>
                <a:spcPts val="0"/>
              </a:spcAft>
              <a:buClrTx/>
              <a:buSzTx/>
              <a:buFontTx/>
              <a:buNone/>
              <a:tabLst/>
              <a:defRPr/>
            </a:pPr>
            <a:r>
              <a:rPr kumimoji="0" lang="ru-RU"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Times New Roman" panose="02020603050405020304" pitchFamily="18" charset="0"/>
                <a:cs typeface="+mn-cs"/>
              </a:rPr>
              <a:t>К7 – орфографических ошибок нет; </a:t>
            </a:r>
          </a:p>
          <a:p>
            <a:pPr marL="0" marR="0" lvl="0" indent="450215" algn="just" defTabSz="914400" eaLnBrk="1" fontAlgn="auto" latinLnBrk="0" hangingPunct="1">
              <a:lnSpc>
                <a:spcPct val="97000"/>
              </a:lnSpc>
              <a:spcBef>
                <a:spcPts val="0"/>
              </a:spcBef>
              <a:spcAft>
                <a:spcPts val="0"/>
              </a:spcAft>
              <a:buClrTx/>
              <a:buSzTx/>
              <a:buFontTx/>
              <a:buNone/>
              <a:tabLst/>
              <a:defRPr/>
            </a:pPr>
            <a:r>
              <a:rPr kumimoji="0" lang="ru-RU"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Times New Roman" panose="02020603050405020304" pitchFamily="18" charset="0"/>
                <a:cs typeface="+mn-cs"/>
              </a:rPr>
              <a:t>К8 – пунктуационных ошибок нет;</a:t>
            </a:r>
          </a:p>
          <a:p>
            <a:pPr marL="0" marR="0" lvl="0" indent="450215" algn="just" defTabSz="914400" eaLnBrk="1" fontAlgn="auto" latinLnBrk="0" hangingPunct="1">
              <a:lnSpc>
                <a:spcPct val="97000"/>
              </a:lnSpc>
              <a:spcBef>
                <a:spcPts val="0"/>
              </a:spcBef>
              <a:spcAft>
                <a:spcPts val="0"/>
              </a:spcAft>
              <a:buClrTx/>
              <a:buSzTx/>
              <a:buFontTx/>
              <a:buNone/>
              <a:tabLst/>
              <a:defRPr/>
            </a:pPr>
            <a:r>
              <a:rPr kumimoji="0" lang="ru-RU"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Times New Roman" panose="02020603050405020304" pitchFamily="18" charset="0"/>
                <a:cs typeface="+mn-cs"/>
              </a:rPr>
              <a:t>К9 – грамматических ошибок нет;</a:t>
            </a:r>
          </a:p>
          <a:p>
            <a:pPr marL="0" marR="0" lvl="0" indent="450215" algn="just" defTabSz="914400" eaLnBrk="1" fontAlgn="auto" latinLnBrk="0" hangingPunct="1">
              <a:lnSpc>
                <a:spcPct val="97000"/>
              </a:lnSpc>
              <a:spcBef>
                <a:spcPts val="0"/>
              </a:spcBef>
              <a:spcAft>
                <a:spcPts val="0"/>
              </a:spcAft>
              <a:buClrTx/>
              <a:buSzTx/>
              <a:buFontTx/>
              <a:buNone/>
              <a:tabLst/>
              <a:defRPr/>
            </a:pPr>
            <a:r>
              <a:rPr kumimoji="0" lang="ru-RU"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Times New Roman" panose="02020603050405020304" pitchFamily="18" charset="0"/>
                <a:cs typeface="+mn-cs"/>
              </a:rPr>
              <a:t>К10 – речевых ошибок нет.</a:t>
            </a:r>
          </a:p>
          <a:p>
            <a:pPr marL="0" marR="0" lvl="0" indent="450215" algn="just" defTabSz="914400" eaLnBrk="1" fontAlgn="auto" latinLnBrk="0" hangingPunct="1">
              <a:lnSpc>
                <a:spcPct val="97000"/>
              </a:lnSpc>
              <a:spcBef>
                <a:spcPts val="0"/>
              </a:spcBef>
              <a:spcAft>
                <a:spcPts val="0"/>
              </a:spcAft>
              <a:buClrTx/>
              <a:buSzTx/>
              <a:buFontTx/>
              <a:buNone/>
              <a:tabLst/>
              <a:defRPr/>
            </a:pPr>
            <a:r>
              <a:rPr kumimoji="0" lang="ru-RU" sz="2800" b="1"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Times New Roman" panose="02020603050405020304" pitchFamily="18" charset="0"/>
                <a:cs typeface="+mn-cs"/>
              </a:rPr>
              <a:t>Один балл по этим критериям ставится в следующих случаях:</a:t>
            </a:r>
            <a:endParaRPr kumimoji="0" lang="ru-RU"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Times New Roman" panose="02020603050405020304" pitchFamily="18" charset="0"/>
              <a:cs typeface="+mn-cs"/>
            </a:endParaRPr>
          </a:p>
          <a:p>
            <a:pPr marL="0" marR="0" lvl="0" indent="450215" algn="just" defTabSz="914400" eaLnBrk="1" fontAlgn="auto" latinLnBrk="0" hangingPunct="1">
              <a:lnSpc>
                <a:spcPct val="97000"/>
              </a:lnSpc>
              <a:spcBef>
                <a:spcPts val="0"/>
              </a:spcBef>
              <a:spcAft>
                <a:spcPts val="0"/>
              </a:spcAft>
              <a:buClrTx/>
              <a:buSzTx/>
              <a:buFontTx/>
              <a:buNone/>
              <a:tabLst/>
              <a:defRPr/>
            </a:pPr>
            <a:r>
              <a:rPr kumimoji="0" lang="ru-RU"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Times New Roman" panose="02020603050405020304" pitchFamily="18" charset="0"/>
                <a:cs typeface="+mn-cs"/>
              </a:rPr>
              <a:t>К7 – допущено не более двух ошибок; </a:t>
            </a:r>
          </a:p>
          <a:p>
            <a:pPr marL="0" marR="0" lvl="0" indent="450215" algn="just" defTabSz="914400" eaLnBrk="1" fontAlgn="auto" latinLnBrk="0" hangingPunct="1">
              <a:lnSpc>
                <a:spcPct val="97000"/>
              </a:lnSpc>
              <a:spcBef>
                <a:spcPts val="0"/>
              </a:spcBef>
              <a:spcAft>
                <a:spcPts val="0"/>
              </a:spcAft>
              <a:buClrTx/>
              <a:buSzTx/>
              <a:buFontTx/>
              <a:buNone/>
              <a:tabLst/>
              <a:defRPr/>
            </a:pPr>
            <a:r>
              <a:rPr kumimoji="0" lang="ru-RU"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Times New Roman" panose="02020603050405020304" pitchFamily="18" charset="0"/>
                <a:cs typeface="+mn-cs"/>
              </a:rPr>
              <a:t>К8 – допущено не более двух ошибок;</a:t>
            </a:r>
          </a:p>
          <a:p>
            <a:pPr marL="0" marR="0" lvl="0" indent="450215" algn="just" defTabSz="914400" eaLnBrk="1" fontAlgn="auto" latinLnBrk="0" hangingPunct="1">
              <a:lnSpc>
                <a:spcPct val="97000"/>
              </a:lnSpc>
              <a:spcBef>
                <a:spcPts val="0"/>
              </a:spcBef>
              <a:spcAft>
                <a:spcPts val="0"/>
              </a:spcAft>
              <a:buClrTx/>
              <a:buSzTx/>
              <a:buFontTx/>
              <a:buNone/>
              <a:tabLst/>
              <a:defRPr/>
            </a:pPr>
            <a:r>
              <a:rPr kumimoji="0" lang="ru-RU"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Times New Roman" panose="02020603050405020304" pitchFamily="18" charset="0"/>
                <a:cs typeface="+mn-cs"/>
              </a:rPr>
              <a:t>К9 – допущено не более двух ошибок;</a:t>
            </a:r>
          </a:p>
          <a:p>
            <a:pPr marL="0" marR="0" lvl="0" indent="450215" algn="just" defTabSz="914400" eaLnBrk="1" fontAlgn="auto" latinLnBrk="0" hangingPunct="1">
              <a:lnSpc>
                <a:spcPct val="97000"/>
              </a:lnSpc>
              <a:spcBef>
                <a:spcPts val="0"/>
              </a:spcBef>
              <a:spcAft>
                <a:spcPts val="0"/>
              </a:spcAft>
              <a:buClrTx/>
              <a:buSzTx/>
              <a:buFontTx/>
              <a:buNone/>
              <a:tabLst/>
              <a:defRPr/>
            </a:pPr>
            <a:r>
              <a:rPr kumimoji="0" lang="ru-RU"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Times New Roman" panose="02020603050405020304" pitchFamily="18" charset="0"/>
                <a:cs typeface="+mn-cs"/>
              </a:rPr>
              <a:t>К10 – допущено не более двух ошибок.</a:t>
            </a:r>
          </a:p>
          <a:p>
            <a:pPr marL="0" marR="0" lvl="0" indent="450215" algn="just" defTabSz="914400" eaLnBrk="1" fontAlgn="auto" latinLnBrk="0" hangingPunct="1">
              <a:lnSpc>
                <a:spcPct val="97000"/>
              </a:lnSpc>
              <a:spcBef>
                <a:spcPts val="0"/>
              </a:spcBef>
              <a:spcAft>
                <a:spcPts val="0"/>
              </a:spcAft>
              <a:buClrTx/>
              <a:buSzTx/>
              <a:buFontTx/>
              <a:buNone/>
              <a:tabLst/>
              <a:defRPr/>
            </a:pPr>
            <a:r>
              <a:rPr kumimoji="0" lang="ru-RU" sz="2800" b="1"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Times New Roman" panose="02020603050405020304" pitchFamily="18" charset="0"/>
                <a:cs typeface="+mn-cs"/>
              </a:rPr>
              <a:t>Высший балл по критериям К7–К10 за работу объёмом от 100 до 149 слов не ставится.</a:t>
            </a:r>
            <a:endParaRPr kumimoji="0" lang="ru-RU" sz="2800" b="1" i="0" u="none" strike="noStrike" kern="0" cap="none" spc="0" normalizeH="0" baseline="0" noProof="0" dirty="0" smtClean="0">
              <a:ln>
                <a:noFill/>
              </a:ln>
              <a:solidFill>
                <a:sysClr val="windowText" lastClr="000000"/>
              </a:solidFill>
              <a:effectLst/>
              <a:uLnTx/>
              <a:uFillTx/>
            </a:endParaRPr>
          </a:p>
        </p:txBody>
      </p:sp>
    </p:spTree>
    <p:extLst>
      <p:ext uri="{BB962C8B-B14F-4D97-AF65-F5344CB8AC3E}">
        <p14:creationId xmlns:p14="http://schemas.microsoft.com/office/powerpoint/2010/main" val="3604550910"/>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Нажмите дважды"/>
          <p:cNvSpPr txBox="1">
            <a:spLocks noGrp="1"/>
          </p:cNvSpPr>
          <p:nvPr>
            <p:ph type="ctrTitle"/>
          </p:nvPr>
        </p:nvSpPr>
        <p:spPr>
          <a:prstGeom prst="rect">
            <a:avLst/>
          </a:prstGeom>
        </p:spPr>
        <p:txBody>
          <a:bodyPr>
            <a:normAutofit fontScale="90000"/>
          </a:bodyPr>
          <a:lstStyle/>
          <a:p>
            <a:endParaRPr/>
          </a:p>
        </p:txBody>
      </p:sp>
      <p:sp>
        <p:nvSpPr>
          <p:cNvPr id="101" name="Нажмите дважды"/>
          <p:cNvSpPr txBox="1">
            <a:spLocks noGrp="1"/>
          </p:cNvSpPr>
          <p:nvPr>
            <p:ph type="subTitle" sz="quarter" idx="1"/>
          </p:nvPr>
        </p:nvSpPr>
        <p:spPr>
          <a:prstGeom prst="rect">
            <a:avLst/>
          </a:prstGeom>
        </p:spPr>
        <p:txBody>
          <a:bodyPr/>
          <a:lstStyle/>
          <a:p>
            <a:endParaRPr/>
          </a:p>
        </p:txBody>
      </p:sp>
      <p:pic>
        <p:nvPicPr>
          <p:cNvPr id="102"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3"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4"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5"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sp>
        <p:nvSpPr>
          <p:cNvPr id="2" name="Прямоугольник 1"/>
          <p:cNvSpPr/>
          <p:nvPr/>
        </p:nvSpPr>
        <p:spPr>
          <a:xfrm>
            <a:off x="107504" y="1259632"/>
            <a:ext cx="8856984" cy="5693866"/>
          </a:xfrm>
          <a:prstGeom prst="rect">
            <a:avLst/>
          </a:prstGeom>
        </p:spPr>
        <p:txBody>
          <a:bodyPr wrap="square">
            <a:spAutoFit/>
          </a:bodyPr>
          <a:lstStyle/>
          <a:p>
            <a:pPr lvl="0" algn="ctr" defTabSz="914400" hangingPunct="1"/>
            <a:r>
              <a:rPr lang="ru-RU" sz="2800" b="1" kern="1200" dirty="0">
                <a:latin typeface="Times New Roman" panose="02020603050405020304" pitchFamily="18" charset="0"/>
                <a:ea typeface="+mn-ea"/>
                <a:cs typeface="Times New Roman" panose="02020603050405020304" pitchFamily="18" charset="0"/>
              </a:rPr>
              <a:t>Задание </a:t>
            </a:r>
            <a:r>
              <a:rPr lang="ru-RU" sz="2800" b="1" kern="1200" dirty="0" smtClean="0">
                <a:latin typeface="Times New Roman" panose="02020603050405020304" pitchFamily="18" charset="0"/>
                <a:ea typeface="+mn-ea"/>
                <a:cs typeface="Times New Roman" panose="02020603050405020304" pitchFamily="18" charset="0"/>
              </a:rPr>
              <a:t>13.1</a:t>
            </a:r>
            <a:endParaRPr lang="ru-RU" sz="2800" b="1" kern="1200" dirty="0">
              <a:latin typeface="Times New Roman" panose="02020603050405020304" pitchFamily="18" charset="0"/>
              <a:ea typeface="+mn-ea"/>
              <a:cs typeface="Times New Roman" panose="02020603050405020304" pitchFamily="18" charset="0"/>
            </a:endParaRPr>
          </a:p>
          <a:p>
            <a:pPr lvl="0" algn="just" defTabSz="914400" hangingPunct="1"/>
            <a:r>
              <a:rPr lang="ru-RU" sz="2800" kern="1200" dirty="0">
                <a:latin typeface="Times New Roman" panose="02020603050405020304" pitchFamily="18" charset="0"/>
                <a:ea typeface="+mn-ea"/>
                <a:cs typeface="Times New Roman" panose="02020603050405020304" pitchFamily="18" charset="0"/>
              </a:rPr>
              <a:t>Напишите сочинение-рассуждение на тему </a:t>
            </a:r>
            <a:r>
              <a:rPr lang="ru-RU" sz="2800" b="1" kern="1200" dirty="0">
                <a:latin typeface="Times New Roman" panose="02020603050405020304" pitchFamily="18" charset="0"/>
                <a:ea typeface="+mn-ea"/>
                <a:cs typeface="Times New Roman" panose="02020603050405020304" pitchFamily="18" charset="0"/>
              </a:rPr>
              <a:t>«Какую роль в тексте играют лексические повторы?»</a:t>
            </a:r>
            <a:r>
              <a:rPr lang="ru-RU" sz="2800" kern="1200" dirty="0">
                <a:latin typeface="Times New Roman" panose="02020603050405020304" pitchFamily="18" charset="0"/>
                <a:ea typeface="+mn-ea"/>
                <a:cs typeface="Times New Roman" panose="02020603050405020304" pitchFamily="18" charset="0"/>
              </a:rPr>
              <a:t>.</a:t>
            </a:r>
            <a:r>
              <a:rPr lang="ru-RU" sz="2800" b="1" kern="1200" dirty="0">
                <a:latin typeface="Times New Roman" panose="02020603050405020304" pitchFamily="18" charset="0"/>
                <a:ea typeface="+mn-ea"/>
                <a:cs typeface="Times New Roman" panose="02020603050405020304" pitchFamily="18" charset="0"/>
              </a:rPr>
              <a:t> </a:t>
            </a:r>
            <a:endParaRPr lang="ru-RU" sz="2800" kern="1200" dirty="0">
              <a:latin typeface="Times New Roman" panose="02020603050405020304" pitchFamily="18" charset="0"/>
              <a:ea typeface="+mn-ea"/>
              <a:cs typeface="Times New Roman" panose="02020603050405020304" pitchFamily="18" charset="0"/>
            </a:endParaRPr>
          </a:p>
          <a:p>
            <a:pPr lvl="0" algn="just" defTabSz="914400" hangingPunct="1"/>
            <a:r>
              <a:rPr lang="ru-RU" sz="2800" kern="1200" dirty="0">
                <a:latin typeface="Times New Roman" panose="02020603050405020304" pitchFamily="18" charset="0"/>
                <a:ea typeface="+mn-ea"/>
                <a:cs typeface="Times New Roman" panose="02020603050405020304" pitchFamily="18" charset="0"/>
              </a:rPr>
              <a:t>Приведите в сочинении </a:t>
            </a:r>
            <a:r>
              <a:rPr lang="ru-RU" sz="2800" b="1" kern="1200" dirty="0">
                <a:latin typeface="Times New Roman" panose="02020603050405020304" pitchFamily="18" charset="0"/>
                <a:ea typeface="+mn-ea"/>
                <a:cs typeface="Times New Roman" panose="02020603050405020304" pitchFamily="18" charset="0"/>
              </a:rPr>
              <a:t>два </a:t>
            </a:r>
            <a:r>
              <a:rPr lang="ru-RU" sz="2800" kern="1200" dirty="0">
                <a:latin typeface="Times New Roman" panose="02020603050405020304" pitchFamily="18" charset="0"/>
                <a:ea typeface="+mn-ea"/>
                <a:cs typeface="Times New Roman" panose="02020603050405020304" pitchFamily="18" charset="0"/>
              </a:rPr>
              <a:t>примера из прочитанного текста, подтверждающих Ваши рассуждения. Приводя примеры, Вы можете использовать различные способы обращения к прочитанному тексту.</a:t>
            </a:r>
          </a:p>
          <a:p>
            <a:pPr lvl="0" algn="just" defTabSz="914400" hangingPunct="1"/>
            <a:r>
              <a:rPr lang="ru-RU" sz="2800" kern="1200" dirty="0">
                <a:latin typeface="Times New Roman" panose="02020603050405020304" pitchFamily="18" charset="0"/>
                <a:ea typeface="+mn-ea"/>
                <a:cs typeface="Times New Roman" panose="02020603050405020304" pitchFamily="18" charset="0"/>
              </a:rPr>
              <a:t>Объём сочинения должен составлять не менее 70 слов. </a:t>
            </a:r>
          </a:p>
          <a:p>
            <a:pPr lvl="0" algn="just" defTabSz="914400" hangingPunct="1"/>
            <a:r>
              <a:rPr lang="ru-RU" sz="2800" kern="1200" dirty="0">
                <a:latin typeface="Times New Roman" panose="02020603050405020304" pitchFamily="18" charset="0"/>
                <a:ea typeface="+mn-ea"/>
                <a:cs typeface="Times New Roman" panose="02020603050405020304" pitchFamily="18" charset="0"/>
              </a:rPr>
              <a:t>Если сочинение представляет собой полностью переписанный или пересказанный исходный текст без каких бы то ни было комментариев, то такая работа оценивается нулём баллов.</a:t>
            </a:r>
          </a:p>
          <a:p>
            <a:pPr lvl="0" algn="just" defTabSz="914400" hangingPunct="1"/>
            <a:r>
              <a:rPr lang="ru-RU" sz="2800" kern="1200" dirty="0">
                <a:latin typeface="Times New Roman" panose="02020603050405020304" pitchFamily="18" charset="0"/>
                <a:ea typeface="+mn-ea"/>
                <a:cs typeface="Times New Roman" panose="02020603050405020304" pitchFamily="18" charset="0"/>
              </a:rPr>
              <a:t>Сочинение пишите аккуратно, разборчивым почерком.</a:t>
            </a:r>
            <a:r>
              <a:rPr lang="ru-RU" sz="2800" b="1" kern="1200" dirty="0">
                <a:latin typeface="Times New Roman" panose="02020603050405020304" pitchFamily="18" charset="0"/>
                <a:ea typeface="+mn-ea"/>
                <a:cs typeface="Times New Roman" panose="02020603050405020304" pitchFamily="18" charset="0"/>
              </a:rPr>
              <a:t> </a:t>
            </a:r>
            <a:endParaRPr lang="ru-RU" sz="2800" kern="1200" dirty="0">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395028900"/>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Нажмите дважды"/>
          <p:cNvSpPr txBox="1">
            <a:spLocks noGrp="1"/>
          </p:cNvSpPr>
          <p:nvPr>
            <p:ph type="ctrTitle"/>
          </p:nvPr>
        </p:nvSpPr>
        <p:spPr>
          <a:prstGeom prst="rect">
            <a:avLst/>
          </a:prstGeom>
        </p:spPr>
        <p:txBody>
          <a:bodyPr>
            <a:normAutofit fontScale="90000"/>
          </a:bodyPr>
          <a:lstStyle/>
          <a:p>
            <a:endParaRPr/>
          </a:p>
        </p:txBody>
      </p:sp>
      <p:sp>
        <p:nvSpPr>
          <p:cNvPr id="101" name="Нажмите дважды"/>
          <p:cNvSpPr txBox="1">
            <a:spLocks noGrp="1"/>
          </p:cNvSpPr>
          <p:nvPr>
            <p:ph type="subTitle" sz="quarter" idx="1"/>
          </p:nvPr>
        </p:nvSpPr>
        <p:spPr>
          <a:prstGeom prst="rect">
            <a:avLst/>
          </a:prstGeom>
        </p:spPr>
        <p:txBody>
          <a:bodyPr/>
          <a:lstStyle/>
          <a:p>
            <a:endParaRPr/>
          </a:p>
        </p:txBody>
      </p:sp>
      <p:pic>
        <p:nvPicPr>
          <p:cNvPr id="102"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3"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4"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5" name="Изображение" descr="Изображение"/>
          <p:cNvPicPr>
            <a:picLocks noChangeAspect="1"/>
          </p:cNvPicPr>
          <p:nvPr/>
        </p:nvPicPr>
        <p:blipFill>
          <a:blip r:embed="rId2">
            <a:extLst/>
          </a:blip>
          <a:stretch>
            <a:fillRect/>
          </a:stretch>
        </p:blipFill>
        <p:spPr>
          <a:xfrm>
            <a:off x="-25896" y="0"/>
            <a:ext cx="9144000" cy="9144000"/>
          </a:xfrm>
          <a:prstGeom prst="rect">
            <a:avLst/>
          </a:prstGeom>
          <a:ln w="12700">
            <a:miter lim="400000"/>
          </a:ln>
        </p:spPr>
      </p:pic>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1043608"/>
            <a:ext cx="2150965" cy="3271670"/>
          </a:xfrm>
          <a:prstGeom prst="rect">
            <a:avLst/>
          </a:prstGeom>
        </p:spPr>
      </p:pic>
      <p:sp>
        <p:nvSpPr>
          <p:cNvPr id="2" name="Прямоугольник 1"/>
          <p:cNvSpPr/>
          <p:nvPr/>
        </p:nvSpPr>
        <p:spPr>
          <a:xfrm>
            <a:off x="2836765" y="899593"/>
            <a:ext cx="5983708" cy="6555641"/>
          </a:xfrm>
          <a:prstGeom prst="rect">
            <a:avLst/>
          </a:prstGeom>
        </p:spPr>
        <p:txBody>
          <a:bodyPr wrap="square">
            <a:spAutoFit/>
          </a:bodyPr>
          <a:lstStyle/>
          <a:p>
            <a:pPr lvl="0" algn="just" defTabSz="914400" hangingPunct="1"/>
            <a:r>
              <a:rPr lang="ru-RU" sz="2800" kern="1200" dirty="0">
                <a:latin typeface="Times New Roman" panose="02020603050405020304" pitchFamily="18" charset="0"/>
                <a:ea typeface="+mn-ea"/>
                <a:cs typeface="Times New Roman" panose="02020603050405020304" pitchFamily="18" charset="0"/>
              </a:rPr>
              <a:t>В пособии представлена пошаговая система подготовки к сдаче ЕГЭ по русскому языку, в основе которой лежит знакомство с содержанием экзаменационных заданий, алгоритмами и образцами рассуждения для их правильного выполнения. Излагается необходимый теоретический материал, представленный в сжатой и оптимально структурированной форме. Предлагается логически выстроенная последовательность действий, необходимых для выбора правильного ответа. </a:t>
            </a:r>
          </a:p>
        </p:txBody>
      </p:sp>
    </p:spTree>
    <p:extLst>
      <p:ext uri="{BB962C8B-B14F-4D97-AF65-F5344CB8AC3E}">
        <p14:creationId xmlns:p14="http://schemas.microsoft.com/office/powerpoint/2010/main" val="3308888432"/>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Нажмите дважды"/>
          <p:cNvSpPr txBox="1">
            <a:spLocks noGrp="1"/>
          </p:cNvSpPr>
          <p:nvPr>
            <p:ph type="ctrTitle"/>
          </p:nvPr>
        </p:nvSpPr>
        <p:spPr>
          <a:prstGeom prst="rect">
            <a:avLst/>
          </a:prstGeom>
        </p:spPr>
        <p:txBody>
          <a:bodyPr>
            <a:normAutofit fontScale="90000"/>
          </a:bodyPr>
          <a:lstStyle/>
          <a:p>
            <a:endParaRPr/>
          </a:p>
        </p:txBody>
      </p:sp>
      <p:sp>
        <p:nvSpPr>
          <p:cNvPr id="101" name="Нажмите дважды"/>
          <p:cNvSpPr txBox="1">
            <a:spLocks noGrp="1"/>
          </p:cNvSpPr>
          <p:nvPr>
            <p:ph type="subTitle" sz="quarter" idx="1"/>
          </p:nvPr>
        </p:nvSpPr>
        <p:spPr>
          <a:prstGeom prst="rect">
            <a:avLst/>
          </a:prstGeom>
        </p:spPr>
        <p:txBody>
          <a:bodyPr/>
          <a:lstStyle/>
          <a:p>
            <a:endParaRPr/>
          </a:p>
        </p:txBody>
      </p:sp>
      <p:pic>
        <p:nvPicPr>
          <p:cNvPr id="102"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3"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4"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5" name="Изображение" descr="Изображение"/>
          <p:cNvPicPr>
            <a:picLocks noChangeAspect="1"/>
          </p:cNvPicPr>
          <p:nvPr/>
        </p:nvPicPr>
        <p:blipFill>
          <a:blip r:embed="rId2">
            <a:extLst/>
          </a:blip>
          <a:stretch>
            <a:fillRect/>
          </a:stretch>
        </p:blipFill>
        <p:spPr>
          <a:xfrm>
            <a:off x="-25896" y="0"/>
            <a:ext cx="9144000" cy="9144000"/>
          </a:xfrm>
          <a:prstGeom prst="rect">
            <a:avLst/>
          </a:prstGeom>
          <a:ln w="12700">
            <a:miter lim="400000"/>
          </a:ln>
        </p:spPr>
      </p:pic>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8" y="1347250"/>
            <a:ext cx="2150965" cy="3271670"/>
          </a:xfrm>
          <a:prstGeom prst="rect">
            <a:avLst/>
          </a:prstGeom>
        </p:spPr>
      </p:pic>
      <p:sp>
        <p:nvSpPr>
          <p:cNvPr id="3" name="Прямоугольник 2"/>
          <p:cNvSpPr/>
          <p:nvPr/>
        </p:nvSpPr>
        <p:spPr>
          <a:xfrm>
            <a:off x="2915816" y="971600"/>
            <a:ext cx="5904656" cy="6986528"/>
          </a:xfrm>
          <a:prstGeom prst="rect">
            <a:avLst/>
          </a:prstGeom>
        </p:spPr>
        <p:txBody>
          <a:bodyPr wrap="square">
            <a:spAutoFit/>
          </a:bodyPr>
          <a:lstStyle/>
          <a:p>
            <a:pPr lvl="0" algn="just" defTabSz="914400" hangingPunct="1">
              <a:defRPr/>
            </a:pPr>
            <a:r>
              <a:rPr lang="ru-RU" sz="2800" dirty="0">
                <a:latin typeface="Times New Roman"/>
                <a:ea typeface="+mn-ea"/>
                <a:cs typeface="Times New Roman"/>
              </a:rPr>
              <a:t>Содержатся методические рекомендации по написанию сочинения-рассуждения, приводятся образцы сочинений.</a:t>
            </a:r>
            <a:endParaRPr lang="ru-RU" sz="2800" dirty="0">
              <a:ea typeface="+mn-ea"/>
              <a:cs typeface="Arial"/>
            </a:endParaRPr>
          </a:p>
          <a:p>
            <a:pPr lvl="0" algn="just" defTabSz="914400" hangingPunct="1">
              <a:defRPr/>
            </a:pPr>
            <a:r>
              <a:rPr lang="ru-RU" sz="2800" dirty="0">
                <a:latin typeface="Times New Roman"/>
                <a:ea typeface="+mn-ea"/>
                <a:cs typeface="Times New Roman"/>
              </a:rPr>
              <a:t>Набор типовых тренировочных заданий с методическими указаниями и ответами позволяет закрепить полученные знания и подготовиться к сдаче ЕГЭ по русскому языку.</a:t>
            </a:r>
            <a:endParaRPr lang="ru-RU" sz="2800" dirty="0">
              <a:ea typeface="+mn-ea"/>
              <a:cs typeface="Arial"/>
            </a:endParaRPr>
          </a:p>
          <a:p>
            <a:pPr lvl="0" algn="just" defTabSz="914400" hangingPunct="1">
              <a:defRPr/>
            </a:pPr>
            <a:r>
              <a:rPr lang="ru-RU" sz="2800" dirty="0">
                <a:latin typeface="Times New Roman"/>
                <a:ea typeface="+mn-ea"/>
                <a:cs typeface="Times New Roman"/>
              </a:rPr>
              <a:t>В пособии помещены примерные варианты ЕГЭ 2025 года и отражены те изменения, которые произошли в содержании контрольно-измерительных материалов ЕГЭ по русскому языку 2025 года.</a:t>
            </a:r>
            <a:endParaRPr lang="ru-RU" sz="2800" dirty="0">
              <a:ea typeface="+mn-ea"/>
              <a:cs typeface="Arial"/>
            </a:endParaRPr>
          </a:p>
        </p:txBody>
      </p:sp>
    </p:spTree>
    <p:extLst>
      <p:ext uri="{BB962C8B-B14F-4D97-AF65-F5344CB8AC3E}">
        <p14:creationId xmlns:p14="http://schemas.microsoft.com/office/powerpoint/2010/main" val="282018233"/>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Нажмите дважды"/>
          <p:cNvSpPr txBox="1">
            <a:spLocks noGrp="1"/>
          </p:cNvSpPr>
          <p:nvPr>
            <p:ph type="ctrTitle"/>
          </p:nvPr>
        </p:nvSpPr>
        <p:spPr>
          <a:prstGeom prst="rect">
            <a:avLst/>
          </a:prstGeom>
        </p:spPr>
        <p:txBody>
          <a:bodyPr>
            <a:normAutofit fontScale="90000"/>
          </a:bodyPr>
          <a:lstStyle/>
          <a:p>
            <a:endParaRPr/>
          </a:p>
        </p:txBody>
      </p:sp>
      <p:sp>
        <p:nvSpPr>
          <p:cNvPr id="101" name="Нажмите дважды"/>
          <p:cNvSpPr txBox="1">
            <a:spLocks noGrp="1"/>
          </p:cNvSpPr>
          <p:nvPr>
            <p:ph type="subTitle" sz="quarter" idx="1"/>
          </p:nvPr>
        </p:nvSpPr>
        <p:spPr>
          <a:prstGeom prst="rect">
            <a:avLst/>
          </a:prstGeom>
        </p:spPr>
        <p:txBody>
          <a:bodyPr/>
          <a:lstStyle/>
          <a:p>
            <a:endParaRPr/>
          </a:p>
        </p:txBody>
      </p:sp>
      <p:pic>
        <p:nvPicPr>
          <p:cNvPr id="102"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3"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4"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5" name="Изображение" descr="Изображение"/>
          <p:cNvPicPr>
            <a:picLocks noChangeAspect="1"/>
          </p:cNvPicPr>
          <p:nvPr/>
        </p:nvPicPr>
        <p:blipFill>
          <a:blip r:embed="rId2">
            <a:extLst/>
          </a:blip>
          <a:stretch>
            <a:fillRect/>
          </a:stretch>
        </p:blipFill>
        <p:spPr>
          <a:xfrm>
            <a:off x="-25896" y="0"/>
            <a:ext cx="9144000" cy="9144000"/>
          </a:xfrm>
          <a:prstGeom prst="rect">
            <a:avLst/>
          </a:prstGeom>
          <a:ln w="12700">
            <a:miter lim="400000"/>
          </a:ln>
        </p:spPr>
      </p:pic>
      <p:sp>
        <p:nvSpPr>
          <p:cNvPr id="2" name="Прямоугольник 1"/>
          <p:cNvSpPr/>
          <p:nvPr/>
        </p:nvSpPr>
        <p:spPr>
          <a:xfrm>
            <a:off x="107504" y="1140292"/>
            <a:ext cx="8856984" cy="7417415"/>
          </a:xfrm>
          <a:prstGeom prst="rect">
            <a:avLst/>
          </a:prstGeom>
        </p:spPr>
        <p:txBody>
          <a:bodyPr wrap="square">
            <a:spAutoFit/>
          </a:bodyPr>
          <a:lstStyle/>
          <a:p>
            <a:pPr lvl="0" algn="just" defTabSz="914400" hangingPunct="1"/>
            <a:r>
              <a:rPr lang="ru-RU" sz="2800" kern="1200" dirty="0">
                <a:latin typeface="Times New Roman" panose="02020603050405020304" pitchFamily="18" charset="0"/>
                <a:ea typeface="+mn-ea"/>
                <a:cs typeface="Times New Roman" panose="02020603050405020304" pitchFamily="18" charset="0"/>
              </a:rPr>
              <a:t>В пособии дан комментарий к каждому заданию тестовой части (к 26-ти заданиям) и помещены методические материалы для написания сочинения в формате ЕГЭ, то есть для выполнения 27-го задания. </a:t>
            </a:r>
          </a:p>
          <a:p>
            <a:pPr lvl="0" algn="just" defTabSz="914400" hangingPunct="1"/>
            <a:r>
              <a:rPr lang="ru-RU" sz="2800" kern="1200" dirty="0">
                <a:latin typeface="Times New Roman" panose="02020603050405020304" pitchFamily="18" charset="0"/>
                <a:ea typeface="+mn-ea"/>
                <a:cs typeface="Times New Roman" panose="02020603050405020304" pitchFamily="18" charset="0"/>
              </a:rPr>
              <a:t>	Комментарий к каждому заданию тестовой части построен  по следующей схеме:</a:t>
            </a:r>
          </a:p>
          <a:p>
            <a:pPr lvl="0" algn="just" defTabSz="914400" hangingPunct="1"/>
            <a:r>
              <a:rPr lang="ru-RU" sz="2800" kern="1200" dirty="0">
                <a:latin typeface="Times New Roman" panose="02020603050405020304" pitchFamily="18" charset="0"/>
                <a:ea typeface="+mn-ea"/>
                <a:cs typeface="Times New Roman" panose="02020603050405020304" pitchFamily="18" charset="0"/>
              </a:rPr>
              <a:t>1. Формулировка задания.</a:t>
            </a:r>
          </a:p>
          <a:p>
            <a:pPr lvl="0" algn="just" defTabSz="914400" hangingPunct="1"/>
            <a:r>
              <a:rPr lang="ru-RU" sz="2800" kern="1200" dirty="0">
                <a:latin typeface="Times New Roman" panose="02020603050405020304" pitchFamily="18" charset="0"/>
                <a:ea typeface="+mn-ea"/>
                <a:cs typeface="Times New Roman" panose="02020603050405020304" pitchFamily="18" charset="0"/>
              </a:rPr>
              <a:t>2. Теоретический материал, представленный в сжатой и оптимально структурированной форме, повторение которого даёт возможность ученику справиться с тестовым заданием.</a:t>
            </a:r>
          </a:p>
          <a:p>
            <a:pPr lvl="0" algn="just" defTabSz="914400" hangingPunct="1"/>
            <a:r>
              <a:rPr lang="ru-RU" sz="2800" kern="1200" dirty="0">
                <a:latin typeface="Times New Roman" panose="02020603050405020304" pitchFamily="18" charset="0"/>
                <a:ea typeface="+mn-ea"/>
                <a:cs typeface="Times New Roman" panose="02020603050405020304" pitchFamily="18" charset="0"/>
              </a:rPr>
              <a:t> 3. Алгоритм выполнения задания.</a:t>
            </a:r>
          </a:p>
          <a:p>
            <a:pPr lvl="0" algn="just" defTabSz="914400" hangingPunct="1"/>
            <a:r>
              <a:rPr lang="ru-RU" sz="2800" kern="1200" dirty="0">
                <a:latin typeface="Times New Roman" panose="02020603050405020304" pitchFamily="18" charset="0"/>
                <a:ea typeface="+mn-ea"/>
                <a:cs typeface="Times New Roman" panose="02020603050405020304" pitchFamily="18" charset="0"/>
              </a:rPr>
              <a:t>10 вариантов в формате данного задания. В конце пособия помещены 5 тестов в формате ЕГЭ 2025 и ключи, позволяющие узнать  правильный ответ не только на тесты, но и на все задания, предлагаемые в пособии.</a:t>
            </a:r>
          </a:p>
        </p:txBody>
      </p:sp>
    </p:spTree>
    <p:extLst>
      <p:ext uri="{BB962C8B-B14F-4D97-AF65-F5344CB8AC3E}">
        <p14:creationId xmlns:p14="http://schemas.microsoft.com/office/powerpoint/2010/main" val="2767014438"/>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Нажмите дважды"/>
          <p:cNvSpPr txBox="1">
            <a:spLocks noGrp="1"/>
          </p:cNvSpPr>
          <p:nvPr>
            <p:ph type="ctrTitle"/>
          </p:nvPr>
        </p:nvSpPr>
        <p:spPr>
          <a:prstGeom prst="rect">
            <a:avLst/>
          </a:prstGeom>
        </p:spPr>
        <p:txBody>
          <a:bodyPr>
            <a:normAutofit fontScale="90000"/>
          </a:bodyPr>
          <a:lstStyle/>
          <a:p>
            <a:endParaRPr/>
          </a:p>
        </p:txBody>
      </p:sp>
      <p:sp>
        <p:nvSpPr>
          <p:cNvPr id="101" name="Нажмите дважды"/>
          <p:cNvSpPr txBox="1">
            <a:spLocks noGrp="1"/>
          </p:cNvSpPr>
          <p:nvPr>
            <p:ph type="subTitle" sz="quarter" idx="1"/>
          </p:nvPr>
        </p:nvSpPr>
        <p:spPr>
          <a:prstGeom prst="rect">
            <a:avLst/>
          </a:prstGeom>
        </p:spPr>
        <p:txBody>
          <a:bodyPr/>
          <a:lstStyle/>
          <a:p>
            <a:endParaRPr/>
          </a:p>
        </p:txBody>
      </p:sp>
      <p:pic>
        <p:nvPicPr>
          <p:cNvPr id="102"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3"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4"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5" name="Изображение" descr="Изображение"/>
          <p:cNvPicPr>
            <a:picLocks noChangeAspect="1"/>
          </p:cNvPicPr>
          <p:nvPr/>
        </p:nvPicPr>
        <p:blipFill>
          <a:blip r:embed="rId2">
            <a:extLst/>
          </a:blip>
          <a:stretch>
            <a:fillRect/>
          </a:stretch>
        </p:blipFill>
        <p:spPr>
          <a:xfrm>
            <a:off x="-25896" y="0"/>
            <a:ext cx="9144000" cy="9144000"/>
          </a:xfrm>
          <a:prstGeom prst="rect">
            <a:avLst/>
          </a:prstGeom>
          <a:ln w="12700">
            <a:miter lim="400000"/>
          </a:ln>
        </p:spPr>
      </p:pic>
      <p:sp>
        <p:nvSpPr>
          <p:cNvPr id="2" name="Прямоугольник 1"/>
          <p:cNvSpPr/>
          <p:nvPr/>
        </p:nvSpPr>
        <p:spPr>
          <a:xfrm>
            <a:off x="2725920" y="971600"/>
            <a:ext cx="6094552" cy="6740307"/>
          </a:xfrm>
          <a:prstGeom prst="rect">
            <a:avLst/>
          </a:prstGeom>
        </p:spPr>
        <p:txBody>
          <a:bodyPr wrap="square">
            <a:spAutoFit/>
          </a:bodyPr>
          <a:lstStyle/>
          <a:p>
            <a:pPr lvl="0" algn="just" defTabSz="914400" hangingPunct="1"/>
            <a:r>
              <a:rPr lang="ru-RU" sz="3600" kern="1200" dirty="0">
                <a:solidFill>
                  <a:prstClr val="black"/>
                </a:solidFill>
                <a:latin typeface="Times New Roman" panose="02020603050405020304" pitchFamily="18" charset="0"/>
                <a:ea typeface="+mn-ea"/>
                <a:cs typeface="Times New Roman" panose="02020603050405020304" pitchFamily="18" charset="0"/>
              </a:rPr>
              <a:t>В настоящем пособии представлена пошаговая система подготовки к сдаче ЕГЭ по русскому языку для получения выпускником максимального балла. К каждому виду заданий экзамена дан необходимый подробный комментарий, теоретический материал, и приведены тесты. 	В конце пособия даны ответы к ним.</a:t>
            </a:r>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9684" y="1166219"/>
            <a:ext cx="2384652" cy="3505398"/>
          </a:xfrm>
          <a:prstGeom prst="rect">
            <a:avLst/>
          </a:prstGeom>
        </p:spPr>
      </p:pic>
    </p:spTree>
    <p:extLst>
      <p:ext uri="{BB962C8B-B14F-4D97-AF65-F5344CB8AC3E}">
        <p14:creationId xmlns:p14="http://schemas.microsoft.com/office/powerpoint/2010/main" val="2993909284"/>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Нажмите дважды"/>
          <p:cNvSpPr txBox="1">
            <a:spLocks noGrp="1"/>
          </p:cNvSpPr>
          <p:nvPr>
            <p:ph type="ctrTitle"/>
          </p:nvPr>
        </p:nvSpPr>
        <p:spPr>
          <a:prstGeom prst="rect">
            <a:avLst/>
          </a:prstGeom>
        </p:spPr>
        <p:txBody>
          <a:bodyPr>
            <a:normAutofit fontScale="90000"/>
          </a:bodyPr>
          <a:lstStyle/>
          <a:p>
            <a:endParaRPr/>
          </a:p>
        </p:txBody>
      </p:sp>
      <p:sp>
        <p:nvSpPr>
          <p:cNvPr id="101" name="Нажмите дважды"/>
          <p:cNvSpPr txBox="1">
            <a:spLocks noGrp="1"/>
          </p:cNvSpPr>
          <p:nvPr>
            <p:ph type="subTitle" sz="quarter" idx="1"/>
          </p:nvPr>
        </p:nvSpPr>
        <p:spPr>
          <a:prstGeom prst="rect">
            <a:avLst/>
          </a:prstGeom>
        </p:spPr>
        <p:txBody>
          <a:bodyPr/>
          <a:lstStyle/>
          <a:p>
            <a:endParaRPr/>
          </a:p>
        </p:txBody>
      </p:sp>
      <p:pic>
        <p:nvPicPr>
          <p:cNvPr id="102"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3"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4"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5" name="Изображение" descr="Изображение"/>
          <p:cNvPicPr>
            <a:picLocks noChangeAspect="1"/>
          </p:cNvPicPr>
          <p:nvPr/>
        </p:nvPicPr>
        <p:blipFill>
          <a:blip r:embed="rId2">
            <a:extLst/>
          </a:blip>
          <a:stretch>
            <a:fillRect/>
          </a:stretch>
        </p:blipFill>
        <p:spPr>
          <a:xfrm>
            <a:off x="-25896" y="0"/>
            <a:ext cx="9144000" cy="9144000"/>
          </a:xfrm>
          <a:prstGeom prst="rect">
            <a:avLst/>
          </a:prstGeom>
          <a:ln w="12700">
            <a:miter lim="400000"/>
          </a:ln>
        </p:spPr>
      </p:pic>
      <p:sp>
        <p:nvSpPr>
          <p:cNvPr id="3" name="Прямоугольник 2"/>
          <p:cNvSpPr/>
          <p:nvPr/>
        </p:nvSpPr>
        <p:spPr>
          <a:xfrm>
            <a:off x="2913816" y="1187625"/>
            <a:ext cx="6050672" cy="5509200"/>
          </a:xfrm>
          <a:prstGeom prst="rect">
            <a:avLst/>
          </a:prstGeom>
        </p:spPr>
        <p:txBody>
          <a:bodyPr wrap="square">
            <a:spAutoFit/>
          </a:bodyPr>
          <a:lstStyle/>
          <a:p>
            <a:pPr lvl="0" algn="just" defTabSz="914400" hangingPunct="1"/>
            <a:r>
              <a:rPr lang="ru-RU" kern="1200" dirty="0">
                <a:solidFill>
                  <a:prstClr val="black"/>
                </a:solidFill>
                <a:latin typeface="Times New Roman" panose="02020603050405020304" pitchFamily="18" charset="0"/>
                <a:ea typeface="+mn-ea"/>
                <a:cs typeface="Times New Roman" panose="02020603050405020304" pitchFamily="18" charset="0"/>
              </a:rPr>
              <a:t>В настоящем пособии представлена пошаговая система подготовки к сдаче ЕГЭ по русскому языку для получения выпускником максимального балла. К каждому виду заданий экзамена дан необходимый подробный комментарий, теоретический материал, и приведены тесты. 	В конце пособия даны ответы к ним.</a:t>
            </a:r>
          </a:p>
        </p:txBody>
      </p:sp>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378" y="1409502"/>
            <a:ext cx="2384652" cy="3505398"/>
          </a:xfrm>
          <a:prstGeom prst="rect">
            <a:avLst/>
          </a:prstGeom>
        </p:spPr>
      </p:pic>
    </p:spTree>
    <p:extLst>
      <p:ext uri="{BB962C8B-B14F-4D97-AF65-F5344CB8AC3E}">
        <p14:creationId xmlns:p14="http://schemas.microsoft.com/office/powerpoint/2010/main" val="3208599463"/>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Нажмите дважды"/>
          <p:cNvSpPr txBox="1">
            <a:spLocks noGrp="1"/>
          </p:cNvSpPr>
          <p:nvPr>
            <p:ph type="ctrTitle"/>
          </p:nvPr>
        </p:nvSpPr>
        <p:spPr>
          <a:prstGeom prst="rect">
            <a:avLst/>
          </a:prstGeom>
        </p:spPr>
        <p:txBody>
          <a:bodyPr>
            <a:normAutofit fontScale="90000"/>
          </a:bodyPr>
          <a:lstStyle/>
          <a:p>
            <a:endParaRPr/>
          </a:p>
        </p:txBody>
      </p:sp>
      <p:sp>
        <p:nvSpPr>
          <p:cNvPr id="101" name="Нажмите дважды"/>
          <p:cNvSpPr txBox="1">
            <a:spLocks noGrp="1"/>
          </p:cNvSpPr>
          <p:nvPr>
            <p:ph type="subTitle" sz="quarter" idx="1"/>
          </p:nvPr>
        </p:nvSpPr>
        <p:spPr>
          <a:prstGeom prst="rect">
            <a:avLst/>
          </a:prstGeom>
        </p:spPr>
        <p:txBody>
          <a:bodyPr/>
          <a:lstStyle/>
          <a:p>
            <a:endParaRPr/>
          </a:p>
        </p:txBody>
      </p:sp>
      <p:pic>
        <p:nvPicPr>
          <p:cNvPr id="102"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3"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4"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5" name="Изображение" descr="Изображение"/>
          <p:cNvPicPr>
            <a:picLocks noChangeAspect="1"/>
          </p:cNvPicPr>
          <p:nvPr/>
        </p:nvPicPr>
        <p:blipFill>
          <a:blip r:embed="rId2">
            <a:extLst/>
          </a:blip>
          <a:stretch>
            <a:fillRect/>
          </a:stretch>
        </p:blipFill>
        <p:spPr>
          <a:xfrm>
            <a:off x="-25896" y="0"/>
            <a:ext cx="9144000" cy="9144000"/>
          </a:xfrm>
          <a:prstGeom prst="rect">
            <a:avLst/>
          </a:prstGeom>
          <a:ln w="12700">
            <a:miter lim="400000"/>
          </a:ln>
        </p:spPr>
      </p:pic>
      <p:sp>
        <p:nvSpPr>
          <p:cNvPr id="2" name="Прямоугольник 1"/>
          <p:cNvSpPr/>
          <p:nvPr/>
        </p:nvSpPr>
        <p:spPr>
          <a:xfrm>
            <a:off x="2691408" y="1259632"/>
            <a:ext cx="6426696" cy="4401205"/>
          </a:xfrm>
          <a:prstGeom prst="rect">
            <a:avLst/>
          </a:prstGeom>
        </p:spPr>
        <p:txBody>
          <a:bodyPr wrap="square">
            <a:spAutoFit/>
          </a:bodyPr>
          <a:lstStyle/>
          <a:p>
            <a:pPr lvl="0" algn="just" defTabSz="914400" hangingPunct="1"/>
            <a:r>
              <a:rPr lang="ru-RU" sz="4000" kern="1200" dirty="0">
                <a:latin typeface="Times New Roman" panose="02020603050405020304" pitchFamily="18" charset="0"/>
                <a:ea typeface="+mn-ea"/>
                <a:cs typeface="Times New Roman" panose="02020603050405020304" pitchFamily="18" charset="0"/>
              </a:rPr>
              <a:t>Поможет подготовиться к экзамену и пособие «Русский язык. ЕГЭ. </a:t>
            </a:r>
            <a:r>
              <a:rPr lang="ru-RU" sz="4000" kern="1200" dirty="0" smtClean="0">
                <a:latin typeface="Times New Roman" panose="02020603050405020304" pitchFamily="18" charset="0"/>
                <a:ea typeface="+mn-ea"/>
                <a:cs typeface="Times New Roman" panose="02020603050405020304" pitchFamily="18" charset="0"/>
              </a:rPr>
              <a:t>«</a:t>
            </a:r>
            <a:r>
              <a:rPr lang="ru-RU" sz="4000" kern="1200" dirty="0">
                <a:latin typeface="Times New Roman" panose="02020603050405020304" pitchFamily="18" charset="0"/>
                <a:ea typeface="+mn-ea"/>
                <a:cs typeface="Times New Roman" panose="02020603050405020304" pitchFamily="18" charset="0"/>
              </a:rPr>
              <a:t>Двадцать ступеней к успеху». </a:t>
            </a:r>
          </a:p>
          <a:p>
            <a:pPr lvl="0" algn="just" defTabSz="914400" hangingPunct="1"/>
            <a:r>
              <a:rPr lang="ru-RU" sz="4000" kern="1200" dirty="0">
                <a:latin typeface="Times New Roman" panose="02020603050405020304" pitchFamily="18" charset="0"/>
                <a:ea typeface="+mn-ea"/>
                <a:cs typeface="Times New Roman" panose="02020603050405020304" pitchFamily="18" charset="0"/>
              </a:rPr>
              <a:t>В нём приведены 20 тестов в формате ЕГЭ. </a:t>
            </a:r>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94" y="1451253"/>
            <a:ext cx="2619414" cy="3967444"/>
          </a:xfrm>
          <a:prstGeom prst="rect">
            <a:avLst/>
          </a:prstGeom>
        </p:spPr>
      </p:pic>
    </p:spTree>
    <p:extLst>
      <p:ext uri="{BB962C8B-B14F-4D97-AF65-F5344CB8AC3E}">
        <p14:creationId xmlns:p14="http://schemas.microsoft.com/office/powerpoint/2010/main" val="1592725796"/>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Нажмите дважды"/>
          <p:cNvSpPr txBox="1">
            <a:spLocks noGrp="1"/>
          </p:cNvSpPr>
          <p:nvPr>
            <p:ph type="ctrTitle"/>
          </p:nvPr>
        </p:nvSpPr>
        <p:spPr>
          <a:prstGeom prst="rect">
            <a:avLst/>
          </a:prstGeom>
        </p:spPr>
        <p:txBody>
          <a:bodyPr>
            <a:normAutofit fontScale="90000"/>
          </a:bodyPr>
          <a:lstStyle/>
          <a:p>
            <a:endParaRPr/>
          </a:p>
        </p:txBody>
      </p:sp>
      <p:sp>
        <p:nvSpPr>
          <p:cNvPr id="101" name="Нажмите дважды"/>
          <p:cNvSpPr txBox="1">
            <a:spLocks noGrp="1"/>
          </p:cNvSpPr>
          <p:nvPr>
            <p:ph type="subTitle" sz="quarter" idx="1"/>
          </p:nvPr>
        </p:nvSpPr>
        <p:spPr>
          <a:prstGeom prst="rect">
            <a:avLst/>
          </a:prstGeom>
        </p:spPr>
        <p:txBody>
          <a:bodyPr/>
          <a:lstStyle/>
          <a:p>
            <a:endParaRPr/>
          </a:p>
        </p:txBody>
      </p:sp>
      <p:pic>
        <p:nvPicPr>
          <p:cNvPr id="102"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3"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4"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5" name="Изображение" descr="Изображение"/>
          <p:cNvPicPr>
            <a:picLocks noChangeAspect="1"/>
          </p:cNvPicPr>
          <p:nvPr/>
        </p:nvPicPr>
        <p:blipFill>
          <a:blip r:embed="rId2">
            <a:extLst/>
          </a:blip>
          <a:stretch>
            <a:fillRect/>
          </a:stretch>
        </p:blipFill>
        <p:spPr>
          <a:xfrm>
            <a:off x="-25896" y="0"/>
            <a:ext cx="9144000" cy="9144000"/>
          </a:xfrm>
          <a:prstGeom prst="rect">
            <a:avLst/>
          </a:prstGeom>
          <a:ln w="12700">
            <a:miter lim="400000"/>
          </a:ln>
        </p:spPr>
      </p:pic>
      <p:pic>
        <p:nvPicPr>
          <p:cNvPr id="8" name="Рисунок 7"/>
          <p:cNvPicPr>
            <a:picLocks noChangeAspect="1"/>
          </p:cNvPicPr>
          <p:nvPr/>
        </p:nvPicPr>
        <p:blipFill>
          <a:blip r:embed="rId3"/>
          <a:stretch>
            <a:fillRect/>
          </a:stretch>
        </p:blipFill>
        <p:spPr>
          <a:xfrm>
            <a:off x="323528" y="1403648"/>
            <a:ext cx="2520280" cy="3768589"/>
          </a:xfrm>
          <a:prstGeom prst="rect">
            <a:avLst/>
          </a:prstGeom>
        </p:spPr>
      </p:pic>
      <p:sp>
        <p:nvSpPr>
          <p:cNvPr id="2" name="Прямоугольник 1"/>
          <p:cNvSpPr/>
          <p:nvPr/>
        </p:nvSpPr>
        <p:spPr>
          <a:xfrm>
            <a:off x="2987824" y="1403648"/>
            <a:ext cx="5976664" cy="5693866"/>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ru-RU" sz="2800" b="0" i="0" u="none" strike="noStrike" kern="0" cap="none" spc="0" normalizeH="0" baseline="0" noProof="0" dirty="0">
                <a:ln>
                  <a:noFill/>
                </a:ln>
                <a:solidFill>
                  <a:sysClr val="windowText" lastClr="000000"/>
                </a:solidFill>
                <a:effectLst/>
                <a:uLnTx/>
                <a:uFillTx/>
                <a:latin typeface="Times New Roman"/>
                <a:ea typeface="PragmaticaLightC"/>
                <a:cs typeface="Times New Roman"/>
              </a:rPr>
              <a:t>Пособие </a:t>
            </a:r>
            <a:r>
              <a:rPr kumimoji="0" lang="ru-RU" sz="2800" b="1" i="0" u="none" strike="noStrike" kern="0" cap="none" spc="0" normalizeH="0" baseline="0" noProof="0" dirty="0">
                <a:ln>
                  <a:noFill/>
                </a:ln>
                <a:solidFill>
                  <a:sysClr val="windowText" lastClr="000000"/>
                </a:solidFill>
                <a:effectLst/>
                <a:uLnTx/>
                <a:uFillTx/>
                <a:latin typeface="Times New Roman"/>
                <a:cs typeface="Times New Roman"/>
              </a:rPr>
              <a:t>«Русский язык. Единый государственный экзамен. Учимся писать сочинени</a:t>
            </a:r>
            <a:r>
              <a:rPr kumimoji="0" lang="ru-RU" sz="2800" b="1" i="0" u="none" strike="noStrike" kern="0" cap="none" spc="0" normalizeH="0" baseline="0" noProof="0" dirty="0">
                <a:ln>
                  <a:noFill/>
                </a:ln>
                <a:solidFill>
                  <a:sysClr val="windowText" lastClr="000000"/>
                </a:solidFill>
                <a:effectLst/>
                <a:uLnTx/>
                <a:uFillTx/>
                <a:latin typeface="Times New Roman"/>
                <a:ea typeface="PragmaticaLightC"/>
                <a:cs typeface="Times New Roman"/>
              </a:rPr>
              <a:t>е» </a:t>
            </a:r>
            <a:r>
              <a:rPr kumimoji="0" lang="ru-RU" sz="2800" b="0" i="0" u="none" strike="noStrike" kern="0" cap="none" spc="0" normalizeH="0" baseline="0" noProof="0" dirty="0">
                <a:ln>
                  <a:noFill/>
                </a:ln>
                <a:solidFill>
                  <a:sysClr val="windowText" lastClr="000000"/>
                </a:solidFill>
                <a:effectLst/>
                <a:uLnTx/>
                <a:uFillTx/>
                <a:latin typeface="Times New Roman"/>
                <a:ea typeface="PragmaticaLightC"/>
                <a:cs typeface="Times New Roman"/>
              </a:rPr>
              <a:t>поможет выполнить вторую часть задания ЕГЭ по русскому языку: написать сочинение-рассуждение в соответствии с критериями 2025 года. В пособии пошагово представлена система подготовки к 	написанию сочинения-рассуждения: даются </a:t>
            </a:r>
            <a:r>
              <a:rPr kumimoji="0" lang="ru-RU" sz="2800" b="0" i="0" u="none" strike="noStrike" kern="0" cap="none" spc="0" normalizeH="0" baseline="0" noProof="0" dirty="0" smtClean="0">
                <a:ln>
                  <a:noFill/>
                </a:ln>
                <a:solidFill>
                  <a:sysClr val="windowText" lastClr="000000"/>
                </a:solidFill>
                <a:effectLst/>
                <a:uLnTx/>
                <a:uFillTx/>
                <a:latin typeface="Times New Roman"/>
                <a:ea typeface="PragmaticaLightC"/>
                <a:cs typeface="Times New Roman"/>
              </a:rPr>
              <a:t>практические советы </a:t>
            </a:r>
            <a:r>
              <a:rPr kumimoji="0" lang="ru-RU" sz="2800" b="0" i="0" u="none" strike="noStrike" kern="0" cap="none" spc="0" normalizeH="0" baseline="0" noProof="0" dirty="0">
                <a:ln>
                  <a:noFill/>
                </a:ln>
                <a:solidFill>
                  <a:sysClr val="windowText" lastClr="000000"/>
                </a:solidFill>
                <a:effectLst/>
                <a:uLnTx/>
                <a:uFillTx/>
                <a:latin typeface="Times New Roman"/>
                <a:ea typeface="PragmaticaLightC"/>
                <a:cs typeface="Times New Roman"/>
              </a:rPr>
              <a:t>по написанию каждой из частей экзаменационной работы. </a:t>
            </a:r>
            <a:endParaRPr kumimoji="0" lang="ru-RU" sz="2800" b="0" i="0" u="none" strike="noStrike" kern="0" cap="none" spc="0" normalizeH="0" baseline="0" noProof="0" dirty="0">
              <a:ln>
                <a:noFill/>
              </a:ln>
              <a:solidFill>
                <a:sysClr val="windowText" lastClr="000000"/>
              </a:solidFill>
              <a:effectLst/>
              <a:uLnTx/>
              <a:uFillTx/>
              <a:ea typeface="+mn-ea"/>
              <a:cs typeface="+mn-cs"/>
            </a:endParaRPr>
          </a:p>
        </p:txBody>
      </p:sp>
    </p:spTree>
    <p:extLst>
      <p:ext uri="{BB962C8B-B14F-4D97-AF65-F5344CB8AC3E}">
        <p14:creationId xmlns:p14="http://schemas.microsoft.com/office/powerpoint/2010/main" val="3691826673"/>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Нажмите дважды"/>
          <p:cNvSpPr txBox="1">
            <a:spLocks noGrp="1"/>
          </p:cNvSpPr>
          <p:nvPr>
            <p:ph type="ctrTitle"/>
          </p:nvPr>
        </p:nvSpPr>
        <p:spPr>
          <a:prstGeom prst="rect">
            <a:avLst/>
          </a:prstGeom>
        </p:spPr>
        <p:txBody>
          <a:bodyPr>
            <a:normAutofit fontScale="90000"/>
          </a:bodyPr>
          <a:lstStyle/>
          <a:p>
            <a:endParaRPr/>
          </a:p>
        </p:txBody>
      </p:sp>
      <p:sp>
        <p:nvSpPr>
          <p:cNvPr id="101" name="Нажмите дважды"/>
          <p:cNvSpPr txBox="1">
            <a:spLocks noGrp="1"/>
          </p:cNvSpPr>
          <p:nvPr>
            <p:ph type="subTitle" sz="quarter" idx="1"/>
          </p:nvPr>
        </p:nvSpPr>
        <p:spPr>
          <a:prstGeom prst="rect">
            <a:avLst/>
          </a:prstGeom>
        </p:spPr>
        <p:txBody>
          <a:bodyPr/>
          <a:lstStyle/>
          <a:p>
            <a:endParaRPr/>
          </a:p>
        </p:txBody>
      </p:sp>
      <p:pic>
        <p:nvPicPr>
          <p:cNvPr id="102"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3"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4"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5" name="Изображение" descr="Изображение"/>
          <p:cNvPicPr>
            <a:picLocks noChangeAspect="1"/>
          </p:cNvPicPr>
          <p:nvPr/>
        </p:nvPicPr>
        <p:blipFill>
          <a:blip r:embed="rId2">
            <a:extLst/>
          </a:blip>
          <a:stretch>
            <a:fillRect/>
          </a:stretch>
        </p:blipFill>
        <p:spPr>
          <a:xfrm>
            <a:off x="-25896" y="0"/>
            <a:ext cx="9144000" cy="9144000"/>
          </a:xfrm>
          <a:prstGeom prst="rect">
            <a:avLst/>
          </a:prstGeom>
          <a:ln w="12700">
            <a:miter lim="400000"/>
          </a:ln>
        </p:spPr>
      </p:pic>
      <p:pic>
        <p:nvPicPr>
          <p:cNvPr id="8" name="Рисунок 7"/>
          <p:cNvPicPr>
            <a:picLocks noChangeAspect="1"/>
          </p:cNvPicPr>
          <p:nvPr/>
        </p:nvPicPr>
        <p:blipFill>
          <a:blip r:embed="rId3"/>
          <a:stretch>
            <a:fillRect/>
          </a:stretch>
        </p:blipFill>
        <p:spPr>
          <a:xfrm>
            <a:off x="323528" y="1403648"/>
            <a:ext cx="2520280" cy="3768589"/>
          </a:xfrm>
          <a:prstGeom prst="rect">
            <a:avLst/>
          </a:prstGeom>
        </p:spPr>
      </p:pic>
      <p:sp>
        <p:nvSpPr>
          <p:cNvPr id="3" name="Прямоугольник 2"/>
          <p:cNvSpPr/>
          <p:nvPr/>
        </p:nvSpPr>
        <p:spPr>
          <a:xfrm>
            <a:off x="3167336" y="1403648"/>
            <a:ext cx="5869160" cy="6276334"/>
          </a:xfrm>
          <a:prstGeom prst="rect">
            <a:avLst/>
          </a:prstGeom>
        </p:spPr>
        <p:txBody>
          <a:bodyPr wrap="square">
            <a:spAutoFit/>
          </a:bodyPr>
          <a:lstStyle/>
          <a:p>
            <a:pPr lvl="0" indent="449580" algn="just" defTabSz="914400" hangingPunct="1">
              <a:lnSpc>
                <a:spcPct val="114999"/>
              </a:lnSpc>
              <a:defRPr/>
            </a:pPr>
            <a:r>
              <a:rPr lang="ru-RU" dirty="0">
                <a:latin typeface="Times New Roman"/>
                <a:ea typeface="PragmaticaLightC"/>
                <a:cs typeface="Times New Roman"/>
              </a:rPr>
              <a:t>Приводятся   подробные пошаговые рекомендации для определения проблемы текста, создания комментария, обозначения позиции автора и обоснования собственного мнения. Особое внимание уделяется анализу типичных ошибок, допускаемых выпускниками при написании сочинения. </a:t>
            </a:r>
            <a:endParaRPr lang="ru-RU" dirty="0">
              <a:latin typeface="Times New Roman"/>
              <a:cs typeface="Times New Roman"/>
            </a:endParaRPr>
          </a:p>
        </p:txBody>
      </p:sp>
    </p:spTree>
    <p:extLst>
      <p:ext uri="{BB962C8B-B14F-4D97-AF65-F5344CB8AC3E}">
        <p14:creationId xmlns:p14="http://schemas.microsoft.com/office/powerpoint/2010/main" val="3689506086"/>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Нажмите дважды"/>
          <p:cNvSpPr txBox="1">
            <a:spLocks noGrp="1"/>
          </p:cNvSpPr>
          <p:nvPr>
            <p:ph type="ctrTitle"/>
          </p:nvPr>
        </p:nvSpPr>
        <p:spPr>
          <a:prstGeom prst="rect">
            <a:avLst/>
          </a:prstGeom>
        </p:spPr>
        <p:txBody>
          <a:bodyPr>
            <a:normAutofit fontScale="90000"/>
          </a:bodyPr>
          <a:lstStyle/>
          <a:p>
            <a:endParaRPr/>
          </a:p>
        </p:txBody>
      </p:sp>
      <p:sp>
        <p:nvSpPr>
          <p:cNvPr id="101" name="Нажмите дважды"/>
          <p:cNvSpPr txBox="1">
            <a:spLocks noGrp="1"/>
          </p:cNvSpPr>
          <p:nvPr>
            <p:ph type="subTitle" sz="quarter" idx="1"/>
          </p:nvPr>
        </p:nvSpPr>
        <p:spPr>
          <a:prstGeom prst="rect">
            <a:avLst/>
          </a:prstGeom>
        </p:spPr>
        <p:txBody>
          <a:bodyPr/>
          <a:lstStyle/>
          <a:p>
            <a:endParaRPr/>
          </a:p>
        </p:txBody>
      </p:sp>
      <p:pic>
        <p:nvPicPr>
          <p:cNvPr id="102"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3"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4"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5" name="Изображение" descr="Изображение"/>
          <p:cNvPicPr>
            <a:picLocks noChangeAspect="1"/>
          </p:cNvPicPr>
          <p:nvPr/>
        </p:nvPicPr>
        <p:blipFill>
          <a:blip r:embed="rId2">
            <a:extLst/>
          </a:blip>
          <a:stretch>
            <a:fillRect/>
          </a:stretch>
        </p:blipFill>
        <p:spPr>
          <a:xfrm>
            <a:off x="0" y="342900"/>
            <a:ext cx="9144000" cy="9144000"/>
          </a:xfrm>
          <a:prstGeom prst="rect">
            <a:avLst/>
          </a:prstGeom>
          <a:ln w="12700">
            <a:miter lim="400000"/>
          </a:ln>
        </p:spPr>
      </p:pic>
      <p:sp>
        <p:nvSpPr>
          <p:cNvPr id="2" name="Прямоугольник 1"/>
          <p:cNvSpPr/>
          <p:nvPr/>
        </p:nvSpPr>
        <p:spPr>
          <a:xfrm>
            <a:off x="107504" y="1403648"/>
            <a:ext cx="8928992" cy="6740307"/>
          </a:xfrm>
          <a:prstGeom prst="rect">
            <a:avLst/>
          </a:prstGeom>
        </p:spPr>
        <p:txBody>
          <a:bodyPr wrap="square">
            <a:spAutoFit/>
          </a:bodyPr>
          <a:lstStyle/>
          <a:p>
            <a:pPr lvl="0" algn="just" defTabSz="914400" hangingPunct="1"/>
            <a:r>
              <a:rPr lang="ru-RU" sz="2400" kern="1200" dirty="0">
                <a:solidFill>
                  <a:prstClr val="black"/>
                </a:solidFill>
                <a:latin typeface="Times New Roman" panose="02020603050405020304" pitchFamily="18" charset="0"/>
                <a:ea typeface="+mn-ea"/>
                <a:cs typeface="Times New Roman" panose="02020603050405020304" pitchFamily="18" charset="0"/>
              </a:rPr>
              <a:t>Помогают подготовиться к итоговой аттестации и успешно пройти программный материал серия пособий </a:t>
            </a:r>
            <a:r>
              <a:rPr lang="ru-RU" sz="2400" b="1" kern="1200" dirty="0">
                <a:solidFill>
                  <a:prstClr val="black"/>
                </a:solidFill>
                <a:latin typeface="Times New Roman" panose="02020603050405020304" pitchFamily="18" charset="0"/>
                <a:ea typeface="+mn-ea"/>
                <a:cs typeface="Times New Roman" panose="02020603050405020304" pitchFamily="18" charset="0"/>
              </a:rPr>
              <a:t>«Практикумы по орфографии и пунктуации 5-9 класс». </a:t>
            </a:r>
            <a:r>
              <a:rPr lang="ru-RU" sz="2400" kern="1200" dirty="0">
                <a:solidFill>
                  <a:prstClr val="black"/>
                </a:solidFill>
                <a:latin typeface="Times New Roman" panose="02020603050405020304" pitchFamily="18" charset="0"/>
                <a:ea typeface="+mn-ea"/>
                <a:cs typeface="Times New Roman" panose="02020603050405020304" pitchFamily="18" charset="0"/>
              </a:rPr>
              <a:t>Эти пособия дают возможность повысить уровень общей практической грамотности школьников 5-9 классов и успешно не только пройти программу школьного курса обучения, но и подготовиться к экзаменам в формате ОГЭ и ЕГЭ.  Материал, включённый в пособия, способствует развитию речи и мышления учащихся на </a:t>
            </a:r>
            <a:r>
              <a:rPr lang="ru-RU" sz="2400" kern="1200" dirty="0" err="1">
                <a:solidFill>
                  <a:prstClr val="black"/>
                </a:solidFill>
                <a:latin typeface="Times New Roman" panose="02020603050405020304" pitchFamily="18" charset="0"/>
                <a:ea typeface="+mn-ea"/>
                <a:cs typeface="Times New Roman" panose="02020603050405020304" pitchFamily="18" charset="0"/>
              </a:rPr>
              <a:t>межпредметной</a:t>
            </a:r>
            <a:r>
              <a:rPr lang="ru-RU" sz="2400" kern="1200" dirty="0">
                <a:solidFill>
                  <a:prstClr val="black"/>
                </a:solidFill>
                <a:latin typeface="Times New Roman" panose="02020603050405020304" pitchFamily="18" charset="0"/>
                <a:ea typeface="+mn-ea"/>
                <a:cs typeface="Times New Roman" panose="02020603050405020304" pitchFamily="18" charset="0"/>
              </a:rPr>
              <a:t> основе: </a:t>
            </a:r>
            <a:r>
              <a:rPr lang="ru-RU" sz="2400" kern="1200" dirty="0" err="1">
                <a:solidFill>
                  <a:prstClr val="black"/>
                </a:solidFill>
                <a:latin typeface="Times New Roman" panose="02020603050405020304" pitchFamily="18" charset="0"/>
                <a:ea typeface="+mn-ea"/>
                <a:cs typeface="Times New Roman" panose="02020603050405020304" pitchFamily="18" charset="0"/>
              </a:rPr>
              <a:t>лингворечевая</a:t>
            </a:r>
            <a:r>
              <a:rPr lang="ru-RU" sz="2400" kern="1200" dirty="0">
                <a:solidFill>
                  <a:prstClr val="black"/>
                </a:solidFill>
                <a:latin typeface="Times New Roman" panose="02020603050405020304" pitchFamily="18" charset="0"/>
                <a:ea typeface="+mn-ea"/>
                <a:cs typeface="Times New Roman" panose="02020603050405020304" pitchFamily="18" charset="0"/>
              </a:rPr>
              <a:t> деятельность учащихся реализуется при работе с дидактическими материалами. В пособиях дан опорный теоретический материал, необходимый для овладения навыками практической грамотности, помещён орфографический и пунктуационный тренинг, составленный  с повышением  уровня сложности заданий,  тестовые задания в формате ОГЭ и ЕГЭ, предназначенные не только </a:t>
            </a:r>
            <a:r>
              <a:rPr lang="ru-RU" sz="2400" kern="1200" dirty="0" smtClean="0">
                <a:solidFill>
                  <a:prstClr val="black"/>
                </a:solidFill>
                <a:latin typeface="Times New Roman" panose="02020603050405020304" pitchFamily="18" charset="0"/>
                <a:ea typeface="+mn-ea"/>
                <a:cs typeface="Times New Roman" panose="02020603050405020304" pitchFamily="18" charset="0"/>
              </a:rPr>
              <a:t>для проведения </a:t>
            </a:r>
            <a:r>
              <a:rPr lang="ru-RU" sz="2400" kern="1200" dirty="0">
                <a:solidFill>
                  <a:prstClr val="black"/>
                </a:solidFill>
                <a:latin typeface="Times New Roman" panose="02020603050405020304" pitchFamily="18" charset="0"/>
                <a:ea typeface="+mn-ea"/>
                <a:cs typeface="Times New Roman" panose="02020603050405020304" pitchFamily="18" charset="0"/>
              </a:rPr>
              <a:t>итогового тематического контроля, но и для ознакомления учеников со структурно-содержательным аспектом контрольно-измерительных материалов ОГЭ и ЕГЭ.	</a:t>
            </a:r>
          </a:p>
        </p:txBody>
      </p:sp>
    </p:spTree>
    <p:extLst>
      <p:ext uri="{BB962C8B-B14F-4D97-AF65-F5344CB8AC3E}">
        <p14:creationId xmlns:p14="http://schemas.microsoft.com/office/powerpoint/2010/main" val="4122089986"/>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Нажмите дважды"/>
          <p:cNvSpPr txBox="1">
            <a:spLocks noGrp="1"/>
          </p:cNvSpPr>
          <p:nvPr>
            <p:ph type="ctrTitle"/>
          </p:nvPr>
        </p:nvSpPr>
        <p:spPr>
          <a:prstGeom prst="rect">
            <a:avLst/>
          </a:prstGeom>
        </p:spPr>
        <p:txBody>
          <a:bodyPr>
            <a:normAutofit fontScale="90000"/>
          </a:bodyPr>
          <a:lstStyle/>
          <a:p>
            <a:endParaRPr/>
          </a:p>
        </p:txBody>
      </p:sp>
      <p:sp>
        <p:nvSpPr>
          <p:cNvPr id="101" name="Нажмите дважды"/>
          <p:cNvSpPr txBox="1">
            <a:spLocks noGrp="1"/>
          </p:cNvSpPr>
          <p:nvPr>
            <p:ph type="subTitle" sz="quarter" idx="1"/>
          </p:nvPr>
        </p:nvSpPr>
        <p:spPr>
          <a:prstGeom prst="rect">
            <a:avLst/>
          </a:prstGeom>
        </p:spPr>
        <p:txBody>
          <a:bodyPr/>
          <a:lstStyle/>
          <a:p>
            <a:endParaRPr/>
          </a:p>
        </p:txBody>
      </p:sp>
      <p:pic>
        <p:nvPicPr>
          <p:cNvPr id="102"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3"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4"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5" name="Изображение" descr="Изображение"/>
          <p:cNvPicPr>
            <a:picLocks noChangeAspect="1"/>
          </p:cNvPicPr>
          <p:nvPr/>
        </p:nvPicPr>
        <p:blipFill>
          <a:blip r:embed="rId2">
            <a:extLst/>
          </a:blip>
          <a:stretch>
            <a:fillRect/>
          </a:stretch>
        </p:blipFill>
        <p:spPr>
          <a:xfrm>
            <a:off x="-25896" y="0"/>
            <a:ext cx="9144000" cy="9144000"/>
          </a:xfrm>
          <a:prstGeom prst="rect">
            <a:avLst/>
          </a:prstGeom>
          <a:ln w="12700">
            <a:miter lim="400000"/>
          </a:ln>
        </p:spPr>
      </p:pic>
      <p:pic>
        <p:nvPicPr>
          <p:cNvPr id="8" name="Рисунок 7"/>
          <p:cNvPicPr>
            <a:picLocks noChangeAspect="1"/>
          </p:cNvPicPr>
          <p:nvPr/>
        </p:nvPicPr>
        <p:blipFill>
          <a:blip r:embed="rId3"/>
          <a:stretch>
            <a:fillRect/>
          </a:stretch>
        </p:blipFill>
        <p:spPr>
          <a:xfrm>
            <a:off x="1634568" y="1163304"/>
            <a:ext cx="1499746" cy="2139881"/>
          </a:xfrm>
          <a:prstGeom prst="rect">
            <a:avLst/>
          </a:prstGeom>
        </p:spPr>
      </p:pic>
      <p:pic>
        <p:nvPicPr>
          <p:cNvPr id="9" name="Рисунок 8"/>
          <p:cNvPicPr>
            <a:picLocks noChangeAspect="1"/>
          </p:cNvPicPr>
          <p:nvPr/>
        </p:nvPicPr>
        <p:blipFill>
          <a:blip r:embed="rId4"/>
          <a:stretch>
            <a:fillRect/>
          </a:stretch>
        </p:blipFill>
        <p:spPr>
          <a:xfrm>
            <a:off x="4215459" y="1181932"/>
            <a:ext cx="1481456" cy="2133785"/>
          </a:xfrm>
          <a:prstGeom prst="rect">
            <a:avLst/>
          </a:prstGeom>
        </p:spPr>
      </p:pic>
      <p:pic>
        <p:nvPicPr>
          <p:cNvPr id="10" name="Рисунок 9"/>
          <p:cNvPicPr>
            <a:picLocks noChangeAspect="1"/>
          </p:cNvPicPr>
          <p:nvPr/>
        </p:nvPicPr>
        <p:blipFill>
          <a:blip r:embed="rId5"/>
          <a:stretch>
            <a:fillRect/>
          </a:stretch>
        </p:blipFill>
        <p:spPr>
          <a:xfrm>
            <a:off x="6717884" y="1181932"/>
            <a:ext cx="1626043" cy="2308982"/>
          </a:xfrm>
          <a:prstGeom prst="rect">
            <a:avLst/>
          </a:prstGeom>
        </p:spPr>
      </p:pic>
      <p:pic>
        <p:nvPicPr>
          <p:cNvPr id="11" name="Рисунок 10"/>
          <p:cNvPicPr>
            <a:picLocks noChangeAspect="1"/>
          </p:cNvPicPr>
          <p:nvPr/>
        </p:nvPicPr>
        <p:blipFill>
          <a:blip r:embed="rId6"/>
          <a:stretch>
            <a:fillRect/>
          </a:stretch>
        </p:blipFill>
        <p:spPr>
          <a:xfrm>
            <a:off x="2384441" y="4452831"/>
            <a:ext cx="1591300" cy="2238588"/>
          </a:xfrm>
          <a:prstGeom prst="rect">
            <a:avLst/>
          </a:prstGeom>
        </p:spPr>
      </p:pic>
      <p:pic>
        <p:nvPicPr>
          <p:cNvPr id="12" name="Рисунок 11"/>
          <p:cNvPicPr>
            <a:picLocks noChangeAspect="1"/>
          </p:cNvPicPr>
          <p:nvPr/>
        </p:nvPicPr>
        <p:blipFill>
          <a:blip r:embed="rId7"/>
          <a:stretch>
            <a:fillRect/>
          </a:stretch>
        </p:blipFill>
        <p:spPr>
          <a:xfrm>
            <a:off x="5066082" y="4484834"/>
            <a:ext cx="1581085" cy="2174582"/>
          </a:xfrm>
          <a:prstGeom prst="rect">
            <a:avLst/>
          </a:prstGeom>
        </p:spPr>
      </p:pic>
    </p:spTree>
    <p:extLst>
      <p:ext uri="{BB962C8B-B14F-4D97-AF65-F5344CB8AC3E}">
        <p14:creationId xmlns:p14="http://schemas.microsoft.com/office/powerpoint/2010/main" val="2970130975"/>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Нажмите дважды"/>
          <p:cNvSpPr txBox="1">
            <a:spLocks noGrp="1"/>
          </p:cNvSpPr>
          <p:nvPr>
            <p:ph type="ctrTitle"/>
          </p:nvPr>
        </p:nvSpPr>
        <p:spPr>
          <a:prstGeom prst="rect">
            <a:avLst/>
          </a:prstGeom>
        </p:spPr>
        <p:txBody>
          <a:bodyPr>
            <a:normAutofit fontScale="90000"/>
          </a:bodyPr>
          <a:lstStyle/>
          <a:p>
            <a:endParaRPr/>
          </a:p>
        </p:txBody>
      </p:sp>
      <p:sp>
        <p:nvSpPr>
          <p:cNvPr id="101" name="Нажмите дважды"/>
          <p:cNvSpPr txBox="1">
            <a:spLocks noGrp="1"/>
          </p:cNvSpPr>
          <p:nvPr>
            <p:ph type="subTitle" sz="quarter" idx="1"/>
          </p:nvPr>
        </p:nvSpPr>
        <p:spPr>
          <a:prstGeom prst="rect">
            <a:avLst/>
          </a:prstGeom>
        </p:spPr>
        <p:txBody>
          <a:bodyPr/>
          <a:lstStyle/>
          <a:p>
            <a:endParaRPr/>
          </a:p>
        </p:txBody>
      </p:sp>
      <p:pic>
        <p:nvPicPr>
          <p:cNvPr id="102"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3"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4"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5" name="Изображение" descr="Изображение"/>
          <p:cNvPicPr>
            <a:picLocks noChangeAspect="1"/>
          </p:cNvPicPr>
          <p:nvPr/>
        </p:nvPicPr>
        <p:blipFill>
          <a:blip r:embed="rId2">
            <a:extLst/>
          </a:blip>
          <a:stretch>
            <a:fillRect/>
          </a:stretch>
        </p:blipFill>
        <p:spPr>
          <a:xfrm>
            <a:off x="0" y="25177"/>
            <a:ext cx="9144000" cy="9144000"/>
          </a:xfrm>
          <a:prstGeom prst="rect">
            <a:avLst/>
          </a:prstGeom>
          <a:ln w="12700">
            <a:miter lim="400000"/>
          </a:ln>
        </p:spPr>
      </p:pic>
      <p:sp>
        <p:nvSpPr>
          <p:cNvPr id="2" name="Прямоугольник 1"/>
          <p:cNvSpPr/>
          <p:nvPr/>
        </p:nvSpPr>
        <p:spPr>
          <a:xfrm>
            <a:off x="0" y="1763688"/>
            <a:ext cx="8892480" cy="6001643"/>
          </a:xfrm>
          <a:prstGeom prst="rect">
            <a:avLst/>
          </a:prstGeom>
        </p:spPr>
        <p:txBody>
          <a:bodyPr wrap="square">
            <a:spAutoFit/>
          </a:bodyPr>
          <a:lstStyle/>
          <a:p>
            <a:pPr lvl="0" algn="just" defTabSz="914400" hangingPunct="1"/>
            <a:r>
              <a:rPr lang="ru-RU" sz="2400" kern="1200" dirty="0" smtClean="0">
                <a:latin typeface="Times New Roman" panose="02020603050405020304" pitchFamily="18" charset="0"/>
                <a:ea typeface="+mn-ea"/>
                <a:cs typeface="Times New Roman" panose="02020603050405020304" pitchFamily="18" charset="0"/>
              </a:rPr>
              <a:t>	Напишите </a:t>
            </a:r>
            <a:r>
              <a:rPr lang="ru-RU" sz="2400" kern="1200" dirty="0">
                <a:latin typeface="Times New Roman" panose="02020603050405020304" pitchFamily="18" charset="0"/>
                <a:ea typeface="+mn-ea"/>
                <a:cs typeface="Times New Roman" panose="02020603050405020304" pitchFamily="18" charset="0"/>
              </a:rPr>
              <a:t>сочинение-рассуждение. Объясните, как Вы понимаете смысл фрагмента текста: </a:t>
            </a:r>
            <a:r>
              <a:rPr lang="ru-RU" sz="2400" b="1" kern="1200" dirty="0">
                <a:latin typeface="Times New Roman" panose="02020603050405020304" pitchFamily="18" charset="0"/>
                <a:ea typeface="+mn-ea"/>
                <a:cs typeface="Times New Roman" panose="02020603050405020304" pitchFamily="18" charset="0"/>
              </a:rPr>
              <a:t>«И вдруг я подумал, что единственный человек, который может меня спасти, – мама. Во мне пробудилось забытое детское чувство: когда плохо, рядом должна быть мама»</a:t>
            </a:r>
            <a:r>
              <a:rPr lang="ru-RU" sz="2400" kern="1200" dirty="0">
                <a:latin typeface="Times New Roman" panose="02020603050405020304" pitchFamily="18" charset="0"/>
                <a:ea typeface="+mn-ea"/>
                <a:cs typeface="Times New Roman" panose="02020603050405020304" pitchFamily="18" charset="0"/>
              </a:rPr>
              <a:t>.</a:t>
            </a:r>
          </a:p>
          <a:p>
            <a:pPr lvl="0" algn="just" defTabSz="914400" hangingPunct="1"/>
            <a:r>
              <a:rPr lang="ru-RU" sz="2400" kern="1200" dirty="0" smtClean="0">
                <a:latin typeface="Times New Roman" panose="02020603050405020304" pitchFamily="18" charset="0"/>
                <a:ea typeface="+mn-ea"/>
                <a:cs typeface="Times New Roman" panose="02020603050405020304" pitchFamily="18" charset="0"/>
              </a:rPr>
              <a:t>	Приведите </a:t>
            </a:r>
            <a:r>
              <a:rPr lang="ru-RU" sz="2400" kern="1200" dirty="0">
                <a:latin typeface="Times New Roman" panose="02020603050405020304" pitchFamily="18" charset="0"/>
                <a:ea typeface="+mn-ea"/>
                <a:cs typeface="Times New Roman" panose="02020603050405020304" pitchFamily="18" charset="0"/>
              </a:rPr>
              <a:t>в сочинении</a:t>
            </a:r>
            <a:r>
              <a:rPr lang="ru-RU" sz="2400" b="1" kern="1200" dirty="0">
                <a:latin typeface="Times New Roman" panose="02020603050405020304" pitchFamily="18" charset="0"/>
                <a:ea typeface="+mn-ea"/>
                <a:cs typeface="Times New Roman" panose="02020603050405020304" pitchFamily="18" charset="0"/>
              </a:rPr>
              <a:t> два </a:t>
            </a:r>
            <a:r>
              <a:rPr lang="ru-RU" sz="2400" kern="1200" dirty="0">
                <a:latin typeface="Times New Roman" panose="02020603050405020304" pitchFamily="18" charset="0"/>
                <a:ea typeface="+mn-ea"/>
                <a:cs typeface="Times New Roman" panose="02020603050405020304" pitchFamily="18" charset="0"/>
              </a:rPr>
              <a:t>примера из прочитанного текста, подтверждающих Ваши рассуждения. Приводя примеры, </a:t>
            </a:r>
            <a:r>
              <a:rPr lang="ru-RU" sz="2400" b="1" kern="1200" dirty="0">
                <a:latin typeface="Times New Roman" panose="02020603050405020304" pitchFamily="18" charset="0"/>
                <a:ea typeface="+mn-ea"/>
                <a:cs typeface="Times New Roman" panose="02020603050405020304" pitchFamily="18" charset="0"/>
              </a:rPr>
              <a:t>Вы можете использовать различные способы обращения к прочитанному тексту </a:t>
            </a:r>
            <a:r>
              <a:rPr lang="ru-RU" sz="2400" b="1" i="1" kern="1200" dirty="0">
                <a:latin typeface="Times New Roman" panose="02020603050405020304" pitchFamily="18" charset="0"/>
                <a:ea typeface="+mn-ea"/>
                <a:cs typeface="Times New Roman" panose="02020603050405020304" pitchFamily="18" charset="0"/>
              </a:rPr>
              <a:t>(не только в виде цитаты или ссылки на номера предложений, но и, например, в виде сжатого выборочного пересказа).</a:t>
            </a:r>
          </a:p>
          <a:p>
            <a:pPr lvl="0" algn="just" defTabSz="914400" hangingPunct="1"/>
            <a:r>
              <a:rPr lang="ru-RU" sz="2400" kern="1200" dirty="0" smtClean="0">
                <a:latin typeface="Times New Roman" panose="02020603050405020304" pitchFamily="18" charset="0"/>
                <a:ea typeface="+mn-ea"/>
                <a:cs typeface="Times New Roman" panose="02020603050405020304" pitchFamily="18" charset="0"/>
              </a:rPr>
              <a:t>	Объём </a:t>
            </a:r>
            <a:r>
              <a:rPr lang="ru-RU" sz="2400" kern="1200" dirty="0">
                <a:latin typeface="Times New Roman" panose="02020603050405020304" pitchFamily="18" charset="0"/>
                <a:ea typeface="+mn-ea"/>
                <a:cs typeface="Times New Roman" panose="02020603050405020304" pitchFamily="18" charset="0"/>
              </a:rPr>
              <a:t>сочинения должен составлять не менее 70 слов.</a:t>
            </a:r>
          </a:p>
          <a:p>
            <a:pPr lvl="0" algn="just" defTabSz="914400" hangingPunct="1"/>
            <a:r>
              <a:rPr lang="ru-RU" sz="2400" kern="1200" dirty="0" smtClean="0">
                <a:latin typeface="Times New Roman" panose="02020603050405020304" pitchFamily="18" charset="0"/>
                <a:ea typeface="+mn-ea"/>
                <a:cs typeface="Times New Roman" panose="02020603050405020304" pitchFamily="18" charset="0"/>
              </a:rPr>
              <a:t>	Если </a:t>
            </a:r>
            <a:r>
              <a:rPr lang="ru-RU" sz="2400" kern="1200" dirty="0">
                <a:latin typeface="Times New Roman" panose="02020603050405020304" pitchFamily="18" charset="0"/>
                <a:ea typeface="+mn-ea"/>
                <a:cs typeface="Times New Roman" panose="02020603050405020304" pitchFamily="18" charset="0"/>
              </a:rPr>
              <a:t>сочинение представляет собой полностью переписанный или пересказанный исходный текст без каких бы то ни было комментариев, то такая работа оценивается нулём баллов.</a:t>
            </a:r>
          </a:p>
          <a:p>
            <a:pPr lvl="0" algn="just" defTabSz="914400" hangingPunct="1"/>
            <a:r>
              <a:rPr lang="ru-RU" sz="2400" kern="1200" dirty="0">
                <a:latin typeface="Times New Roman" panose="02020603050405020304" pitchFamily="18" charset="0"/>
                <a:ea typeface="+mn-ea"/>
                <a:cs typeface="Times New Roman" panose="02020603050405020304" pitchFamily="18" charset="0"/>
              </a:rPr>
              <a:t>Сочинение пишите аккуратно, разборчивым почерком.</a:t>
            </a:r>
          </a:p>
        </p:txBody>
      </p:sp>
      <p:sp>
        <p:nvSpPr>
          <p:cNvPr id="3" name="Прямоугольник 2"/>
          <p:cNvSpPr/>
          <p:nvPr/>
        </p:nvSpPr>
        <p:spPr>
          <a:xfrm>
            <a:off x="3254973" y="1043609"/>
            <a:ext cx="3333251" cy="584775"/>
          </a:xfrm>
          <a:prstGeom prst="rect">
            <a:avLst/>
          </a:prstGeom>
        </p:spPr>
        <p:txBody>
          <a:bodyPr wrap="square">
            <a:spAutoFit/>
          </a:bodyPr>
          <a:lstStyle/>
          <a:p>
            <a:pPr lvl="0" algn="ctr" defTabSz="914400" hangingPunct="1"/>
            <a:r>
              <a:rPr lang="ru-RU" b="1" kern="1200" dirty="0">
                <a:latin typeface="Times New Roman" panose="02020603050405020304" pitchFamily="18" charset="0"/>
                <a:cs typeface="Times New Roman" panose="02020603050405020304" pitchFamily="18" charset="0"/>
              </a:rPr>
              <a:t>Задание </a:t>
            </a:r>
            <a:r>
              <a:rPr lang="ru-RU" b="1" kern="1200" dirty="0" smtClean="0">
                <a:latin typeface="Times New Roman" panose="02020603050405020304" pitchFamily="18" charset="0"/>
                <a:cs typeface="Times New Roman" panose="02020603050405020304" pitchFamily="18" charset="0"/>
              </a:rPr>
              <a:t>13.2</a:t>
            </a:r>
            <a:endParaRPr lang="ru-RU" b="1"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20702131"/>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Нажмите дважды"/>
          <p:cNvSpPr txBox="1">
            <a:spLocks noGrp="1"/>
          </p:cNvSpPr>
          <p:nvPr>
            <p:ph type="ctrTitle"/>
          </p:nvPr>
        </p:nvSpPr>
        <p:spPr>
          <a:prstGeom prst="rect">
            <a:avLst/>
          </a:prstGeom>
        </p:spPr>
        <p:txBody>
          <a:bodyPr>
            <a:normAutofit fontScale="90000"/>
          </a:bodyPr>
          <a:lstStyle/>
          <a:p>
            <a:endParaRPr/>
          </a:p>
        </p:txBody>
      </p:sp>
      <p:sp>
        <p:nvSpPr>
          <p:cNvPr id="101" name="Нажмите дважды"/>
          <p:cNvSpPr txBox="1">
            <a:spLocks noGrp="1"/>
          </p:cNvSpPr>
          <p:nvPr>
            <p:ph type="subTitle" sz="quarter" idx="1"/>
          </p:nvPr>
        </p:nvSpPr>
        <p:spPr>
          <a:prstGeom prst="rect">
            <a:avLst/>
          </a:prstGeom>
        </p:spPr>
        <p:txBody>
          <a:bodyPr/>
          <a:lstStyle/>
          <a:p>
            <a:endParaRPr/>
          </a:p>
        </p:txBody>
      </p:sp>
      <p:pic>
        <p:nvPicPr>
          <p:cNvPr id="102"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3"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4"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5" name="Изображение" descr="Изображение"/>
          <p:cNvPicPr>
            <a:picLocks noChangeAspect="1"/>
          </p:cNvPicPr>
          <p:nvPr/>
        </p:nvPicPr>
        <p:blipFill>
          <a:blip r:embed="rId2">
            <a:extLst/>
          </a:blip>
          <a:stretch>
            <a:fillRect/>
          </a:stretch>
        </p:blipFill>
        <p:spPr>
          <a:xfrm>
            <a:off x="-25896" y="0"/>
            <a:ext cx="9144000" cy="9144000"/>
          </a:xfrm>
          <a:prstGeom prst="rect">
            <a:avLst/>
          </a:prstGeom>
          <a:ln w="12700">
            <a:miter lim="400000"/>
          </a:ln>
        </p:spPr>
      </p:pic>
      <p:pic>
        <p:nvPicPr>
          <p:cNvPr id="8" name="Рисунок 7"/>
          <p:cNvPicPr>
            <a:picLocks noChangeAspect="1"/>
          </p:cNvPicPr>
          <p:nvPr/>
        </p:nvPicPr>
        <p:blipFill>
          <a:blip r:embed="rId3"/>
          <a:stretch>
            <a:fillRect/>
          </a:stretch>
        </p:blipFill>
        <p:spPr>
          <a:xfrm>
            <a:off x="323528" y="1133278"/>
            <a:ext cx="2592287" cy="3781622"/>
          </a:xfrm>
          <a:prstGeom prst="rect">
            <a:avLst/>
          </a:prstGeom>
        </p:spPr>
      </p:pic>
      <p:sp>
        <p:nvSpPr>
          <p:cNvPr id="2" name="Прямоугольник 1"/>
          <p:cNvSpPr/>
          <p:nvPr/>
        </p:nvSpPr>
        <p:spPr>
          <a:xfrm>
            <a:off x="3059832" y="755576"/>
            <a:ext cx="5832648" cy="7417415"/>
          </a:xfrm>
          <a:prstGeom prst="rect">
            <a:avLst/>
          </a:prstGeom>
        </p:spPr>
        <p:txBody>
          <a:bodyPr wrap="square">
            <a:spAutoFit/>
          </a:bodyPr>
          <a:lstStyle/>
          <a:p>
            <a:pPr lvl="0" indent="449580" algn="just" defTabSz="914400" hangingPunct="1">
              <a:defRPr/>
            </a:pPr>
            <a:r>
              <a:rPr lang="ru-RU" sz="2800" dirty="0">
                <a:latin typeface="Times New Roman"/>
                <a:ea typeface="Times New Roman"/>
                <a:cs typeface="Arial"/>
              </a:rPr>
              <a:t>Для учеников старших классов большую помощь в  подготовке к единому государственному экзамену по русскому языку окажет знакомство с пособиями</a:t>
            </a:r>
            <a:r>
              <a:rPr lang="ru-RU" sz="2800" b="1" dirty="0">
                <a:latin typeface="Times New Roman"/>
                <a:ea typeface="Times New Roman"/>
                <a:cs typeface="Arial"/>
              </a:rPr>
              <a:t> «Практикумы по орфографии и пунктуации 10-11 класс»</a:t>
            </a:r>
            <a:r>
              <a:rPr lang="ru-RU" sz="2800" dirty="0">
                <a:latin typeface="Times New Roman"/>
                <a:ea typeface="Times New Roman"/>
                <a:cs typeface="Arial"/>
              </a:rPr>
              <a:t>.</a:t>
            </a:r>
            <a:r>
              <a:rPr lang="ru-RU" sz="2800" dirty="0">
                <a:ea typeface="+mn-ea"/>
                <a:cs typeface="Arial"/>
              </a:rPr>
              <a:t> </a:t>
            </a:r>
            <a:r>
              <a:rPr lang="ru-RU" sz="2800" dirty="0">
                <a:latin typeface="Times New Roman"/>
                <a:ea typeface="Times New Roman"/>
                <a:cs typeface="Arial"/>
              </a:rPr>
              <a:t>Эти пособия по русскому языку для учащихся старших классов, продолжают и завершают серию практикумов по орфографии и пунктуации с 5 по 9 класс. Они направлены на углубление знаний учащихся о системе языка, прохождение программы 10-11 класса и успешную сдачу итоговой аттестации в формате ЕГЭ. </a:t>
            </a:r>
            <a:endParaRPr lang="ru-RU" sz="2800" dirty="0">
              <a:ea typeface="+mn-ea"/>
              <a:cs typeface="Arial"/>
            </a:endParaRPr>
          </a:p>
        </p:txBody>
      </p:sp>
    </p:spTree>
    <p:extLst>
      <p:ext uri="{BB962C8B-B14F-4D97-AF65-F5344CB8AC3E}">
        <p14:creationId xmlns:p14="http://schemas.microsoft.com/office/powerpoint/2010/main" val="3618723640"/>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Нажмите дважды"/>
          <p:cNvSpPr txBox="1">
            <a:spLocks noGrp="1"/>
          </p:cNvSpPr>
          <p:nvPr>
            <p:ph type="ctrTitle"/>
          </p:nvPr>
        </p:nvSpPr>
        <p:spPr>
          <a:prstGeom prst="rect">
            <a:avLst/>
          </a:prstGeom>
        </p:spPr>
        <p:txBody>
          <a:bodyPr>
            <a:normAutofit fontScale="90000"/>
          </a:bodyPr>
          <a:lstStyle/>
          <a:p>
            <a:endParaRPr/>
          </a:p>
        </p:txBody>
      </p:sp>
      <p:sp>
        <p:nvSpPr>
          <p:cNvPr id="101" name="Нажмите дважды"/>
          <p:cNvSpPr txBox="1">
            <a:spLocks noGrp="1"/>
          </p:cNvSpPr>
          <p:nvPr>
            <p:ph type="subTitle" sz="quarter" idx="1"/>
          </p:nvPr>
        </p:nvSpPr>
        <p:spPr>
          <a:prstGeom prst="rect">
            <a:avLst/>
          </a:prstGeom>
        </p:spPr>
        <p:txBody>
          <a:bodyPr/>
          <a:lstStyle/>
          <a:p>
            <a:endParaRPr/>
          </a:p>
        </p:txBody>
      </p:sp>
      <p:pic>
        <p:nvPicPr>
          <p:cNvPr id="102"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3"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4"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5"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8" name="Рисунок 7"/>
          <p:cNvPicPr>
            <a:picLocks noChangeAspect="1"/>
          </p:cNvPicPr>
          <p:nvPr/>
        </p:nvPicPr>
        <p:blipFill>
          <a:blip r:embed="rId3"/>
          <a:stretch>
            <a:fillRect/>
          </a:stretch>
        </p:blipFill>
        <p:spPr>
          <a:xfrm>
            <a:off x="102704" y="1820793"/>
            <a:ext cx="2808312" cy="3910588"/>
          </a:xfrm>
          <a:prstGeom prst="rect">
            <a:avLst/>
          </a:prstGeom>
        </p:spPr>
      </p:pic>
      <p:sp>
        <p:nvSpPr>
          <p:cNvPr id="2" name="Прямоугольник 1"/>
          <p:cNvSpPr/>
          <p:nvPr/>
        </p:nvSpPr>
        <p:spPr>
          <a:xfrm>
            <a:off x="3013720" y="1755845"/>
            <a:ext cx="5950768" cy="5693866"/>
          </a:xfrm>
          <a:prstGeom prst="rect">
            <a:avLst/>
          </a:prstGeom>
        </p:spPr>
        <p:txBody>
          <a:bodyPr wrap="square">
            <a:spAutoFit/>
          </a:bodyPr>
          <a:lstStyle/>
          <a:p>
            <a:pPr lvl="0" indent="449579" algn="just" defTabSz="914400" hangingPunct="1">
              <a:defRPr/>
            </a:pPr>
            <a:r>
              <a:rPr lang="ru-RU" sz="2800" dirty="0">
                <a:latin typeface="Times New Roman"/>
                <a:ea typeface="Times New Roman"/>
                <a:cs typeface="Arial"/>
              </a:rPr>
              <a:t>В пособия включены тестовые задания в формате ЕГЭ-2025, предназначенные не 	только для проведения итогового тематического контроля, но и для ознакомления учеников со структурно-содержательным аспектом контрольно-измерительных материалов ЕГЭ. В конце каждого  пособия приводятся два теста, составленные с учётом обновлённой спецификации и демоверсии ЕГЭ-2025 года  по русскому языку. </a:t>
            </a:r>
            <a:endParaRPr lang="ru-RU" sz="2800" dirty="0">
              <a:ea typeface="+mn-ea"/>
              <a:cs typeface="Arial"/>
            </a:endParaRPr>
          </a:p>
        </p:txBody>
      </p:sp>
    </p:spTree>
    <p:extLst>
      <p:ext uri="{BB962C8B-B14F-4D97-AF65-F5344CB8AC3E}">
        <p14:creationId xmlns:p14="http://schemas.microsoft.com/office/powerpoint/2010/main" val="3061247334"/>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Нажмите дважды"/>
          <p:cNvSpPr txBox="1">
            <a:spLocks noGrp="1"/>
          </p:cNvSpPr>
          <p:nvPr>
            <p:ph type="ctrTitle"/>
          </p:nvPr>
        </p:nvSpPr>
        <p:spPr>
          <a:prstGeom prst="rect">
            <a:avLst/>
          </a:prstGeom>
        </p:spPr>
        <p:txBody>
          <a:bodyPr>
            <a:normAutofit fontScale="90000"/>
          </a:bodyPr>
          <a:lstStyle/>
          <a:p>
            <a:endParaRPr/>
          </a:p>
        </p:txBody>
      </p:sp>
      <p:sp>
        <p:nvSpPr>
          <p:cNvPr id="101" name="Нажмите дважды"/>
          <p:cNvSpPr txBox="1">
            <a:spLocks noGrp="1"/>
          </p:cNvSpPr>
          <p:nvPr>
            <p:ph type="subTitle" sz="quarter" idx="1"/>
          </p:nvPr>
        </p:nvSpPr>
        <p:spPr>
          <a:prstGeom prst="rect">
            <a:avLst/>
          </a:prstGeom>
        </p:spPr>
        <p:txBody>
          <a:bodyPr/>
          <a:lstStyle/>
          <a:p>
            <a:endParaRPr/>
          </a:p>
        </p:txBody>
      </p:sp>
      <p:pic>
        <p:nvPicPr>
          <p:cNvPr id="102"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3"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4"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5" name="Изображение" descr="Изображение"/>
          <p:cNvPicPr>
            <a:picLocks noChangeAspect="1"/>
          </p:cNvPicPr>
          <p:nvPr/>
        </p:nvPicPr>
        <p:blipFill>
          <a:blip r:embed="rId2">
            <a:extLst/>
          </a:blip>
          <a:stretch>
            <a:fillRect/>
          </a:stretch>
        </p:blipFill>
        <p:spPr>
          <a:xfrm>
            <a:off x="-25896" y="0"/>
            <a:ext cx="9144000" cy="9144000"/>
          </a:xfrm>
          <a:prstGeom prst="rect">
            <a:avLst/>
          </a:prstGeom>
          <a:ln w="12700">
            <a:miter lim="400000"/>
          </a:ln>
        </p:spPr>
      </p:pic>
      <p:sp>
        <p:nvSpPr>
          <p:cNvPr id="2" name="Прямоугольник 1"/>
          <p:cNvSpPr/>
          <p:nvPr/>
        </p:nvSpPr>
        <p:spPr>
          <a:xfrm>
            <a:off x="3059832" y="1331639"/>
            <a:ext cx="5832648" cy="6124754"/>
          </a:xfrm>
          <a:prstGeom prst="rect">
            <a:avLst/>
          </a:prstGeom>
        </p:spPr>
        <p:txBody>
          <a:bodyPr wrap="square">
            <a:spAutoFit/>
          </a:bodyPr>
          <a:lstStyle/>
          <a:p>
            <a:pPr lvl="0" algn="just" defTabSz="914400" hangingPunct="1">
              <a:spcBef>
                <a:spcPts val="600"/>
              </a:spcBef>
              <a:buSzPct val="80000"/>
              <a:defRPr/>
            </a:pPr>
            <a:r>
              <a:rPr lang="ru-RU" sz="2800" dirty="0">
                <a:latin typeface="Times New Roman"/>
                <a:ea typeface="+mn-ea"/>
                <a:cs typeface="Times New Roman"/>
              </a:rPr>
              <a:t>В настоящем пособии представлена информация о подготовке к написанию итогового сочинения. Предлагается необходимый материал для написания сочинения, которое будет являться допуском к единому государственному экзамену (ЕГЭ) в 2025 	году. Даны методические рекомендации по написанию итогового сочинения в 2024-2025 учебном году, указаны тематические блоки и критерии к проверке этого вида работы. Помещены образцы сочинений.</a:t>
            </a:r>
            <a:endParaRPr lang="ru-RU" sz="2800" dirty="0">
              <a:latin typeface="Times New Roman"/>
              <a:ea typeface="MS Gothic"/>
              <a:cs typeface="Times New Roman"/>
            </a:endParaRPr>
          </a:p>
        </p:txBody>
      </p:sp>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3262" y="1403648"/>
            <a:ext cx="2550946" cy="3872068"/>
          </a:xfrm>
          <a:prstGeom prst="rect">
            <a:avLst/>
          </a:prstGeom>
        </p:spPr>
      </p:pic>
    </p:spTree>
    <p:extLst>
      <p:ext uri="{BB962C8B-B14F-4D97-AF65-F5344CB8AC3E}">
        <p14:creationId xmlns:p14="http://schemas.microsoft.com/office/powerpoint/2010/main" val="2020584755"/>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Нажмите дважды"/>
          <p:cNvSpPr txBox="1">
            <a:spLocks noGrp="1"/>
          </p:cNvSpPr>
          <p:nvPr>
            <p:ph type="ctrTitle"/>
          </p:nvPr>
        </p:nvSpPr>
        <p:spPr>
          <a:prstGeom prst="rect">
            <a:avLst/>
          </a:prstGeom>
        </p:spPr>
        <p:txBody>
          <a:bodyPr>
            <a:normAutofit fontScale="90000"/>
          </a:bodyPr>
          <a:lstStyle/>
          <a:p>
            <a:endParaRPr/>
          </a:p>
        </p:txBody>
      </p:sp>
      <p:sp>
        <p:nvSpPr>
          <p:cNvPr id="101" name="Нажмите дважды"/>
          <p:cNvSpPr txBox="1">
            <a:spLocks noGrp="1"/>
          </p:cNvSpPr>
          <p:nvPr>
            <p:ph type="subTitle" sz="quarter" idx="1"/>
          </p:nvPr>
        </p:nvSpPr>
        <p:spPr>
          <a:prstGeom prst="rect">
            <a:avLst/>
          </a:prstGeom>
        </p:spPr>
        <p:txBody>
          <a:bodyPr/>
          <a:lstStyle/>
          <a:p>
            <a:endParaRPr/>
          </a:p>
        </p:txBody>
      </p:sp>
      <p:pic>
        <p:nvPicPr>
          <p:cNvPr id="102"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3"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4"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5" name="Изображение" descr="Изображение"/>
          <p:cNvPicPr>
            <a:picLocks noChangeAspect="1"/>
          </p:cNvPicPr>
          <p:nvPr/>
        </p:nvPicPr>
        <p:blipFill>
          <a:blip r:embed="rId2">
            <a:extLst/>
          </a:blip>
          <a:stretch>
            <a:fillRect/>
          </a:stretch>
        </p:blipFill>
        <p:spPr>
          <a:xfrm>
            <a:off x="-25896" y="0"/>
            <a:ext cx="9144000" cy="9144000"/>
          </a:xfrm>
          <a:prstGeom prst="rect">
            <a:avLst/>
          </a:prstGeom>
          <a:ln w="12700">
            <a:miter lim="400000"/>
          </a:ln>
        </p:spPr>
      </p:pic>
      <p:sp>
        <p:nvSpPr>
          <p:cNvPr id="3" name="Прямоугольник 2"/>
          <p:cNvSpPr/>
          <p:nvPr/>
        </p:nvSpPr>
        <p:spPr>
          <a:xfrm>
            <a:off x="3092568" y="1396003"/>
            <a:ext cx="5943928" cy="3970318"/>
          </a:xfrm>
          <a:prstGeom prst="rect">
            <a:avLst/>
          </a:prstGeom>
        </p:spPr>
        <p:txBody>
          <a:bodyPr wrap="square">
            <a:spAutoFit/>
          </a:bodyPr>
          <a:lstStyle/>
          <a:p>
            <a:pPr lvl="0" algn="just" defTabSz="914400" hangingPunct="1">
              <a:spcBef>
                <a:spcPts val="600"/>
              </a:spcBef>
              <a:buSzPct val="80000"/>
              <a:defRPr/>
            </a:pPr>
            <a:r>
              <a:rPr lang="ru-RU" sz="2800" dirty="0">
                <a:latin typeface="Times New Roman"/>
                <a:ea typeface="MS Gothic"/>
                <a:cs typeface="Times New Roman"/>
              </a:rPr>
              <a:t>Пособие поможет  не только понять систему требований, предъявляемых к сочинению, но и ознакомиться с </a:t>
            </a:r>
            <a:r>
              <a:rPr lang="ru-RU" sz="2800" dirty="0" err="1">
                <a:latin typeface="Times New Roman"/>
                <a:ea typeface="MS Gothic"/>
                <a:cs typeface="Times New Roman"/>
              </a:rPr>
              <a:t>с</a:t>
            </a:r>
            <a:r>
              <a:rPr lang="ru-RU" sz="2800" dirty="0">
                <a:latin typeface="Times New Roman"/>
                <a:ea typeface="MS Gothic"/>
                <a:cs typeface="Times New Roman"/>
              </a:rPr>
              <a:t> рекомендуемой методикой по созданию такого вида сочинения и с образцами сочинений, на которые можно ориентироваться при создании собственных творческих работ.	</a:t>
            </a:r>
            <a:endParaRPr lang="ru-RU" sz="2800" dirty="0">
              <a:ea typeface="+mn-ea"/>
              <a:cs typeface="Arial"/>
            </a:endParaRPr>
          </a:p>
        </p:txBody>
      </p:sp>
      <p:pic>
        <p:nvPicPr>
          <p:cNvPr id="10" name="Рисунок 9"/>
          <p:cNvPicPr>
            <a:picLocks noChangeAspect="1"/>
          </p:cNvPicPr>
          <p:nvPr/>
        </p:nvPicPr>
        <p:blipFill>
          <a:blip r:embed="rId3"/>
          <a:stretch>
            <a:fillRect/>
          </a:stretch>
        </p:blipFill>
        <p:spPr>
          <a:xfrm>
            <a:off x="107504" y="1396003"/>
            <a:ext cx="2877561" cy="4176122"/>
          </a:xfrm>
          <a:prstGeom prst="rect">
            <a:avLst/>
          </a:prstGeom>
        </p:spPr>
      </p:pic>
    </p:spTree>
    <p:extLst>
      <p:ext uri="{BB962C8B-B14F-4D97-AF65-F5344CB8AC3E}">
        <p14:creationId xmlns:p14="http://schemas.microsoft.com/office/powerpoint/2010/main" val="2160323360"/>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Нажмите дважды"/>
          <p:cNvSpPr txBox="1">
            <a:spLocks noGrp="1"/>
          </p:cNvSpPr>
          <p:nvPr>
            <p:ph type="ctrTitle"/>
          </p:nvPr>
        </p:nvSpPr>
        <p:spPr>
          <a:prstGeom prst="rect">
            <a:avLst/>
          </a:prstGeom>
        </p:spPr>
        <p:txBody>
          <a:bodyPr>
            <a:normAutofit fontScale="90000"/>
          </a:bodyPr>
          <a:lstStyle/>
          <a:p>
            <a:endParaRPr/>
          </a:p>
        </p:txBody>
      </p:sp>
      <p:sp>
        <p:nvSpPr>
          <p:cNvPr id="101" name="Нажмите дважды"/>
          <p:cNvSpPr txBox="1">
            <a:spLocks noGrp="1"/>
          </p:cNvSpPr>
          <p:nvPr>
            <p:ph type="subTitle" sz="quarter" idx="1"/>
          </p:nvPr>
        </p:nvSpPr>
        <p:spPr>
          <a:prstGeom prst="rect">
            <a:avLst/>
          </a:prstGeom>
        </p:spPr>
        <p:txBody>
          <a:bodyPr/>
          <a:lstStyle/>
          <a:p>
            <a:endParaRPr/>
          </a:p>
        </p:txBody>
      </p:sp>
      <p:pic>
        <p:nvPicPr>
          <p:cNvPr id="102"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3"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4"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5" name="Изображение" descr="Изображение"/>
          <p:cNvPicPr>
            <a:picLocks noChangeAspect="1"/>
          </p:cNvPicPr>
          <p:nvPr/>
        </p:nvPicPr>
        <p:blipFill>
          <a:blip r:embed="rId2">
            <a:extLst/>
          </a:blip>
          <a:stretch>
            <a:fillRect/>
          </a:stretch>
        </p:blipFill>
        <p:spPr>
          <a:xfrm>
            <a:off x="-25896" y="0"/>
            <a:ext cx="9144000" cy="9144000"/>
          </a:xfrm>
          <a:prstGeom prst="rect">
            <a:avLst/>
          </a:prstGeom>
          <a:ln w="12700">
            <a:miter lim="400000"/>
          </a:ln>
        </p:spPr>
      </p:pic>
      <p:sp>
        <p:nvSpPr>
          <p:cNvPr id="2" name="Прямоугольник 1"/>
          <p:cNvSpPr/>
          <p:nvPr/>
        </p:nvSpPr>
        <p:spPr>
          <a:xfrm>
            <a:off x="323528" y="1187624"/>
            <a:ext cx="8496944" cy="6986528"/>
          </a:xfrm>
          <a:prstGeom prst="rect">
            <a:avLst/>
          </a:prstGeom>
        </p:spPr>
        <p:txBody>
          <a:bodyPr wrap="square">
            <a:spAutoFit/>
          </a:bodyPr>
          <a:lstStyle/>
          <a:p>
            <a:pPr lvl="0" algn="just" defTabSz="914400" hangingPunct="1">
              <a:spcBef>
                <a:spcPts val="600"/>
              </a:spcBef>
              <a:buSzPct val="80000"/>
            </a:pPr>
            <a:r>
              <a:rPr lang="ru-RU" kern="1200" dirty="0">
                <a:solidFill>
                  <a:prstClr val="black"/>
                </a:solidFill>
                <a:latin typeface="Times New Roman" panose="02020603050405020304" pitchFamily="18" charset="0"/>
                <a:ea typeface="+mn-ea"/>
                <a:cs typeface="Times New Roman" panose="02020603050405020304" pitchFamily="18" charset="0"/>
              </a:rPr>
              <a:t>В настоящем пособии представлена информация о подготовке к написанию итогового сочинения. Предлагается необходимый материал для написания сочинения, которое будет являться допуском к единому государственному экзамену (ЕГЭ) в 2025 году. Даны методические рекомендации по написанию итогового сочинения в 2024–2025 учебном году, указаны тематические блоки и критерии к проверке этого вида работы. Помещены образцы сочинений к каждому тематическому блоку направлений 2025 года, широко представлены сочинения по каждому из них. </a:t>
            </a:r>
            <a:endParaRPr lang="ru-RU" altLang="ru-RU" kern="1200" dirty="0">
              <a:solidFill>
                <a:prstClr val="black"/>
              </a:solidFill>
              <a:latin typeface="Times New Roman" pitchFamily="18" charset="0"/>
              <a:ea typeface="MS Gothic" pitchFamily="49" charset="-128"/>
              <a:cs typeface="Times New Roman" panose="02020603050405020304" pitchFamily="18" charset="0"/>
            </a:endParaRPr>
          </a:p>
        </p:txBody>
      </p:sp>
    </p:spTree>
    <p:extLst>
      <p:ext uri="{BB962C8B-B14F-4D97-AF65-F5344CB8AC3E}">
        <p14:creationId xmlns:p14="http://schemas.microsoft.com/office/powerpoint/2010/main" val="2423147017"/>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Нажмите дважды"/>
          <p:cNvSpPr txBox="1">
            <a:spLocks noGrp="1"/>
          </p:cNvSpPr>
          <p:nvPr>
            <p:ph type="ctrTitle"/>
          </p:nvPr>
        </p:nvSpPr>
        <p:spPr>
          <a:prstGeom prst="rect">
            <a:avLst/>
          </a:prstGeom>
        </p:spPr>
        <p:txBody>
          <a:bodyPr>
            <a:normAutofit fontScale="90000"/>
          </a:bodyPr>
          <a:lstStyle/>
          <a:p>
            <a:endParaRPr/>
          </a:p>
        </p:txBody>
      </p:sp>
      <p:sp>
        <p:nvSpPr>
          <p:cNvPr id="101" name="Нажмите дважды"/>
          <p:cNvSpPr txBox="1">
            <a:spLocks noGrp="1"/>
          </p:cNvSpPr>
          <p:nvPr>
            <p:ph type="subTitle" sz="quarter" idx="1"/>
          </p:nvPr>
        </p:nvSpPr>
        <p:spPr>
          <a:prstGeom prst="rect">
            <a:avLst/>
          </a:prstGeom>
        </p:spPr>
        <p:txBody>
          <a:bodyPr/>
          <a:lstStyle/>
          <a:p>
            <a:endParaRPr/>
          </a:p>
        </p:txBody>
      </p:sp>
      <p:pic>
        <p:nvPicPr>
          <p:cNvPr id="102"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3"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4"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5" name="Изображение" descr="Изображение"/>
          <p:cNvPicPr>
            <a:picLocks noChangeAspect="1"/>
          </p:cNvPicPr>
          <p:nvPr/>
        </p:nvPicPr>
        <p:blipFill>
          <a:blip r:embed="rId2">
            <a:extLst/>
          </a:blip>
          <a:stretch>
            <a:fillRect/>
          </a:stretch>
        </p:blipFill>
        <p:spPr>
          <a:xfrm>
            <a:off x="-25896" y="0"/>
            <a:ext cx="9144000" cy="9144000"/>
          </a:xfrm>
          <a:prstGeom prst="rect">
            <a:avLst/>
          </a:prstGeom>
          <a:ln w="12700">
            <a:miter lim="400000"/>
          </a:ln>
        </p:spPr>
      </p:pic>
      <p:sp>
        <p:nvSpPr>
          <p:cNvPr id="3" name="Прямоугольник 2"/>
          <p:cNvSpPr/>
          <p:nvPr/>
        </p:nvSpPr>
        <p:spPr>
          <a:xfrm>
            <a:off x="179512" y="899593"/>
            <a:ext cx="8856984" cy="8710077"/>
          </a:xfrm>
          <a:prstGeom prst="rect">
            <a:avLst/>
          </a:prstGeom>
        </p:spPr>
        <p:txBody>
          <a:bodyPr wrap="square">
            <a:spAutoFit/>
          </a:bodyPr>
          <a:lstStyle/>
          <a:p>
            <a:pPr indent="449580" algn="just"/>
            <a:r>
              <a:rPr lang="ru-RU" sz="2800" kern="100" dirty="0">
                <a:latin typeface="Times New Roman" panose="02020603050405020304" pitchFamily="18" charset="0"/>
                <a:ea typeface="Calibri" panose="020F0502020204030204" pitchFamily="34" charset="0"/>
                <a:cs typeface="Times New Roman" panose="02020603050405020304" pitchFamily="18" charset="0"/>
              </a:rPr>
              <a:t>Для допуска к ЕГЭ по русскому языку выпускникам 2025 года необходимо будет написать сочинение 4 декабря 2024 года. Пишут сочинение в школах. Дата проведения может корректироваться.  </a:t>
            </a:r>
            <a:endParaRPr lang="ru-RU" sz="2800" kern="100" dirty="0">
              <a:latin typeface="Calibri" panose="020F0502020204030204" pitchFamily="34" charset="0"/>
              <a:ea typeface="Calibri" panose="020F0502020204030204" pitchFamily="34" charset="0"/>
              <a:cs typeface="Times New Roman" panose="02020603050405020304" pitchFamily="18" charset="0"/>
            </a:endParaRPr>
          </a:p>
          <a:p>
            <a:pPr indent="449580" algn="just"/>
            <a:r>
              <a:rPr lang="ru-RU" sz="2800" kern="100" dirty="0">
                <a:latin typeface="Times New Roman" panose="02020603050405020304" pitchFamily="18" charset="0"/>
                <a:ea typeface="Calibri" panose="020F0502020204030204" pitchFamily="34" charset="0"/>
                <a:cs typeface="Times New Roman" panose="02020603050405020304" pitchFamily="18" charset="0"/>
              </a:rPr>
              <a:t> Предлагаемая форма оценки работы: «зачёт»/«незачёт» плюс возможность получить баллы по разработанным критериям, которые могут учитываться вузами. </a:t>
            </a:r>
            <a:endParaRPr lang="ru-RU" sz="2800" kern="100" dirty="0">
              <a:latin typeface="Calibri" panose="020F0502020204030204" pitchFamily="34" charset="0"/>
              <a:ea typeface="Calibri" panose="020F0502020204030204" pitchFamily="34" charset="0"/>
              <a:cs typeface="Times New Roman" panose="02020603050405020304" pitchFamily="18" charset="0"/>
            </a:endParaRPr>
          </a:p>
          <a:p>
            <a:pPr indent="449580" algn="just"/>
            <a:r>
              <a:rPr lang="ru-RU" sz="2800" kern="100" dirty="0">
                <a:latin typeface="Times New Roman" panose="02020603050405020304" pitchFamily="18" charset="0"/>
                <a:ea typeface="Calibri" panose="020F0502020204030204" pitchFamily="34" charset="0"/>
                <a:cs typeface="Times New Roman" panose="02020603050405020304" pitchFamily="18" charset="0"/>
              </a:rPr>
              <a:t>Выпускники, получившие «незачёт» </a:t>
            </a:r>
            <a:r>
              <a:rPr lang="ru-RU" sz="2800" b="1" kern="100" dirty="0">
                <a:latin typeface="Times New Roman" panose="02020603050405020304" pitchFamily="18" charset="0"/>
                <a:ea typeface="Calibri" panose="020F0502020204030204" pitchFamily="34" charset="0"/>
                <a:cs typeface="Times New Roman" panose="02020603050405020304" pitchFamily="18" charset="0"/>
              </a:rPr>
              <a:t>4 декабря</a:t>
            </a:r>
            <a:r>
              <a:rPr lang="ru-RU" sz="2800" kern="100" dirty="0">
                <a:latin typeface="Times New Roman" panose="02020603050405020304" pitchFamily="18" charset="0"/>
                <a:ea typeface="Calibri" panose="020F0502020204030204" pitchFamily="34" charset="0"/>
                <a:cs typeface="Times New Roman" panose="02020603050405020304" pitchFamily="18" charset="0"/>
              </a:rPr>
              <a:t>, смогут написать итоговое сочинение в дополнительные сроки: </a:t>
            </a:r>
            <a:r>
              <a:rPr lang="ru-RU" sz="2800" b="1" kern="100" dirty="0">
                <a:latin typeface="Times New Roman" panose="02020603050405020304" pitchFamily="18" charset="0"/>
                <a:ea typeface="Calibri" panose="020F0502020204030204" pitchFamily="34" charset="0"/>
                <a:cs typeface="Times New Roman" panose="02020603050405020304" pitchFamily="18" charset="0"/>
              </a:rPr>
              <a:t>5 февраля и </a:t>
            </a:r>
            <a:r>
              <a:rPr lang="ru-RU" sz="2800" b="1" kern="100" smtClean="0">
                <a:latin typeface="Times New Roman" panose="02020603050405020304" pitchFamily="18" charset="0"/>
                <a:ea typeface="Calibri" panose="020F0502020204030204" pitchFamily="34" charset="0"/>
                <a:cs typeface="Times New Roman" panose="02020603050405020304" pitchFamily="18" charset="0"/>
              </a:rPr>
              <a:t>10 апреля </a:t>
            </a:r>
            <a:r>
              <a:rPr lang="ru-RU" sz="2800" b="1" kern="100" dirty="0">
                <a:latin typeface="Times New Roman" panose="02020603050405020304" pitchFamily="18" charset="0"/>
                <a:ea typeface="Calibri" panose="020F0502020204030204" pitchFamily="34" charset="0"/>
                <a:cs typeface="Times New Roman" panose="02020603050405020304" pitchFamily="18" charset="0"/>
              </a:rPr>
              <a:t>2025 года</a:t>
            </a:r>
            <a:r>
              <a:rPr lang="ru-RU" sz="2800" kern="100" dirty="0">
                <a:latin typeface="Times New Roman" panose="02020603050405020304" pitchFamily="18" charset="0"/>
                <a:ea typeface="Calibri" panose="020F0502020204030204" pitchFamily="34" charset="0"/>
                <a:cs typeface="Times New Roman" panose="02020603050405020304" pitchFamily="18" charset="0"/>
              </a:rPr>
              <a:t>. </a:t>
            </a:r>
            <a:r>
              <a:rPr lang="ru-RU" sz="2800" b="1" kern="100" dirty="0">
                <a:latin typeface="Times New Roman" panose="02020603050405020304" pitchFamily="18" charset="0"/>
                <a:ea typeface="Calibri" panose="020F0502020204030204" pitchFamily="34" charset="0"/>
                <a:cs typeface="Times New Roman" panose="02020603050405020304" pitchFamily="18" charset="0"/>
              </a:rPr>
              <a:t>На всю работу отводится 3 часа 55 минут. Рекомендуемый объём работы – 350 слов. </a:t>
            </a:r>
            <a:endParaRPr lang="ru-RU" sz="2800" b="1" kern="100" dirty="0">
              <a:latin typeface="Calibri" panose="020F0502020204030204" pitchFamily="34" charset="0"/>
              <a:ea typeface="Calibri" panose="020F0502020204030204" pitchFamily="34" charset="0"/>
              <a:cs typeface="Times New Roman" panose="02020603050405020304" pitchFamily="18" charset="0"/>
            </a:endParaRPr>
          </a:p>
          <a:p>
            <a:pPr indent="449580" algn="just"/>
            <a:r>
              <a:rPr lang="ru-RU" sz="2800" b="1" kern="100" dirty="0">
                <a:latin typeface="Times New Roman" panose="02020603050405020304" pitchFamily="18" charset="0"/>
                <a:ea typeface="Calibri" panose="020F0502020204030204" pitchFamily="34" charset="0"/>
                <a:cs typeface="Times New Roman" panose="02020603050405020304" pitchFamily="18" charset="0"/>
              </a:rPr>
              <a:t>За объём работы менее 250 слов ставится «незачёт». </a:t>
            </a:r>
            <a:endParaRPr lang="ru-RU" sz="2800" b="1" kern="100" dirty="0">
              <a:latin typeface="Calibri" panose="020F0502020204030204" pitchFamily="34" charset="0"/>
              <a:ea typeface="Calibri" panose="020F0502020204030204" pitchFamily="34" charset="0"/>
              <a:cs typeface="Times New Roman" panose="02020603050405020304" pitchFamily="18" charset="0"/>
            </a:endParaRPr>
          </a:p>
          <a:p>
            <a:pPr indent="449580" algn="just"/>
            <a:r>
              <a:rPr lang="ru-RU" sz="2800" kern="100" dirty="0">
                <a:latin typeface="Times New Roman" panose="02020603050405020304" pitchFamily="18" charset="0"/>
                <a:ea typeface="Calibri" panose="020F0502020204030204" pitchFamily="34" charset="0"/>
                <a:cs typeface="Times New Roman" panose="02020603050405020304" pitchFamily="18" charset="0"/>
              </a:rPr>
              <a:t>Заранее темы выпускного сочинения известны не будут. Опубликованы лишь наименования трёх тематических блоков (направлений), в рамках каждого из них</a:t>
            </a:r>
            <a:endParaRPr lang="ru-RU" sz="2800" kern="100" dirty="0">
              <a:latin typeface="Calibri" panose="020F0502020204030204" pitchFamily="34" charset="0"/>
              <a:ea typeface="Calibri" panose="020F0502020204030204" pitchFamily="34" charset="0"/>
              <a:cs typeface="Times New Roman" panose="02020603050405020304" pitchFamily="18" charset="0"/>
            </a:endParaRPr>
          </a:p>
          <a:p>
            <a:pPr algn="ctr"/>
            <a:r>
              <a:rPr lang="ru-RU" sz="2800" b="1" kern="100" dirty="0">
                <a:latin typeface="Times New Roman" panose="02020603050405020304" pitchFamily="18" charset="0"/>
                <a:ea typeface="Calibri" panose="020F0502020204030204" pitchFamily="34" charset="0"/>
                <a:cs typeface="Times New Roman" panose="02020603050405020304" pitchFamily="18" charset="0"/>
              </a:rPr>
              <a:t> </a:t>
            </a:r>
            <a:endParaRPr lang="ru-RU" sz="2800" kern="1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71808958"/>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Нажмите дважды"/>
          <p:cNvSpPr txBox="1">
            <a:spLocks noGrp="1"/>
          </p:cNvSpPr>
          <p:nvPr>
            <p:ph type="ctrTitle"/>
          </p:nvPr>
        </p:nvSpPr>
        <p:spPr>
          <a:prstGeom prst="rect">
            <a:avLst/>
          </a:prstGeom>
        </p:spPr>
        <p:txBody>
          <a:bodyPr>
            <a:normAutofit fontScale="90000"/>
          </a:bodyPr>
          <a:lstStyle/>
          <a:p>
            <a:endParaRPr/>
          </a:p>
        </p:txBody>
      </p:sp>
      <p:sp>
        <p:nvSpPr>
          <p:cNvPr id="101" name="Нажмите дважды"/>
          <p:cNvSpPr txBox="1">
            <a:spLocks noGrp="1"/>
          </p:cNvSpPr>
          <p:nvPr>
            <p:ph type="subTitle" sz="quarter" idx="1"/>
          </p:nvPr>
        </p:nvSpPr>
        <p:spPr>
          <a:prstGeom prst="rect">
            <a:avLst/>
          </a:prstGeom>
        </p:spPr>
        <p:txBody>
          <a:bodyPr/>
          <a:lstStyle/>
          <a:p>
            <a:endParaRPr/>
          </a:p>
        </p:txBody>
      </p:sp>
      <p:pic>
        <p:nvPicPr>
          <p:cNvPr id="102"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3"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4"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5" name="Изображение" descr="Изображение"/>
          <p:cNvPicPr>
            <a:picLocks noChangeAspect="1"/>
          </p:cNvPicPr>
          <p:nvPr/>
        </p:nvPicPr>
        <p:blipFill>
          <a:blip r:embed="rId2">
            <a:extLst/>
          </a:blip>
          <a:stretch>
            <a:fillRect/>
          </a:stretch>
        </p:blipFill>
        <p:spPr>
          <a:xfrm>
            <a:off x="-25896" y="0"/>
            <a:ext cx="9144000" cy="9144000"/>
          </a:xfrm>
          <a:prstGeom prst="rect">
            <a:avLst/>
          </a:prstGeom>
          <a:ln w="12700">
            <a:miter lim="400000"/>
          </a:ln>
        </p:spPr>
      </p:pic>
      <p:sp>
        <p:nvSpPr>
          <p:cNvPr id="2" name="Прямоугольник 1"/>
          <p:cNvSpPr/>
          <p:nvPr/>
        </p:nvSpPr>
        <p:spPr>
          <a:xfrm>
            <a:off x="225624" y="1286485"/>
            <a:ext cx="8640960" cy="7125027"/>
          </a:xfrm>
          <a:prstGeom prst="rect">
            <a:avLst/>
          </a:prstGeom>
        </p:spPr>
        <p:txBody>
          <a:bodyPr wrap="square">
            <a:spAutoFit/>
          </a:bodyPr>
          <a:lstStyle/>
          <a:p>
            <a:pPr lvl="0" algn="just" defTabSz="914400" hangingPunct="1">
              <a:spcBef>
                <a:spcPts val="600"/>
              </a:spcBef>
              <a:buSzPct val="80000"/>
            </a:pPr>
            <a:r>
              <a:rPr lang="ru-RU" altLang="ru-RU" sz="3600" kern="1200" dirty="0">
                <a:solidFill>
                  <a:prstClr val="black"/>
                </a:solidFill>
                <a:latin typeface="Times New Roman" panose="02020603050405020304" pitchFamily="18" charset="0"/>
                <a:ea typeface="+mn-ea"/>
                <a:cs typeface="Times New Roman" panose="02020603050405020304" pitchFamily="18" charset="0"/>
              </a:rPr>
              <a:t>Т</a:t>
            </a:r>
            <a:r>
              <a:rPr lang="ru-RU" sz="3600" kern="1200" dirty="0">
                <a:solidFill>
                  <a:prstClr val="black"/>
                </a:solidFill>
                <a:latin typeface="Times New Roman" panose="02020603050405020304" pitchFamily="18" charset="0"/>
                <a:ea typeface="+mn-ea"/>
                <a:cs typeface="Times New Roman" panose="02020603050405020304" pitchFamily="18" charset="0"/>
              </a:rPr>
              <a:t>ри открытых направления тем сочинения на 2024/2025 учебный год:</a:t>
            </a:r>
          </a:p>
          <a:p>
            <a:pPr lvl="0" algn="just" defTabSz="914400" hangingPunct="1">
              <a:spcBef>
                <a:spcPts val="600"/>
              </a:spcBef>
              <a:buSzPct val="80000"/>
            </a:pPr>
            <a:r>
              <a:rPr lang="ru-RU" sz="3600" kern="1200" dirty="0">
                <a:solidFill>
                  <a:prstClr val="black"/>
                </a:solidFill>
                <a:latin typeface="Times New Roman" panose="02020603050405020304" pitchFamily="18" charset="0"/>
                <a:ea typeface="+mn-ea"/>
                <a:cs typeface="Times New Roman" panose="02020603050405020304" pitchFamily="18" charset="0"/>
              </a:rPr>
              <a:t> </a:t>
            </a:r>
            <a:r>
              <a:rPr lang="ru-RU" sz="3600" b="1" kern="1200" dirty="0">
                <a:solidFill>
                  <a:prstClr val="black"/>
                </a:solidFill>
                <a:latin typeface="Times New Roman" panose="02020603050405020304" pitchFamily="18" charset="0"/>
                <a:ea typeface="+mn-ea"/>
                <a:cs typeface="Times New Roman" panose="02020603050405020304" pitchFamily="18" charset="0"/>
              </a:rPr>
              <a:t>1.  Духовно-нравственные ориентиры в жизни человека. </a:t>
            </a:r>
          </a:p>
          <a:p>
            <a:pPr lvl="0" algn="just" defTabSz="914400" hangingPunct="1">
              <a:spcBef>
                <a:spcPts val="600"/>
              </a:spcBef>
              <a:buSzPct val="80000"/>
            </a:pPr>
            <a:r>
              <a:rPr lang="ru-RU" sz="3600" b="1" kern="1200" dirty="0">
                <a:solidFill>
                  <a:prstClr val="black"/>
                </a:solidFill>
                <a:latin typeface="Times New Roman" panose="02020603050405020304" pitchFamily="18" charset="0"/>
                <a:ea typeface="+mn-ea"/>
                <a:cs typeface="Times New Roman" panose="02020603050405020304" pitchFamily="18" charset="0"/>
              </a:rPr>
              <a:t>2.  Семья, общество, Отечество в жизни человека. </a:t>
            </a:r>
          </a:p>
          <a:p>
            <a:pPr lvl="0" algn="just" defTabSz="914400" hangingPunct="1">
              <a:spcBef>
                <a:spcPts val="600"/>
              </a:spcBef>
              <a:buSzPct val="80000"/>
            </a:pPr>
            <a:r>
              <a:rPr lang="ru-RU" sz="3600" b="1" kern="1200" dirty="0">
                <a:solidFill>
                  <a:prstClr val="black"/>
                </a:solidFill>
                <a:latin typeface="Times New Roman" panose="02020603050405020304" pitchFamily="18" charset="0"/>
                <a:ea typeface="+mn-ea"/>
                <a:cs typeface="Times New Roman" panose="02020603050405020304" pitchFamily="18" charset="0"/>
              </a:rPr>
              <a:t>3.  Природа и культура в жизни человека.</a:t>
            </a:r>
          </a:p>
          <a:p>
            <a:pPr lvl="0" algn="just" defTabSz="914400" hangingPunct="1">
              <a:spcBef>
                <a:spcPts val="600"/>
              </a:spcBef>
              <a:buSzPct val="80000"/>
            </a:pPr>
            <a:r>
              <a:rPr lang="ru-RU" sz="3600" kern="1200" dirty="0">
                <a:solidFill>
                  <a:prstClr val="black"/>
                </a:solidFill>
                <a:latin typeface="Times New Roman" panose="02020603050405020304" pitchFamily="18" charset="0"/>
                <a:ea typeface="+mn-ea"/>
                <a:cs typeface="Times New Roman" panose="02020603050405020304" pitchFamily="18" charset="0"/>
              </a:rPr>
              <a:t>На экзамене учащимся будут предложены по две темы в рамках каждого направления, то есть всего 6 тем.</a:t>
            </a:r>
          </a:p>
          <a:p>
            <a:pPr lvl="0" algn="just" defTabSz="914400" hangingPunct="1">
              <a:spcBef>
                <a:spcPts val="600"/>
              </a:spcBef>
              <a:buSzPct val="80000"/>
            </a:pPr>
            <a:r>
              <a:rPr lang="ru-RU" altLang="ru-RU" sz="3600" kern="1200" dirty="0">
                <a:solidFill>
                  <a:prstClr val="black"/>
                </a:solidFill>
                <a:latin typeface="Times New Roman" pitchFamily="18" charset="0"/>
                <a:ea typeface="MS Gothic" pitchFamily="49" charset="-128"/>
                <a:cs typeface="+mn-cs"/>
              </a:rPr>
              <a:t>	</a:t>
            </a:r>
          </a:p>
        </p:txBody>
      </p:sp>
    </p:spTree>
    <p:extLst>
      <p:ext uri="{BB962C8B-B14F-4D97-AF65-F5344CB8AC3E}">
        <p14:creationId xmlns:p14="http://schemas.microsoft.com/office/powerpoint/2010/main" val="1287318794"/>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Нажмите дважды"/>
          <p:cNvSpPr txBox="1">
            <a:spLocks noGrp="1"/>
          </p:cNvSpPr>
          <p:nvPr>
            <p:ph type="ctrTitle"/>
          </p:nvPr>
        </p:nvSpPr>
        <p:spPr>
          <a:prstGeom prst="rect">
            <a:avLst/>
          </a:prstGeom>
        </p:spPr>
        <p:txBody>
          <a:bodyPr>
            <a:normAutofit fontScale="90000"/>
          </a:bodyPr>
          <a:lstStyle/>
          <a:p>
            <a:endParaRPr/>
          </a:p>
        </p:txBody>
      </p:sp>
      <p:sp>
        <p:nvSpPr>
          <p:cNvPr id="101" name="Нажмите дважды"/>
          <p:cNvSpPr txBox="1">
            <a:spLocks noGrp="1"/>
          </p:cNvSpPr>
          <p:nvPr>
            <p:ph type="subTitle" sz="quarter" idx="1"/>
          </p:nvPr>
        </p:nvSpPr>
        <p:spPr>
          <a:prstGeom prst="rect">
            <a:avLst/>
          </a:prstGeom>
        </p:spPr>
        <p:txBody>
          <a:bodyPr/>
          <a:lstStyle/>
          <a:p>
            <a:endParaRPr/>
          </a:p>
        </p:txBody>
      </p:sp>
      <p:pic>
        <p:nvPicPr>
          <p:cNvPr id="102"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3"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4"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5" name="Изображение" descr="Изображение"/>
          <p:cNvPicPr>
            <a:picLocks noChangeAspect="1"/>
          </p:cNvPicPr>
          <p:nvPr/>
        </p:nvPicPr>
        <p:blipFill>
          <a:blip r:embed="rId2">
            <a:extLst/>
          </a:blip>
          <a:stretch>
            <a:fillRect/>
          </a:stretch>
        </p:blipFill>
        <p:spPr>
          <a:xfrm>
            <a:off x="-25896" y="0"/>
            <a:ext cx="9144000" cy="9144000"/>
          </a:xfrm>
          <a:prstGeom prst="rect">
            <a:avLst/>
          </a:prstGeom>
          <a:ln w="12700">
            <a:miter lim="400000"/>
          </a:ln>
        </p:spPr>
      </p:pic>
      <p:sp>
        <p:nvSpPr>
          <p:cNvPr id="2" name="Прямоугольник 1"/>
          <p:cNvSpPr/>
          <p:nvPr/>
        </p:nvSpPr>
        <p:spPr>
          <a:xfrm>
            <a:off x="251520" y="1403648"/>
            <a:ext cx="8866584" cy="6647974"/>
          </a:xfrm>
          <a:prstGeom prst="rect">
            <a:avLst/>
          </a:prstGeom>
        </p:spPr>
        <p:txBody>
          <a:bodyPr wrap="square">
            <a:spAutoFit/>
          </a:bodyPr>
          <a:lstStyle/>
          <a:p>
            <a:pPr lvl="0" algn="just" defTabSz="914400" hangingPunct="1">
              <a:spcBef>
                <a:spcPts val="600"/>
              </a:spcBef>
              <a:buSzPct val="80000"/>
            </a:pPr>
            <a:r>
              <a:rPr lang="ru-RU" altLang="ru-RU" sz="3600" kern="1200" dirty="0">
                <a:solidFill>
                  <a:prstClr val="black"/>
                </a:solidFill>
                <a:latin typeface="Times New Roman" panose="02020603050405020304" pitchFamily="18" charset="0"/>
                <a:ea typeface="MS Gothic" pitchFamily="49" charset="-128"/>
                <a:cs typeface="Times New Roman" panose="02020603050405020304" pitchFamily="18" charset="0"/>
              </a:rPr>
              <a:t>Например:</a:t>
            </a:r>
          </a:p>
          <a:p>
            <a:pPr lvl="0" algn="just" defTabSz="914400" hangingPunct="1">
              <a:spcBef>
                <a:spcPts val="600"/>
              </a:spcBef>
              <a:buSzPct val="80000"/>
            </a:pPr>
            <a:r>
              <a:rPr lang="ru-RU" altLang="ru-RU" sz="3600" kern="1200" dirty="0">
                <a:solidFill>
                  <a:prstClr val="black"/>
                </a:solidFill>
                <a:latin typeface="Times New Roman" panose="02020603050405020304" pitchFamily="18" charset="0"/>
                <a:ea typeface="MS Gothic" pitchFamily="49" charset="-128"/>
                <a:cs typeface="Times New Roman" panose="02020603050405020304" pitchFamily="18" charset="0"/>
              </a:rPr>
              <a:t>1.1. Внутренний мир человека и его личностные качества.</a:t>
            </a:r>
          </a:p>
          <a:p>
            <a:pPr lvl="0" algn="just" defTabSz="914400" hangingPunct="1">
              <a:spcBef>
                <a:spcPts val="600"/>
              </a:spcBef>
              <a:buSzPct val="80000"/>
            </a:pPr>
            <a:r>
              <a:rPr lang="ru-RU" altLang="ru-RU" sz="3600" kern="1200" dirty="0">
                <a:solidFill>
                  <a:prstClr val="black"/>
                </a:solidFill>
                <a:latin typeface="Times New Roman" panose="02020603050405020304" pitchFamily="18" charset="0"/>
                <a:ea typeface="MS Gothic" pitchFamily="49" charset="-128"/>
                <a:cs typeface="Times New Roman" panose="02020603050405020304" pitchFamily="18" charset="0"/>
              </a:rPr>
              <a:t>1.2. Отношение человека к другому человеку (окружению), нравственные идеалы  выбор между добром и злом.</a:t>
            </a:r>
          </a:p>
          <a:p>
            <a:pPr lvl="0" algn="just" defTabSz="914400" hangingPunct="1">
              <a:spcBef>
                <a:spcPts val="600"/>
              </a:spcBef>
              <a:buSzPct val="80000"/>
            </a:pPr>
            <a:r>
              <a:rPr lang="ru-RU" altLang="ru-RU" sz="3600" kern="1200" dirty="0">
                <a:solidFill>
                  <a:prstClr val="black"/>
                </a:solidFill>
                <a:latin typeface="Times New Roman" panose="02020603050405020304" pitchFamily="18" charset="0"/>
                <a:ea typeface="MS Gothic" pitchFamily="49" charset="-128"/>
                <a:cs typeface="Times New Roman" panose="02020603050405020304" pitchFamily="18" charset="0"/>
              </a:rPr>
              <a:t>2.1. Семья, род; семейные ценности и традиции.</a:t>
            </a:r>
          </a:p>
          <a:p>
            <a:pPr lvl="0" algn="just" defTabSz="914400" hangingPunct="1">
              <a:spcBef>
                <a:spcPts val="600"/>
              </a:spcBef>
              <a:buSzPct val="80000"/>
            </a:pPr>
            <a:r>
              <a:rPr lang="ru-RU" altLang="ru-RU" sz="3600" kern="1200" dirty="0">
                <a:solidFill>
                  <a:prstClr val="black"/>
                </a:solidFill>
                <a:latin typeface="Times New Roman" panose="02020603050405020304" pitchFamily="18" charset="0"/>
                <a:ea typeface="MS Gothic" pitchFamily="49" charset="-128"/>
                <a:cs typeface="Times New Roman" panose="02020603050405020304" pitchFamily="18" charset="0"/>
              </a:rPr>
              <a:t>2.2. Человек и общество.</a:t>
            </a:r>
          </a:p>
          <a:p>
            <a:pPr lvl="0" algn="just" defTabSz="914400" hangingPunct="1">
              <a:spcBef>
                <a:spcPts val="600"/>
              </a:spcBef>
              <a:buSzPct val="80000"/>
            </a:pPr>
            <a:r>
              <a:rPr lang="ru-RU" altLang="ru-RU" sz="3600" kern="1200" dirty="0">
                <a:solidFill>
                  <a:prstClr val="black"/>
                </a:solidFill>
                <a:latin typeface="Times New Roman" panose="02020603050405020304" pitchFamily="18" charset="0"/>
                <a:ea typeface="MS Gothic" pitchFamily="49" charset="-128"/>
                <a:cs typeface="Times New Roman" panose="02020603050405020304" pitchFamily="18" charset="0"/>
              </a:rPr>
              <a:t>3.1. Природа и человек.</a:t>
            </a:r>
          </a:p>
          <a:p>
            <a:pPr lvl="0" algn="just" defTabSz="914400" hangingPunct="1">
              <a:spcBef>
                <a:spcPts val="600"/>
              </a:spcBef>
              <a:buSzPct val="80000"/>
            </a:pPr>
            <a:r>
              <a:rPr lang="ru-RU" altLang="ru-RU" sz="3600" kern="1200" dirty="0">
                <a:solidFill>
                  <a:prstClr val="black"/>
                </a:solidFill>
                <a:latin typeface="Times New Roman" panose="02020603050405020304" pitchFamily="18" charset="0"/>
                <a:ea typeface="MS Gothic" pitchFamily="49" charset="-128"/>
                <a:cs typeface="Times New Roman" panose="02020603050405020304" pitchFamily="18" charset="0"/>
              </a:rPr>
              <a:t>3.2. Наука и человек.</a:t>
            </a:r>
          </a:p>
        </p:txBody>
      </p:sp>
    </p:spTree>
    <p:extLst>
      <p:ext uri="{BB962C8B-B14F-4D97-AF65-F5344CB8AC3E}">
        <p14:creationId xmlns:p14="http://schemas.microsoft.com/office/powerpoint/2010/main" val="1134882984"/>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Нажмите дважды"/>
          <p:cNvSpPr txBox="1">
            <a:spLocks noGrp="1"/>
          </p:cNvSpPr>
          <p:nvPr>
            <p:ph type="ctrTitle"/>
          </p:nvPr>
        </p:nvSpPr>
        <p:spPr>
          <a:prstGeom prst="rect">
            <a:avLst/>
          </a:prstGeom>
        </p:spPr>
        <p:txBody>
          <a:bodyPr>
            <a:normAutofit fontScale="90000"/>
          </a:bodyPr>
          <a:lstStyle/>
          <a:p>
            <a:endParaRPr/>
          </a:p>
        </p:txBody>
      </p:sp>
      <p:sp>
        <p:nvSpPr>
          <p:cNvPr id="101" name="Нажмите дважды"/>
          <p:cNvSpPr txBox="1">
            <a:spLocks noGrp="1"/>
          </p:cNvSpPr>
          <p:nvPr>
            <p:ph type="subTitle" sz="quarter" idx="1"/>
          </p:nvPr>
        </p:nvSpPr>
        <p:spPr>
          <a:prstGeom prst="rect">
            <a:avLst/>
          </a:prstGeom>
        </p:spPr>
        <p:txBody>
          <a:bodyPr/>
          <a:lstStyle/>
          <a:p>
            <a:endParaRPr/>
          </a:p>
        </p:txBody>
      </p:sp>
      <p:pic>
        <p:nvPicPr>
          <p:cNvPr id="102"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3"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4"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5" name="Изображение" descr="Изображение"/>
          <p:cNvPicPr>
            <a:picLocks noChangeAspect="1"/>
          </p:cNvPicPr>
          <p:nvPr/>
        </p:nvPicPr>
        <p:blipFill>
          <a:blip r:embed="rId2">
            <a:extLst/>
          </a:blip>
          <a:stretch>
            <a:fillRect/>
          </a:stretch>
        </p:blipFill>
        <p:spPr>
          <a:xfrm>
            <a:off x="-25896" y="0"/>
            <a:ext cx="9144000" cy="9144000"/>
          </a:xfrm>
          <a:prstGeom prst="rect">
            <a:avLst/>
          </a:prstGeom>
          <a:ln w="12700">
            <a:miter lim="400000"/>
          </a:ln>
        </p:spPr>
      </p:pic>
      <p:sp>
        <p:nvSpPr>
          <p:cNvPr id="2" name="Прямоугольник 1"/>
          <p:cNvSpPr/>
          <p:nvPr/>
        </p:nvSpPr>
        <p:spPr>
          <a:xfrm>
            <a:off x="323528" y="1925122"/>
            <a:ext cx="8640960" cy="4985980"/>
          </a:xfrm>
          <a:prstGeom prst="rect">
            <a:avLst/>
          </a:prstGeom>
        </p:spPr>
        <p:txBody>
          <a:bodyPr wrap="square">
            <a:spAutoFit/>
          </a:bodyPr>
          <a:lstStyle/>
          <a:p>
            <a:pPr lvl="0" algn="just" defTabSz="914400" hangingPunct="1">
              <a:spcBef>
                <a:spcPts val="600"/>
              </a:spcBef>
              <a:buSzPct val="80000"/>
            </a:pPr>
            <a:r>
              <a:rPr lang="ru-RU" altLang="ru-RU" sz="2000" kern="1200" dirty="0">
                <a:solidFill>
                  <a:prstClr val="black"/>
                </a:solidFill>
                <a:latin typeface="Calibri" panose="020F0502020204030204" pitchFamily="34" charset="0"/>
                <a:ea typeface="MS Gothic" pitchFamily="49" charset="-128"/>
                <a:cs typeface="Calibri" panose="020F0502020204030204" pitchFamily="34" charset="0"/>
              </a:rPr>
              <a:t> </a:t>
            </a:r>
            <a:r>
              <a:rPr lang="ru-RU" altLang="ru-RU" sz="3600" kern="1200" dirty="0">
                <a:solidFill>
                  <a:prstClr val="black"/>
                </a:solidFill>
                <a:latin typeface="Times New Roman" panose="02020603050405020304" pitchFamily="18" charset="0"/>
                <a:ea typeface="MS Gothic" pitchFamily="49" charset="-128"/>
                <a:cs typeface="Times New Roman" panose="02020603050405020304" pitchFamily="18" charset="0"/>
              </a:rPr>
              <a:t>Или:</a:t>
            </a:r>
          </a:p>
          <a:p>
            <a:pPr lvl="0" algn="just" defTabSz="914400" hangingPunct="1">
              <a:spcBef>
                <a:spcPts val="600"/>
              </a:spcBef>
              <a:buSzPct val="80000"/>
            </a:pPr>
            <a:r>
              <a:rPr lang="ru-RU" altLang="ru-RU" sz="3600" kern="1200" dirty="0">
                <a:solidFill>
                  <a:prstClr val="black"/>
                </a:solidFill>
                <a:latin typeface="Times New Roman" panose="02020603050405020304" pitchFamily="18" charset="0"/>
                <a:ea typeface="MS Gothic" pitchFamily="49" charset="-128"/>
                <a:cs typeface="Times New Roman" panose="02020603050405020304" pitchFamily="18" charset="0"/>
              </a:rPr>
              <a:t>1.1. Познание человеком самого себя.</a:t>
            </a:r>
          </a:p>
          <a:p>
            <a:pPr lvl="0" algn="just" defTabSz="914400" hangingPunct="1">
              <a:spcBef>
                <a:spcPts val="600"/>
              </a:spcBef>
              <a:buSzPct val="80000"/>
            </a:pPr>
            <a:r>
              <a:rPr lang="ru-RU" altLang="ru-RU" sz="3600" kern="1200" dirty="0">
                <a:solidFill>
                  <a:prstClr val="black"/>
                </a:solidFill>
                <a:latin typeface="Times New Roman" panose="02020603050405020304" pitchFamily="18" charset="0"/>
                <a:ea typeface="MS Gothic" pitchFamily="49" charset="-128"/>
                <a:cs typeface="Times New Roman" panose="02020603050405020304" pitchFamily="18" charset="0"/>
              </a:rPr>
              <a:t>1.2. Свобода человека и ее ограничения.</a:t>
            </a:r>
          </a:p>
          <a:p>
            <a:pPr lvl="0" algn="just" defTabSz="914400" hangingPunct="1">
              <a:spcBef>
                <a:spcPts val="600"/>
              </a:spcBef>
              <a:buSzPct val="80000"/>
            </a:pPr>
            <a:r>
              <a:rPr lang="ru-RU" altLang="ru-RU" sz="3600" kern="1200" dirty="0">
                <a:solidFill>
                  <a:prstClr val="black"/>
                </a:solidFill>
                <a:latin typeface="Times New Roman" panose="02020603050405020304" pitchFamily="18" charset="0"/>
                <a:ea typeface="MS Gothic" pitchFamily="49" charset="-128"/>
                <a:cs typeface="Times New Roman" panose="02020603050405020304" pitchFamily="18" charset="0"/>
              </a:rPr>
              <a:t>2.1. Человек и общество</a:t>
            </a:r>
          </a:p>
          <a:p>
            <a:pPr lvl="0" algn="just" defTabSz="914400" hangingPunct="1">
              <a:spcBef>
                <a:spcPts val="600"/>
              </a:spcBef>
              <a:buSzPct val="80000"/>
            </a:pPr>
            <a:r>
              <a:rPr lang="ru-RU" altLang="ru-RU" sz="3600" kern="1200" dirty="0">
                <a:solidFill>
                  <a:prstClr val="black"/>
                </a:solidFill>
                <a:latin typeface="Times New Roman" panose="02020603050405020304" pitchFamily="18" charset="0"/>
                <a:ea typeface="MS Gothic" pitchFamily="49" charset="-128"/>
                <a:cs typeface="Times New Roman" panose="02020603050405020304" pitchFamily="18" charset="0"/>
              </a:rPr>
              <a:t>2.2. Родина, государство, гражданская позиция человека</a:t>
            </a:r>
          </a:p>
          <a:p>
            <a:pPr lvl="0" algn="just" defTabSz="914400" hangingPunct="1">
              <a:spcBef>
                <a:spcPts val="600"/>
              </a:spcBef>
              <a:buSzPct val="80000"/>
            </a:pPr>
            <a:r>
              <a:rPr lang="ru-RU" altLang="ru-RU" sz="3600" kern="1200" dirty="0">
                <a:solidFill>
                  <a:prstClr val="black"/>
                </a:solidFill>
                <a:latin typeface="Times New Roman" panose="02020603050405020304" pitchFamily="18" charset="0"/>
                <a:ea typeface="MS Gothic" pitchFamily="49" charset="-128"/>
                <a:cs typeface="Times New Roman" panose="02020603050405020304" pitchFamily="18" charset="0"/>
              </a:rPr>
              <a:t>3.1. Наука и человек.</a:t>
            </a:r>
          </a:p>
          <a:p>
            <a:pPr lvl="0" algn="just" defTabSz="914400" hangingPunct="1">
              <a:spcBef>
                <a:spcPts val="600"/>
              </a:spcBef>
              <a:buSzPct val="80000"/>
            </a:pPr>
            <a:r>
              <a:rPr lang="ru-RU" altLang="ru-RU" sz="3600" kern="1200" dirty="0">
                <a:solidFill>
                  <a:prstClr val="black"/>
                </a:solidFill>
                <a:latin typeface="Times New Roman" panose="02020603050405020304" pitchFamily="18" charset="0"/>
                <a:ea typeface="MS Gothic" pitchFamily="49" charset="-128"/>
                <a:cs typeface="Times New Roman" panose="02020603050405020304" pitchFamily="18" charset="0"/>
              </a:rPr>
              <a:t>3.2. Искусство и человек.</a:t>
            </a:r>
          </a:p>
        </p:txBody>
      </p:sp>
    </p:spTree>
    <p:extLst>
      <p:ext uri="{BB962C8B-B14F-4D97-AF65-F5344CB8AC3E}">
        <p14:creationId xmlns:p14="http://schemas.microsoft.com/office/powerpoint/2010/main" val="1073303560"/>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Нажмите дважды"/>
          <p:cNvSpPr txBox="1">
            <a:spLocks noGrp="1"/>
          </p:cNvSpPr>
          <p:nvPr>
            <p:ph type="ctrTitle"/>
          </p:nvPr>
        </p:nvSpPr>
        <p:spPr>
          <a:prstGeom prst="rect">
            <a:avLst/>
          </a:prstGeom>
        </p:spPr>
        <p:txBody>
          <a:bodyPr>
            <a:normAutofit fontScale="90000"/>
          </a:bodyPr>
          <a:lstStyle/>
          <a:p>
            <a:endParaRPr/>
          </a:p>
        </p:txBody>
      </p:sp>
      <p:sp>
        <p:nvSpPr>
          <p:cNvPr id="101" name="Нажмите дважды"/>
          <p:cNvSpPr txBox="1">
            <a:spLocks noGrp="1"/>
          </p:cNvSpPr>
          <p:nvPr>
            <p:ph type="subTitle" sz="quarter" idx="1"/>
          </p:nvPr>
        </p:nvSpPr>
        <p:spPr>
          <a:prstGeom prst="rect">
            <a:avLst/>
          </a:prstGeom>
        </p:spPr>
        <p:txBody>
          <a:bodyPr/>
          <a:lstStyle/>
          <a:p>
            <a:endParaRPr/>
          </a:p>
        </p:txBody>
      </p:sp>
      <p:pic>
        <p:nvPicPr>
          <p:cNvPr id="102"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3"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4"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5" name="Изображение" descr="Изображение"/>
          <p:cNvPicPr>
            <a:picLocks noChangeAspect="1"/>
          </p:cNvPicPr>
          <p:nvPr/>
        </p:nvPicPr>
        <p:blipFill>
          <a:blip r:embed="rId2">
            <a:extLst/>
          </a:blip>
          <a:stretch>
            <a:fillRect/>
          </a:stretch>
        </p:blipFill>
        <p:spPr>
          <a:xfrm>
            <a:off x="-25896" y="0"/>
            <a:ext cx="9144000" cy="9144000"/>
          </a:xfrm>
          <a:prstGeom prst="rect">
            <a:avLst/>
          </a:prstGeom>
          <a:ln w="12700">
            <a:miter lim="400000"/>
          </a:ln>
        </p:spPr>
      </p:pic>
      <p:graphicFrame>
        <p:nvGraphicFramePr>
          <p:cNvPr id="3" name="Таблица 2"/>
          <p:cNvGraphicFramePr>
            <a:graphicFrameLocks noGrp="1"/>
          </p:cNvGraphicFramePr>
          <p:nvPr>
            <p:extLst>
              <p:ext uri="{D42A27DB-BD31-4B8C-83A1-F6EECF244321}">
                <p14:modId xmlns:p14="http://schemas.microsoft.com/office/powerpoint/2010/main" val="3287712845"/>
              </p:ext>
            </p:extLst>
          </p:nvPr>
        </p:nvGraphicFramePr>
        <p:xfrm>
          <a:off x="251520" y="2195732"/>
          <a:ext cx="8712967" cy="5160582"/>
        </p:xfrm>
        <a:graphic>
          <a:graphicData uri="http://schemas.openxmlformats.org/drawingml/2006/table">
            <a:tbl>
              <a:tblPr firstRow="1" firstCol="1" bandRow="1"/>
              <a:tblGrid>
                <a:gridCol w="1474855">
                  <a:extLst>
                    <a:ext uri="{9D8B030D-6E8A-4147-A177-3AD203B41FA5}">
                      <a16:colId xmlns:a16="http://schemas.microsoft.com/office/drawing/2014/main" val="20000"/>
                    </a:ext>
                  </a:extLst>
                </a:gridCol>
                <a:gridCol w="7238112">
                  <a:extLst>
                    <a:ext uri="{9D8B030D-6E8A-4147-A177-3AD203B41FA5}">
                      <a16:colId xmlns:a16="http://schemas.microsoft.com/office/drawing/2014/main" val="20001"/>
                    </a:ext>
                  </a:extLst>
                </a:gridCol>
              </a:tblGrid>
              <a:tr h="648076">
                <a:tc>
                  <a:txBody>
                    <a:bodyPr/>
                    <a:lstStyle/>
                    <a:p>
                      <a:pPr algn="ctr">
                        <a:spcAft>
                          <a:spcPts val="0"/>
                        </a:spcAft>
                      </a:pPr>
                      <a:r>
                        <a:rPr lang="ru-RU" sz="24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Номер</a:t>
                      </a:r>
                      <a:endParaRPr lang="ru-RU"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24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Тема</a:t>
                      </a:r>
                      <a:endParaRPr lang="ru-RU"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592069">
                <a:tc>
                  <a:txBody>
                    <a:bodyPr/>
                    <a:lstStyle/>
                    <a:p>
                      <a:pPr algn="ctr">
                        <a:spcAft>
                          <a:spcPts val="0"/>
                        </a:spcAft>
                      </a:pPr>
                      <a:r>
                        <a:rPr lang="ru-RU"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147</a:t>
                      </a:r>
                      <a:endParaRPr lang="ru-RU"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ru-RU"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О чём люди чаще всего мечтают?</a:t>
                      </a:r>
                      <a:endParaRPr lang="ru-RU"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60063">
                <a:tc>
                  <a:txBody>
                    <a:bodyPr/>
                    <a:lstStyle/>
                    <a:p>
                      <a:pPr algn="ctr">
                        <a:spcAft>
                          <a:spcPts val="0"/>
                        </a:spcAft>
                      </a:pPr>
                      <a:r>
                        <a:rPr lang="ru-RU" sz="24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249</a:t>
                      </a:r>
                      <a:endParaRPr lang="ru-RU"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ru-RU"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Чем опасно равнодушие?</a:t>
                      </a:r>
                      <a:endParaRPr lang="ru-RU"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120124">
                <a:tc>
                  <a:txBody>
                    <a:bodyPr/>
                    <a:lstStyle/>
                    <a:p>
                      <a:pPr algn="ctr">
                        <a:spcAft>
                          <a:spcPts val="0"/>
                        </a:spcAft>
                      </a:pPr>
                      <a:r>
                        <a:rPr lang="ru-RU" sz="24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311</a:t>
                      </a:r>
                      <a:endParaRPr lang="ru-RU"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ru-RU"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Какая из мыслей М.Ю. Лермонтова Вам ближе: «Я ищу свободы и покоя» или «Так жизнь скучна, когда боренья нет»?</a:t>
                      </a:r>
                      <a:endParaRPr lang="ru-RU"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60063">
                <a:tc>
                  <a:txBody>
                    <a:bodyPr/>
                    <a:lstStyle/>
                    <a:p>
                      <a:pPr algn="ctr">
                        <a:spcAft>
                          <a:spcPts val="0"/>
                        </a:spcAft>
                      </a:pPr>
                      <a:r>
                        <a:rPr lang="ru-RU" sz="24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411</a:t>
                      </a:r>
                      <a:endParaRPr lang="ru-RU"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ru-RU"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Что значит быть гражданином?</a:t>
                      </a:r>
                      <a:endParaRPr lang="ru-RU"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560063">
                <a:tc>
                  <a:txBody>
                    <a:bodyPr/>
                    <a:lstStyle/>
                    <a:p>
                      <a:pPr algn="ctr">
                        <a:spcAft>
                          <a:spcPts val="0"/>
                        </a:spcAft>
                      </a:pPr>
                      <a:r>
                        <a:rPr lang="ru-RU" sz="24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501</a:t>
                      </a:r>
                      <a:endParaRPr lang="ru-RU"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ru-RU"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Человек науки – каким он должен быть?</a:t>
                      </a:r>
                      <a:endParaRPr lang="ru-RU"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120124">
                <a:tc>
                  <a:txBody>
                    <a:bodyPr/>
                    <a:lstStyle/>
                    <a:p>
                      <a:pPr algn="ctr">
                        <a:spcAft>
                          <a:spcPts val="0"/>
                        </a:spcAft>
                      </a:pPr>
                      <a:r>
                        <a:rPr lang="ru-RU" sz="24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629</a:t>
                      </a:r>
                      <a:endParaRPr lang="ru-RU"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ru-RU"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Разделяете ли Вы мнение о том, что речевая культура человека – зеркало его</a:t>
                      </a:r>
                      <a:endParaRPr lang="ru-RU"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ru-RU"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духовной культуры?</a:t>
                      </a:r>
                      <a:endParaRPr lang="ru-RU"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59337754"/>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Нажмите дважды"/>
          <p:cNvSpPr txBox="1">
            <a:spLocks noGrp="1"/>
          </p:cNvSpPr>
          <p:nvPr>
            <p:ph type="ctrTitle"/>
          </p:nvPr>
        </p:nvSpPr>
        <p:spPr>
          <a:prstGeom prst="rect">
            <a:avLst/>
          </a:prstGeom>
        </p:spPr>
        <p:txBody>
          <a:bodyPr>
            <a:normAutofit fontScale="90000"/>
          </a:bodyPr>
          <a:lstStyle/>
          <a:p>
            <a:endParaRPr/>
          </a:p>
        </p:txBody>
      </p:sp>
      <p:sp>
        <p:nvSpPr>
          <p:cNvPr id="101" name="Нажмите дважды"/>
          <p:cNvSpPr txBox="1">
            <a:spLocks noGrp="1"/>
          </p:cNvSpPr>
          <p:nvPr>
            <p:ph type="subTitle" sz="quarter" idx="1"/>
          </p:nvPr>
        </p:nvSpPr>
        <p:spPr>
          <a:prstGeom prst="rect">
            <a:avLst/>
          </a:prstGeom>
        </p:spPr>
        <p:txBody>
          <a:bodyPr/>
          <a:lstStyle/>
          <a:p>
            <a:endParaRPr/>
          </a:p>
        </p:txBody>
      </p:sp>
      <p:pic>
        <p:nvPicPr>
          <p:cNvPr id="102"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3"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4"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5"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sp>
        <p:nvSpPr>
          <p:cNvPr id="2" name="Прямоугольник 1"/>
          <p:cNvSpPr/>
          <p:nvPr/>
        </p:nvSpPr>
        <p:spPr>
          <a:xfrm>
            <a:off x="0" y="1259632"/>
            <a:ext cx="8748464" cy="7478970"/>
          </a:xfrm>
          <a:prstGeom prst="rect">
            <a:avLst/>
          </a:prstGeom>
        </p:spPr>
        <p:txBody>
          <a:bodyPr wrap="square">
            <a:spAutoFit/>
          </a:bodyPr>
          <a:lstStyle/>
          <a:p>
            <a:pPr lvl="0" algn="just" defTabSz="914400" hangingPunct="1"/>
            <a:r>
              <a:rPr lang="ru-RU" sz="2000" kern="1200" dirty="0">
                <a:latin typeface="Times New Roman" panose="02020603050405020304" pitchFamily="18" charset="0"/>
                <a:ea typeface="+mn-ea"/>
                <a:cs typeface="Times New Roman" panose="02020603050405020304" pitchFamily="18" charset="0"/>
              </a:rPr>
              <a:t> </a:t>
            </a:r>
            <a:r>
              <a:rPr lang="ru-RU" sz="2000" kern="1200" dirty="0" smtClean="0">
                <a:latin typeface="Times New Roman" panose="02020603050405020304" pitchFamily="18" charset="0"/>
                <a:ea typeface="+mn-ea"/>
                <a:cs typeface="Times New Roman" panose="02020603050405020304" pitchFamily="18" charset="0"/>
              </a:rPr>
              <a:t>	</a:t>
            </a:r>
            <a:r>
              <a:rPr lang="ru-RU" sz="2400" kern="1200" dirty="0" smtClean="0">
                <a:latin typeface="Times New Roman" panose="02020603050405020304" pitchFamily="18" charset="0"/>
                <a:ea typeface="+mn-ea"/>
                <a:cs typeface="Times New Roman" panose="02020603050405020304" pitchFamily="18" charset="0"/>
              </a:rPr>
              <a:t>Напишите </a:t>
            </a:r>
            <a:r>
              <a:rPr lang="ru-RU" sz="2400" kern="1200" dirty="0">
                <a:latin typeface="Times New Roman" panose="02020603050405020304" pitchFamily="18" charset="0"/>
                <a:ea typeface="+mn-ea"/>
                <a:cs typeface="Times New Roman" panose="02020603050405020304" pitchFamily="18" charset="0"/>
              </a:rPr>
              <a:t>сочинение-рассуждение на тему </a:t>
            </a:r>
            <a:r>
              <a:rPr lang="ru-RU" sz="2400" b="1" kern="1200" dirty="0">
                <a:latin typeface="Times New Roman" panose="02020603050405020304" pitchFamily="18" charset="0"/>
                <a:ea typeface="+mn-ea"/>
                <a:cs typeface="Times New Roman" panose="02020603050405020304" pitchFamily="18" charset="0"/>
              </a:rPr>
              <a:t>«Почему в жизни человека важна мама?»</a:t>
            </a:r>
            <a:r>
              <a:rPr lang="ru-RU" sz="2400" kern="1200" dirty="0">
                <a:latin typeface="Times New Roman" panose="02020603050405020304" pitchFamily="18" charset="0"/>
                <a:ea typeface="+mn-ea"/>
                <a:cs typeface="Times New Roman" panose="02020603050405020304" pitchFamily="18" charset="0"/>
              </a:rPr>
              <a:t>. Дайте определение выражению </a:t>
            </a:r>
            <a:r>
              <a:rPr lang="ru-RU" sz="2400" b="1" kern="1200" dirty="0">
                <a:latin typeface="Times New Roman" panose="02020603050405020304" pitchFamily="18" charset="0"/>
                <a:ea typeface="+mn-ea"/>
                <a:cs typeface="Times New Roman" panose="02020603050405020304" pitchFamily="18" charset="0"/>
              </a:rPr>
              <a:t>МАТЕРИНСКАЯ ЛЮБОВЬ </a:t>
            </a:r>
            <a:r>
              <a:rPr lang="ru-RU" sz="2400" kern="1200" dirty="0">
                <a:latin typeface="Times New Roman" panose="02020603050405020304" pitchFamily="18" charset="0"/>
                <a:ea typeface="+mn-ea"/>
                <a:cs typeface="Times New Roman" panose="02020603050405020304" pitchFamily="18" charset="0"/>
              </a:rPr>
              <a:t>и прокомментируйте его, ответив на вопрос, сформулированный в теме сочинения. </a:t>
            </a:r>
          </a:p>
          <a:p>
            <a:pPr lvl="0" algn="just" defTabSz="914400" hangingPunct="1"/>
            <a:r>
              <a:rPr lang="ru-RU" sz="2400" kern="1200" dirty="0" smtClean="0">
                <a:latin typeface="Times New Roman" panose="02020603050405020304" pitchFamily="18" charset="0"/>
                <a:ea typeface="+mn-ea"/>
                <a:cs typeface="Times New Roman" panose="02020603050405020304" pitchFamily="18" charset="0"/>
              </a:rPr>
              <a:t>	Приведите </a:t>
            </a:r>
            <a:r>
              <a:rPr lang="ru-RU" sz="2400" kern="1200" dirty="0">
                <a:latin typeface="Times New Roman" panose="02020603050405020304" pitchFamily="18" charset="0"/>
                <a:ea typeface="+mn-ea"/>
                <a:cs typeface="Times New Roman" panose="02020603050405020304" pitchFamily="18" charset="0"/>
              </a:rPr>
              <a:t>в сочинении </a:t>
            </a:r>
            <a:r>
              <a:rPr lang="ru-RU" sz="2400" b="1" kern="1200" dirty="0">
                <a:latin typeface="Times New Roman" panose="02020603050405020304" pitchFamily="18" charset="0"/>
                <a:ea typeface="+mn-ea"/>
                <a:cs typeface="Times New Roman" panose="02020603050405020304" pitchFamily="18" charset="0"/>
              </a:rPr>
              <a:t>два</a:t>
            </a:r>
            <a:r>
              <a:rPr lang="ru-RU" sz="2400" kern="1200" dirty="0">
                <a:latin typeface="Times New Roman" panose="02020603050405020304" pitchFamily="18" charset="0"/>
                <a:ea typeface="+mn-ea"/>
                <a:cs typeface="Times New Roman" panose="02020603050405020304" pitchFamily="18" charset="0"/>
              </a:rPr>
              <a:t> примера, подтверждающих Ваши рассуждения: </a:t>
            </a:r>
            <a:r>
              <a:rPr lang="ru-RU" sz="2400" b="1" kern="1200" dirty="0">
                <a:latin typeface="Times New Roman" panose="02020603050405020304" pitchFamily="18" charset="0"/>
                <a:ea typeface="+mn-ea"/>
                <a:cs typeface="Times New Roman" panose="02020603050405020304" pitchFamily="18" charset="0"/>
              </a:rPr>
              <a:t>один </a:t>
            </a:r>
            <a:r>
              <a:rPr lang="ru-RU" sz="2400" kern="1200" dirty="0">
                <a:latin typeface="Times New Roman" panose="02020603050405020304" pitchFamily="18" charset="0"/>
                <a:ea typeface="+mn-ea"/>
                <a:cs typeface="Times New Roman" panose="02020603050405020304" pitchFamily="18" charset="0"/>
              </a:rPr>
              <a:t>пример приведите из прочитанного текста, а </a:t>
            </a:r>
            <a:r>
              <a:rPr lang="ru-RU" sz="2400" b="1" kern="1200" dirty="0">
                <a:latin typeface="Times New Roman" panose="02020603050405020304" pitchFamily="18" charset="0"/>
                <a:ea typeface="+mn-ea"/>
                <a:cs typeface="Times New Roman" panose="02020603050405020304" pitchFamily="18" charset="0"/>
              </a:rPr>
              <a:t>другой</a:t>
            </a:r>
            <a:r>
              <a:rPr lang="ru-RU" sz="2400" kern="1200" dirty="0">
                <a:latin typeface="Times New Roman" panose="02020603050405020304" pitchFamily="18" charset="0"/>
                <a:ea typeface="+mn-ea"/>
                <a:cs typeface="Times New Roman" panose="02020603050405020304" pitchFamily="18" charset="0"/>
              </a:rPr>
              <a:t> – </a:t>
            </a:r>
            <a:r>
              <a:rPr lang="ru-RU" sz="2400" b="1" kern="1200" dirty="0">
                <a:latin typeface="Times New Roman" panose="02020603050405020304" pitchFamily="18" charset="0"/>
                <a:ea typeface="+mn-ea"/>
                <a:cs typeface="Times New Roman" panose="02020603050405020304" pitchFamily="18" charset="0"/>
              </a:rPr>
              <a:t>из прочитанного текста </a:t>
            </a:r>
            <a:r>
              <a:rPr lang="ru-RU" sz="2400" b="1" i="1" kern="1200" dirty="0">
                <a:latin typeface="Times New Roman" panose="02020603050405020304" pitchFamily="18" charset="0"/>
                <a:ea typeface="+mn-ea"/>
                <a:cs typeface="Times New Roman" panose="02020603050405020304" pitchFamily="18" charset="0"/>
              </a:rPr>
              <a:t>(в формулировку задания 13.3 в соответствии с критериями </a:t>
            </a:r>
            <a:r>
              <a:rPr lang="ru-RU" sz="2400" b="1" i="1" kern="1200" dirty="0" smtClean="0">
                <a:latin typeface="Times New Roman" panose="02020603050405020304" pitchFamily="18" charset="0"/>
                <a:ea typeface="+mn-ea"/>
                <a:cs typeface="Times New Roman" panose="02020603050405020304" pitchFamily="18" charset="0"/>
              </a:rPr>
              <a:t> оценивания </a:t>
            </a:r>
            <a:r>
              <a:rPr lang="ru-RU" sz="2400" b="1" i="1" kern="1200" dirty="0">
                <a:latin typeface="Times New Roman" panose="02020603050405020304" pitchFamily="18" charset="0"/>
                <a:ea typeface="+mn-ea"/>
                <a:cs typeface="Times New Roman" panose="02020603050405020304" pitchFamily="18" charset="0"/>
              </a:rPr>
              <a:t>включена возможность приводить экзаменуемым примеры только из прочитанного текста)</a:t>
            </a:r>
            <a:r>
              <a:rPr lang="ru-RU" sz="2400" b="1" kern="1200" dirty="0">
                <a:latin typeface="Times New Roman" panose="02020603050405020304" pitchFamily="18" charset="0"/>
                <a:ea typeface="+mn-ea"/>
                <a:cs typeface="Times New Roman" panose="02020603050405020304" pitchFamily="18" charset="0"/>
              </a:rPr>
              <a:t> или из Вашего жизненного опыта. (</a:t>
            </a:r>
            <a:r>
              <a:rPr lang="ru-RU" sz="2400" b="1" i="1" kern="1200" dirty="0">
                <a:latin typeface="Times New Roman" panose="02020603050405020304" pitchFamily="18" charset="0"/>
                <a:ea typeface="+mn-ea"/>
                <a:cs typeface="Times New Roman" panose="02020603050405020304" pitchFamily="18" charset="0"/>
              </a:rPr>
              <a:t>Не допускается обращение к таким жанрам, как комикс, аниме, </a:t>
            </a:r>
            <a:r>
              <a:rPr lang="ru-RU" sz="2400" b="1" i="1" kern="1200" dirty="0" err="1">
                <a:latin typeface="Times New Roman" panose="02020603050405020304" pitchFamily="18" charset="0"/>
                <a:ea typeface="+mn-ea"/>
                <a:cs typeface="Times New Roman" panose="02020603050405020304" pitchFamily="18" charset="0"/>
              </a:rPr>
              <a:t>манга</a:t>
            </a:r>
            <a:r>
              <a:rPr lang="ru-RU" sz="2400" b="1" i="1" kern="1200" dirty="0">
                <a:latin typeface="Times New Roman" panose="02020603050405020304" pitchFamily="18" charset="0"/>
                <a:ea typeface="+mn-ea"/>
                <a:cs typeface="Times New Roman" panose="02020603050405020304" pitchFamily="18" charset="0"/>
              </a:rPr>
              <a:t>, </a:t>
            </a:r>
            <a:r>
              <a:rPr lang="ru-RU" sz="2400" b="1" i="1" kern="1200" dirty="0" err="1">
                <a:latin typeface="Times New Roman" panose="02020603050405020304" pitchFamily="18" charset="0"/>
                <a:ea typeface="+mn-ea"/>
                <a:cs typeface="Times New Roman" panose="02020603050405020304" pitchFamily="18" charset="0"/>
              </a:rPr>
              <a:t>фанфик</a:t>
            </a:r>
            <a:r>
              <a:rPr lang="ru-RU" sz="2400" b="1" i="1" kern="1200" dirty="0">
                <a:latin typeface="Times New Roman" panose="02020603050405020304" pitchFamily="18" charset="0"/>
                <a:ea typeface="+mn-ea"/>
                <a:cs typeface="Times New Roman" panose="02020603050405020304" pitchFamily="18" charset="0"/>
              </a:rPr>
              <a:t>, графический роман, компьютерная игра. </a:t>
            </a:r>
            <a:r>
              <a:rPr lang="ru-RU" sz="2400" b="1" kern="1200" dirty="0">
                <a:latin typeface="Times New Roman" panose="02020603050405020304" pitchFamily="18" charset="0"/>
                <a:ea typeface="+mn-ea"/>
                <a:cs typeface="Times New Roman" panose="02020603050405020304" pitchFamily="18" charset="0"/>
              </a:rPr>
              <a:t>Введено ограничение видов примеров из жизненного опыта)</a:t>
            </a:r>
            <a:r>
              <a:rPr lang="ru-RU" sz="2400" kern="1200" dirty="0">
                <a:latin typeface="Times New Roman" panose="02020603050405020304" pitchFamily="18" charset="0"/>
                <a:ea typeface="+mn-ea"/>
                <a:cs typeface="Times New Roman" panose="02020603050405020304" pitchFamily="18" charset="0"/>
              </a:rPr>
              <a:t> Приводя примеры, Вы можете использовать различные способы обращения к прочитанному тексту. </a:t>
            </a:r>
          </a:p>
          <a:p>
            <a:pPr lvl="0" algn="just" defTabSz="914400" hangingPunct="1"/>
            <a:r>
              <a:rPr lang="ru-RU" sz="2400" kern="1200" dirty="0" smtClean="0">
                <a:latin typeface="Times New Roman" panose="02020603050405020304" pitchFamily="18" charset="0"/>
                <a:ea typeface="+mn-ea"/>
                <a:cs typeface="Times New Roman" panose="02020603050405020304" pitchFamily="18" charset="0"/>
              </a:rPr>
              <a:t>	Объём </a:t>
            </a:r>
            <a:r>
              <a:rPr lang="ru-RU" sz="2400" kern="1200" dirty="0">
                <a:latin typeface="Times New Roman" panose="02020603050405020304" pitchFamily="18" charset="0"/>
                <a:ea typeface="+mn-ea"/>
                <a:cs typeface="Times New Roman" panose="02020603050405020304" pitchFamily="18" charset="0"/>
              </a:rPr>
              <a:t>сочинения должен составлять не менее 70 слов.</a:t>
            </a:r>
          </a:p>
          <a:p>
            <a:pPr lvl="0" algn="just" defTabSz="914400" hangingPunct="1"/>
            <a:r>
              <a:rPr lang="ru-RU" sz="2400" kern="1200" dirty="0" smtClean="0">
                <a:latin typeface="Times New Roman" panose="02020603050405020304" pitchFamily="18" charset="0"/>
                <a:ea typeface="+mn-ea"/>
                <a:cs typeface="Times New Roman" panose="02020603050405020304" pitchFamily="18" charset="0"/>
              </a:rPr>
              <a:t>	Если </a:t>
            </a:r>
            <a:r>
              <a:rPr lang="ru-RU" sz="2400" kern="1200" dirty="0">
                <a:latin typeface="Times New Roman" panose="02020603050405020304" pitchFamily="18" charset="0"/>
                <a:ea typeface="+mn-ea"/>
                <a:cs typeface="Times New Roman" panose="02020603050405020304" pitchFamily="18" charset="0"/>
              </a:rPr>
              <a:t>сочинение представляет собой полностью переписанный или пересказанный исходный текст без каких бы то ни было комментариев, то такая работа оценивается нулём </a:t>
            </a:r>
            <a:r>
              <a:rPr lang="ru-RU" sz="2400" kern="1200" dirty="0" smtClean="0">
                <a:latin typeface="Times New Roman" panose="02020603050405020304" pitchFamily="18" charset="0"/>
                <a:ea typeface="+mn-ea"/>
                <a:cs typeface="Times New Roman" panose="02020603050405020304" pitchFamily="18" charset="0"/>
              </a:rPr>
              <a:t>баллов. Сочинение </a:t>
            </a:r>
            <a:r>
              <a:rPr lang="ru-RU" sz="2400" kern="1200" dirty="0">
                <a:latin typeface="Times New Roman" panose="02020603050405020304" pitchFamily="18" charset="0"/>
                <a:ea typeface="+mn-ea"/>
                <a:cs typeface="Times New Roman" panose="02020603050405020304" pitchFamily="18" charset="0"/>
              </a:rPr>
              <a:t>пишите аккуратно, разборчивым почерком.</a:t>
            </a:r>
            <a:r>
              <a:rPr lang="ru-RU" sz="2400" b="1" kern="1200" dirty="0">
                <a:latin typeface="Times New Roman" panose="02020603050405020304" pitchFamily="18" charset="0"/>
                <a:ea typeface="+mn-ea"/>
                <a:cs typeface="Times New Roman" panose="02020603050405020304" pitchFamily="18" charset="0"/>
              </a:rPr>
              <a:t> </a:t>
            </a:r>
            <a:endParaRPr lang="ru-RU" sz="2400" kern="1200" dirty="0">
              <a:latin typeface="Times New Roman" panose="02020603050405020304" pitchFamily="18" charset="0"/>
              <a:ea typeface="+mn-ea"/>
              <a:cs typeface="Times New Roman" panose="02020603050405020304" pitchFamily="18" charset="0"/>
            </a:endParaRPr>
          </a:p>
        </p:txBody>
      </p:sp>
      <p:sp>
        <p:nvSpPr>
          <p:cNvPr id="3" name="Прямоугольник 2"/>
          <p:cNvSpPr/>
          <p:nvPr/>
        </p:nvSpPr>
        <p:spPr>
          <a:xfrm>
            <a:off x="2627784" y="827585"/>
            <a:ext cx="3528392" cy="523220"/>
          </a:xfrm>
          <a:prstGeom prst="rect">
            <a:avLst/>
          </a:prstGeom>
        </p:spPr>
        <p:txBody>
          <a:bodyPr wrap="square">
            <a:spAutoFit/>
          </a:bodyPr>
          <a:lstStyle/>
          <a:p>
            <a:pPr lvl="0" algn="ctr" defTabSz="914400" hangingPunct="1"/>
            <a:r>
              <a:rPr lang="ru-RU" sz="2800" b="1" kern="1200" dirty="0">
                <a:latin typeface="Times New Roman" panose="02020603050405020304" pitchFamily="18" charset="0"/>
                <a:cs typeface="Times New Roman" panose="02020603050405020304" pitchFamily="18" charset="0"/>
              </a:rPr>
              <a:t>Задание </a:t>
            </a:r>
            <a:r>
              <a:rPr lang="ru-RU" sz="2800" b="1" kern="1200" dirty="0" smtClean="0">
                <a:latin typeface="Times New Roman" panose="02020603050405020304" pitchFamily="18" charset="0"/>
                <a:cs typeface="Times New Roman" panose="02020603050405020304" pitchFamily="18" charset="0"/>
              </a:rPr>
              <a:t>13.3</a:t>
            </a:r>
            <a:endParaRPr lang="ru-RU" sz="2800" b="1"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0325707"/>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Нажмите дважды"/>
          <p:cNvSpPr txBox="1">
            <a:spLocks noGrp="1"/>
          </p:cNvSpPr>
          <p:nvPr>
            <p:ph type="ctrTitle"/>
          </p:nvPr>
        </p:nvSpPr>
        <p:spPr>
          <a:prstGeom prst="rect">
            <a:avLst/>
          </a:prstGeom>
        </p:spPr>
        <p:txBody>
          <a:bodyPr>
            <a:normAutofit fontScale="90000"/>
          </a:bodyPr>
          <a:lstStyle/>
          <a:p>
            <a:endParaRPr/>
          </a:p>
        </p:txBody>
      </p:sp>
      <p:sp>
        <p:nvSpPr>
          <p:cNvPr id="101" name="Нажмите дважды"/>
          <p:cNvSpPr txBox="1">
            <a:spLocks noGrp="1"/>
          </p:cNvSpPr>
          <p:nvPr>
            <p:ph type="subTitle" sz="quarter" idx="1"/>
          </p:nvPr>
        </p:nvSpPr>
        <p:spPr>
          <a:prstGeom prst="rect">
            <a:avLst/>
          </a:prstGeom>
        </p:spPr>
        <p:txBody>
          <a:bodyPr/>
          <a:lstStyle/>
          <a:p>
            <a:endParaRPr/>
          </a:p>
        </p:txBody>
      </p:sp>
      <p:pic>
        <p:nvPicPr>
          <p:cNvPr id="102"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3"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4"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5" name="Изображение" descr="Изображение"/>
          <p:cNvPicPr>
            <a:picLocks noChangeAspect="1"/>
          </p:cNvPicPr>
          <p:nvPr/>
        </p:nvPicPr>
        <p:blipFill>
          <a:blip r:embed="rId2">
            <a:extLst/>
          </a:blip>
          <a:stretch>
            <a:fillRect/>
          </a:stretch>
        </p:blipFill>
        <p:spPr>
          <a:xfrm>
            <a:off x="-25896" y="0"/>
            <a:ext cx="9144000" cy="9144000"/>
          </a:xfrm>
          <a:prstGeom prst="rect">
            <a:avLst/>
          </a:prstGeom>
          <a:ln w="12700">
            <a:miter lim="400000"/>
          </a:ln>
        </p:spPr>
      </p:pic>
      <p:sp>
        <p:nvSpPr>
          <p:cNvPr id="2" name="Прямоугольник 1"/>
          <p:cNvSpPr/>
          <p:nvPr/>
        </p:nvSpPr>
        <p:spPr>
          <a:xfrm>
            <a:off x="323529" y="1463457"/>
            <a:ext cx="8568952" cy="5724644"/>
          </a:xfrm>
          <a:prstGeom prst="rect">
            <a:avLst/>
          </a:prstGeom>
        </p:spPr>
        <p:txBody>
          <a:bodyPr wrap="square">
            <a:spAutoFit/>
          </a:bodyPr>
          <a:lstStyle/>
          <a:p>
            <a:pPr lvl="0" algn="just" defTabSz="914400" hangingPunct="1">
              <a:spcBef>
                <a:spcPts val="600"/>
              </a:spcBef>
              <a:buSzPct val="80000"/>
            </a:pPr>
            <a:r>
              <a:rPr lang="ru-RU" altLang="ru-RU" sz="3600" kern="1200" dirty="0">
                <a:solidFill>
                  <a:prstClr val="black"/>
                </a:solidFill>
                <a:latin typeface="Times New Roman" panose="02020603050405020304" pitchFamily="18" charset="0"/>
                <a:ea typeface="MS Gothic" pitchFamily="49" charset="-128"/>
                <a:cs typeface="Times New Roman" panose="02020603050405020304" pitchFamily="18" charset="0"/>
              </a:rPr>
              <a:t>То есть из каждого направления (всего их три) будут предложены 2 темы для написания итогового сочинения. </a:t>
            </a:r>
          </a:p>
          <a:p>
            <a:pPr lvl="0" algn="just" defTabSz="914400" hangingPunct="1">
              <a:spcBef>
                <a:spcPts val="600"/>
              </a:spcBef>
              <a:buSzPct val="80000"/>
            </a:pPr>
            <a:r>
              <a:rPr lang="ru-RU" altLang="ru-RU" sz="3600" kern="1200" dirty="0">
                <a:solidFill>
                  <a:prstClr val="black"/>
                </a:solidFill>
                <a:latin typeface="Times New Roman" panose="02020603050405020304" pitchFamily="18" charset="0"/>
                <a:ea typeface="MS Gothic" pitchFamily="49" charset="-128"/>
                <a:cs typeface="Times New Roman" panose="02020603050405020304" pitchFamily="18" charset="0"/>
              </a:rPr>
              <a:t>Темы итогового сочинения будут собираться из тех тем, которые использовались в прошлые годы, но в дальнейшем закрытый  банк тем итогового сочинения будет ежегодно пополняться новыми темами. </a:t>
            </a:r>
          </a:p>
          <a:p>
            <a:pPr lvl="0" algn="just" defTabSz="914400" hangingPunct="1">
              <a:spcBef>
                <a:spcPts val="600"/>
              </a:spcBef>
              <a:buSzPct val="80000"/>
            </a:pPr>
            <a:r>
              <a:rPr lang="ru-RU" altLang="ru-RU" kern="1200" dirty="0">
                <a:solidFill>
                  <a:prstClr val="black"/>
                </a:solidFill>
                <a:latin typeface="Calibri" panose="020F0502020204030204" pitchFamily="34" charset="0"/>
                <a:ea typeface="MS Gothic" pitchFamily="49" charset="-128"/>
                <a:cs typeface="Calibri" panose="020F0502020204030204" pitchFamily="34" charset="0"/>
              </a:rPr>
              <a:t> </a:t>
            </a:r>
            <a:r>
              <a:rPr lang="ru-RU" altLang="ru-RU" kern="1200" dirty="0">
                <a:latin typeface="Times New Roman" pitchFamily="18" charset="0"/>
                <a:ea typeface="MS Gothic" pitchFamily="49" charset="-128"/>
                <a:cs typeface="+mn-cs"/>
              </a:rPr>
              <a:t>	</a:t>
            </a:r>
          </a:p>
        </p:txBody>
      </p:sp>
    </p:spTree>
    <p:extLst>
      <p:ext uri="{BB962C8B-B14F-4D97-AF65-F5344CB8AC3E}">
        <p14:creationId xmlns:p14="http://schemas.microsoft.com/office/powerpoint/2010/main" val="1246245739"/>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Нажмите дважды"/>
          <p:cNvSpPr txBox="1">
            <a:spLocks noGrp="1"/>
          </p:cNvSpPr>
          <p:nvPr>
            <p:ph type="ctrTitle"/>
          </p:nvPr>
        </p:nvSpPr>
        <p:spPr>
          <a:prstGeom prst="rect">
            <a:avLst/>
          </a:prstGeom>
        </p:spPr>
        <p:txBody>
          <a:bodyPr>
            <a:normAutofit fontScale="90000"/>
          </a:bodyPr>
          <a:lstStyle/>
          <a:p>
            <a:endParaRPr/>
          </a:p>
        </p:txBody>
      </p:sp>
      <p:sp>
        <p:nvSpPr>
          <p:cNvPr id="101" name="Нажмите дважды"/>
          <p:cNvSpPr txBox="1">
            <a:spLocks noGrp="1"/>
          </p:cNvSpPr>
          <p:nvPr>
            <p:ph type="subTitle" sz="quarter" idx="1"/>
          </p:nvPr>
        </p:nvSpPr>
        <p:spPr>
          <a:prstGeom prst="rect">
            <a:avLst/>
          </a:prstGeom>
        </p:spPr>
        <p:txBody>
          <a:bodyPr/>
          <a:lstStyle/>
          <a:p>
            <a:endParaRPr/>
          </a:p>
        </p:txBody>
      </p:sp>
      <p:pic>
        <p:nvPicPr>
          <p:cNvPr id="102"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3"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4"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5" name="Изображение" descr="Изображение"/>
          <p:cNvPicPr>
            <a:picLocks noChangeAspect="1"/>
          </p:cNvPicPr>
          <p:nvPr/>
        </p:nvPicPr>
        <p:blipFill>
          <a:blip r:embed="rId2">
            <a:extLst/>
          </a:blip>
          <a:stretch>
            <a:fillRect/>
          </a:stretch>
        </p:blipFill>
        <p:spPr>
          <a:xfrm>
            <a:off x="-25896" y="0"/>
            <a:ext cx="9144000" cy="9144000"/>
          </a:xfrm>
          <a:prstGeom prst="rect">
            <a:avLst/>
          </a:prstGeom>
          <a:ln w="12700">
            <a:miter lim="400000"/>
          </a:ln>
        </p:spPr>
      </p:pic>
      <p:sp>
        <p:nvSpPr>
          <p:cNvPr id="2" name="Прямоугольник 1"/>
          <p:cNvSpPr/>
          <p:nvPr/>
        </p:nvSpPr>
        <p:spPr>
          <a:xfrm>
            <a:off x="179512" y="1187624"/>
            <a:ext cx="8640960" cy="7571303"/>
          </a:xfrm>
          <a:prstGeom prst="rect">
            <a:avLst/>
          </a:prstGeom>
        </p:spPr>
        <p:txBody>
          <a:bodyPr wrap="square">
            <a:spAutoFit/>
          </a:bodyPr>
          <a:lstStyle/>
          <a:p>
            <a:pPr lvl="0" algn="just" defTabSz="914400" hangingPunct="1">
              <a:spcBef>
                <a:spcPts val="600"/>
              </a:spcBef>
              <a:buSzPct val="80000"/>
            </a:pPr>
            <a:r>
              <a:rPr lang="ru-RU" altLang="ru-RU" sz="2400" kern="1200" dirty="0">
                <a:solidFill>
                  <a:prstClr val="black"/>
                </a:solidFill>
                <a:latin typeface="Times New Roman" panose="02020603050405020304" pitchFamily="18" charset="0"/>
                <a:ea typeface="MS Gothic" pitchFamily="49" charset="-128"/>
                <a:cs typeface="Times New Roman" panose="02020603050405020304" pitchFamily="18" charset="0"/>
              </a:rPr>
              <a:t>На сайте ФГБНУ «ФИПИ» (fipi.ru) предложен следующий комментарий к разделам закрытого банка тем итогового сочинения:</a:t>
            </a:r>
          </a:p>
          <a:p>
            <a:pPr lvl="0" algn="just" defTabSz="914400" hangingPunct="1">
              <a:spcBef>
                <a:spcPts val="600"/>
              </a:spcBef>
              <a:buSzPct val="80000"/>
            </a:pPr>
            <a:r>
              <a:rPr lang="ru-RU" altLang="ru-RU" sz="2400" b="1" kern="1200" dirty="0">
                <a:solidFill>
                  <a:prstClr val="black"/>
                </a:solidFill>
                <a:latin typeface="Times New Roman" panose="02020603050405020304" pitchFamily="18" charset="0"/>
                <a:ea typeface="MS Gothic" pitchFamily="49" charset="-128"/>
                <a:cs typeface="Times New Roman" panose="02020603050405020304" pitchFamily="18" charset="0"/>
              </a:rPr>
              <a:t>Раздел 1. Духовно-нравственные ориентиры в жизни человека</a:t>
            </a:r>
          </a:p>
          <a:p>
            <a:pPr lvl="0" algn="just" defTabSz="914400" hangingPunct="1">
              <a:spcBef>
                <a:spcPts val="600"/>
              </a:spcBef>
              <a:buSzPct val="80000"/>
            </a:pPr>
            <a:r>
              <a:rPr lang="ru-RU" altLang="ru-RU" sz="2400" kern="1200" dirty="0">
                <a:solidFill>
                  <a:prstClr val="black"/>
                </a:solidFill>
                <a:latin typeface="Times New Roman" panose="02020603050405020304" pitchFamily="18" charset="0"/>
                <a:ea typeface="MS Gothic" pitchFamily="49" charset="-128"/>
                <a:cs typeface="Times New Roman" panose="02020603050405020304" pitchFamily="18" charset="0"/>
              </a:rPr>
              <a:t>Темы этого раздела связаны с вопросами, которые человек задаёт себе сам, в том числе в ситуации нравственного выбора; </a:t>
            </a:r>
          </a:p>
          <a:p>
            <a:pPr lvl="0" algn="just" defTabSz="914400" hangingPunct="1">
              <a:spcBef>
                <a:spcPts val="600"/>
              </a:spcBef>
              <a:buSzPct val="80000"/>
            </a:pPr>
            <a:r>
              <a:rPr lang="ru-RU" altLang="ru-RU" sz="2400" kern="1200" dirty="0">
                <a:solidFill>
                  <a:prstClr val="black"/>
                </a:solidFill>
                <a:latin typeface="Times New Roman" panose="02020603050405020304" pitchFamily="18" charset="0"/>
                <a:ea typeface="MS Gothic" pitchFamily="49" charset="-128"/>
                <a:cs typeface="Times New Roman" panose="02020603050405020304" pitchFamily="18" charset="0"/>
              </a:rPr>
              <a:t>- нацеливают на рассуждение о нравственных идеалах и моральных нормах, сиюминутном и вечном, добре и зле, о свободе и ответственности;</a:t>
            </a:r>
          </a:p>
          <a:p>
            <a:pPr lvl="0" algn="just" defTabSz="914400" hangingPunct="1">
              <a:spcBef>
                <a:spcPts val="600"/>
              </a:spcBef>
              <a:buSzPct val="80000"/>
            </a:pPr>
            <a:r>
              <a:rPr lang="ru-RU" altLang="ru-RU" sz="2400" kern="1200" dirty="0">
                <a:solidFill>
                  <a:prstClr val="black"/>
                </a:solidFill>
                <a:latin typeface="Times New Roman" panose="02020603050405020304" pitchFamily="18" charset="0"/>
                <a:ea typeface="MS Gothic" pitchFamily="49" charset="-128"/>
                <a:cs typeface="Times New Roman" panose="02020603050405020304" pitchFamily="18" charset="0"/>
              </a:rPr>
              <a:t>- касаются размышлений о смысле жизни, гуманном и антигуманном поступках, их мотивах, причинах внутреннего разлада и об угрызениях совести;</a:t>
            </a:r>
          </a:p>
          <a:p>
            <a:pPr lvl="0" algn="just" defTabSz="914400" hangingPunct="1">
              <a:spcBef>
                <a:spcPts val="600"/>
              </a:spcBef>
              <a:buSzPct val="80000"/>
            </a:pPr>
            <a:r>
              <a:rPr lang="ru-RU" altLang="ru-RU" sz="2400" kern="1200" dirty="0">
                <a:solidFill>
                  <a:prstClr val="black"/>
                </a:solidFill>
                <a:latin typeface="Times New Roman" panose="02020603050405020304" pitchFamily="18" charset="0"/>
                <a:ea typeface="MS Gothic" pitchFamily="49" charset="-128"/>
                <a:cs typeface="Times New Roman" panose="02020603050405020304" pitchFamily="18" charset="0"/>
              </a:rPr>
              <a:t>- позволяют задуматься об образе жизни человека, о выборе им жизненного пути, значимой цели и средствах её достижения, любви и дружбе;</a:t>
            </a:r>
          </a:p>
          <a:p>
            <a:pPr lvl="0" algn="just" defTabSz="914400" hangingPunct="1">
              <a:spcBef>
                <a:spcPts val="600"/>
              </a:spcBef>
              <a:buSzPct val="80000"/>
            </a:pPr>
            <a:r>
              <a:rPr lang="ru-RU" altLang="ru-RU" sz="2400" kern="1200" dirty="0">
                <a:solidFill>
                  <a:prstClr val="black"/>
                </a:solidFill>
                <a:latin typeface="Times New Roman" panose="02020603050405020304" pitchFamily="18" charset="0"/>
                <a:ea typeface="MS Gothic" pitchFamily="49" charset="-128"/>
                <a:cs typeface="Times New Roman" panose="02020603050405020304" pitchFamily="18" charset="0"/>
              </a:rPr>
              <a:t>- побуждают к самоанализу, осмыслению опыта других людей (или поступков  литературных героев), стремящихся понять себя. </a:t>
            </a:r>
          </a:p>
        </p:txBody>
      </p:sp>
    </p:spTree>
    <p:extLst>
      <p:ext uri="{BB962C8B-B14F-4D97-AF65-F5344CB8AC3E}">
        <p14:creationId xmlns:p14="http://schemas.microsoft.com/office/powerpoint/2010/main" val="322478247"/>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Нажмите дважды"/>
          <p:cNvSpPr txBox="1">
            <a:spLocks noGrp="1"/>
          </p:cNvSpPr>
          <p:nvPr>
            <p:ph type="ctrTitle"/>
          </p:nvPr>
        </p:nvSpPr>
        <p:spPr>
          <a:prstGeom prst="rect">
            <a:avLst/>
          </a:prstGeom>
        </p:spPr>
        <p:txBody>
          <a:bodyPr>
            <a:normAutofit fontScale="90000"/>
          </a:bodyPr>
          <a:lstStyle/>
          <a:p>
            <a:endParaRPr/>
          </a:p>
        </p:txBody>
      </p:sp>
      <p:sp>
        <p:nvSpPr>
          <p:cNvPr id="101" name="Нажмите дважды"/>
          <p:cNvSpPr txBox="1">
            <a:spLocks noGrp="1"/>
          </p:cNvSpPr>
          <p:nvPr>
            <p:ph type="subTitle" sz="quarter" idx="1"/>
          </p:nvPr>
        </p:nvSpPr>
        <p:spPr>
          <a:prstGeom prst="rect">
            <a:avLst/>
          </a:prstGeom>
        </p:spPr>
        <p:txBody>
          <a:bodyPr/>
          <a:lstStyle/>
          <a:p>
            <a:endParaRPr/>
          </a:p>
        </p:txBody>
      </p:sp>
      <p:pic>
        <p:nvPicPr>
          <p:cNvPr id="102"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3"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4"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5" name="Изображение" descr="Изображение"/>
          <p:cNvPicPr>
            <a:picLocks noChangeAspect="1"/>
          </p:cNvPicPr>
          <p:nvPr/>
        </p:nvPicPr>
        <p:blipFill>
          <a:blip r:embed="rId2">
            <a:extLst/>
          </a:blip>
          <a:stretch>
            <a:fillRect/>
          </a:stretch>
        </p:blipFill>
        <p:spPr>
          <a:xfrm>
            <a:off x="0" y="0"/>
            <a:ext cx="9118104" cy="9144000"/>
          </a:xfrm>
          <a:prstGeom prst="rect">
            <a:avLst/>
          </a:prstGeom>
          <a:ln w="12700">
            <a:miter lim="400000"/>
          </a:ln>
        </p:spPr>
      </p:pic>
      <p:sp>
        <p:nvSpPr>
          <p:cNvPr id="2" name="Прямоугольник 1"/>
          <p:cNvSpPr/>
          <p:nvPr/>
        </p:nvSpPr>
        <p:spPr>
          <a:xfrm>
            <a:off x="179512" y="794043"/>
            <a:ext cx="8856984" cy="7802136"/>
          </a:xfrm>
          <a:prstGeom prst="rect">
            <a:avLst/>
          </a:prstGeom>
        </p:spPr>
        <p:txBody>
          <a:bodyPr wrap="square">
            <a:spAutoFit/>
          </a:bodyPr>
          <a:lstStyle/>
          <a:p>
            <a:pPr lvl="0" algn="just" defTabSz="914400" hangingPunct="1">
              <a:spcBef>
                <a:spcPts val="600"/>
              </a:spcBef>
              <a:buSzPct val="80000"/>
            </a:pPr>
            <a:r>
              <a:rPr lang="ru-RU" altLang="ru-RU" sz="2800" b="1" kern="1200" dirty="0">
                <a:solidFill>
                  <a:prstClr val="black"/>
                </a:solidFill>
                <a:latin typeface="Times New Roman" panose="02020603050405020304" pitchFamily="18" charset="0"/>
                <a:ea typeface="MS Gothic" pitchFamily="49" charset="-128"/>
                <a:cs typeface="Times New Roman" panose="02020603050405020304" pitchFamily="18" charset="0"/>
              </a:rPr>
              <a:t>Раздел 2. Семья, общество, Отечество в жизни человека </a:t>
            </a:r>
          </a:p>
          <a:p>
            <a:pPr lvl="0" algn="just" defTabSz="914400" hangingPunct="1">
              <a:spcBef>
                <a:spcPts val="600"/>
              </a:spcBef>
              <a:buSzPct val="80000"/>
            </a:pPr>
            <a:r>
              <a:rPr lang="ru-RU" altLang="ru-RU" sz="2800" kern="1200" dirty="0">
                <a:solidFill>
                  <a:prstClr val="black"/>
                </a:solidFill>
                <a:latin typeface="Times New Roman" panose="02020603050405020304" pitchFamily="18" charset="0"/>
                <a:ea typeface="MS Gothic" pitchFamily="49" charset="-128"/>
                <a:cs typeface="Times New Roman" panose="02020603050405020304" pitchFamily="18" charset="0"/>
              </a:rPr>
              <a:t>Темы этого раздела связаны со взглядом на человека как представителя семьи, социума, народа, поколения, эпохи;</a:t>
            </a:r>
          </a:p>
          <a:p>
            <a:pPr lvl="0" algn="just" defTabSz="914400" hangingPunct="1">
              <a:spcBef>
                <a:spcPts val="600"/>
              </a:spcBef>
              <a:buSzPct val="80000"/>
            </a:pPr>
            <a:r>
              <a:rPr lang="ru-RU" altLang="ru-RU" sz="2800" kern="1200" dirty="0">
                <a:solidFill>
                  <a:prstClr val="black"/>
                </a:solidFill>
                <a:latin typeface="Times New Roman" panose="02020603050405020304" pitchFamily="18" charset="0"/>
                <a:ea typeface="MS Gothic" pitchFamily="49" charset="-128"/>
                <a:cs typeface="Times New Roman" panose="02020603050405020304" pitchFamily="18" charset="0"/>
              </a:rPr>
              <a:t>- нацеливают на размышление о семейных и общественных ценностях, традициях и обычаях, межличностных отношениях и влиянии среды на человека;</a:t>
            </a:r>
          </a:p>
          <a:p>
            <a:pPr lvl="0" algn="just" defTabSz="914400" hangingPunct="1">
              <a:spcBef>
                <a:spcPts val="600"/>
              </a:spcBef>
              <a:buSzPct val="80000"/>
            </a:pPr>
            <a:r>
              <a:rPr lang="ru-RU" altLang="ru-RU" sz="2800" kern="1200" dirty="0">
                <a:solidFill>
                  <a:prstClr val="black"/>
                </a:solidFill>
                <a:latin typeface="Times New Roman" panose="02020603050405020304" pitchFamily="18" charset="0"/>
                <a:ea typeface="MS Gothic" pitchFamily="49" charset="-128"/>
                <a:cs typeface="Times New Roman" panose="02020603050405020304" pitchFamily="18" charset="0"/>
              </a:rPr>
              <a:t>- касаются вопросов исторического времени, гражданских идеалов, важности  сохранения исторической памяти, роли личности в истории;</a:t>
            </a:r>
          </a:p>
          <a:p>
            <a:pPr lvl="0" algn="just" defTabSz="914400" hangingPunct="1">
              <a:spcBef>
                <a:spcPts val="600"/>
              </a:spcBef>
              <a:buSzPct val="80000"/>
            </a:pPr>
            <a:r>
              <a:rPr lang="ru-RU" altLang="ru-RU" sz="2800" kern="1200" dirty="0">
                <a:solidFill>
                  <a:prstClr val="black"/>
                </a:solidFill>
                <a:latin typeface="Times New Roman" panose="02020603050405020304" pitchFamily="18" charset="0"/>
                <a:ea typeface="MS Gothic" pitchFamily="49" charset="-128"/>
                <a:cs typeface="Times New Roman" panose="02020603050405020304" pitchFamily="18" charset="0"/>
              </a:rPr>
              <a:t>- позволяют задуматься о славе и бесславии, личном и общественном, своём  вкладе в общественный прогресс;</a:t>
            </a:r>
          </a:p>
          <a:p>
            <a:pPr lvl="0" algn="just" defTabSz="914400" hangingPunct="1">
              <a:spcBef>
                <a:spcPts val="600"/>
              </a:spcBef>
              <a:buSzPct val="80000"/>
            </a:pPr>
            <a:r>
              <a:rPr lang="ru-RU" altLang="ru-RU" sz="2800" kern="1200" dirty="0">
                <a:solidFill>
                  <a:prstClr val="black"/>
                </a:solidFill>
                <a:latin typeface="Times New Roman" panose="02020603050405020304" pitchFamily="18" charset="0"/>
                <a:ea typeface="MS Gothic" pitchFamily="49" charset="-128"/>
                <a:cs typeface="Times New Roman" panose="02020603050405020304" pitchFamily="18" charset="0"/>
              </a:rPr>
              <a:t>- побуждают рассуждать об образовании и о воспитании, споре поколений и об общественном благополучии, о народном подвиге и направлениях развития  общества.</a:t>
            </a:r>
          </a:p>
        </p:txBody>
      </p:sp>
    </p:spTree>
    <p:extLst>
      <p:ext uri="{BB962C8B-B14F-4D97-AF65-F5344CB8AC3E}">
        <p14:creationId xmlns:p14="http://schemas.microsoft.com/office/powerpoint/2010/main" val="3770554100"/>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Нажмите дважды"/>
          <p:cNvSpPr txBox="1">
            <a:spLocks noGrp="1"/>
          </p:cNvSpPr>
          <p:nvPr>
            <p:ph type="ctrTitle"/>
          </p:nvPr>
        </p:nvSpPr>
        <p:spPr>
          <a:prstGeom prst="rect">
            <a:avLst/>
          </a:prstGeom>
        </p:spPr>
        <p:txBody>
          <a:bodyPr>
            <a:normAutofit fontScale="90000"/>
          </a:bodyPr>
          <a:lstStyle/>
          <a:p>
            <a:endParaRPr/>
          </a:p>
        </p:txBody>
      </p:sp>
      <p:sp>
        <p:nvSpPr>
          <p:cNvPr id="101" name="Нажмите дважды"/>
          <p:cNvSpPr txBox="1">
            <a:spLocks noGrp="1"/>
          </p:cNvSpPr>
          <p:nvPr>
            <p:ph type="subTitle" sz="quarter" idx="1"/>
          </p:nvPr>
        </p:nvSpPr>
        <p:spPr>
          <a:prstGeom prst="rect">
            <a:avLst/>
          </a:prstGeom>
        </p:spPr>
        <p:txBody>
          <a:bodyPr/>
          <a:lstStyle/>
          <a:p>
            <a:endParaRPr/>
          </a:p>
        </p:txBody>
      </p:sp>
      <p:pic>
        <p:nvPicPr>
          <p:cNvPr id="102"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3"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4"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5" name="Изображение" descr="Изображение"/>
          <p:cNvPicPr>
            <a:picLocks noChangeAspect="1"/>
          </p:cNvPicPr>
          <p:nvPr/>
        </p:nvPicPr>
        <p:blipFill>
          <a:blip r:embed="rId2">
            <a:extLst/>
          </a:blip>
          <a:stretch>
            <a:fillRect/>
          </a:stretch>
        </p:blipFill>
        <p:spPr>
          <a:xfrm>
            <a:off x="-25896" y="0"/>
            <a:ext cx="9144000" cy="9144000"/>
          </a:xfrm>
          <a:prstGeom prst="rect">
            <a:avLst/>
          </a:prstGeom>
          <a:ln w="12700">
            <a:miter lim="400000"/>
          </a:ln>
        </p:spPr>
      </p:pic>
      <p:sp>
        <p:nvSpPr>
          <p:cNvPr id="2" name="Прямоугольник 1"/>
          <p:cNvSpPr/>
          <p:nvPr/>
        </p:nvSpPr>
        <p:spPr>
          <a:xfrm>
            <a:off x="-108520" y="971600"/>
            <a:ext cx="9226624" cy="7802136"/>
          </a:xfrm>
          <a:prstGeom prst="rect">
            <a:avLst/>
          </a:prstGeom>
        </p:spPr>
        <p:txBody>
          <a:bodyPr wrap="square">
            <a:spAutoFit/>
          </a:bodyPr>
          <a:lstStyle/>
          <a:p>
            <a:pPr lvl="0" algn="just" defTabSz="914400" hangingPunct="1">
              <a:spcBef>
                <a:spcPts val="600"/>
              </a:spcBef>
              <a:buSzPct val="80000"/>
            </a:pPr>
            <a:r>
              <a:rPr lang="ru-RU" altLang="ru-RU" sz="2000" kern="1200" dirty="0">
                <a:solidFill>
                  <a:prstClr val="black"/>
                </a:solidFill>
                <a:latin typeface="Times New Roman" panose="02020603050405020304" pitchFamily="18" charset="0"/>
                <a:ea typeface="MS Gothic" pitchFamily="49" charset="-128"/>
                <a:cs typeface="Times New Roman" panose="02020603050405020304" pitchFamily="18" charset="0"/>
              </a:rPr>
              <a:t> </a:t>
            </a:r>
            <a:r>
              <a:rPr lang="ru-RU" altLang="ru-RU" sz="2800" b="1" kern="1200" dirty="0">
                <a:solidFill>
                  <a:prstClr val="black"/>
                </a:solidFill>
                <a:latin typeface="Times New Roman" panose="02020603050405020304" pitchFamily="18" charset="0"/>
                <a:ea typeface="MS Gothic" pitchFamily="49" charset="-128"/>
                <a:cs typeface="Times New Roman" panose="02020603050405020304" pitchFamily="18" charset="0"/>
              </a:rPr>
              <a:t>Раздел 3. Природа и культура в жизни человека</a:t>
            </a:r>
          </a:p>
          <a:p>
            <a:pPr lvl="0" algn="just" defTabSz="914400" hangingPunct="1">
              <a:spcBef>
                <a:spcPts val="600"/>
              </a:spcBef>
              <a:buSzPct val="80000"/>
            </a:pPr>
            <a:r>
              <a:rPr lang="ru-RU" altLang="ru-RU" sz="2800" kern="1200" dirty="0">
                <a:solidFill>
                  <a:prstClr val="black"/>
                </a:solidFill>
                <a:latin typeface="Times New Roman" panose="02020603050405020304" pitchFamily="18" charset="0"/>
                <a:ea typeface="MS Gothic" pitchFamily="49" charset="-128"/>
                <a:cs typeface="Times New Roman" panose="02020603050405020304" pitchFamily="18" charset="0"/>
              </a:rPr>
              <a:t>Темы этого раздела связаны с философскими, социальными, этическими, эстетическими  проблемами, вопросами экологии;</a:t>
            </a:r>
          </a:p>
          <a:p>
            <a:pPr lvl="0" algn="just" defTabSz="914400" hangingPunct="1">
              <a:spcBef>
                <a:spcPts val="600"/>
              </a:spcBef>
              <a:buSzPct val="80000"/>
            </a:pPr>
            <a:r>
              <a:rPr lang="ru-RU" altLang="ru-RU" sz="2800" kern="1200" dirty="0">
                <a:solidFill>
                  <a:prstClr val="black"/>
                </a:solidFill>
                <a:latin typeface="Times New Roman" panose="02020603050405020304" pitchFamily="18" charset="0"/>
                <a:ea typeface="MS Gothic" pitchFamily="49" charset="-128"/>
                <a:cs typeface="Times New Roman" panose="02020603050405020304" pitchFamily="18" charset="0"/>
              </a:rPr>
              <a:t>- нацеливают на рассуждение об искусстве и науке, о феномене таланта, ценности художественного творчества и научного поиска, о собственных предпочтениях или интересах в области искусства и науки; </a:t>
            </a:r>
          </a:p>
          <a:p>
            <a:pPr lvl="0" algn="just" defTabSz="914400" hangingPunct="1">
              <a:spcBef>
                <a:spcPts val="600"/>
              </a:spcBef>
              <a:buSzPct val="80000"/>
            </a:pPr>
            <a:r>
              <a:rPr lang="ru-RU" altLang="ru-RU" sz="2800" kern="1200" dirty="0">
                <a:solidFill>
                  <a:prstClr val="black"/>
                </a:solidFill>
                <a:latin typeface="Times New Roman" panose="02020603050405020304" pitchFamily="18" charset="0"/>
                <a:ea typeface="MS Gothic" pitchFamily="49" charset="-128"/>
                <a:cs typeface="Times New Roman" panose="02020603050405020304" pitchFamily="18" charset="0"/>
              </a:rPr>
              <a:t>- касаются миссии художника и ответственности человека науки, значения великих творений искусства и научных открытий (в том числе в связи с  юбилейными датами);</a:t>
            </a:r>
          </a:p>
          <a:p>
            <a:pPr lvl="0" algn="just" defTabSz="914400" hangingPunct="1">
              <a:spcBef>
                <a:spcPts val="600"/>
              </a:spcBef>
              <a:buSzPct val="80000"/>
            </a:pPr>
            <a:r>
              <a:rPr lang="ru-RU" altLang="ru-RU" sz="2800" kern="1200" dirty="0">
                <a:solidFill>
                  <a:prstClr val="black"/>
                </a:solidFill>
                <a:latin typeface="Times New Roman" panose="02020603050405020304" pitchFamily="18" charset="0"/>
                <a:ea typeface="MS Gothic" pitchFamily="49" charset="-128"/>
                <a:cs typeface="Times New Roman" panose="02020603050405020304" pitchFamily="18" charset="0"/>
              </a:rPr>
              <a:t>- позволяют осмысливать роль культуры в жизни человека, важность </a:t>
            </a:r>
            <a:r>
              <a:rPr lang="ru-RU" altLang="ru-RU" sz="2800" kern="1200" dirty="0" smtClean="0">
                <a:solidFill>
                  <a:prstClr val="black"/>
                </a:solidFill>
                <a:latin typeface="Times New Roman" panose="02020603050405020304" pitchFamily="18" charset="0"/>
                <a:ea typeface="MS Gothic" pitchFamily="49" charset="-128"/>
                <a:cs typeface="Times New Roman" panose="02020603050405020304" pitchFamily="18" charset="0"/>
              </a:rPr>
              <a:t>исторической </a:t>
            </a:r>
            <a:r>
              <a:rPr lang="ru-RU" altLang="ru-RU" sz="2800" kern="1200" dirty="0">
                <a:solidFill>
                  <a:prstClr val="black"/>
                </a:solidFill>
                <a:latin typeface="Times New Roman" panose="02020603050405020304" pitchFamily="18" charset="0"/>
                <a:ea typeface="MS Gothic" pitchFamily="49" charset="-128"/>
                <a:cs typeface="Times New Roman" panose="02020603050405020304" pitchFamily="18" charset="0"/>
              </a:rPr>
              <a:t>памяти, сохранения традиционных ценностей; </a:t>
            </a:r>
          </a:p>
          <a:p>
            <a:pPr lvl="0" algn="just" defTabSz="914400" hangingPunct="1">
              <a:spcBef>
                <a:spcPts val="600"/>
              </a:spcBef>
              <a:buSzPct val="80000"/>
            </a:pPr>
            <a:r>
              <a:rPr lang="ru-RU" altLang="ru-RU" sz="2800" kern="1200" dirty="0">
                <a:solidFill>
                  <a:prstClr val="black"/>
                </a:solidFill>
                <a:latin typeface="Times New Roman" panose="02020603050405020304" pitchFamily="18" charset="0"/>
                <a:ea typeface="MS Gothic" pitchFamily="49" charset="-128"/>
                <a:cs typeface="Times New Roman" panose="02020603050405020304" pitchFamily="18" charset="0"/>
              </a:rPr>
              <a:t>- побуждают задуматься о взаимодействии человека и природы, направлениях  развития культуры, влиянии искусства и новых технологий на человека.</a:t>
            </a:r>
          </a:p>
        </p:txBody>
      </p:sp>
    </p:spTree>
    <p:extLst>
      <p:ext uri="{BB962C8B-B14F-4D97-AF65-F5344CB8AC3E}">
        <p14:creationId xmlns:p14="http://schemas.microsoft.com/office/powerpoint/2010/main" val="4128194658"/>
      </p:ext>
    </p:extLst>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Нажмите дважды"/>
          <p:cNvSpPr txBox="1">
            <a:spLocks noGrp="1"/>
          </p:cNvSpPr>
          <p:nvPr>
            <p:ph type="ctrTitle"/>
          </p:nvPr>
        </p:nvSpPr>
        <p:spPr>
          <a:prstGeom prst="rect">
            <a:avLst/>
          </a:prstGeom>
        </p:spPr>
        <p:txBody>
          <a:bodyPr>
            <a:normAutofit fontScale="90000"/>
          </a:bodyPr>
          <a:lstStyle/>
          <a:p>
            <a:endParaRPr/>
          </a:p>
        </p:txBody>
      </p:sp>
      <p:sp>
        <p:nvSpPr>
          <p:cNvPr id="101" name="Нажмите дважды"/>
          <p:cNvSpPr txBox="1">
            <a:spLocks noGrp="1"/>
          </p:cNvSpPr>
          <p:nvPr>
            <p:ph type="subTitle" sz="quarter" idx="1"/>
          </p:nvPr>
        </p:nvSpPr>
        <p:spPr>
          <a:prstGeom prst="rect">
            <a:avLst/>
          </a:prstGeom>
        </p:spPr>
        <p:txBody>
          <a:bodyPr/>
          <a:lstStyle/>
          <a:p>
            <a:endParaRPr/>
          </a:p>
        </p:txBody>
      </p:sp>
      <p:pic>
        <p:nvPicPr>
          <p:cNvPr id="102"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3"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4"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5" name="Изображение" descr="Изображение"/>
          <p:cNvPicPr>
            <a:picLocks noChangeAspect="1"/>
          </p:cNvPicPr>
          <p:nvPr/>
        </p:nvPicPr>
        <p:blipFill>
          <a:blip r:embed="rId2">
            <a:extLst/>
          </a:blip>
          <a:stretch>
            <a:fillRect/>
          </a:stretch>
        </p:blipFill>
        <p:spPr>
          <a:xfrm>
            <a:off x="-25896" y="0"/>
            <a:ext cx="9144000" cy="9144000"/>
          </a:xfrm>
          <a:prstGeom prst="rect">
            <a:avLst/>
          </a:prstGeom>
          <a:ln w="12700">
            <a:miter lim="400000"/>
          </a:ln>
        </p:spPr>
      </p:pic>
      <p:sp>
        <p:nvSpPr>
          <p:cNvPr id="2" name="Прямоугольник 1"/>
          <p:cNvSpPr/>
          <p:nvPr/>
        </p:nvSpPr>
        <p:spPr>
          <a:xfrm>
            <a:off x="179512" y="1187624"/>
            <a:ext cx="8712968" cy="7478970"/>
          </a:xfrm>
          <a:prstGeom prst="rect">
            <a:avLst/>
          </a:prstGeom>
        </p:spPr>
        <p:txBody>
          <a:bodyPr wrap="square">
            <a:spAutoFit/>
          </a:bodyPr>
          <a:lstStyle/>
          <a:p>
            <a:pPr indent="449580" algn="just"/>
            <a:r>
              <a:rPr lang="ru-RU" sz="2400" kern="100" dirty="0">
                <a:latin typeface="Times New Roman" panose="02020603050405020304" pitchFamily="18" charset="0"/>
                <a:ea typeface="Calibri" panose="020F0502020204030204" pitchFamily="34" charset="0"/>
                <a:cs typeface="Times New Roman" panose="02020603050405020304" pitchFamily="18" charset="0"/>
              </a:rPr>
              <a:t>К проверке по критериям оценивания допускаются итоговые сочинения, соответствующие установленным требованиям.</a:t>
            </a:r>
            <a:endParaRPr lang="ru-RU" sz="2400" kern="100" dirty="0">
              <a:latin typeface="Calibri" panose="020F0502020204030204" pitchFamily="34" charset="0"/>
              <a:ea typeface="Calibri" panose="020F0502020204030204" pitchFamily="34" charset="0"/>
              <a:cs typeface="Times New Roman" panose="02020603050405020304" pitchFamily="18" charset="0"/>
            </a:endParaRPr>
          </a:p>
          <a:p>
            <a:pPr indent="449580" algn="just"/>
            <a:r>
              <a:rPr lang="ru-RU" sz="2400" b="1" kern="100" dirty="0">
                <a:latin typeface="Times New Roman" panose="02020603050405020304" pitchFamily="18" charset="0"/>
                <a:ea typeface="Calibri" panose="020F0502020204030204" pitchFamily="34" charset="0"/>
                <a:cs typeface="Times New Roman" panose="02020603050405020304" pitchFamily="18" charset="0"/>
              </a:rPr>
              <a:t>Требование № 1. «Объем итогового сочинения»</a:t>
            </a:r>
            <a:endParaRPr lang="ru-RU" sz="2400" kern="100" dirty="0">
              <a:latin typeface="Calibri" panose="020F0502020204030204" pitchFamily="34" charset="0"/>
              <a:ea typeface="Calibri" panose="020F0502020204030204" pitchFamily="34" charset="0"/>
              <a:cs typeface="Times New Roman" panose="02020603050405020304" pitchFamily="18" charset="0"/>
            </a:endParaRPr>
          </a:p>
          <a:p>
            <a:pPr indent="449580" algn="just"/>
            <a:r>
              <a:rPr lang="ru-RU" sz="2400" kern="100" dirty="0">
                <a:latin typeface="Times New Roman" panose="02020603050405020304" pitchFamily="18" charset="0"/>
                <a:ea typeface="Calibri" panose="020F0502020204030204" pitchFamily="34" charset="0"/>
                <a:cs typeface="Times New Roman" panose="02020603050405020304" pitchFamily="18" charset="0"/>
              </a:rPr>
              <a:t>Рекомендуемое количество слов – от 350.</a:t>
            </a:r>
            <a:endParaRPr lang="ru-RU" sz="2400" kern="100" dirty="0">
              <a:latin typeface="Calibri" panose="020F0502020204030204" pitchFamily="34" charset="0"/>
              <a:ea typeface="Calibri" panose="020F0502020204030204" pitchFamily="34" charset="0"/>
              <a:cs typeface="Times New Roman" panose="02020603050405020304" pitchFamily="18" charset="0"/>
            </a:endParaRPr>
          </a:p>
          <a:p>
            <a:pPr indent="449580" algn="just"/>
            <a:r>
              <a:rPr lang="ru-RU" sz="2400" kern="100" dirty="0">
                <a:latin typeface="Times New Roman" panose="02020603050405020304" pitchFamily="18" charset="0"/>
                <a:ea typeface="Calibri" panose="020F0502020204030204" pitchFamily="34" charset="0"/>
                <a:cs typeface="Times New Roman" panose="02020603050405020304" pitchFamily="18" charset="0"/>
              </a:rPr>
              <a:t>Максимальное количество слов в сочинении не устанавливается. Если в сочинении менее 250 слов (в подсчет включаются все слова, в том числе служебные), то выставляется «незачёт» за невыполнение требования № 1 и «незачёт» за работу в целом (такое итоговое сочинение не проверяется по требованию № 2 «Самостоятельность написания итогового сочинения» и критериям оценивания).</a:t>
            </a:r>
            <a:endParaRPr lang="ru-RU" sz="2400" kern="100" dirty="0">
              <a:latin typeface="Calibri" panose="020F0502020204030204" pitchFamily="34" charset="0"/>
              <a:ea typeface="Calibri" panose="020F0502020204030204" pitchFamily="34" charset="0"/>
              <a:cs typeface="Times New Roman" panose="02020603050405020304" pitchFamily="18" charset="0"/>
            </a:endParaRPr>
          </a:p>
          <a:p>
            <a:pPr indent="449580" algn="just"/>
            <a:r>
              <a:rPr lang="ru-RU" sz="2400" kern="100" dirty="0">
                <a:latin typeface="Times New Roman" panose="02020603050405020304" pitchFamily="18" charset="0"/>
                <a:ea typeface="Calibri" panose="020F0502020204030204" pitchFamily="34" charset="0"/>
                <a:cs typeface="Times New Roman" panose="02020603050405020304" pitchFamily="18" charset="0"/>
              </a:rPr>
              <a:t>При подсчёте слов в сочинении учитываются как самостоятельные, так и служебные части речи.</a:t>
            </a:r>
            <a:endParaRPr lang="ru-RU" sz="2400" kern="100" dirty="0">
              <a:latin typeface="Calibri" panose="020F0502020204030204" pitchFamily="34" charset="0"/>
              <a:ea typeface="Calibri" panose="020F0502020204030204" pitchFamily="34" charset="0"/>
              <a:cs typeface="Times New Roman" panose="02020603050405020304" pitchFamily="18" charset="0"/>
            </a:endParaRPr>
          </a:p>
          <a:p>
            <a:pPr indent="449580" algn="just"/>
            <a:r>
              <a:rPr lang="ru-RU" sz="2400" kern="100" dirty="0">
                <a:latin typeface="Times New Roman" panose="02020603050405020304" pitchFamily="18" charset="0"/>
                <a:ea typeface="Calibri" panose="020F0502020204030204" pitchFamily="34" charset="0"/>
                <a:cs typeface="Times New Roman" panose="02020603050405020304" pitchFamily="18" charset="0"/>
              </a:rPr>
              <a:t>Подсчитывается любая последовательность слов, написанных без пробела (например, «всё-таки» - одно слово, «всё же» – два слова). Инициалы с фамилией считаются одним словом (например, «М.Ю. Лермонтов» – одно слово). Любые другие символы, в частности цифры, при подсчёте не учитываются (например, «5 лет» – одно слово, «пять лет» – два слова).</a:t>
            </a:r>
            <a:endParaRPr lang="ru-RU" sz="2400" kern="1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10734496"/>
      </p:ext>
    </p:extLst>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Нажмите дважды"/>
          <p:cNvSpPr txBox="1">
            <a:spLocks noGrp="1"/>
          </p:cNvSpPr>
          <p:nvPr>
            <p:ph type="ctrTitle"/>
          </p:nvPr>
        </p:nvSpPr>
        <p:spPr>
          <a:prstGeom prst="rect">
            <a:avLst/>
          </a:prstGeom>
        </p:spPr>
        <p:txBody>
          <a:bodyPr>
            <a:normAutofit fontScale="90000"/>
          </a:bodyPr>
          <a:lstStyle/>
          <a:p>
            <a:endParaRPr/>
          </a:p>
        </p:txBody>
      </p:sp>
      <p:sp>
        <p:nvSpPr>
          <p:cNvPr id="101" name="Нажмите дважды"/>
          <p:cNvSpPr txBox="1">
            <a:spLocks noGrp="1"/>
          </p:cNvSpPr>
          <p:nvPr>
            <p:ph type="subTitle" sz="quarter" idx="1"/>
          </p:nvPr>
        </p:nvSpPr>
        <p:spPr>
          <a:prstGeom prst="rect">
            <a:avLst/>
          </a:prstGeom>
        </p:spPr>
        <p:txBody>
          <a:bodyPr/>
          <a:lstStyle/>
          <a:p>
            <a:endParaRPr/>
          </a:p>
        </p:txBody>
      </p:sp>
      <p:pic>
        <p:nvPicPr>
          <p:cNvPr id="102"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3"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4"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5" name="Изображение" descr="Изображение"/>
          <p:cNvPicPr>
            <a:picLocks noChangeAspect="1"/>
          </p:cNvPicPr>
          <p:nvPr/>
        </p:nvPicPr>
        <p:blipFill>
          <a:blip r:embed="rId2">
            <a:extLst/>
          </a:blip>
          <a:stretch>
            <a:fillRect/>
          </a:stretch>
        </p:blipFill>
        <p:spPr>
          <a:xfrm>
            <a:off x="-25896" y="-28575"/>
            <a:ext cx="9144000" cy="9144000"/>
          </a:xfrm>
          <a:prstGeom prst="rect">
            <a:avLst/>
          </a:prstGeom>
          <a:ln w="12700">
            <a:miter lim="400000"/>
          </a:ln>
        </p:spPr>
      </p:pic>
      <p:sp>
        <p:nvSpPr>
          <p:cNvPr id="2" name="Прямоугольник 1"/>
          <p:cNvSpPr/>
          <p:nvPr/>
        </p:nvSpPr>
        <p:spPr>
          <a:xfrm>
            <a:off x="251520" y="1187624"/>
            <a:ext cx="8866584" cy="7417415"/>
          </a:xfrm>
          <a:prstGeom prst="rect">
            <a:avLst/>
          </a:prstGeom>
        </p:spPr>
        <p:txBody>
          <a:bodyPr wrap="square">
            <a:spAutoFit/>
          </a:bodyPr>
          <a:lstStyle/>
          <a:p>
            <a:pPr indent="449580" algn="just"/>
            <a:r>
              <a:rPr lang="ru-RU" sz="2800" b="1" kern="100" dirty="0">
                <a:latin typeface="Times New Roman" panose="02020603050405020304" pitchFamily="18" charset="0"/>
                <a:ea typeface="Calibri" panose="020F0502020204030204" pitchFamily="34" charset="0"/>
                <a:cs typeface="Times New Roman" panose="02020603050405020304" pitchFamily="18" charset="0"/>
              </a:rPr>
              <a:t>Требование № 2. «Самостоятельность написания итогового сочинения»</a:t>
            </a:r>
            <a:endParaRPr lang="ru-RU" sz="2800" kern="100" dirty="0">
              <a:latin typeface="Calibri" panose="020F0502020204030204" pitchFamily="34" charset="0"/>
              <a:ea typeface="Calibri" panose="020F0502020204030204" pitchFamily="34" charset="0"/>
              <a:cs typeface="Times New Roman" panose="02020603050405020304" pitchFamily="18" charset="0"/>
            </a:endParaRPr>
          </a:p>
          <a:p>
            <a:pPr indent="449580" algn="just"/>
            <a:r>
              <a:rPr lang="ru-RU" sz="2800" kern="100" dirty="0">
                <a:latin typeface="Times New Roman" panose="02020603050405020304" pitchFamily="18" charset="0"/>
                <a:ea typeface="Calibri" panose="020F0502020204030204" pitchFamily="34" charset="0"/>
                <a:cs typeface="Times New Roman" panose="02020603050405020304" pitchFamily="18" charset="0"/>
              </a:rPr>
              <a:t>Итоговое сочинение выполняется самостоятельно. Не допускается списывание сочинения (фрагментов сочинения) из какого-либо источника или воспроизведение по памяти чужого текста (работа другого участника, текст, опубликованный в бумажном и (или) электронном виде, и др.).</a:t>
            </a:r>
            <a:endParaRPr lang="ru-RU" sz="2800" kern="100" dirty="0">
              <a:latin typeface="Calibri" panose="020F0502020204030204" pitchFamily="34" charset="0"/>
              <a:ea typeface="Calibri" panose="020F0502020204030204" pitchFamily="34" charset="0"/>
              <a:cs typeface="Times New Roman" panose="02020603050405020304" pitchFamily="18" charset="0"/>
            </a:endParaRPr>
          </a:p>
          <a:p>
            <a:pPr indent="449580" algn="just"/>
            <a:r>
              <a:rPr lang="ru-RU" sz="2800" kern="100" dirty="0">
                <a:latin typeface="Times New Roman" panose="02020603050405020304" pitchFamily="18" charset="0"/>
                <a:ea typeface="Calibri" panose="020F0502020204030204" pitchFamily="34" charset="0"/>
                <a:cs typeface="Times New Roman" panose="02020603050405020304" pitchFamily="18" charset="0"/>
              </a:rPr>
              <a:t>Допускается прямое или косвенное цитирование с обязательной ссылкой на источник (ссылка дается в свободной форме). Объём цитирования не должен превышать объём собственного текста участника итогового сочинения.</a:t>
            </a:r>
            <a:endParaRPr lang="ru-RU" sz="2800" kern="100" dirty="0">
              <a:latin typeface="Calibri" panose="020F0502020204030204" pitchFamily="34" charset="0"/>
              <a:ea typeface="Calibri" panose="020F0502020204030204" pitchFamily="34" charset="0"/>
              <a:cs typeface="Times New Roman" panose="02020603050405020304" pitchFamily="18" charset="0"/>
            </a:endParaRPr>
          </a:p>
          <a:p>
            <a:pPr indent="449580" algn="just"/>
            <a:r>
              <a:rPr lang="ru-RU" sz="2800" b="1" kern="100" dirty="0">
                <a:latin typeface="Times New Roman" panose="02020603050405020304" pitchFamily="18" charset="0"/>
                <a:ea typeface="Calibri" panose="020F0502020204030204" pitchFamily="34" charset="0"/>
                <a:cs typeface="Times New Roman" panose="02020603050405020304" pitchFamily="18" charset="0"/>
              </a:rPr>
              <a:t>Если сочинение признано несамостоятельным, то выставляется «незачёт» за невыполнение требования № 2 и «</a:t>
            </a:r>
            <a:r>
              <a:rPr lang="ru-RU" sz="2800" b="1" kern="100" dirty="0" smtClean="0">
                <a:latin typeface="Times New Roman" panose="02020603050405020304" pitchFamily="18" charset="0"/>
                <a:ea typeface="Calibri" panose="020F0502020204030204" pitchFamily="34" charset="0"/>
                <a:cs typeface="Times New Roman" panose="02020603050405020304" pitchFamily="18" charset="0"/>
              </a:rPr>
              <a:t>незачёт</a:t>
            </a:r>
            <a:r>
              <a:rPr lang="ru-RU" sz="2800" b="1" kern="100" dirty="0">
                <a:latin typeface="Times New Roman" panose="02020603050405020304" pitchFamily="18" charset="0"/>
                <a:ea typeface="Calibri" panose="020F0502020204030204" pitchFamily="34" charset="0"/>
                <a:cs typeface="Times New Roman" panose="02020603050405020304" pitchFamily="18" charset="0"/>
              </a:rPr>
              <a:t>» за работу в целом (такое сочинение не проверяется по критериям оценивания).</a:t>
            </a:r>
            <a:endParaRPr lang="ru-RU" sz="2800" b="1" kern="1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82882634"/>
      </p:ext>
    </p:extLst>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Нажмите дважды"/>
          <p:cNvSpPr txBox="1">
            <a:spLocks noGrp="1"/>
          </p:cNvSpPr>
          <p:nvPr>
            <p:ph type="ctrTitle"/>
          </p:nvPr>
        </p:nvSpPr>
        <p:spPr>
          <a:prstGeom prst="rect">
            <a:avLst/>
          </a:prstGeom>
        </p:spPr>
        <p:txBody>
          <a:bodyPr>
            <a:normAutofit fontScale="90000"/>
          </a:bodyPr>
          <a:lstStyle/>
          <a:p>
            <a:endParaRPr/>
          </a:p>
        </p:txBody>
      </p:sp>
      <p:sp>
        <p:nvSpPr>
          <p:cNvPr id="101" name="Нажмите дважды"/>
          <p:cNvSpPr txBox="1">
            <a:spLocks noGrp="1"/>
          </p:cNvSpPr>
          <p:nvPr>
            <p:ph type="subTitle" sz="quarter" idx="1"/>
          </p:nvPr>
        </p:nvSpPr>
        <p:spPr>
          <a:prstGeom prst="rect">
            <a:avLst/>
          </a:prstGeom>
        </p:spPr>
        <p:txBody>
          <a:bodyPr/>
          <a:lstStyle/>
          <a:p>
            <a:endParaRPr/>
          </a:p>
        </p:txBody>
      </p:sp>
      <p:pic>
        <p:nvPicPr>
          <p:cNvPr id="102"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3"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4"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5" name="Изображение" descr="Изображение"/>
          <p:cNvPicPr>
            <a:picLocks noChangeAspect="1"/>
          </p:cNvPicPr>
          <p:nvPr/>
        </p:nvPicPr>
        <p:blipFill>
          <a:blip r:embed="rId2">
            <a:extLst/>
          </a:blip>
          <a:stretch>
            <a:fillRect/>
          </a:stretch>
        </p:blipFill>
        <p:spPr>
          <a:xfrm>
            <a:off x="-25896" y="0"/>
            <a:ext cx="9144000" cy="9144000"/>
          </a:xfrm>
          <a:prstGeom prst="rect">
            <a:avLst/>
          </a:prstGeom>
          <a:ln w="12700">
            <a:miter lim="400000"/>
          </a:ln>
        </p:spPr>
      </p:pic>
      <p:sp>
        <p:nvSpPr>
          <p:cNvPr id="2" name="Прямоугольник 1"/>
          <p:cNvSpPr/>
          <p:nvPr/>
        </p:nvSpPr>
        <p:spPr>
          <a:xfrm>
            <a:off x="251520" y="827584"/>
            <a:ext cx="8712968" cy="6247864"/>
          </a:xfrm>
          <a:prstGeom prst="rect">
            <a:avLst/>
          </a:prstGeom>
        </p:spPr>
        <p:txBody>
          <a:bodyPr wrap="square">
            <a:spAutoFit/>
          </a:bodyPr>
          <a:lstStyle/>
          <a:p>
            <a:pPr indent="449580" algn="just"/>
            <a:r>
              <a:rPr lang="ru-RU" sz="4000" b="1" kern="100" dirty="0">
                <a:latin typeface="Times New Roman" panose="02020603050405020304" pitchFamily="18" charset="0"/>
                <a:ea typeface="Calibri" panose="020F0502020204030204" pitchFamily="34" charset="0"/>
                <a:cs typeface="Times New Roman" panose="02020603050405020304" pitchFamily="18" charset="0"/>
              </a:rPr>
              <a:t>Критерии № 1 и № 2 являются основными.</a:t>
            </a:r>
            <a:endParaRPr lang="ru-RU" sz="4000" kern="100" dirty="0">
              <a:latin typeface="Calibri" panose="020F0502020204030204" pitchFamily="34" charset="0"/>
              <a:ea typeface="Calibri" panose="020F0502020204030204" pitchFamily="34" charset="0"/>
              <a:cs typeface="Times New Roman" panose="02020603050405020304" pitchFamily="18" charset="0"/>
            </a:endParaRPr>
          </a:p>
          <a:p>
            <a:pPr indent="449580" algn="just"/>
            <a:r>
              <a:rPr lang="ru-RU" sz="4000" kern="100" dirty="0">
                <a:latin typeface="Times New Roman" panose="02020603050405020304" pitchFamily="18" charset="0"/>
                <a:ea typeface="Calibri" panose="020F0502020204030204" pitchFamily="34" charset="0"/>
                <a:cs typeface="Times New Roman" panose="02020603050405020304" pitchFamily="18" charset="0"/>
              </a:rPr>
              <a:t>Для получения «зачета» за итоговое сочинение необходимо получить «</a:t>
            </a:r>
            <a:r>
              <a:rPr lang="ru-RU" sz="4000" kern="100" dirty="0" smtClean="0">
                <a:latin typeface="Times New Roman" panose="02020603050405020304" pitchFamily="18" charset="0"/>
                <a:ea typeface="Calibri" panose="020F0502020204030204" pitchFamily="34" charset="0"/>
                <a:cs typeface="Times New Roman" panose="02020603050405020304" pitchFamily="18" charset="0"/>
              </a:rPr>
              <a:t>зачёт</a:t>
            </a:r>
            <a:r>
              <a:rPr lang="ru-RU" sz="4000" kern="100" dirty="0">
                <a:latin typeface="Times New Roman" panose="02020603050405020304" pitchFamily="18" charset="0"/>
                <a:ea typeface="Calibri" panose="020F0502020204030204" pitchFamily="34" charset="0"/>
                <a:cs typeface="Times New Roman" panose="02020603050405020304" pitchFamily="18" charset="0"/>
              </a:rPr>
              <a:t>» по критериям № 1 и № 2 (выставление «</a:t>
            </a:r>
            <a:r>
              <a:rPr lang="ru-RU" sz="4000" kern="100" dirty="0" smtClean="0">
                <a:latin typeface="Times New Roman" panose="02020603050405020304" pitchFamily="18" charset="0"/>
                <a:ea typeface="Calibri" panose="020F0502020204030204" pitchFamily="34" charset="0"/>
                <a:cs typeface="Times New Roman" panose="02020603050405020304" pitchFamily="18" charset="0"/>
              </a:rPr>
              <a:t>незачёта</a:t>
            </a:r>
            <a:r>
              <a:rPr lang="ru-RU" sz="4000" kern="100" dirty="0">
                <a:latin typeface="Times New Roman" panose="02020603050405020304" pitchFamily="18" charset="0"/>
                <a:ea typeface="Calibri" panose="020F0502020204030204" pitchFamily="34" charset="0"/>
                <a:cs typeface="Times New Roman" panose="02020603050405020304" pitchFamily="18" charset="0"/>
              </a:rPr>
              <a:t>» по одному из этих критериев автоматически ведёт к «незачёту» за работу в целом), а также дополнительно «зачёт» по одному из </a:t>
            </a:r>
            <a:r>
              <a:rPr lang="ru-RU" sz="4000" kern="100" dirty="0" smtClean="0">
                <a:latin typeface="Times New Roman" panose="02020603050405020304" pitchFamily="18" charset="0"/>
                <a:ea typeface="Calibri" panose="020F0502020204030204" pitchFamily="34" charset="0"/>
                <a:cs typeface="Times New Roman" panose="02020603050405020304" pitchFamily="18" charset="0"/>
              </a:rPr>
              <a:t>других</a:t>
            </a:r>
            <a:r>
              <a:rPr lang="ru-RU" sz="4000" kern="100" dirty="0" smtClean="0">
                <a:latin typeface="Calibri" panose="020F0502020204030204" pitchFamily="34" charset="0"/>
                <a:ea typeface="Calibri" panose="020F0502020204030204" pitchFamily="34" charset="0"/>
                <a:cs typeface="Times New Roman" panose="02020603050405020304" pitchFamily="18" charset="0"/>
              </a:rPr>
              <a:t> </a:t>
            </a:r>
            <a:r>
              <a:rPr lang="ru-RU" sz="4000" kern="100" dirty="0" smtClean="0">
                <a:latin typeface="Times New Roman" panose="02020603050405020304" pitchFamily="18" charset="0"/>
                <a:ea typeface="Calibri" panose="020F0502020204030204" pitchFamily="34" charset="0"/>
                <a:cs typeface="Times New Roman" panose="02020603050405020304" pitchFamily="18" charset="0"/>
              </a:rPr>
              <a:t>критериев</a:t>
            </a:r>
            <a:r>
              <a:rPr lang="ru-RU" sz="4000" kern="100" dirty="0">
                <a:latin typeface="Times New Roman" panose="02020603050405020304" pitchFamily="18" charset="0"/>
                <a:ea typeface="Calibri" panose="020F0502020204030204" pitchFamily="34" charset="0"/>
                <a:cs typeface="Times New Roman" panose="02020603050405020304" pitchFamily="18" charset="0"/>
              </a:rPr>
              <a:t>.</a:t>
            </a:r>
            <a:endParaRPr lang="ru-RU" sz="4000" kern="1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18745090"/>
      </p:ext>
    </p:extLst>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Нажмите дважды"/>
          <p:cNvSpPr txBox="1">
            <a:spLocks noGrp="1"/>
          </p:cNvSpPr>
          <p:nvPr>
            <p:ph type="ctrTitle"/>
          </p:nvPr>
        </p:nvSpPr>
        <p:spPr>
          <a:prstGeom prst="rect">
            <a:avLst/>
          </a:prstGeom>
        </p:spPr>
        <p:txBody>
          <a:bodyPr>
            <a:normAutofit fontScale="90000"/>
          </a:bodyPr>
          <a:lstStyle/>
          <a:p>
            <a:endParaRPr/>
          </a:p>
        </p:txBody>
      </p:sp>
      <p:sp>
        <p:nvSpPr>
          <p:cNvPr id="101" name="Нажмите дважды"/>
          <p:cNvSpPr txBox="1">
            <a:spLocks noGrp="1"/>
          </p:cNvSpPr>
          <p:nvPr>
            <p:ph type="subTitle" sz="quarter" idx="1"/>
          </p:nvPr>
        </p:nvSpPr>
        <p:spPr>
          <a:prstGeom prst="rect">
            <a:avLst/>
          </a:prstGeom>
        </p:spPr>
        <p:txBody>
          <a:bodyPr/>
          <a:lstStyle/>
          <a:p>
            <a:endParaRPr/>
          </a:p>
        </p:txBody>
      </p:sp>
      <p:pic>
        <p:nvPicPr>
          <p:cNvPr id="102"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3"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4"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5" name="Изображение" descr="Изображение"/>
          <p:cNvPicPr>
            <a:picLocks noChangeAspect="1"/>
          </p:cNvPicPr>
          <p:nvPr/>
        </p:nvPicPr>
        <p:blipFill>
          <a:blip r:embed="rId2">
            <a:extLst/>
          </a:blip>
          <a:stretch>
            <a:fillRect/>
          </a:stretch>
        </p:blipFill>
        <p:spPr>
          <a:xfrm>
            <a:off x="-25896" y="0"/>
            <a:ext cx="9144000" cy="9144000"/>
          </a:xfrm>
          <a:prstGeom prst="rect">
            <a:avLst/>
          </a:prstGeom>
          <a:ln w="12700">
            <a:miter lim="400000"/>
          </a:ln>
        </p:spPr>
      </p:pic>
      <p:sp>
        <p:nvSpPr>
          <p:cNvPr id="2" name="Прямоугольник 1"/>
          <p:cNvSpPr/>
          <p:nvPr/>
        </p:nvSpPr>
        <p:spPr>
          <a:xfrm>
            <a:off x="179512" y="1475656"/>
            <a:ext cx="8640960" cy="6494085"/>
          </a:xfrm>
          <a:prstGeom prst="rect">
            <a:avLst/>
          </a:prstGeom>
        </p:spPr>
        <p:txBody>
          <a:bodyPr wrap="square">
            <a:spAutoFit/>
          </a:bodyPr>
          <a:lstStyle/>
          <a:p>
            <a:pPr indent="449580" algn="just"/>
            <a:r>
              <a:rPr lang="ru-RU" b="1" kern="100" dirty="0">
                <a:latin typeface="Times New Roman" panose="02020603050405020304" pitchFamily="18" charset="0"/>
                <a:ea typeface="Calibri" panose="020F0502020204030204" pitchFamily="34" charset="0"/>
                <a:cs typeface="Times New Roman" panose="02020603050405020304" pitchFamily="18" charset="0"/>
              </a:rPr>
              <a:t>Критерий № 1 «Соответствие теме»</a:t>
            </a:r>
            <a:endParaRPr lang="ru-RU" kern="100" dirty="0">
              <a:latin typeface="Calibri" panose="020F0502020204030204" pitchFamily="34" charset="0"/>
              <a:ea typeface="Calibri" panose="020F0502020204030204" pitchFamily="34" charset="0"/>
              <a:cs typeface="Times New Roman" panose="02020603050405020304" pitchFamily="18" charset="0"/>
            </a:endParaRPr>
          </a:p>
          <a:p>
            <a:pPr indent="449580" algn="just"/>
            <a:r>
              <a:rPr lang="ru-RU" kern="100" dirty="0">
                <a:latin typeface="Times New Roman" panose="02020603050405020304" pitchFamily="18" charset="0"/>
                <a:ea typeface="Calibri" panose="020F0502020204030204" pitchFamily="34" charset="0"/>
                <a:cs typeface="Times New Roman" panose="02020603050405020304" pitchFamily="18" charset="0"/>
              </a:rPr>
              <a:t>Данный критерий нацеливает на проверку содержания сочинения. Участник должен рассуждать на предложенную тему, выбрав путь ее раскрытия (например, отвечает на вопрос, поставленный в теме, или размышляет над предложенной проблемой и т.п.).</a:t>
            </a:r>
            <a:endParaRPr lang="ru-RU" kern="100" dirty="0">
              <a:latin typeface="Calibri" panose="020F0502020204030204" pitchFamily="34" charset="0"/>
              <a:ea typeface="Calibri" panose="020F0502020204030204" pitchFamily="34" charset="0"/>
              <a:cs typeface="Times New Roman" panose="02020603050405020304" pitchFamily="18" charset="0"/>
            </a:endParaRPr>
          </a:p>
          <a:p>
            <a:pPr indent="449580" algn="just"/>
            <a:r>
              <a:rPr lang="ru-RU" kern="100" dirty="0">
                <a:latin typeface="Times New Roman" panose="02020603050405020304" pitchFamily="18" charset="0"/>
                <a:ea typeface="Calibri" panose="020F0502020204030204" pitchFamily="34" charset="0"/>
                <a:cs typeface="Times New Roman" panose="02020603050405020304" pitchFamily="18" charset="0"/>
              </a:rPr>
              <a:t>«Незачёт» ставится только в случае, если сочинение не соответствует теме, в нём нет ответа на вопрос, поставленный в теме, или в сочинении не прослеживается конкретной цели высказывания. Во всех остальных случаях выставляется «зачёт».</a:t>
            </a:r>
            <a:endParaRPr lang="ru-RU" kern="1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84202398"/>
      </p:ext>
    </p:extLst>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Нажмите дважды"/>
          <p:cNvSpPr txBox="1">
            <a:spLocks noGrp="1"/>
          </p:cNvSpPr>
          <p:nvPr>
            <p:ph type="ctrTitle"/>
          </p:nvPr>
        </p:nvSpPr>
        <p:spPr>
          <a:prstGeom prst="rect">
            <a:avLst/>
          </a:prstGeom>
        </p:spPr>
        <p:txBody>
          <a:bodyPr>
            <a:normAutofit fontScale="90000"/>
          </a:bodyPr>
          <a:lstStyle/>
          <a:p>
            <a:endParaRPr/>
          </a:p>
        </p:txBody>
      </p:sp>
      <p:sp>
        <p:nvSpPr>
          <p:cNvPr id="101" name="Нажмите дважды"/>
          <p:cNvSpPr txBox="1">
            <a:spLocks noGrp="1"/>
          </p:cNvSpPr>
          <p:nvPr>
            <p:ph type="subTitle" sz="quarter" idx="1"/>
          </p:nvPr>
        </p:nvSpPr>
        <p:spPr>
          <a:prstGeom prst="rect">
            <a:avLst/>
          </a:prstGeom>
        </p:spPr>
        <p:txBody>
          <a:bodyPr/>
          <a:lstStyle/>
          <a:p>
            <a:endParaRPr/>
          </a:p>
        </p:txBody>
      </p:sp>
      <p:pic>
        <p:nvPicPr>
          <p:cNvPr id="102"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3"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4"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5" name="Изображение" descr="Изображение"/>
          <p:cNvPicPr>
            <a:picLocks noChangeAspect="1"/>
          </p:cNvPicPr>
          <p:nvPr/>
        </p:nvPicPr>
        <p:blipFill>
          <a:blip r:embed="rId2">
            <a:extLst/>
          </a:blip>
          <a:stretch>
            <a:fillRect/>
          </a:stretch>
        </p:blipFill>
        <p:spPr>
          <a:xfrm>
            <a:off x="-25896" y="0"/>
            <a:ext cx="9144000" cy="9144000"/>
          </a:xfrm>
          <a:prstGeom prst="rect">
            <a:avLst/>
          </a:prstGeom>
          <a:ln w="12700">
            <a:miter lim="400000"/>
          </a:ln>
        </p:spPr>
      </p:pic>
      <p:sp>
        <p:nvSpPr>
          <p:cNvPr id="2" name="Прямоугольник 1"/>
          <p:cNvSpPr/>
          <p:nvPr/>
        </p:nvSpPr>
        <p:spPr>
          <a:xfrm>
            <a:off x="107504" y="899592"/>
            <a:ext cx="8784976" cy="7109639"/>
          </a:xfrm>
          <a:prstGeom prst="rect">
            <a:avLst/>
          </a:prstGeom>
        </p:spPr>
        <p:txBody>
          <a:bodyPr wrap="square">
            <a:spAutoFit/>
          </a:bodyPr>
          <a:lstStyle/>
          <a:p>
            <a:pPr indent="449580" algn="just"/>
            <a:r>
              <a:rPr lang="ru-RU" sz="2400" b="1" kern="100" dirty="0">
                <a:latin typeface="Times New Roman" panose="02020603050405020304" pitchFamily="18" charset="0"/>
                <a:ea typeface="Calibri" panose="020F0502020204030204" pitchFamily="34" charset="0"/>
                <a:cs typeface="Times New Roman" panose="02020603050405020304" pitchFamily="18" charset="0"/>
              </a:rPr>
              <a:t>Критерий № 2 «Аргументация. Привлечение литературного материала»</a:t>
            </a:r>
            <a:endParaRPr lang="ru-RU" sz="2400" kern="100" dirty="0">
              <a:latin typeface="Times New Roman" panose="02020603050405020304" pitchFamily="18" charset="0"/>
              <a:ea typeface="Calibri" panose="020F0502020204030204" pitchFamily="34" charset="0"/>
              <a:cs typeface="Times New Roman" panose="02020603050405020304" pitchFamily="18" charset="0"/>
            </a:endParaRPr>
          </a:p>
          <a:p>
            <a:pPr indent="449580" algn="just"/>
            <a:r>
              <a:rPr lang="ru-RU" sz="2400" kern="100" dirty="0">
                <a:latin typeface="Times New Roman" panose="02020603050405020304" pitchFamily="18" charset="0"/>
                <a:ea typeface="Calibri" panose="020F0502020204030204" pitchFamily="34" charset="0"/>
                <a:cs typeface="Times New Roman" panose="02020603050405020304" pitchFamily="18" charset="0"/>
              </a:rPr>
              <a:t>Данный критерий нацеливает на проверку умения строить рассуждение, доказывать свою позицию, формулируя аргументы и подкрепляя их примерами из опубликованных литературных произведений. Можно привлекать произведения устного народного творчества (за исключением малых жанров), художественную, документальную, мемуарную, публицистическую, научную и научно-популярную литературу (в том числе философскую, психологическую, литературоведческую, искусствоведческую), дневники, очерки, литературную критику и другие произведения отечественной и мировой литературы (достаточно опоры на один текст).</a:t>
            </a:r>
          </a:p>
          <a:p>
            <a:pPr indent="449580" algn="just"/>
            <a:r>
              <a:rPr lang="ru-RU" sz="2400" kern="100" dirty="0">
                <a:latin typeface="Times New Roman" panose="02020603050405020304" pitchFamily="18" charset="0"/>
                <a:ea typeface="Calibri" panose="020F0502020204030204" pitchFamily="34" charset="0"/>
                <a:cs typeface="Times New Roman" panose="02020603050405020304" pitchFamily="18" charset="0"/>
              </a:rPr>
              <a:t>«Незачёт» ставится при условии, если сочинение не содержит аргументации, написано без опоры на литературный материал, или в нем существенно искажено содержание выбранного текста, или литературный материал лишь упоминается в работе (аргументы примерами не подкрепляются). Во всех остальных случаях выставляется «зачёт».</a:t>
            </a:r>
          </a:p>
        </p:txBody>
      </p:sp>
    </p:spTree>
    <p:extLst>
      <p:ext uri="{BB962C8B-B14F-4D97-AF65-F5344CB8AC3E}">
        <p14:creationId xmlns:p14="http://schemas.microsoft.com/office/powerpoint/2010/main" val="2748552181"/>
      </p:ext>
    </p:extLst>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Нажмите дважды"/>
          <p:cNvSpPr txBox="1">
            <a:spLocks noGrp="1"/>
          </p:cNvSpPr>
          <p:nvPr>
            <p:ph type="ctrTitle"/>
          </p:nvPr>
        </p:nvSpPr>
        <p:spPr>
          <a:prstGeom prst="rect">
            <a:avLst/>
          </a:prstGeom>
        </p:spPr>
        <p:txBody>
          <a:bodyPr>
            <a:normAutofit fontScale="90000"/>
          </a:bodyPr>
          <a:lstStyle/>
          <a:p>
            <a:endParaRPr/>
          </a:p>
        </p:txBody>
      </p:sp>
      <p:sp>
        <p:nvSpPr>
          <p:cNvPr id="101" name="Нажмите дважды"/>
          <p:cNvSpPr txBox="1">
            <a:spLocks noGrp="1"/>
          </p:cNvSpPr>
          <p:nvPr>
            <p:ph type="subTitle" sz="quarter" idx="1"/>
          </p:nvPr>
        </p:nvSpPr>
        <p:spPr>
          <a:prstGeom prst="rect">
            <a:avLst/>
          </a:prstGeom>
        </p:spPr>
        <p:txBody>
          <a:bodyPr/>
          <a:lstStyle/>
          <a:p>
            <a:endParaRPr/>
          </a:p>
        </p:txBody>
      </p:sp>
      <p:pic>
        <p:nvPicPr>
          <p:cNvPr id="102"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3"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4"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5" name="Изображение" descr="Изображение"/>
          <p:cNvPicPr>
            <a:picLocks noChangeAspect="1"/>
          </p:cNvPicPr>
          <p:nvPr/>
        </p:nvPicPr>
        <p:blipFill>
          <a:blip r:embed="rId2">
            <a:extLst/>
          </a:blip>
          <a:stretch>
            <a:fillRect/>
          </a:stretch>
        </p:blipFill>
        <p:spPr>
          <a:xfrm>
            <a:off x="-25896" y="0"/>
            <a:ext cx="9144000" cy="9144000"/>
          </a:xfrm>
          <a:prstGeom prst="rect">
            <a:avLst/>
          </a:prstGeom>
          <a:ln w="12700">
            <a:miter lim="400000"/>
          </a:ln>
        </p:spPr>
      </p:pic>
      <p:sp>
        <p:nvSpPr>
          <p:cNvPr id="2" name="Прямоугольник 1"/>
          <p:cNvSpPr/>
          <p:nvPr/>
        </p:nvSpPr>
        <p:spPr>
          <a:xfrm>
            <a:off x="251520" y="971600"/>
            <a:ext cx="8712968" cy="7848302"/>
          </a:xfrm>
          <a:prstGeom prst="rect">
            <a:avLst/>
          </a:prstGeom>
        </p:spPr>
        <p:txBody>
          <a:bodyPr wrap="square">
            <a:spAutoFit/>
          </a:bodyPr>
          <a:lstStyle/>
          <a:p>
            <a:pPr indent="449580" algn="just"/>
            <a:r>
              <a:rPr lang="ru-RU" sz="3600" b="1" kern="100" dirty="0">
                <a:latin typeface="Times New Roman" panose="02020603050405020304" pitchFamily="18" charset="0"/>
                <a:ea typeface="Calibri" panose="020F0502020204030204" pitchFamily="34" charset="0"/>
                <a:cs typeface="Times New Roman" panose="02020603050405020304" pitchFamily="18" charset="0"/>
              </a:rPr>
              <a:t>Критерий № 3 «Композиция и логика рассуждения»</a:t>
            </a:r>
            <a:endParaRPr lang="ru-RU" sz="3600" kern="100" dirty="0">
              <a:latin typeface="Calibri" panose="020F0502020204030204" pitchFamily="34" charset="0"/>
              <a:ea typeface="Calibri" panose="020F0502020204030204" pitchFamily="34" charset="0"/>
              <a:cs typeface="Times New Roman" panose="02020603050405020304" pitchFamily="18" charset="0"/>
            </a:endParaRPr>
          </a:p>
          <a:p>
            <a:pPr indent="449580" algn="just"/>
            <a:r>
              <a:rPr lang="ru-RU" sz="3600" kern="100" dirty="0">
                <a:latin typeface="Times New Roman" panose="02020603050405020304" pitchFamily="18" charset="0"/>
                <a:ea typeface="Calibri" panose="020F0502020204030204" pitchFamily="34" charset="0"/>
                <a:cs typeface="Times New Roman" panose="02020603050405020304" pitchFamily="18" charset="0"/>
              </a:rPr>
              <a:t>Данный критерий нацеливает на проверку умения логично выстраивать рассуждение на предложенную тему. Участник должен выдерживать соотношение между тезисом и доказательствами.</a:t>
            </a:r>
            <a:endParaRPr lang="ru-RU" sz="3600" kern="100" dirty="0">
              <a:latin typeface="Calibri" panose="020F0502020204030204" pitchFamily="34" charset="0"/>
              <a:ea typeface="Calibri" panose="020F0502020204030204" pitchFamily="34" charset="0"/>
              <a:cs typeface="Times New Roman" panose="02020603050405020304" pitchFamily="18" charset="0"/>
            </a:endParaRPr>
          </a:p>
          <a:p>
            <a:pPr indent="449580" algn="just"/>
            <a:r>
              <a:rPr lang="ru-RU" sz="3600" kern="100" dirty="0">
                <a:latin typeface="Times New Roman" panose="02020603050405020304" pitchFamily="18" charset="0"/>
                <a:ea typeface="Calibri" panose="020F0502020204030204" pitchFamily="34" charset="0"/>
                <a:cs typeface="Times New Roman" panose="02020603050405020304" pitchFamily="18" charset="0"/>
              </a:rPr>
              <a:t>«Незачёт» ставится при условии, если грубые логические нарушения мешают пониманию смысла сказанного или отсутствует </a:t>
            </a:r>
            <a:r>
              <a:rPr lang="ru-RU" sz="3600" kern="100" dirty="0" err="1">
                <a:latin typeface="Times New Roman" panose="02020603050405020304" pitchFamily="18" charset="0"/>
                <a:ea typeface="Calibri" panose="020F0502020204030204" pitchFamily="34" charset="0"/>
                <a:cs typeface="Times New Roman" panose="02020603050405020304" pitchFamily="18" charset="0"/>
              </a:rPr>
              <a:t>тезисно</a:t>
            </a:r>
            <a:r>
              <a:rPr lang="ru-RU" sz="3600" kern="100" dirty="0">
                <a:latin typeface="Times New Roman" panose="02020603050405020304" pitchFamily="18" charset="0"/>
                <a:ea typeface="Calibri" panose="020F0502020204030204" pitchFamily="34" charset="0"/>
                <a:cs typeface="Times New Roman" panose="02020603050405020304" pitchFamily="18" charset="0"/>
              </a:rPr>
              <a:t>-доказательная часть. Во всех остальных случаях выставляется «зачёт».</a:t>
            </a:r>
            <a:endParaRPr lang="ru-RU" sz="3600" kern="1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47389628"/>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Нажмите дважды"/>
          <p:cNvSpPr txBox="1">
            <a:spLocks noGrp="1"/>
          </p:cNvSpPr>
          <p:nvPr>
            <p:ph type="ctrTitle"/>
          </p:nvPr>
        </p:nvSpPr>
        <p:spPr>
          <a:prstGeom prst="rect">
            <a:avLst/>
          </a:prstGeom>
        </p:spPr>
        <p:txBody>
          <a:bodyPr>
            <a:normAutofit fontScale="90000"/>
          </a:bodyPr>
          <a:lstStyle/>
          <a:p>
            <a:endParaRPr/>
          </a:p>
        </p:txBody>
      </p:sp>
      <p:sp>
        <p:nvSpPr>
          <p:cNvPr id="101" name="Нажмите дважды"/>
          <p:cNvSpPr txBox="1">
            <a:spLocks noGrp="1"/>
          </p:cNvSpPr>
          <p:nvPr>
            <p:ph type="subTitle" sz="quarter" idx="1"/>
          </p:nvPr>
        </p:nvSpPr>
        <p:spPr>
          <a:prstGeom prst="rect">
            <a:avLst/>
          </a:prstGeom>
        </p:spPr>
        <p:txBody>
          <a:bodyPr/>
          <a:lstStyle/>
          <a:p>
            <a:endParaRPr/>
          </a:p>
        </p:txBody>
      </p:sp>
      <p:pic>
        <p:nvPicPr>
          <p:cNvPr id="102"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3"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4"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5"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sp>
        <p:nvSpPr>
          <p:cNvPr id="2" name="Прямоугольник 1"/>
          <p:cNvSpPr/>
          <p:nvPr/>
        </p:nvSpPr>
        <p:spPr>
          <a:xfrm>
            <a:off x="107504" y="1115616"/>
            <a:ext cx="8928992" cy="7971413"/>
          </a:xfrm>
          <a:prstGeom prst="rect">
            <a:avLst/>
          </a:prstGeom>
        </p:spPr>
        <p:txBody>
          <a:bodyPr wrap="square">
            <a:spAutoFit/>
          </a:bodyPr>
          <a:lstStyle/>
          <a:p>
            <a:pPr lvl="0" algn="just" defTabSz="914400" hangingPunct="1"/>
            <a:r>
              <a:rPr lang="ru-RU" kern="1200" dirty="0">
                <a:latin typeface="Times New Roman" panose="02020603050405020304" pitchFamily="18" charset="0"/>
                <a:ea typeface="+mn-ea"/>
                <a:cs typeface="Times New Roman" panose="02020603050405020304" pitchFamily="18" charset="0"/>
              </a:rPr>
              <a:t>Критерий «Смысловая цельность, речевая связность и последовательность изложения» во всех форматах развёрнутого ответа переименован в «</a:t>
            </a:r>
            <a:r>
              <a:rPr lang="ru-RU" b="1" kern="1200" dirty="0">
                <a:latin typeface="Times New Roman" panose="02020603050405020304" pitchFamily="18" charset="0"/>
                <a:ea typeface="+mn-ea"/>
                <a:cs typeface="Times New Roman" panose="02020603050405020304" pitchFamily="18" charset="0"/>
              </a:rPr>
              <a:t>Логичность речи</a:t>
            </a:r>
            <a:r>
              <a:rPr lang="ru-RU" kern="1200" dirty="0">
                <a:latin typeface="Times New Roman" panose="02020603050405020304" pitchFamily="18" charset="0"/>
                <a:ea typeface="+mn-ea"/>
                <a:cs typeface="Times New Roman" panose="02020603050405020304" pitchFamily="18" charset="0"/>
              </a:rPr>
              <a:t>».</a:t>
            </a:r>
          </a:p>
          <a:p>
            <a:pPr lvl="0" algn="just" defTabSz="914400" hangingPunct="1"/>
            <a:r>
              <a:rPr lang="ru-RU" kern="1200" dirty="0">
                <a:latin typeface="Times New Roman" panose="02020603050405020304" pitchFamily="18" charset="0"/>
                <a:ea typeface="+mn-ea"/>
                <a:cs typeface="Times New Roman" panose="02020603050405020304" pitchFamily="18" charset="0"/>
              </a:rPr>
              <a:t>	Приведена к единообразному представлению система оценивания грамотности и фактической точности речи в ОГЭ и ЕГЭ по русскому языку. В частности, увеличено с 2 до 3 максимальное количество баллов по критериям ГК1 «Соблюдение орфографических норм», ГК2 «Соблюдение пунктуационных норм», ГК3 «Соблюдение грамматических норм» и ГК4 «Соблюдение речевых норм». </a:t>
            </a:r>
          </a:p>
          <a:p>
            <a:pPr lvl="0" algn="just" defTabSz="914400" hangingPunct="1"/>
            <a:r>
              <a:rPr lang="ru-RU" kern="1200" dirty="0">
                <a:latin typeface="Times New Roman" panose="02020603050405020304" pitchFamily="18" charset="0"/>
                <a:ea typeface="+mn-ea"/>
                <a:cs typeface="Times New Roman" panose="02020603050405020304" pitchFamily="18" charset="0"/>
              </a:rPr>
              <a:t>	Максимальный первичный балл за выполнение экзаменационной работы увеличен с </a:t>
            </a:r>
            <a:r>
              <a:rPr lang="ru-RU" b="1" kern="1200" dirty="0">
                <a:latin typeface="Times New Roman" panose="02020603050405020304" pitchFamily="18" charset="0"/>
                <a:ea typeface="+mn-ea"/>
                <a:cs typeface="Times New Roman" panose="02020603050405020304" pitchFamily="18" charset="0"/>
              </a:rPr>
              <a:t>33 до 37</a:t>
            </a:r>
            <a:r>
              <a:rPr lang="ru-RU" kern="1200" dirty="0">
                <a:latin typeface="Times New Roman" panose="02020603050405020304" pitchFamily="18" charset="0"/>
                <a:ea typeface="+mn-ea"/>
                <a:cs typeface="Times New Roman" panose="02020603050405020304" pitchFamily="18" charset="0"/>
              </a:rPr>
              <a:t>.</a:t>
            </a:r>
            <a:endParaRPr lang="ru-RU" b="1" kern="1200" dirty="0">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301991897"/>
      </p:ext>
    </p:extLst>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Нажмите дважды"/>
          <p:cNvSpPr txBox="1">
            <a:spLocks noGrp="1"/>
          </p:cNvSpPr>
          <p:nvPr>
            <p:ph type="ctrTitle"/>
          </p:nvPr>
        </p:nvSpPr>
        <p:spPr>
          <a:prstGeom prst="rect">
            <a:avLst/>
          </a:prstGeom>
        </p:spPr>
        <p:txBody>
          <a:bodyPr>
            <a:normAutofit fontScale="90000"/>
          </a:bodyPr>
          <a:lstStyle/>
          <a:p>
            <a:endParaRPr/>
          </a:p>
        </p:txBody>
      </p:sp>
      <p:sp>
        <p:nvSpPr>
          <p:cNvPr id="101" name="Нажмите дважды"/>
          <p:cNvSpPr txBox="1">
            <a:spLocks noGrp="1"/>
          </p:cNvSpPr>
          <p:nvPr>
            <p:ph type="subTitle" sz="quarter" idx="1"/>
          </p:nvPr>
        </p:nvSpPr>
        <p:spPr>
          <a:prstGeom prst="rect">
            <a:avLst/>
          </a:prstGeom>
        </p:spPr>
        <p:txBody>
          <a:bodyPr/>
          <a:lstStyle/>
          <a:p>
            <a:endParaRPr/>
          </a:p>
        </p:txBody>
      </p:sp>
      <p:pic>
        <p:nvPicPr>
          <p:cNvPr id="102"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3"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4"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5" name="Изображение" descr="Изображение"/>
          <p:cNvPicPr>
            <a:picLocks noChangeAspect="1"/>
          </p:cNvPicPr>
          <p:nvPr/>
        </p:nvPicPr>
        <p:blipFill>
          <a:blip r:embed="rId2">
            <a:extLst/>
          </a:blip>
          <a:stretch>
            <a:fillRect/>
          </a:stretch>
        </p:blipFill>
        <p:spPr>
          <a:xfrm>
            <a:off x="-25896" y="0"/>
            <a:ext cx="9144000" cy="9144000"/>
          </a:xfrm>
          <a:prstGeom prst="rect">
            <a:avLst/>
          </a:prstGeom>
          <a:ln w="12700">
            <a:miter lim="400000"/>
          </a:ln>
        </p:spPr>
      </p:pic>
      <p:sp>
        <p:nvSpPr>
          <p:cNvPr id="2" name="Прямоугольник 1"/>
          <p:cNvSpPr/>
          <p:nvPr/>
        </p:nvSpPr>
        <p:spPr>
          <a:xfrm>
            <a:off x="251520" y="1331640"/>
            <a:ext cx="8640960" cy="6494085"/>
          </a:xfrm>
          <a:prstGeom prst="rect">
            <a:avLst/>
          </a:prstGeom>
        </p:spPr>
        <p:txBody>
          <a:bodyPr wrap="square">
            <a:spAutoFit/>
          </a:bodyPr>
          <a:lstStyle/>
          <a:p>
            <a:pPr indent="449580" algn="just"/>
            <a:r>
              <a:rPr lang="ru-RU" b="1" kern="100" dirty="0">
                <a:latin typeface="Times New Roman" panose="02020603050405020304" pitchFamily="18" charset="0"/>
                <a:ea typeface="Calibri" panose="020F0502020204030204" pitchFamily="34" charset="0"/>
                <a:cs typeface="Times New Roman" panose="02020603050405020304" pitchFamily="18" charset="0"/>
              </a:rPr>
              <a:t>Критерий № 4 «Качество письменной речи»</a:t>
            </a:r>
            <a:endParaRPr lang="ru-RU" kern="100" dirty="0">
              <a:latin typeface="Calibri" panose="020F0502020204030204" pitchFamily="34" charset="0"/>
              <a:ea typeface="Calibri" panose="020F0502020204030204" pitchFamily="34" charset="0"/>
              <a:cs typeface="Times New Roman" panose="02020603050405020304" pitchFamily="18" charset="0"/>
            </a:endParaRPr>
          </a:p>
          <a:p>
            <a:pPr indent="449580" algn="just"/>
            <a:r>
              <a:rPr lang="ru-RU" kern="100" dirty="0">
                <a:latin typeface="Times New Roman" panose="02020603050405020304" pitchFamily="18" charset="0"/>
                <a:ea typeface="Calibri" panose="020F0502020204030204" pitchFamily="34" charset="0"/>
                <a:cs typeface="Times New Roman" panose="02020603050405020304" pitchFamily="18" charset="0"/>
              </a:rPr>
              <a:t>Данный критерий нацеливает на проверку речевого оформления текста сочинения. Участник должен точно выражать мысли, используя разнообразную лексику и различные грамматические конструкции, при необходимости уместно употреблять термины.</a:t>
            </a:r>
            <a:endParaRPr lang="ru-RU" kern="100" dirty="0">
              <a:latin typeface="Calibri" panose="020F0502020204030204" pitchFamily="34" charset="0"/>
              <a:ea typeface="Calibri" panose="020F0502020204030204" pitchFamily="34" charset="0"/>
              <a:cs typeface="Times New Roman" panose="02020603050405020304" pitchFamily="18" charset="0"/>
            </a:endParaRPr>
          </a:p>
          <a:p>
            <a:pPr indent="449580" algn="just"/>
            <a:r>
              <a:rPr lang="ru-RU" kern="100" dirty="0">
                <a:latin typeface="Times New Roman" panose="02020603050405020304" pitchFamily="18" charset="0"/>
                <a:ea typeface="Calibri" panose="020F0502020204030204" pitchFamily="34" charset="0"/>
                <a:cs typeface="Times New Roman" panose="02020603050405020304" pitchFamily="18" charset="0"/>
              </a:rPr>
              <a:t>«Незачёт» ставится при условии, если низкое качество речи (в том числе речевые ошибки) существенно затрудняет понимание смысла сочинения. Во всех остальных случаях выставляется «зачет».</a:t>
            </a:r>
            <a:endParaRPr lang="ru-RU" kern="1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88341581"/>
      </p:ext>
    </p:extLst>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Нажмите дважды"/>
          <p:cNvSpPr txBox="1">
            <a:spLocks noGrp="1"/>
          </p:cNvSpPr>
          <p:nvPr>
            <p:ph type="ctrTitle"/>
          </p:nvPr>
        </p:nvSpPr>
        <p:spPr>
          <a:prstGeom prst="rect">
            <a:avLst/>
          </a:prstGeom>
        </p:spPr>
        <p:txBody>
          <a:bodyPr>
            <a:normAutofit fontScale="90000"/>
          </a:bodyPr>
          <a:lstStyle/>
          <a:p>
            <a:endParaRPr/>
          </a:p>
        </p:txBody>
      </p:sp>
      <p:sp>
        <p:nvSpPr>
          <p:cNvPr id="101" name="Нажмите дважды"/>
          <p:cNvSpPr txBox="1">
            <a:spLocks noGrp="1"/>
          </p:cNvSpPr>
          <p:nvPr>
            <p:ph type="subTitle" sz="quarter" idx="1"/>
          </p:nvPr>
        </p:nvSpPr>
        <p:spPr>
          <a:prstGeom prst="rect">
            <a:avLst/>
          </a:prstGeom>
        </p:spPr>
        <p:txBody>
          <a:bodyPr/>
          <a:lstStyle/>
          <a:p>
            <a:endParaRPr/>
          </a:p>
        </p:txBody>
      </p:sp>
      <p:pic>
        <p:nvPicPr>
          <p:cNvPr id="102"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3"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4"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5" name="Изображение" descr="Изображение"/>
          <p:cNvPicPr>
            <a:picLocks noChangeAspect="1"/>
          </p:cNvPicPr>
          <p:nvPr/>
        </p:nvPicPr>
        <p:blipFill>
          <a:blip r:embed="rId2">
            <a:extLst/>
          </a:blip>
          <a:stretch>
            <a:fillRect/>
          </a:stretch>
        </p:blipFill>
        <p:spPr>
          <a:xfrm>
            <a:off x="-25896" y="0"/>
            <a:ext cx="9144000" cy="9144000"/>
          </a:xfrm>
          <a:prstGeom prst="rect">
            <a:avLst/>
          </a:prstGeom>
          <a:ln w="12700">
            <a:miter lim="400000"/>
          </a:ln>
        </p:spPr>
      </p:pic>
      <p:sp>
        <p:nvSpPr>
          <p:cNvPr id="2" name="Прямоугольник 1"/>
          <p:cNvSpPr/>
          <p:nvPr/>
        </p:nvSpPr>
        <p:spPr>
          <a:xfrm>
            <a:off x="107504" y="1403648"/>
            <a:ext cx="8424936" cy="5632311"/>
          </a:xfrm>
          <a:prstGeom prst="rect">
            <a:avLst/>
          </a:prstGeom>
        </p:spPr>
        <p:txBody>
          <a:bodyPr wrap="square">
            <a:spAutoFit/>
          </a:bodyPr>
          <a:lstStyle/>
          <a:p>
            <a:pPr indent="449580" algn="just"/>
            <a:r>
              <a:rPr lang="ru-RU" sz="4000" b="1" kern="100" dirty="0">
                <a:latin typeface="Times New Roman" panose="02020603050405020304" pitchFamily="18" charset="0"/>
                <a:ea typeface="Calibri" panose="020F0502020204030204" pitchFamily="34" charset="0"/>
                <a:cs typeface="Times New Roman" panose="02020603050405020304" pitchFamily="18" charset="0"/>
              </a:rPr>
              <a:t>Критерий № 5 «Грамотность»</a:t>
            </a:r>
            <a:endParaRPr lang="ru-RU" sz="4000" kern="100" dirty="0">
              <a:latin typeface="Times New Roman" panose="02020603050405020304" pitchFamily="18" charset="0"/>
              <a:ea typeface="Calibri" panose="020F0502020204030204" pitchFamily="34" charset="0"/>
              <a:cs typeface="Times New Roman" panose="02020603050405020304" pitchFamily="18" charset="0"/>
            </a:endParaRPr>
          </a:p>
          <a:p>
            <a:pPr indent="449580" algn="just"/>
            <a:endParaRPr lang="ru-RU" sz="4000" kern="100" dirty="0" smtClean="0">
              <a:latin typeface="Times New Roman" panose="02020603050405020304" pitchFamily="18" charset="0"/>
              <a:ea typeface="Calibri" panose="020F0502020204030204" pitchFamily="34" charset="0"/>
              <a:cs typeface="Times New Roman" panose="02020603050405020304" pitchFamily="18" charset="0"/>
            </a:endParaRPr>
          </a:p>
          <a:p>
            <a:pPr indent="449580" algn="just"/>
            <a:r>
              <a:rPr lang="ru-RU" sz="4000" kern="100" dirty="0" smtClean="0">
                <a:latin typeface="Times New Roman" panose="02020603050405020304" pitchFamily="18" charset="0"/>
                <a:ea typeface="Calibri" panose="020F0502020204030204" pitchFamily="34" charset="0"/>
                <a:cs typeface="Times New Roman" panose="02020603050405020304" pitchFamily="18" charset="0"/>
              </a:rPr>
              <a:t>Данный </a:t>
            </a:r>
            <a:r>
              <a:rPr lang="ru-RU" sz="4000" kern="100" dirty="0">
                <a:latin typeface="Times New Roman" panose="02020603050405020304" pitchFamily="18" charset="0"/>
                <a:ea typeface="Calibri" panose="020F0502020204030204" pitchFamily="34" charset="0"/>
                <a:cs typeface="Times New Roman" panose="02020603050405020304" pitchFamily="18" charset="0"/>
              </a:rPr>
              <a:t>критерий позволяет оценить грамотность выпускника.</a:t>
            </a:r>
          </a:p>
          <a:p>
            <a:pPr indent="449580" algn="just"/>
            <a:r>
              <a:rPr lang="ru-RU" sz="4000" kern="100" dirty="0">
                <a:latin typeface="Times New Roman" panose="02020603050405020304" pitchFamily="18" charset="0"/>
                <a:ea typeface="Calibri" panose="020F0502020204030204" pitchFamily="34" charset="0"/>
                <a:cs typeface="Times New Roman" panose="02020603050405020304" pitchFamily="18" charset="0"/>
              </a:rPr>
              <a:t>«Незачёт» ставится при условии, если на 100 слов в среднем приходится в сумме более пяти ошибок: грамматических, орфографических, пунктуационных.</a:t>
            </a:r>
          </a:p>
        </p:txBody>
      </p:sp>
    </p:spTree>
    <p:extLst>
      <p:ext uri="{BB962C8B-B14F-4D97-AF65-F5344CB8AC3E}">
        <p14:creationId xmlns:p14="http://schemas.microsoft.com/office/powerpoint/2010/main" val="3831565993"/>
      </p:ext>
    </p:extLst>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Нажмите дважды"/>
          <p:cNvSpPr txBox="1">
            <a:spLocks noGrp="1"/>
          </p:cNvSpPr>
          <p:nvPr>
            <p:ph type="ctrTitle"/>
          </p:nvPr>
        </p:nvSpPr>
        <p:spPr>
          <a:prstGeom prst="rect">
            <a:avLst/>
          </a:prstGeom>
        </p:spPr>
        <p:txBody>
          <a:bodyPr>
            <a:normAutofit fontScale="90000"/>
          </a:bodyPr>
          <a:lstStyle/>
          <a:p>
            <a:endParaRPr/>
          </a:p>
        </p:txBody>
      </p:sp>
      <p:sp>
        <p:nvSpPr>
          <p:cNvPr id="101" name="Нажмите дважды"/>
          <p:cNvSpPr txBox="1">
            <a:spLocks noGrp="1"/>
          </p:cNvSpPr>
          <p:nvPr>
            <p:ph type="subTitle" sz="quarter" idx="1"/>
          </p:nvPr>
        </p:nvSpPr>
        <p:spPr>
          <a:prstGeom prst="rect">
            <a:avLst/>
          </a:prstGeom>
        </p:spPr>
        <p:txBody>
          <a:bodyPr/>
          <a:lstStyle/>
          <a:p>
            <a:endParaRPr/>
          </a:p>
        </p:txBody>
      </p:sp>
      <p:pic>
        <p:nvPicPr>
          <p:cNvPr id="102"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3"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4"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5" name="Изображение" descr="Изображение"/>
          <p:cNvPicPr>
            <a:picLocks noChangeAspect="1"/>
          </p:cNvPicPr>
          <p:nvPr/>
        </p:nvPicPr>
        <p:blipFill>
          <a:blip r:embed="rId2">
            <a:extLst/>
          </a:blip>
          <a:stretch>
            <a:fillRect/>
          </a:stretch>
        </p:blipFill>
        <p:spPr>
          <a:xfrm>
            <a:off x="-25896" y="0"/>
            <a:ext cx="9144000" cy="9144000"/>
          </a:xfrm>
          <a:prstGeom prst="rect">
            <a:avLst/>
          </a:prstGeom>
          <a:ln w="12700">
            <a:miter lim="400000"/>
          </a:ln>
        </p:spPr>
      </p:pic>
      <p:sp>
        <p:nvSpPr>
          <p:cNvPr id="2" name="Прямоугольник 1"/>
          <p:cNvSpPr/>
          <p:nvPr/>
        </p:nvSpPr>
        <p:spPr>
          <a:xfrm>
            <a:off x="395536" y="1259632"/>
            <a:ext cx="8424936" cy="5632311"/>
          </a:xfrm>
          <a:prstGeom prst="rect">
            <a:avLst/>
          </a:prstGeom>
        </p:spPr>
        <p:txBody>
          <a:bodyPr wrap="square">
            <a:spAutoFit/>
          </a:bodyPr>
          <a:lstStyle/>
          <a:p>
            <a:pPr lvl="0" algn="just" defTabSz="914400" hangingPunct="1">
              <a:spcBef>
                <a:spcPts val="600"/>
              </a:spcBef>
              <a:buSzPct val="80000"/>
            </a:pPr>
            <a:r>
              <a:rPr lang="ru-RU" altLang="ru-RU" kern="1200" dirty="0">
                <a:solidFill>
                  <a:prstClr val="black"/>
                </a:solidFill>
                <a:latin typeface="Times New Roman" panose="02020603050405020304" pitchFamily="18" charset="0"/>
                <a:ea typeface="MS Gothic" pitchFamily="49" charset="-128"/>
                <a:cs typeface="Times New Roman" panose="02020603050405020304" pitchFamily="18" charset="0"/>
              </a:rPr>
              <a:t> </a:t>
            </a:r>
            <a:r>
              <a:rPr lang="ru-RU" altLang="ru-RU" sz="4000" kern="1200" dirty="0">
                <a:solidFill>
                  <a:prstClr val="black"/>
                </a:solidFill>
                <a:latin typeface="Times New Roman" panose="02020603050405020304" pitchFamily="18" charset="0"/>
                <a:ea typeface="MS Gothic" pitchFamily="49" charset="-128"/>
                <a:cs typeface="Times New Roman" panose="02020603050405020304" pitchFamily="18" charset="0"/>
              </a:rPr>
              <a:t>Наше пособие поможет  не только понять систему требований, предъявляемых к сочинению, но и ознакомиться с </a:t>
            </a:r>
            <a:r>
              <a:rPr lang="ru-RU" altLang="ru-RU" sz="4000" kern="1200" dirty="0" err="1">
                <a:solidFill>
                  <a:prstClr val="black"/>
                </a:solidFill>
                <a:latin typeface="Times New Roman" panose="02020603050405020304" pitchFamily="18" charset="0"/>
                <a:ea typeface="MS Gothic" pitchFamily="49" charset="-128"/>
                <a:cs typeface="Times New Roman" panose="02020603050405020304" pitchFamily="18" charset="0"/>
              </a:rPr>
              <a:t>с</a:t>
            </a:r>
            <a:r>
              <a:rPr lang="ru-RU" altLang="ru-RU" sz="4000" kern="1200" dirty="0">
                <a:solidFill>
                  <a:prstClr val="black"/>
                </a:solidFill>
                <a:latin typeface="Times New Roman" panose="02020603050405020304" pitchFamily="18" charset="0"/>
                <a:ea typeface="MS Gothic" pitchFamily="49" charset="-128"/>
                <a:cs typeface="Times New Roman" panose="02020603050405020304" pitchFamily="18" charset="0"/>
              </a:rPr>
              <a:t> рекомендуемой методикой по созданию такого вида сочинения и с образцами сочинений, на которые можно ориентироваться при создании собственных творческих работ.</a:t>
            </a:r>
            <a:r>
              <a:rPr lang="ru-RU" altLang="ru-RU" sz="4000" kern="1200" dirty="0">
                <a:latin typeface="Times New Roman" pitchFamily="18" charset="0"/>
                <a:ea typeface="MS Gothic" pitchFamily="49" charset="-128"/>
                <a:cs typeface="Times New Roman" panose="02020603050405020304" pitchFamily="18" charset="0"/>
              </a:rPr>
              <a:t>	</a:t>
            </a:r>
          </a:p>
        </p:txBody>
      </p:sp>
    </p:spTree>
    <p:extLst>
      <p:ext uri="{BB962C8B-B14F-4D97-AF65-F5344CB8AC3E}">
        <p14:creationId xmlns:p14="http://schemas.microsoft.com/office/powerpoint/2010/main" val="2529673573"/>
      </p:ext>
    </p:extLst>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Нажмите дважды"/>
          <p:cNvSpPr txBox="1">
            <a:spLocks noGrp="1"/>
          </p:cNvSpPr>
          <p:nvPr>
            <p:ph type="ctrTitle"/>
          </p:nvPr>
        </p:nvSpPr>
        <p:spPr>
          <a:prstGeom prst="rect">
            <a:avLst/>
          </a:prstGeom>
        </p:spPr>
        <p:txBody>
          <a:bodyPr>
            <a:normAutofit fontScale="90000"/>
          </a:bodyPr>
          <a:lstStyle/>
          <a:p>
            <a:endParaRPr/>
          </a:p>
        </p:txBody>
      </p:sp>
      <p:sp>
        <p:nvSpPr>
          <p:cNvPr id="101" name="Нажмите дважды"/>
          <p:cNvSpPr txBox="1">
            <a:spLocks noGrp="1"/>
          </p:cNvSpPr>
          <p:nvPr>
            <p:ph type="subTitle" sz="quarter" idx="1"/>
          </p:nvPr>
        </p:nvSpPr>
        <p:spPr>
          <a:prstGeom prst="rect">
            <a:avLst/>
          </a:prstGeom>
        </p:spPr>
        <p:txBody>
          <a:bodyPr/>
          <a:lstStyle/>
          <a:p>
            <a:endParaRPr/>
          </a:p>
        </p:txBody>
      </p:sp>
      <p:pic>
        <p:nvPicPr>
          <p:cNvPr id="102"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3"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4"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5" name="Изображение" descr="Изображение"/>
          <p:cNvPicPr>
            <a:picLocks noChangeAspect="1"/>
          </p:cNvPicPr>
          <p:nvPr/>
        </p:nvPicPr>
        <p:blipFill>
          <a:blip r:embed="rId2">
            <a:extLst/>
          </a:blip>
          <a:stretch>
            <a:fillRect/>
          </a:stretch>
        </p:blipFill>
        <p:spPr>
          <a:xfrm>
            <a:off x="-25896" y="0"/>
            <a:ext cx="9144000" cy="9144000"/>
          </a:xfrm>
          <a:prstGeom prst="rect">
            <a:avLst/>
          </a:prstGeom>
          <a:ln w="12700">
            <a:miter lim="400000"/>
          </a:ln>
        </p:spPr>
      </p:pic>
      <p:sp>
        <p:nvSpPr>
          <p:cNvPr id="3" name="Прямоугольник 2"/>
          <p:cNvSpPr/>
          <p:nvPr/>
        </p:nvSpPr>
        <p:spPr>
          <a:xfrm>
            <a:off x="251520" y="1068156"/>
            <a:ext cx="8640960" cy="6020238"/>
          </a:xfrm>
          <a:prstGeom prst="rect">
            <a:avLst/>
          </a:prstGeom>
        </p:spPr>
        <p:txBody>
          <a:bodyPr wrap="square">
            <a:spAutoFit/>
          </a:bodyPr>
          <a:lstStyle/>
          <a:p>
            <a:pPr lvl="0" indent="449580" algn="just" defTabSz="914400" hangingPunct="1">
              <a:lnSpc>
                <a:spcPct val="107000"/>
              </a:lnSpc>
            </a:pPr>
            <a:r>
              <a:rPr lang="ru-RU" sz="3600" kern="1200" dirty="0">
                <a:latin typeface="Times New Roman" panose="02020603050405020304" pitchFamily="18" charset="0"/>
                <a:ea typeface="Calibri" panose="020F0502020204030204" pitchFamily="34" charset="0"/>
                <a:cs typeface="Times New Roman" panose="02020603050405020304" pitchFamily="18" charset="0"/>
              </a:rPr>
              <a:t>Проверочные работы составлены в соответствии с современными требованиями, они соответствуют темам, изучаемым в 5, 6, 7, 8 классах. В различных вариантах проверочных работ помещены тексты для анализа и выполнения грамматических заданий, которые различны по своему содержанию и способствуют развитию </a:t>
            </a:r>
            <a:r>
              <a:rPr lang="ru-RU" sz="3600" kern="1200" dirty="0" err="1">
                <a:latin typeface="Times New Roman" panose="02020603050405020304" pitchFamily="18" charset="0"/>
                <a:ea typeface="Calibri" panose="020F0502020204030204" pitchFamily="34" charset="0"/>
                <a:cs typeface="Times New Roman" panose="02020603050405020304" pitchFamily="18" charset="0"/>
              </a:rPr>
              <a:t>метапредметной</a:t>
            </a:r>
            <a:r>
              <a:rPr lang="ru-RU" sz="3600" kern="1200" dirty="0">
                <a:latin typeface="Times New Roman" panose="02020603050405020304" pitchFamily="18" charset="0"/>
                <a:ea typeface="Calibri" panose="020F0502020204030204" pitchFamily="34" charset="0"/>
                <a:cs typeface="Times New Roman" panose="02020603050405020304" pitchFamily="18" charset="0"/>
              </a:rPr>
              <a:t> компетенции.</a:t>
            </a:r>
            <a:endParaRPr lang="ru-RU" sz="3600" kern="12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3678715"/>
      </p:ext>
    </p:extLst>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Нажмите дважды"/>
          <p:cNvSpPr txBox="1">
            <a:spLocks noGrp="1"/>
          </p:cNvSpPr>
          <p:nvPr>
            <p:ph type="ctrTitle"/>
          </p:nvPr>
        </p:nvSpPr>
        <p:spPr>
          <a:prstGeom prst="rect">
            <a:avLst/>
          </a:prstGeom>
        </p:spPr>
        <p:txBody>
          <a:bodyPr>
            <a:normAutofit fontScale="90000"/>
          </a:bodyPr>
          <a:lstStyle/>
          <a:p>
            <a:endParaRPr/>
          </a:p>
        </p:txBody>
      </p:sp>
      <p:sp>
        <p:nvSpPr>
          <p:cNvPr id="101" name="Нажмите дважды"/>
          <p:cNvSpPr txBox="1">
            <a:spLocks noGrp="1"/>
          </p:cNvSpPr>
          <p:nvPr>
            <p:ph type="subTitle" sz="quarter" idx="1"/>
          </p:nvPr>
        </p:nvSpPr>
        <p:spPr>
          <a:prstGeom prst="rect">
            <a:avLst/>
          </a:prstGeom>
        </p:spPr>
        <p:txBody>
          <a:bodyPr/>
          <a:lstStyle/>
          <a:p>
            <a:endParaRPr/>
          </a:p>
        </p:txBody>
      </p:sp>
      <p:pic>
        <p:nvPicPr>
          <p:cNvPr id="102"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3"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4"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5" name="Изображение" descr="Изображение"/>
          <p:cNvPicPr>
            <a:picLocks noChangeAspect="1"/>
          </p:cNvPicPr>
          <p:nvPr/>
        </p:nvPicPr>
        <p:blipFill>
          <a:blip r:embed="rId2">
            <a:extLst/>
          </a:blip>
          <a:stretch>
            <a:fillRect/>
          </a:stretch>
        </p:blipFill>
        <p:spPr>
          <a:xfrm>
            <a:off x="-25896" y="0"/>
            <a:ext cx="9144000" cy="9144000"/>
          </a:xfrm>
          <a:prstGeom prst="rect">
            <a:avLst/>
          </a:prstGeom>
          <a:ln w="12700">
            <a:miter lim="400000"/>
          </a:ln>
        </p:spPr>
      </p:pic>
      <p:pic>
        <p:nvPicPr>
          <p:cNvPr id="8" name="Рисунок 7"/>
          <p:cNvPicPr>
            <a:picLocks noChangeAspect="1"/>
          </p:cNvPicPr>
          <p:nvPr/>
        </p:nvPicPr>
        <p:blipFill>
          <a:blip r:embed="rId3"/>
          <a:stretch>
            <a:fillRect/>
          </a:stretch>
        </p:blipFill>
        <p:spPr>
          <a:xfrm>
            <a:off x="467544" y="1259632"/>
            <a:ext cx="2414917" cy="3967399"/>
          </a:xfrm>
          <a:prstGeom prst="rect">
            <a:avLst/>
          </a:prstGeom>
        </p:spPr>
      </p:pic>
      <p:sp>
        <p:nvSpPr>
          <p:cNvPr id="2" name="Прямоугольник 1"/>
          <p:cNvSpPr/>
          <p:nvPr/>
        </p:nvSpPr>
        <p:spPr>
          <a:xfrm>
            <a:off x="2977631" y="1259632"/>
            <a:ext cx="6017387" cy="7417415"/>
          </a:xfrm>
          <a:prstGeom prst="rect">
            <a:avLst/>
          </a:prstGeom>
        </p:spPr>
        <p:txBody>
          <a:bodyPr wrap="square">
            <a:spAutoFit/>
          </a:bodyPr>
          <a:lstStyle/>
          <a:p>
            <a:pPr lvl="0" algn="just" defTabSz="914400" hangingPunct="1"/>
            <a:r>
              <a:rPr lang="ru-RU" sz="2000" kern="1200" dirty="0">
                <a:latin typeface="Times New Roman" panose="02020603050405020304" pitchFamily="18" charset="0"/>
                <a:ea typeface="Calibri" panose="020F0502020204030204" pitchFamily="34" charset="0"/>
                <a:cs typeface="+mn-cs"/>
              </a:rPr>
              <a:t> </a:t>
            </a:r>
            <a:r>
              <a:rPr lang="ru-RU" sz="2800" kern="1200" dirty="0">
                <a:latin typeface="Times New Roman" panose="02020603050405020304" pitchFamily="18" charset="0"/>
                <a:ea typeface="Calibri" panose="020F0502020204030204" pitchFamily="34" charset="0"/>
                <a:cs typeface="+mn-cs"/>
              </a:rPr>
              <a:t>В пособии </a:t>
            </a:r>
            <a:r>
              <a:rPr lang="ru-RU" sz="2800" b="1" kern="1200" dirty="0">
                <a:latin typeface="Times New Roman" panose="02020603050405020304" pitchFamily="18" charset="0"/>
                <a:ea typeface="Calibri" panose="020F0502020204030204" pitchFamily="34" charset="0"/>
                <a:cs typeface="+mn-cs"/>
              </a:rPr>
              <a:t>«Русский язык. 5 класс.  Мониторинг успеваемости. Готовимся к Всероссийской Проверочной Работе»</a:t>
            </a:r>
            <a:r>
              <a:rPr lang="ru-RU" sz="2800" kern="1200" dirty="0">
                <a:latin typeface="Times New Roman" panose="02020603050405020304" pitchFamily="18" charset="0"/>
                <a:ea typeface="Calibri" panose="020F0502020204030204" pitchFamily="34" charset="0"/>
                <a:cs typeface="+mn-cs"/>
              </a:rPr>
              <a:t> предложены девять проверочных работ, в каждой из которых даны два варианта, по последующим темам: «Повторение материала, пройденного в 4 классе», «Синтаксис и пунктуация», «Синтаксис. Пунктуация при прямой речи», «Синтаксис. Пунктуация при диалоге», «Фонетика и орфоэпия», «Лексика. </a:t>
            </a:r>
            <a:r>
              <a:rPr lang="ru-RU" sz="2800" kern="1200" dirty="0" err="1">
                <a:latin typeface="Times New Roman" panose="02020603050405020304" pitchFamily="18" charset="0"/>
                <a:ea typeface="Calibri" panose="020F0502020204030204" pitchFamily="34" charset="0"/>
                <a:cs typeface="+mn-cs"/>
              </a:rPr>
              <a:t>Морфемика</a:t>
            </a:r>
            <a:r>
              <a:rPr lang="ru-RU" sz="2800" kern="1200" dirty="0">
                <a:latin typeface="Times New Roman" panose="02020603050405020304" pitchFamily="18" charset="0"/>
                <a:ea typeface="Calibri" panose="020F0502020204030204" pitchFamily="34" charset="0"/>
                <a:cs typeface="+mn-cs"/>
              </a:rPr>
              <a:t>. Орфография», «Морфология. Орфография», «Контрольный мониторинг функциональной грамотности», «Годовая проверочная работа».</a:t>
            </a:r>
            <a:endParaRPr lang="ru-RU" sz="2800" kern="12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93820728"/>
      </p:ext>
    </p:extLst>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Нажмите дважды"/>
          <p:cNvSpPr txBox="1">
            <a:spLocks noGrp="1"/>
          </p:cNvSpPr>
          <p:nvPr>
            <p:ph type="ctrTitle"/>
          </p:nvPr>
        </p:nvSpPr>
        <p:spPr>
          <a:prstGeom prst="rect">
            <a:avLst/>
          </a:prstGeom>
        </p:spPr>
        <p:txBody>
          <a:bodyPr>
            <a:normAutofit fontScale="90000"/>
          </a:bodyPr>
          <a:lstStyle/>
          <a:p>
            <a:endParaRPr/>
          </a:p>
        </p:txBody>
      </p:sp>
      <p:sp>
        <p:nvSpPr>
          <p:cNvPr id="101" name="Нажмите дважды"/>
          <p:cNvSpPr txBox="1">
            <a:spLocks noGrp="1"/>
          </p:cNvSpPr>
          <p:nvPr>
            <p:ph type="subTitle" sz="quarter" idx="1"/>
          </p:nvPr>
        </p:nvSpPr>
        <p:spPr>
          <a:prstGeom prst="rect">
            <a:avLst/>
          </a:prstGeom>
        </p:spPr>
        <p:txBody>
          <a:bodyPr/>
          <a:lstStyle/>
          <a:p>
            <a:endParaRPr/>
          </a:p>
        </p:txBody>
      </p:sp>
      <p:pic>
        <p:nvPicPr>
          <p:cNvPr id="102"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3"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4"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5" name="Изображение" descr="Изображение"/>
          <p:cNvPicPr>
            <a:picLocks noChangeAspect="1"/>
          </p:cNvPicPr>
          <p:nvPr/>
        </p:nvPicPr>
        <p:blipFill>
          <a:blip r:embed="rId2">
            <a:extLst/>
          </a:blip>
          <a:stretch>
            <a:fillRect/>
          </a:stretch>
        </p:blipFill>
        <p:spPr>
          <a:xfrm>
            <a:off x="-25896" y="0"/>
            <a:ext cx="9144000" cy="9144000"/>
          </a:xfrm>
          <a:prstGeom prst="rect">
            <a:avLst/>
          </a:prstGeom>
          <a:ln w="12700">
            <a:miter lim="400000"/>
          </a:ln>
        </p:spPr>
      </p:pic>
      <p:pic>
        <p:nvPicPr>
          <p:cNvPr id="8" name="Рисунок 7"/>
          <p:cNvPicPr>
            <a:picLocks noChangeAspect="1"/>
          </p:cNvPicPr>
          <p:nvPr/>
        </p:nvPicPr>
        <p:blipFill>
          <a:blip r:embed="rId3"/>
          <a:stretch>
            <a:fillRect/>
          </a:stretch>
        </p:blipFill>
        <p:spPr>
          <a:xfrm>
            <a:off x="3870" y="1259632"/>
            <a:ext cx="2853175" cy="4139543"/>
          </a:xfrm>
          <a:prstGeom prst="rect">
            <a:avLst/>
          </a:prstGeom>
        </p:spPr>
      </p:pic>
      <p:sp>
        <p:nvSpPr>
          <p:cNvPr id="2" name="Прямоугольник 1"/>
          <p:cNvSpPr/>
          <p:nvPr/>
        </p:nvSpPr>
        <p:spPr>
          <a:xfrm>
            <a:off x="2882940" y="1259633"/>
            <a:ext cx="6009539" cy="7445949"/>
          </a:xfrm>
          <a:prstGeom prst="rect">
            <a:avLst/>
          </a:prstGeom>
        </p:spPr>
        <p:txBody>
          <a:bodyPr wrap="square">
            <a:spAutoFit/>
          </a:bodyPr>
          <a:lstStyle/>
          <a:p>
            <a:pPr lvl="0" indent="449580" algn="just" defTabSz="914400" hangingPunct="1">
              <a:lnSpc>
                <a:spcPct val="107000"/>
              </a:lnSpc>
            </a:pPr>
            <a:r>
              <a:rPr lang="ru-RU" sz="2800" kern="1200" dirty="0">
                <a:latin typeface="Times New Roman" panose="02020603050405020304" pitchFamily="18" charset="0"/>
                <a:ea typeface="Calibri" panose="020F0502020204030204" pitchFamily="34" charset="0"/>
                <a:cs typeface="Times New Roman" panose="02020603050405020304" pitchFamily="18" charset="0"/>
              </a:rPr>
              <a:t>В пособии </a:t>
            </a:r>
            <a:r>
              <a:rPr lang="ru-RU" sz="2800" b="1" kern="1200" dirty="0">
                <a:latin typeface="Times New Roman" panose="02020603050405020304" pitchFamily="18" charset="0"/>
                <a:ea typeface="Calibri" panose="020F0502020204030204" pitchFamily="34" charset="0"/>
                <a:cs typeface="Times New Roman" panose="02020603050405020304" pitchFamily="18" charset="0"/>
              </a:rPr>
              <a:t>«Русский язык. 6 класс.  Мониторинг успеваемости. Готовимся к Всероссийской Проверочной Работе»</a:t>
            </a:r>
            <a:r>
              <a:rPr lang="ru-RU" sz="2800" kern="1200" dirty="0">
                <a:latin typeface="Times New Roman" panose="02020603050405020304" pitchFamily="18" charset="0"/>
                <a:ea typeface="Calibri" panose="020F0502020204030204" pitchFamily="34" charset="0"/>
                <a:cs typeface="Times New Roman" panose="02020603050405020304" pitchFamily="18" charset="0"/>
              </a:rPr>
              <a:t> приводятся десять проверочных работ, в каждой из которых даны два варианта, по следующим темам: «Повторение материала, пройденного в 5 классе», «Лексика и фразеология», «Словообразование и орфография», «Имя существительное», «Имя прилагательное», «Имя числительное», «Местоимение», «Глагол», «Контрольный мониторинг функциональной грамотности», «Годовая проверочная работа».</a:t>
            </a:r>
            <a:endParaRPr lang="ru-RU" sz="2800" kern="12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72130581"/>
      </p:ext>
    </p:extLst>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Нажмите дважды"/>
          <p:cNvSpPr txBox="1">
            <a:spLocks noGrp="1"/>
          </p:cNvSpPr>
          <p:nvPr>
            <p:ph type="ctrTitle"/>
          </p:nvPr>
        </p:nvSpPr>
        <p:spPr>
          <a:prstGeom prst="rect">
            <a:avLst/>
          </a:prstGeom>
        </p:spPr>
        <p:txBody>
          <a:bodyPr>
            <a:normAutofit fontScale="90000"/>
          </a:bodyPr>
          <a:lstStyle/>
          <a:p>
            <a:endParaRPr/>
          </a:p>
        </p:txBody>
      </p:sp>
      <p:sp>
        <p:nvSpPr>
          <p:cNvPr id="101" name="Нажмите дважды"/>
          <p:cNvSpPr txBox="1">
            <a:spLocks noGrp="1"/>
          </p:cNvSpPr>
          <p:nvPr>
            <p:ph type="subTitle" sz="quarter" idx="1"/>
          </p:nvPr>
        </p:nvSpPr>
        <p:spPr>
          <a:prstGeom prst="rect">
            <a:avLst/>
          </a:prstGeom>
        </p:spPr>
        <p:txBody>
          <a:bodyPr/>
          <a:lstStyle/>
          <a:p>
            <a:endParaRPr/>
          </a:p>
        </p:txBody>
      </p:sp>
      <p:pic>
        <p:nvPicPr>
          <p:cNvPr id="102"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3"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4"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5" name="Изображение" descr="Изображение"/>
          <p:cNvPicPr>
            <a:picLocks noChangeAspect="1"/>
          </p:cNvPicPr>
          <p:nvPr/>
        </p:nvPicPr>
        <p:blipFill>
          <a:blip r:embed="rId2">
            <a:extLst/>
          </a:blip>
          <a:stretch>
            <a:fillRect/>
          </a:stretch>
        </p:blipFill>
        <p:spPr>
          <a:xfrm>
            <a:off x="-25896" y="0"/>
            <a:ext cx="9144000" cy="9144000"/>
          </a:xfrm>
          <a:prstGeom prst="rect">
            <a:avLst/>
          </a:prstGeom>
          <a:ln w="12700">
            <a:miter lim="400000"/>
          </a:ln>
        </p:spPr>
      </p:pic>
      <p:pic>
        <p:nvPicPr>
          <p:cNvPr id="8" name="Рисунок 7"/>
          <p:cNvPicPr>
            <a:picLocks noChangeAspect="1"/>
          </p:cNvPicPr>
          <p:nvPr/>
        </p:nvPicPr>
        <p:blipFill>
          <a:blip r:embed="rId3"/>
          <a:stretch>
            <a:fillRect/>
          </a:stretch>
        </p:blipFill>
        <p:spPr>
          <a:xfrm>
            <a:off x="179512" y="1259632"/>
            <a:ext cx="2991035" cy="4141998"/>
          </a:xfrm>
          <a:prstGeom prst="rect">
            <a:avLst/>
          </a:prstGeom>
        </p:spPr>
      </p:pic>
      <p:sp>
        <p:nvSpPr>
          <p:cNvPr id="2" name="Прямоугольник 1"/>
          <p:cNvSpPr/>
          <p:nvPr/>
        </p:nvSpPr>
        <p:spPr>
          <a:xfrm>
            <a:off x="3196443" y="1187624"/>
            <a:ext cx="5768045" cy="7007688"/>
          </a:xfrm>
          <a:prstGeom prst="rect">
            <a:avLst/>
          </a:prstGeom>
        </p:spPr>
        <p:txBody>
          <a:bodyPr wrap="square">
            <a:spAutoFit/>
          </a:bodyPr>
          <a:lstStyle/>
          <a:p>
            <a:pPr lvl="0" indent="449580" algn="just" defTabSz="914400" hangingPunct="1">
              <a:lnSpc>
                <a:spcPct val="107000"/>
              </a:lnSpc>
            </a:pPr>
            <a:r>
              <a:rPr lang="ru-RU" sz="2800" kern="1200" dirty="0">
                <a:latin typeface="Times New Roman" panose="02020603050405020304" pitchFamily="18" charset="0"/>
                <a:ea typeface="Calibri" panose="020F0502020204030204" pitchFamily="34" charset="0"/>
                <a:cs typeface="Times New Roman" panose="02020603050405020304" pitchFamily="18" charset="0"/>
              </a:rPr>
              <a:t>В пособии </a:t>
            </a:r>
            <a:r>
              <a:rPr lang="ru-RU" sz="2800" b="1" kern="1200" dirty="0">
                <a:latin typeface="Times New Roman" panose="02020603050405020304" pitchFamily="18" charset="0"/>
                <a:ea typeface="Calibri" panose="020F0502020204030204" pitchFamily="34" charset="0"/>
                <a:cs typeface="Times New Roman" panose="02020603050405020304" pitchFamily="18" charset="0"/>
              </a:rPr>
              <a:t>«Русский язык. 7 класс.  Мониторинг успеваемости. Готовимся к Всероссийской Проверочной Работе» </a:t>
            </a:r>
            <a:r>
              <a:rPr lang="ru-RU" sz="2800" kern="1200" dirty="0">
                <a:latin typeface="Times New Roman" panose="02020603050405020304" pitchFamily="18" charset="0"/>
                <a:ea typeface="Calibri" panose="020F0502020204030204" pitchFamily="34" charset="0"/>
                <a:cs typeface="Times New Roman" panose="02020603050405020304" pitchFamily="18" charset="0"/>
              </a:rPr>
              <a:t>даны восемь проверочных работ, в каждой из которых приведены два варианта, по последующим темам: «Повторение материала, пройденного в 6 классе», «Причастие», «Н и НН в суффиксах разных частей речи», «Деепричастие», «Наречие», «Предлоги и союзы», «Контрольный мониторинг функциональной грамотности», «Годовая проверочная работа».</a:t>
            </a:r>
            <a:endParaRPr lang="ru-RU" sz="2800" kern="12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38372517"/>
      </p:ext>
    </p:extLst>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Нажмите дважды"/>
          <p:cNvSpPr txBox="1">
            <a:spLocks noGrp="1"/>
          </p:cNvSpPr>
          <p:nvPr>
            <p:ph type="ctrTitle"/>
          </p:nvPr>
        </p:nvSpPr>
        <p:spPr>
          <a:prstGeom prst="rect">
            <a:avLst/>
          </a:prstGeom>
        </p:spPr>
        <p:txBody>
          <a:bodyPr>
            <a:normAutofit fontScale="90000"/>
          </a:bodyPr>
          <a:lstStyle/>
          <a:p>
            <a:endParaRPr/>
          </a:p>
        </p:txBody>
      </p:sp>
      <p:sp>
        <p:nvSpPr>
          <p:cNvPr id="101" name="Нажмите дважды"/>
          <p:cNvSpPr txBox="1">
            <a:spLocks noGrp="1"/>
          </p:cNvSpPr>
          <p:nvPr>
            <p:ph type="subTitle" sz="quarter" idx="1"/>
          </p:nvPr>
        </p:nvSpPr>
        <p:spPr>
          <a:prstGeom prst="rect">
            <a:avLst/>
          </a:prstGeom>
        </p:spPr>
        <p:txBody>
          <a:bodyPr/>
          <a:lstStyle/>
          <a:p>
            <a:endParaRPr/>
          </a:p>
        </p:txBody>
      </p:sp>
      <p:pic>
        <p:nvPicPr>
          <p:cNvPr id="102"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3"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4"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5" name="Изображение" descr="Изображение"/>
          <p:cNvPicPr>
            <a:picLocks noChangeAspect="1"/>
          </p:cNvPicPr>
          <p:nvPr/>
        </p:nvPicPr>
        <p:blipFill>
          <a:blip r:embed="rId2">
            <a:extLst/>
          </a:blip>
          <a:stretch>
            <a:fillRect/>
          </a:stretch>
        </p:blipFill>
        <p:spPr>
          <a:xfrm>
            <a:off x="-25896" y="0"/>
            <a:ext cx="9144000" cy="9144000"/>
          </a:xfrm>
          <a:prstGeom prst="rect">
            <a:avLst/>
          </a:prstGeom>
          <a:ln w="12700">
            <a:miter lim="400000"/>
          </a:ln>
        </p:spPr>
      </p:pic>
      <p:pic>
        <p:nvPicPr>
          <p:cNvPr id="8" name="Изображение" descr="Изображение"/>
          <p:cNvPicPr>
            <a:picLocks noChangeAspect="1"/>
          </p:cNvPicPr>
          <p:nvPr/>
        </p:nvPicPr>
        <p:blipFill>
          <a:blip r:embed="rId2">
            <a:extLst/>
          </a:blip>
          <a:stretch>
            <a:fillRect/>
          </a:stretch>
        </p:blipFill>
        <p:spPr>
          <a:xfrm>
            <a:off x="-9103" y="0"/>
            <a:ext cx="9144000" cy="9144000"/>
          </a:xfrm>
          <a:prstGeom prst="rect">
            <a:avLst/>
          </a:prstGeom>
          <a:ln w="12700">
            <a:miter lim="400000"/>
          </a:ln>
        </p:spPr>
      </p:pic>
      <p:pic>
        <p:nvPicPr>
          <p:cNvPr id="10" name="Рисунок 9"/>
          <p:cNvPicPr>
            <a:picLocks noChangeAspect="1"/>
          </p:cNvPicPr>
          <p:nvPr/>
        </p:nvPicPr>
        <p:blipFill>
          <a:blip r:embed="rId3"/>
          <a:stretch>
            <a:fillRect/>
          </a:stretch>
        </p:blipFill>
        <p:spPr>
          <a:xfrm>
            <a:off x="251520" y="1102694"/>
            <a:ext cx="2957019" cy="4445842"/>
          </a:xfrm>
          <a:prstGeom prst="rect">
            <a:avLst/>
          </a:prstGeom>
        </p:spPr>
      </p:pic>
      <p:sp>
        <p:nvSpPr>
          <p:cNvPr id="2" name="Прямоугольник 1"/>
          <p:cNvSpPr/>
          <p:nvPr/>
        </p:nvSpPr>
        <p:spPr>
          <a:xfrm>
            <a:off x="3278201" y="910000"/>
            <a:ext cx="5770240" cy="7581178"/>
          </a:xfrm>
          <a:prstGeom prst="rect">
            <a:avLst/>
          </a:prstGeom>
        </p:spPr>
        <p:txBody>
          <a:bodyPr wrap="square">
            <a:spAutoFit/>
          </a:bodyPr>
          <a:lstStyle/>
          <a:p>
            <a:pPr lvl="0" indent="449580" algn="just" defTabSz="914400" hangingPunct="1">
              <a:lnSpc>
                <a:spcPct val="107000"/>
              </a:lnSpc>
            </a:pPr>
            <a:r>
              <a:rPr lang="ru-RU" sz="2400" kern="1200" dirty="0">
                <a:latin typeface="Times New Roman" panose="02020603050405020304" pitchFamily="18" charset="0"/>
                <a:ea typeface="Calibri" panose="020F0502020204030204" pitchFamily="34" charset="0"/>
                <a:cs typeface="Times New Roman" panose="02020603050405020304" pitchFamily="18" charset="0"/>
              </a:rPr>
              <a:t>В пособии </a:t>
            </a:r>
            <a:r>
              <a:rPr lang="ru-RU" sz="2400" b="1" kern="1200" dirty="0">
                <a:latin typeface="Times New Roman" panose="02020603050405020304" pitchFamily="18" charset="0"/>
                <a:ea typeface="Calibri" panose="020F0502020204030204" pitchFamily="34" charset="0"/>
                <a:cs typeface="Times New Roman" panose="02020603050405020304" pitchFamily="18" charset="0"/>
              </a:rPr>
              <a:t>«Русский язык. 8 класс.  Мониторинг успеваемости. Готовимся к Всероссийской Проверочной Работе» </a:t>
            </a:r>
            <a:r>
              <a:rPr lang="ru-RU" sz="2400" kern="1200" dirty="0">
                <a:latin typeface="Times New Roman" panose="02020603050405020304" pitchFamily="18" charset="0"/>
                <a:ea typeface="Calibri" panose="020F0502020204030204" pitchFamily="34" charset="0"/>
                <a:cs typeface="Times New Roman" panose="02020603050405020304" pitchFamily="18" charset="0"/>
              </a:rPr>
              <a:t>предложены десять проверочных работ, в каждой из которых даны два варианта, по следующим темам: «Повторение материала, пройденного в 7-м классе», «Словосочетание», «Главные члены предложения. Подлежащее и сказуемое», «Второстепенные члены предложения. Дополнение, определение, приложение, обстоятельство», «Двусоставные и односоставные предложения», «Однородные члены предложения», «Вводные слова. Обращения», «Обособленные члены предложения», «Контрольный мониторинг функциональной грамотности», «Годовая проверочная работа». </a:t>
            </a:r>
            <a:endParaRPr lang="ru-RU" sz="2400" kern="12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10360867"/>
      </p:ext>
    </p:extLst>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Нажмите дважды"/>
          <p:cNvSpPr txBox="1">
            <a:spLocks noGrp="1"/>
          </p:cNvSpPr>
          <p:nvPr>
            <p:ph type="ctrTitle"/>
          </p:nvPr>
        </p:nvSpPr>
        <p:spPr>
          <a:prstGeom prst="rect">
            <a:avLst/>
          </a:prstGeom>
        </p:spPr>
        <p:txBody>
          <a:bodyPr>
            <a:normAutofit fontScale="90000"/>
          </a:bodyPr>
          <a:lstStyle/>
          <a:p>
            <a:endParaRPr/>
          </a:p>
        </p:txBody>
      </p:sp>
      <p:sp>
        <p:nvSpPr>
          <p:cNvPr id="101" name="Нажмите дважды"/>
          <p:cNvSpPr txBox="1">
            <a:spLocks noGrp="1"/>
          </p:cNvSpPr>
          <p:nvPr>
            <p:ph type="subTitle" sz="quarter" idx="1"/>
          </p:nvPr>
        </p:nvSpPr>
        <p:spPr>
          <a:prstGeom prst="rect">
            <a:avLst/>
          </a:prstGeom>
        </p:spPr>
        <p:txBody>
          <a:bodyPr/>
          <a:lstStyle/>
          <a:p>
            <a:endParaRPr/>
          </a:p>
        </p:txBody>
      </p:sp>
      <p:pic>
        <p:nvPicPr>
          <p:cNvPr id="102"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3"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4"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5" name="Изображение" descr="Изображение"/>
          <p:cNvPicPr>
            <a:picLocks noChangeAspect="1"/>
          </p:cNvPicPr>
          <p:nvPr/>
        </p:nvPicPr>
        <p:blipFill>
          <a:blip r:embed="rId2">
            <a:extLst/>
          </a:blip>
          <a:stretch>
            <a:fillRect/>
          </a:stretch>
        </p:blipFill>
        <p:spPr>
          <a:xfrm>
            <a:off x="-25896" y="0"/>
            <a:ext cx="9144000" cy="9144000"/>
          </a:xfrm>
          <a:prstGeom prst="rect">
            <a:avLst/>
          </a:prstGeom>
          <a:ln w="12700">
            <a:miter lim="400000"/>
          </a:ln>
        </p:spPr>
      </p:pic>
      <p:sp>
        <p:nvSpPr>
          <p:cNvPr id="2" name="Прямоугольник 1"/>
          <p:cNvSpPr/>
          <p:nvPr/>
        </p:nvSpPr>
        <p:spPr>
          <a:xfrm>
            <a:off x="179512" y="1578199"/>
            <a:ext cx="8496944" cy="5987601"/>
          </a:xfrm>
          <a:prstGeom prst="rect">
            <a:avLst/>
          </a:prstGeom>
        </p:spPr>
        <p:txBody>
          <a:bodyPr wrap="square">
            <a:spAutoFit/>
          </a:bodyPr>
          <a:lstStyle/>
          <a:p>
            <a:pPr lvl="0" indent="449580" algn="just" defTabSz="914400" hangingPunct="1">
              <a:lnSpc>
                <a:spcPct val="107000"/>
              </a:lnSpc>
            </a:pPr>
            <a:r>
              <a:rPr lang="ru-RU" sz="4000" kern="1200" dirty="0">
                <a:latin typeface="Times New Roman" panose="02020603050405020304" pitchFamily="18" charset="0"/>
                <a:ea typeface="Calibri" panose="020F0502020204030204" pitchFamily="34" charset="0"/>
                <a:cs typeface="Times New Roman" panose="02020603050405020304" pitchFamily="18" charset="0"/>
              </a:rPr>
              <a:t>Материалы пособий помогут определить уровень того, насколько хорошо учащиеся владеют основными знаниями и умениями по русскому языку как в процессе обучения (в течение учебного года), так и к концу прохождения курса русского языка по программе 5, 6, 7, 8  класса. </a:t>
            </a:r>
            <a:endParaRPr lang="ru-RU" sz="4000" kern="12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94991430"/>
      </p:ext>
    </p:extLst>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Нажмите дважды"/>
          <p:cNvSpPr txBox="1">
            <a:spLocks noGrp="1"/>
          </p:cNvSpPr>
          <p:nvPr>
            <p:ph type="ctrTitle"/>
          </p:nvPr>
        </p:nvSpPr>
        <p:spPr>
          <a:prstGeom prst="rect">
            <a:avLst/>
          </a:prstGeom>
        </p:spPr>
        <p:txBody>
          <a:bodyPr>
            <a:normAutofit fontScale="90000"/>
          </a:bodyPr>
          <a:lstStyle/>
          <a:p>
            <a:endParaRPr/>
          </a:p>
        </p:txBody>
      </p:sp>
      <p:sp>
        <p:nvSpPr>
          <p:cNvPr id="101" name="Нажмите дважды"/>
          <p:cNvSpPr txBox="1">
            <a:spLocks noGrp="1"/>
          </p:cNvSpPr>
          <p:nvPr>
            <p:ph type="subTitle" sz="quarter" idx="1"/>
          </p:nvPr>
        </p:nvSpPr>
        <p:spPr>
          <a:prstGeom prst="rect">
            <a:avLst/>
          </a:prstGeom>
        </p:spPr>
        <p:txBody>
          <a:bodyPr/>
          <a:lstStyle/>
          <a:p>
            <a:endParaRPr/>
          </a:p>
        </p:txBody>
      </p:sp>
      <p:pic>
        <p:nvPicPr>
          <p:cNvPr id="102"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3"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4"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5" name="Изображение" descr="Изображение"/>
          <p:cNvPicPr>
            <a:picLocks noChangeAspect="1"/>
          </p:cNvPicPr>
          <p:nvPr/>
        </p:nvPicPr>
        <p:blipFill>
          <a:blip r:embed="rId2">
            <a:extLst/>
          </a:blip>
          <a:stretch>
            <a:fillRect/>
          </a:stretch>
        </p:blipFill>
        <p:spPr>
          <a:xfrm>
            <a:off x="-25896" y="0"/>
            <a:ext cx="9144000" cy="9144000"/>
          </a:xfrm>
          <a:prstGeom prst="rect">
            <a:avLst/>
          </a:prstGeom>
          <a:ln w="12700">
            <a:miter lim="400000"/>
          </a:ln>
        </p:spPr>
      </p:pic>
      <p:pic>
        <p:nvPicPr>
          <p:cNvPr id="2" name="Рисунок 1"/>
          <p:cNvPicPr>
            <a:picLocks noChangeAspect="1"/>
          </p:cNvPicPr>
          <p:nvPr/>
        </p:nvPicPr>
        <p:blipFill>
          <a:blip r:embed="rId3"/>
          <a:stretch>
            <a:fillRect/>
          </a:stretch>
        </p:blipFill>
        <p:spPr>
          <a:xfrm>
            <a:off x="251520" y="1187625"/>
            <a:ext cx="8640959" cy="6840760"/>
          </a:xfrm>
          <a:prstGeom prst="rect">
            <a:avLst/>
          </a:prstGeom>
        </p:spPr>
      </p:pic>
    </p:spTree>
    <p:extLst>
      <p:ext uri="{BB962C8B-B14F-4D97-AF65-F5344CB8AC3E}">
        <p14:creationId xmlns:p14="http://schemas.microsoft.com/office/powerpoint/2010/main" val="2587922142"/>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Нажмите дважды"/>
          <p:cNvSpPr txBox="1">
            <a:spLocks noGrp="1"/>
          </p:cNvSpPr>
          <p:nvPr>
            <p:ph type="ctrTitle"/>
          </p:nvPr>
        </p:nvSpPr>
        <p:spPr>
          <a:prstGeom prst="rect">
            <a:avLst/>
          </a:prstGeom>
        </p:spPr>
        <p:txBody>
          <a:bodyPr>
            <a:normAutofit fontScale="90000"/>
          </a:bodyPr>
          <a:lstStyle/>
          <a:p>
            <a:endParaRPr/>
          </a:p>
        </p:txBody>
      </p:sp>
      <p:sp>
        <p:nvSpPr>
          <p:cNvPr id="101" name="Нажмите дважды"/>
          <p:cNvSpPr txBox="1">
            <a:spLocks noGrp="1"/>
          </p:cNvSpPr>
          <p:nvPr>
            <p:ph type="subTitle" sz="quarter" idx="1"/>
          </p:nvPr>
        </p:nvSpPr>
        <p:spPr>
          <a:prstGeom prst="rect">
            <a:avLst/>
          </a:prstGeom>
        </p:spPr>
        <p:txBody>
          <a:bodyPr/>
          <a:lstStyle/>
          <a:p>
            <a:endParaRPr/>
          </a:p>
        </p:txBody>
      </p:sp>
      <p:pic>
        <p:nvPicPr>
          <p:cNvPr id="102"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3"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4"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5"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sp>
        <p:nvSpPr>
          <p:cNvPr id="2" name="Прямоугольник 1"/>
          <p:cNvSpPr/>
          <p:nvPr/>
        </p:nvSpPr>
        <p:spPr>
          <a:xfrm>
            <a:off x="323528" y="1187624"/>
            <a:ext cx="8496944" cy="7478970"/>
          </a:xfrm>
          <a:prstGeom prst="rect">
            <a:avLst/>
          </a:prstGeom>
        </p:spPr>
        <p:txBody>
          <a:bodyPr wrap="square">
            <a:spAutoFit/>
          </a:bodyPr>
          <a:lstStyle/>
          <a:p>
            <a:pPr lvl="0" algn="ctr" defTabSz="914400" hangingPunct="1"/>
            <a:r>
              <a:rPr lang="ru-RU" b="1" kern="1200" dirty="0">
                <a:latin typeface="Times New Roman" panose="02020603050405020304" pitchFamily="18" charset="0"/>
                <a:ea typeface="+mn-ea"/>
                <a:cs typeface="Times New Roman" panose="02020603050405020304" pitchFamily="18" charset="0"/>
              </a:rPr>
              <a:t>Синтаксический анализ предложений</a:t>
            </a:r>
          </a:p>
          <a:p>
            <a:pPr lvl="0" defTabSz="914400" hangingPunct="1"/>
            <a:r>
              <a:rPr lang="ru-RU" kern="1200" dirty="0">
                <a:latin typeface="Times New Roman" panose="02020603050405020304" pitchFamily="18" charset="0"/>
                <a:ea typeface="+mn-ea"/>
                <a:cs typeface="Times New Roman" panose="02020603050405020304" pitchFamily="18" charset="0"/>
              </a:rPr>
              <a:t>	</a:t>
            </a:r>
            <a:r>
              <a:rPr lang="ru-RU" b="1" kern="1200" dirty="0">
                <a:latin typeface="Times New Roman" panose="02020603050405020304" pitchFamily="18" charset="0"/>
                <a:ea typeface="+mn-ea"/>
                <a:cs typeface="Times New Roman" panose="02020603050405020304" pitchFamily="18" charset="0"/>
              </a:rPr>
              <a:t>Задание № 2</a:t>
            </a:r>
          </a:p>
          <a:p>
            <a:pPr lvl="0" algn="just" defTabSz="914400" hangingPunct="1"/>
            <a:r>
              <a:rPr lang="ru-RU" kern="1200" dirty="0">
                <a:latin typeface="Times New Roman" panose="02020603050405020304" pitchFamily="18" charset="0"/>
                <a:ea typeface="+mn-ea"/>
                <a:cs typeface="Times New Roman" panose="02020603050405020304" pitchFamily="18" charset="0"/>
              </a:rPr>
              <a:t>	Укажите варианты ответов, в которых верно определена грамматическая основа в одном из предложений или в одной из частей сложного предложения текста. Запишите номера ответов.</a:t>
            </a:r>
          </a:p>
          <a:p>
            <a:pPr lvl="0" algn="just" defTabSz="914400" hangingPunct="1"/>
            <a:r>
              <a:rPr lang="ru-RU" kern="1200" dirty="0">
                <a:latin typeface="Times New Roman" panose="02020603050405020304" pitchFamily="18" charset="0"/>
                <a:ea typeface="+mn-ea"/>
                <a:cs typeface="Times New Roman" panose="02020603050405020304" pitchFamily="18" charset="0"/>
              </a:rPr>
              <a:t> 	</a:t>
            </a:r>
          </a:p>
          <a:p>
            <a:pPr lvl="0" defTabSz="914400" hangingPunct="1"/>
            <a:r>
              <a:rPr lang="ru-RU" b="1" kern="1200" dirty="0">
                <a:latin typeface="Times New Roman" panose="02020603050405020304" pitchFamily="18" charset="0"/>
                <a:ea typeface="+mn-ea"/>
                <a:cs typeface="Times New Roman" panose="02020603050405020304" pitchFamily="18" charset="0"/>
              </a:rPr>
              <a:t>	Задание № 3</a:t>
            </a:r>
          </a:p>
          <a:p>
            <a:pPr lvl="0" algn="just" defTabSz="914400" hangingPunct="1"/>
            <a:r>
              <a:rPr lang="ru-RU" kern="1200" dirty="0">
                <a:latin typeface="Times New Roman" panose="02020603050405020304" pitchFamily="18" charset="0"/>
                <a:ea typeface="+mn-ea"/>
                <a:cs typeface="Times New Roman" panose="02020603050405020304" pitchFamily="18" charset="0"/>
              </a:rPr>
              <a:t>	 Укажите варианты ответов, в которых даны верные характеристики предложений текста. Запишите номера ответов. </a:t>
            </a:r>
          </a:p>
          <a:p>
            <a:pPr lvl="0" defTabSz="914400" hangingPunct="1"/>
            <a:endParaRPr lang="ru-RU" kern="1200" dirty="0">
              <a:latin typeface="Times New Roman" panose="02020603050405020304" pitchFamily="18" charset="0"/>
              <a:ea typeface="+mn-ea"/>
              <a:cs typeface="Times New Roman" panose="02020603050405020304" pitchFamily="18" charset="0"/>
            </a:endParaRPr>
          </a:p>
          <a:p>
            <a:pPr lvl="0" defTabSz="914400" hangingPunct="1"/>
            <a:r>
              <a:rPr lang="ru-RU" kern="1200" dirty="0">
                <a:latin typeface="Times New Roman" panose="02020603050405020304" pitchFamily="18" charset="0"/>
                <a:ea typeface="+mn-ea"/>
                <a:cs typeface="Times New Roman" panose="02020603050405020304" pitchFamily="18" charset="0"/>
              </a:rPr>
              <a:t>	</a:t>
            </a:r>
            <a:r>
              <a:rPr lang="ru-RU" b="1" kern="1200" dirty="0">
                <a:latin typeface="Times New Roman" panose="02020603050405020304" pitchFamily="18" charset="0"/>
                <a:ea typeface="+mn-ea"/>
                <a:cs typeface="Times New Roman" panose="02020603050405020304" pitchFamily="18" charset="0"/>
              </a:rPr>
              <a:t>Задание № 4</a:t>
            </a:r>
          </a:p>
          <a:p>
            <a:pPr lvl="0" defTabSz="914400" hangingPunct="1"/>
            <a:r>
              <a:rPr lang="ru-RU" kern="1200" dirty="0">
                <a:latin typeface="Times New Roman" panose="02020603050405020304" pitchFamily="18" charset="0"/>
                <a:ea typeface="+mn-ea"/>
                <a:cs typeface="Times New Roman" panose="02020603050405020304" pitchFamily="18" charset="0"/>
              </a:rPr>
              <a:t>	</a:t>
            </a:r>
            <a:r>
              <a:rPr lang="ru-RU" b="1" kern="1200" dirty="0">
                <a:latin typeface="Times New Roman" panose="02020603050405020304" pitchFamily="18" charset="0"/>
                <a:ea typeface="+mn-ea"/>
                <a:cs typeface="Times New Roman" panose="02020603050405020304" pitchFamily="18" charset="0"/>
              </a:rPr>
              <a:t>Пунктуационный анализ предложения</a:t>
            </a:r>
          </a:p>
        </p:txBody>
      </p:sp>
    </p:spTree>
    <p:extLst>
      <p:ext uri="{BB962C8B-B14F-4D97-AF65-F5344CB8AC3E}">
        <p14:creationId xmlns:p14="http://schemas.microsoft.com/office/powerpoint/2010/main" val="3456257858"/>
      </p:ext>
    </p:extLst>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Нажмите дважды"/>
          <p:cNvSpPr txBox="1">
            <a:spLocks noGrp="1"/>
          </p:cNvSpPr>
          <p:nvPr>
            <p:ph type="ctrTitle"/>
          </p:nvPr>
        </p:nvSpPr>
        <p:spPr>
          <a:prstGeom prst="rect">
            <a:avLst/>
          </a:prstGeom>
        </p:spPr>
        <p:txBody>
          <a:bodyPr>
            <a:normAutofit fontScale="90000"/>
          </a:bodyPr>
          <a:lstStyle/>
          <a:p>
            <a:endParaRPr/>
          </a:p>
        </p:txBody>
      </p:sp>
      <p:sp>
        <p:nvSpPr>
          <p:cNvPr id="101" name="Нажмите дважды"/>
          <p:cNvSpPr txBox="1">
            <a:spLocks noGrp="1"/>
          </p:cNvSpPr>
          <p:nvPr>
            <p:ph type="subTitle" sz="quarter" idx="1"/>
          </p:nvPr>
        </p:nvSpPr>
        <p:spPr>
          <a:prstGeom prst="rect">
            <a:avLst/>
          </a:prstGeom>
        </p:spPr>
        <p:txBody>
          <a:bodyPr/>
          <a:lstStyle/>
          <a:p>
            <a:endParaRPr/>
          </a:p>
        </p:txBody>
      </p:sp>
      <p:pic>
        <p:nvPicPr>
          <p:cNvPr id="102"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3"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4"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5" name="Изображение" descr="Изображение"/>
          <p:cNvPicPr>
            <a:picLocks noChangeAspect="1"/>
          </p:cNvPicPr>
          <p:nvPr/>
        </p:nvPicPr>
        <p:blipFill>
          <a:blip r:embed="rId2">
            <a:extLst/>
          </a:blip>
          <a:stretch>
            <a:fillRect/>
          </a:stretch>
        </p:blipFill>
        <p:spPr>
          <a:xfrm>
            <a:off x="-25896" y="0"/>
            <a:ext cx="9144000" cy="9144000"/>
          </a:xfrm>
          <a:prstGeom prst="rect">
            <a:avLst/>
          </a:prstGeom>
          <a:ln w="12700">
            <a:miter lim="400000"/>
          </a:ln>
        </p:spPr>
      </p:pic>
      <p:pic>
        <p:nvPicPr>
          <p:cNvPr id="2" name="Рисунок 1"/>
          <p:cNvPicPr>
            <a:picLocks noChangeAspect="1"/>
          </p:cNvPicPr>
          <p:nvPr/>
        </p:nvPicPr>
        <p:blipFill>
          <a:blip r:embed="rId3"/>
          <a:stretch>
            <a:fillRect/>
          </a:stretch>
        </p:blipFill>
        <p:spPr>
          <a:xfrm>
            <a:off x="251520" y="1115616"/>
            <a:ext cx="8712967" cy="6336705"/>
          </a:xfrm>
          <a:prstGeom prst="rect">
            <a:avLst/>
          </a:prstGeom>
        </p:spPr>
      </p:pic>
    </p:spTree>
    <p:extLst>
      <p:ext uri="{BB962C8B-B14F-4D97-AF65-F5344CB8AC3E}">
        <p14:creationId xmlns:p14="http://schemas.microsoft.com/office/powerpoint/2010/main" val="2513602439"/>
      </p:ext>
    </p:extLst>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Нажмите дважды"/>
          <p:cNvSpPr txBox="1">
            <a:spLocks noGrp="1"/>
          </p:cNvSpPr>
          <p:nvPr>
            <p:ph type="ctrTitle"/>
          </p:nvPr>
        </p:nvSpPr>
        <p:spPr>
          <a:prstGeom prst="rect">
            <a:avLst/>
          </a:prstGeom>
        </p:spPr>
        <p:txBody>
          <a:bodyPr>
            <a:normAutofit fontScale="90000"/>
          </a:bodyPr>
          <a:lstStyle/>
          <a:p>
            <a:endParaRPr/>
          </a:p>
        </p:txBody>
      </p:sp>
      <p:sp>
        <p:nvSpPr>
          <p:cNvPr id="101" name="Нажмите дважды"/>
          <p:cNvSpPr txBox="1">
            <a:spLocks noGrp="1"/>
          </p:cNvSpPr>
          <p:nvPr>
            <p:ph type="subTitle" sz="quarter" idx="1"/>
          </p:nvPr>
        </p:nvSpPr>
        <p:spPr>
          <a:prstGeom prst="rect">
            <a:avLst/>
          </a:prstGeom>
        </p:spPr>
        <p:txBody>
          <a:bodyPr/>
          <a:lstStyle/>
          <a:p>
            <a:endParaRPr/>
          </a:p>
        </p:txBody>
      </p:sp>
      <p:pic>
        <p:nvPicPr>
          <p:cNvPr id="102"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3"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4"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5" name="Изображение" descr="Изображение"/>
          <p:cNvPicPr>
            <a:picLocks noChangeAspect="1"/>
          </p:cNvPicPr>
          <p:nvPr/>
        </p:nvPicPr>
        <p:blipFill>
          <a:blip r:embed="rId2">
            <a:extLst/>
          </a:blip>
          <a:stretch>
            <a:fillRect/>
          </a:stretch>
        </p:blipFill>
        <p:spPr>
          <a:xfrm>
            <a:off x="-19050" y="-180528"/>
            <a:ext cx="9144000" cy="9144000"/>
          </a:xfrm>
          <a:prstGeom prst="rect">
            <a:avLst/>
          </a:prstGeom>
          <a:ln w="12700">
            <a:miter lim="400000"/>
          </a:ln>
        </p:spPr>
      </p:pic>
      <p:pic>
        <p:nvPicPr>
          <p:cNvPr id="2" name="Рисунок 1"/>
          <p:cNvPicPr>
            <a:picLocks noChangeAspect="1"/>
          </p:cNvPicPr>
          <p:nvPr/>
        </p:nvPicPr>
        <p:blipFill>
          <a:blip r:embed="rId3"/>
          <a:stretch>
            <a:fillRect/>
          </a:stretch>
        </p:blipFill>
        <p:spPr>
          <a:xfrm>
            <a:off x="107504" y="1187116"/>
            <a:ext cx="8712967" cy="6408711"/>
          </a:xfrm>
          <a:prstGeom prst="rect">
            <a:avLst/>
          </a:prstGeom>
        </p:spPr>
      </p:pic>
    </p:spTree>
    <p:extLst>
      <p:ext uri="{BB962C8B-B14F-4D97-AF65-F5344CB8AC3E}">
        <p14:creationId xmlns:p14="http://schemas.microsoft.com/office/powerpoint/2010/main" val="1299857186"/>
      </p:ext>
    </p:extLst>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Изображение" descr="Изображение"/>
          <p:cNvPicPr>
            <a:picLocks noChangeAspect="1"/>
          </p:cNvPicPr>
          <p:nvPr/>
        </p:nvPicPr>
        <p:blipFill>
          <a:blip r:embed="rId2" cstate="print">
            <a:extLst/>
          </a:blip>
          <a:stretch>
            <a:fillRect/>
          </a:stretch>
        </p:blipFill>
        <p:spPr>
          <a:xfrm>
            <a:off x="-19050" y="-3104"/>
            <a:ext cx="9144000" cy="9144000"/>
          </a:xfrm>
          <a:prstGeom prst="rect">
            <a:avLst/>
          </a:prstGeom>
          <a:ln w="12700">
            <a:miter lim="400000"/>
          </a:ln>
        </p:spPr>
      </p:pic>
      <p:sp>
        <p:nvSpPr>
          <p:cNvPr id="3" name="Прямоугольник 2"/>
          <p:cNvSpPr/>
          <p:nvPr/>
        </p:nvSpPr>
        <p:spPr>
          <a:xfrm>
            <a:off x="251520" y="1619672"/>
            <a:ext cx="5040560" cy="707886"/>
          </a:xfrm>
          <a:prstGeom prst="rect">
            <a:avLst/>
          </a:prstGeom>
        </p:spPr>
        <p:txBody>
          <a:bodyPr wrap="square">
            <a:spAutoFit/>
          </a:bodyPr>
          <a:lstStyle/>
          <a:p>
            <a:pPr lvl="0" algn="ctr" defTabSz="914400" hangingPunct="1">
              <a:defRPr/>
            </a:pPr>
            <a:r>
              <a:rPr lang="ru-RU" sz="2000" b="1" kern="1200" dirty="0" smtClean="0">
                <a:solidFill>
                  <a:srgbClr val="C00000"/>
                </a:solidFill>
                <a:latin typeface="Times New Roman" panose="02020603050405020304" pitchFamily="18" charset="0"/>
                <a:cs typeface="Times New Roman" panose="02020603050405020304" pitchFamily="18" charset="0"/>
              </a:rPr>
              <a:t>Сайт издательства: </a:t>
            </a:r>
            <a:r>
              <a:rPr lang="ru-RU" sz="2000" b="1" kern="1200" dirty="0" smtClean="0">
                <a:solidFill>
                  <a:prstClr val="black"/>
                </a:solidFill>
                <a:latin typeface="Times New Roman" panose="02020603050405020304" pitchFamily="18" charset="0"/>
                <a:cs typeface="Times New Roman" panose="02020603050405020304" pitchFamily="18" charset="0"/>
              </a:rPr>
              <a:t>   </a:t>
            </a:r>
            <a:r>
              <a:rPr lang="ru-RU" sz="2000" b="1" kern="1200" dirty="0" err="1" smtClean="0">
                <a:solidFill>
                  <a:srgbClr val="0070C0"/>
                </a:solidFill>
                <a:latin typeface="Times New Roman" panose="02020603050405020304" pitchFamily="18" charset="0"/>
                <a:cs typeface="Times New Roman" panose="02020603050405020304" pitchFamily="18" charset="0"/>
              </a:rPr>
              <a:t>intellectcentre.ru</a:t>
            </a:r>
            <a:endParaRPr lang="ru-RU" sz="2000" b="1" kern="1200" dirty="0" smtClean="0">
              <a:solidFill>
                <a:srgbClr val="0070C0"/>
              </a:solidFill>
              <a:latin typeface="Times New Roman" panose="02020603050405020304" pitchFamily="18" charset="0"/>
              <a:cs typeface="Times New Roman" panose="02020603050405020304" pitchFamily="18" charset="0"/>
            </a:endParaRPr>
          </a:p>
          <a:p>
            <a:pPr lvl="0" algn="ctr" defTabSz="914400" hangingPunct="1">
              <a:defRPr/>
            </a:pPr>
            <a:r>
              <a:rPr lang="ru-RU" sz="2000" b="1" kern="1200" dirty="0" smtClean="0">
                <a:solidFill>
                  <a:srgbClr val="C00000"/>
                </a:solidFill>
                <a:latin typeface="Times New Roman" panose="02020603050405020304" pitchFamily="18" charset="0"/>
                <a:cs typeface="Times New Roman" panose="02020603050405020304" pitchFamily="18" charset="0"/>
              </a:rPr>
              <a:t>Почта: </a:t>
            </a:r>
            <a:r>
              <a:rPr lang="en-US" sz="2000" b="1" kern="1200" dirty="0" smtClean="0">
                <a:solidFill>
                  <a:srgbClr val="C00000"/>
                </a:solidFill>
                <a:latin typeface="Times New Roman" panose="02020603050405020304" pitchFamily="18" charset="0"/>
                <a:cs typeface="Times New Roman" panose="02020603050405020304" pitchFamily="18" charset="0"/>
              </a:rPr>
              <a:t>   </a:t>
            </a:r>
            <a:r>
              <a:rPr lang="en-US" sz="2000" b="1" kern="1200" dirty="0" smtClean="0">
                <a:solidFill>
                  <a:srgbClr val="0070C0"/>
                </a:solidFill>
                <a:latin typeface="Times New Roman" panose="02020603050405020304" pitchFamily="18" charset="0"/>
                <a:cs typeface="Times New Roman" panose="02020603050405020304" pitchFamily="18" charset="0"/>
              </a:rPr>
              <a:t>intellect@izentr.ru</a:t>
            </a:r>
            <a:endParaRPr lang="ru-RU" sz="2000" b="1" kern="1200" dirty="0">
              <a:solidFill>
                <a:srgbClr val="0070C0"/>
              </a:solidFill>
              <a:latin typeface="Times New Roman" panose="02020603050405020304" pitchFamily="18" charset="0"/>
              <a:cs typeface="Times New Roman" panose="02020603050405020304" pitchFamily="18" charset="0"/>
            </a:endParaRPr>
          </a:p>
        </p:txBody>
      </p:sp>
      <p:pic>
        <p:nvPicPr>
          <p:cNvPr id="4" name="Рисунок 3">
            <a:extLst>
              <a:ext uri="{FF2B5EF4-FFF2-40B4-BE49-F238E27FC236}">
                <a16:creationId xmlns:a16="http://schemas.microsoft.com/office/drawing/2014/main" id="{C14EE9AA-5A4F-BF74-0A25-E85814A088FC}"/>
              </a:ext>
            </a:extLst>
          </p:cNvPr>
          <p:cNvPicPr>
            <a:picLocks noChangeAspect="1"/>
          </p:cNvPicPr>
          <p:nvPr/>
        </p:nvPicPr>
        <p:blipFill>
          <a:blip r:embed="rId3" cstate="print"/>
          <a:stretch>
            <a:fillRect/>
          </a:stretch>
        </p:blipFill>
        <p:spPr>
          <a:xfrm>
            <a:off x="120900" y="2987824"/>
            <a:ext cx="8941212" cy="5124753"/>
          </a:xfrm>
          <a:prstGeom prst="rect">
            <a:avLst/>
          </a:prstGeom>
        </p:spPr>
      </p:pic>
      <p:pic>
        <p:nvPicPr>
          <p:cNvPr id="5" name="Рисунок 4">
            <a:extLst>
              <a:ext uri="{FF2B5EF4-FFF2-40B4-BE49-F238E27FC236}">
                <a16:creationId xmlns:a16="http://schemas.microsoft.com/office/drawing/2014/main" id="{1DCEDC8F-1403-11D0-E5E7-46FC661B79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0152" y="1043608"/>
            <a:ext cx="1872208" cy="1289543"/>
          </a:xfrm>
          <a:prstGeom prst="rect">
            <a:avLst/>
          </a:prstGeom>
        </p:spPr>
      </p:pic>
    </p:spTree>
    <p:extLst>
      <p:ext uri="{BB962C8B-B14F-4D97-AF65-F5344CB8AC3E}">
        <p14:creationId xmlns:p14="http://schemas.microsoft.com/office/powerpoint/2010/main" val="3831656951"/>
      </p:ext>
    </p:extLst>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Изображение" descr="Изображение"/>
          <p:cNvPicPr>
            <a:picLocks noChangeAspect="1"/>
          </p:cNvPicPr>
          <p:nvPr/>
        </p:nvPicPr>
        <p:blipFill>
          <a:blip r:embed="rId2" cstate="print">
            <a:extLst/>
          </a:blip>
          <a:stretch>
            <a:fillRect/>
          </a:stretch>
        </p:blipFill>
        <p:spPr>
          <a:xfrm>
            <a:off x="0" y="0"/>
            <a:ext cx="9144000" cy="9144000"/>
          </a:xfrm>
          <a:prstGeom prst="rect">
            <a:avLst/>
          </a:prstGeom>
          <a:ln w="12700">
            <a:miter lim="400000"/>
          </a:ln>
        </p:spPr>
      </p:pic>
    </p:spTree>
    <p:extLst>
      <p:ext uri="{BB962C8B-B14F-4D97-AF65-F5344CB8AC3E}">
        <p14:creationId xmlns:p14="http://schemas.microsoft.com/office/powerpoint/2010/main" val="2388597349"/>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Нажмите дважды"/>
          <p:cNvSpPr txBox="1">
            <a:spLocks noGrp="1"/>
          </p:cNvSpPr>
          <p:nvPr>
            <p:ph type="ctrTitle"/>
          </p:nvPr>
        </p:nvSpPr>
        <p:spPr>
          <a:prstGeom prst="rect">
            <a:avLst/>
          </a:prstGeom>
        </p:spPr>
        <p:txBody>
          <a:bodyPr>
            <a:normAutofit fontScale="90000"/>
          </a:bodyPr>
          <a:lstStyle/>
          <a:p>
            <a:endParaRPr/>
          </a:p>
        </p:txBody>
      </p:sp>
      <p:sp>
        <p:nvSpPr>
          <p:cNvPr id="101" name="Нажмите дважды"/>
          <p:cNvSpPr txBox="1">
            <a:spLocks noGrp="1"/>
          </p:cNvSpPr>
          <p:nvPr>
            <p:ph type="subTitle" sz="quarter" idx="1"/>
          </p:nvPr>
        </p:nvSpPr>
        <p:spPr>
          <a:prstGeom prst="rect">
            <a:avLst/>
          </a:prstGeom>
        </p:spPr>
        <p:txBody>
          <a:bodyPr/>
          <a:lstStyle/>
          <a:p>
            <a:endParaRPr/>
          </a:p>
        </p:txBody>
      </p:sp>
      <p:pic>
        <p:nvPicPr>
          <p:cNvPr id="102"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3"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4"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105" name="Изображение" descr="Изображение"/>
          <p:cNvPicPr>
            <a:picLocks noChangeAspect="1"/>
          </p:cNvPicPr>
          <p:nvPr/>
        </p:nvPicPr>
        <p:blipFill>
          <a:blip r:embed="rId2">
            <a:extLst/>
          </a:blip>
          <a:stretch>
            <a:fillRect/>
          </a:stretch>
        </p:blipFill>
        <p:spPr>
          <a:xfrm>
            <a:off x="0" y="0"/>
            <a:ext cx="9144000" cy="9144000"/>
          </a:xfrm>
          <a:prstGeom prst="rect">
            <a:avLst/>
          </a:prstGeom>
          <a:ln w="12700">
            <a:miter lim="400000"/>
          </a:ln>
        </p:spPr>
      </p:pic>
      <p:pic>
        <p:nvPicPr>
          <p:cNvPr id="2" name="Рисунок 1"/>
          <p:cNvPicPr>
            <a:picLocks noChangeAspect="1"/>
          </p:cNvPicPr>
          <p:nvPr/>
        </p:nvPicPr>
        <p:blipFill>
          <a:blip r:embed="rId3"/>
          <a:stretch>
            <a:fillRect/>
          </a:stretch>
        </p:blipFill>
        <p:spPr>
          <a:xfrm>
            <a:off x="107504" y="1043608"/>
            <a:ext cx="9234090" cy="7488831"/>
          </a:xfrm>
          <a:prstGeom prst="rect">
            <a:avLst/>
          </a:prstGeom>
        </p:spPr>
      </p:pic>
    </p:spTree>
    <p:extLst>
      <p:ext uri="{BB962C8B-B14F-4D97-AF65-F5344CB8AC3E}">
        <p14:creationId xmlns:p14="http://schemas.microsoft.com/office/powerpoint/2010/main" val="2758384356"/>
      </p:ext>
    </p:extLst>
  </p:cSld>
  <p:clrMapOvr>
    <a:masterClrMapping/>
  </p:clrMapOvr>
  <p:transition spd="med"/>
</p:sld>
</file>

<file path=ppt/theme/theme1.xml><?xml version="1.0" encoding="utf-8"?>
<a:theme xmlns:a="http://schemas.openxmlformats.org/drawingml/2006/main" name="Тема Office">
  <a:themeElements>
    <a:clrScheme name="Тема Offic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Тема Office">
      <a:majorFont>
        <a:latin typeface="Calibri"/>
        <a:ea typeface="Calibri"/>
        <a:cs typeface="Calibri"/>
      </a:majorFont>
      <a:minorFont>
        <a:latin typeface="Helvetica"/>
        <a:ea typeface="Helvetica"/>
        <a:cs typeface="Helvetica"/>
      </a:minorFont>
    </a:fontScheme>
    <a:fmtScheme name="Тема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12700" dir="5400000" rotWithShape="0">
              <a:srgbClr val="000000">
                <a:alpha val="35000"/>
              </a:srgbClr>
            </a:outerShdw>
          </a:effectLst>
        </a:effectStyle>
        <a:effectStyle>
          <a:effectLst>
            <a:outerShdw blurRad="38100" dist="12700" dir="5400000" rotWithShape="0">
              <a:srgbClr val="000000">
                <a:alpha val="35000"/>
              </a:srgbClr>
            </a:outerShdw>
          </a:effectLst>
        </a:effectStyle>
        <a:effectStyle>
          <a:effectLst>
            <a:outerShdw blurRad="38100" dist="127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127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16256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127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16256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Тема Office">
  <a:themeElements>
    <a:clrScheme name="Тема Offic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Тема Office">
      <a:majorFont>
        <a:latin typeface="Calibri"/>
        <a:ea typeface="Calibri"/>
        <a:cs typeface="Calibri"/>
      </a:majorFont>
      <a:minorFont>
        <a:latin typeface="Helvetica"/>
        <a:ea typeface="Helvetica"/>
        <a:cs typeface="Helvetica"/>
      </a:minorFont>
    </a:fontScheme>
    <a:fmtScheme name="Тема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12700" dir="5400000" rotWithShape="0">
              <a:srgbClr val="000000">
                <a:alpha val="35000"/>
              </a:srgbClr>
            </a:outerShdw>
          </a:effectLst>
        </a:effectStyle>
        <a:effectStyle>
          <a:effectLst>
            <a:outerShdw blurRad="38100" dist="12700" dir="5400000" rotWithShape="0">
              <a:srgbClr val="000000">
                <a:alpha val="35000"/>
              </a:srgbClr>
            </a:outerShdw>
          </a:effectLst>
        </a:effectStyle>
        <a:effectStyle>
          <a:effectLst>
            <a:outerShdw blurRad="38100" dist="127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127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16256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127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16256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184</TotalTime>
  <Words>3549</Words>
  <Application>Microsoft Office PowerPoint</Application>
  <PresentationFormat>Произвольный</PresentationFormat>
  <Paragraphs>270</Paragraphs>
  <Slides>83</Slides>
  <Notes>0</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83</vt:i4>
      </vt:variant>
    </vt:vector>
  </HeadingPairs>
  <TitlesOfParts>
    <vt:vector size="90" baseType="lpstr">
      <vt:lpstr>MS Gothic</vt:lpstr>
      <vt:lpstr>Arial</vt:lpstr>
      <vt:lpstr>Calibri</vt:lpstr>
      <vt:lpstr>Helvetica</vt:lpstr>
      <vt:lpstr>PragmaticaLightC</vt:lpstr>
      <vt:lpstr>Times New Roman</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Дмитрос Чернаков</dc:creator>
  <cp:lastModifiedBy>W</cp:lastModifiedBy>
  <cp:revision>22</cp:revision>
  <dcterms:modified xsi:type="dcterms:W3CDTF">2024-09-18T05:53:21Z</dcterms:modified>
</cp:coreProperties>
</file>