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524" r:id="rId2"/>
    <p:sldId id="729" r:id="rId3"/>
    <p:sldId id="716" r:id="rId4"/>
    <p:sldId id="533" r:id="rId5"/>
    <p:sldId id="534" r:id="rId6"/>
    <p:sldId id="741" r:id="rId7"/>
    <p:sldId id="742" r:id="rId8"/>
    <p:sldId id="743" r:id="rId9"/>
    <p:sldId id="744" r:id="rId10"/>
    <p:sldId id="745" r:id="rId11"/>
    <p:sldId id="746" r:id="rId12"/>
    <p:sldId id="74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/>
    <p:restoredTop sz="86338"/>
  </p:normalViewPr>
  <p:slideViewPr>
    <p:cSldViewPr snapToGrid="0" snapToObjects="1">
      <p:cViewPr varScale="1">
        <p:scale>
          <a:sx n="106" d="100"/>
          <a:sy n="106" d="100"/>
        </p:scale>
        <p:origin x="6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playlist/21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2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0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https://video.1sept.ru/playlist/216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playlist?list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=PLGhdhjnY0W-OANVp640QAhKbYzw_uV119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8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0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9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5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9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playlist/2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playlist?list=PLGhdhjnY0W-OANVp640QAhKbYzw_uV11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DF312-B8AB-934C-937D-31AF8BFA414D}"/>
              </a:ext>
            </a:extLst>
          </p:cNvPr>
          <p:cNvSpPr txBox="1"/>
          <p:nvPr/>
        </p:nvSpPr>
        <p:spPr>
          <a:xfrm>
            <a:off x="1108720" y="1663926"/>
            <a:ext cx="1056841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>
                <a:solidFill>
                  <a:srgbClr val="FFC000"/>
                </a:solidFill>
              </a:rPr>
              <a:t>Иоганн Генрих</a:t>
            </a:r>
          </a:p>
          <a:p>
            <a:pPr fontAlgn="ctr"/>
            <a:endParaRPr lang="ru-RU" sz="100" b="1" dirty="0">
              <a:solidFill>
                <a:srgbClr val="FFC000"/>
              </a:solidFill>
            </a:endParaRPr>
          </a:p>
          <a:p>
            <a:pPr fontAlgn="ctr"/>
            <a:r>
              <a:rPr lang="ru-RU" sz="8800" b="1" dirty="0">
                <a:solidFill>
                  <a:srgbClr val="FFC000"/>
                </a:solidFill>
              </a:rPr>
              <a:t>Песталоцци</a:t>
            </a:r>
          </a:p>
          <a:p>
            <a:pPr fontAlgn="ctr"/>
            <a:r>
              <a:rPr lang="ru-RU" sz="4000" b="1" dirty="0">
                <a:solidFill>
                  <a:srgbClr val="FFC000"/>
                </a:solidFill>
              </a:rPr>
              <a:t>воспитатель человечества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9C96C3-41B9-87E8-2920-864704616404}"/>
              </a:ext>
            </a:extLst>
          </p:cNvPr>
          <p:cNvSpPr txBox="1"/>
          <p:nvPr/>
        </p:nvSpPr>
        <p:spPr>
          <a:xfrm>
            <a:off x="1108720" y="4655630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читает автор </a:t>
            </a:r>
            <a:r>
              <a:rPr lang="ru-RU" sz="2400" dirty="0">
                <a:solidFill>
                  <a:srgbClr val="FFC000"/>
                </a:solidFill>
              </a:rPr>
              <a:t>Андрей Максимов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AFB73-0AC0-FC81-0409-9F1B238688BE}"/>
              </a:ext>
            </a:extLst>
          </p:cNvPr>
          <p:cNvSpPr txBox="1"/>
          <p:nvPr/>
        </p:nvSpPr>
        <p:spPr>
          <a:xfrm>
            <a:off x="1108720" y="5493133"/>
            <a:ext cx="41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издательство «Молодая гвардия», 2023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022" y="1046628"/>
            <a:ext cx="1590258" cy="24662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180" y="1046623"/>
            <a:ext cx="1592223" cy="2466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CB3D4-25B2-35AA-CE61-9E339CCFF54D}"/>
              </a:ext>
            </a:extLst>
          </p:cNvPr>
          <p:cNvSpPr txBox="1"/>
          <p:nvPr/>
        </p:nvSpPr>
        <p:spPr>
          <a:xfrm>
            <a:off x="1108720" y="6238303"/>
            <a:ext cx="380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студия ИД «Первое сентября», 2023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BAFE4-6F98-3107-0BA6-5DA72695F0B1}"/>
              </a:ext>
            </a:extLst>
          </p:cNvPr>
          <p:cNvSpPr txBox="1"/>
          <p:nvPr/>
        </p:nvSpPr>
        <p:spPr>
          <a:xfrm>
            <a:off x="1108720" y="460344"/>
            <a:ext cx="1454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4</a:t>
            </a:r>
            <a:r>
              <a:rPr lang="en-US" sz="6000" dirty="0"/>
              <a:t> </a:t>
            </a:r>
            <a:r>
              <a:rPr lang="ru-RU" sz="2400" dirty="0"/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80663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80409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Ее жизнь была отдана мужу, а затем сыну не как некая жертва, а как что-то естественное, нормальное. По-другому она просто не умела и не хотела жить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endParaRPr lang="ru-RU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117350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80409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удьба предоставила ему возможность получать уроки любви. </a:t>
            </a:r>
            <a:endParaRPr lang="en-US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Самые близкие люди – мама, служанка, дед, а потом жена – любили его искренно и безусловно. </a:t>
            </a:r>
            <a:endParaRPr lang="ru-RU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Он знал, что такое любовь.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Ему было чем делиться со своими воспитанниками</a:t>
            </a:r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endParaRPr lang="ru-RU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70305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821" y="869005"/>
            <a:ext cx="3232589" cy="50132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79" y="868998"/>
            <a:ext cx="3236581" cy="50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4C16-5DA8-AF35-6649-978BC67CBD28}"/>
              </a:ext>
            </a:extLst>
          </p:cNvPr>
          <p:cNvSpPr txBox="1"/>
          <p:nvPr/>
        </p:nvSpPr>
        <p:spPr>
          <a:xfrm>
            <a:off x="8328670" y="5453685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labirint.ru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9763F-B2C3-B982-5508-A4EB9CC38A36}"/>
              </a:ext>
            </a:extLst>
          </p:cNvPr>
          <p:cNvSpPr txBox="1"/>
          <p:nvPr/>
        </p:nvSpPr>
        <p:spPr>
          <a:xfrm>
            <a:off x="8328672" y="4670584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book24.ru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FE93F-B1FD-4D38-8861-BECF8AD1BB89}"/>
              </a:ext>
            </a:extLst>
          </p:cNvPr>
          <p:cNvSpPr txBox="1"/>
          <p:nvPr/>
        </p:nvSpPr>
        <p:spPr>
          <a:xfrm>
            <a:off x="8328670" y="3887483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dkmg.ru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70A10-C20F-C99F-2D3D-6B111E84A97F}"/>
              </a:ext>
            </a:extLst>
          </p:cNvPr>
          <p:cNvSpPr txBox="1"/>
          <p:nvPr/>
        </p:nvSpPr>
        <p:spPr>
          <a:xfrm>
            <a:off x="8286835" y="819180"/>
            <a:ext cx="31521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Приобретайте свой экземпляр книги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 запасайтесь маркерами и стикерами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читайте книгу вместе с нами</a:t>
            </a:r>
          </a:p>
          <a:p>
            <a:pPr>
              <a:spcAft>
                <a:spcPts val="1200"/>
              </a:spcAft>
            </a:pPr>
            <a:r>
              <a:rPr lang="ru-RU" sz="1600" dirty="0"/>
              <a:t>Мы в эфире – каждый четверг в 19.30 по </a:t>
            </a:r>
            <a:r>
              <a:rPr lang="ru-RU" sz="1600" dirty="0" err="1"/>
              <a:t>мск</a:t>
            </a:r>
            <a:endParaRPr lang="ru-RU" sz="1600" dirty="0"/>
          </a:p>
          <a:p>
            <a:pPr>
              <a:spcAft>
                <a:spcPts val="1200"/>
              </a:spcAft>
            </a:pPr>
            <a:r>
              <a:rPr lang="ru-RU" sz="1600" dirty="0"/>
              <a:t>Присоединяйтесь!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21" y="869005"/>
            <a:ext cx="3232589" cy="50132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79" y="868998"/>
            <a:ext cx="3236581" cy="50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4C16-5DA8-AF35-6649-978BC67CBD28}"/>
              </a:ext>
            </a:extLst>
          </p:cNvPr>
          <p:cNvSpPr txBox="1"/>
          <p:nvPr/>
        </p:nvSpPr>
        <p:spPr>
          <a:xfrm>
            <a:off x="8328670" y="5453685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labirint.ru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9763F-B2C3-B982-5508-A4EB9CC38A36}"/>
              </a:ext>
            </a:extLst>
          </p:cNvPr>
          <p:cNvSpPr txBox="1"/>
          <p:nvPr/>
        </p:nvSpPr>
        <p:spPr>
          <a:xfrm>
            <a:off x="8328672" y="4670584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book24.ru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FE93F-B1FD-4D38-8861-BECF8AD1BB89}"/>
              </a:ext>
            </a:extLst>
          </p:cNvPr>
          <p:cNvSpPr txBox="1"/>
          <p:nvPr/>
        </p:nvSpPr>
        <p:spPr>
          <a:xfrm>
            <a:off x="8328670" y="3887483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dkmg.ru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0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0D82A-6BD0-DA06-3B62-BF115B693909}"/>
              </a:ext>
            </a:extLst>
          </p:cNvPr>
          <p:cNvSpPr txBox="1"/>
          <p:nvPr/>
        </p:nvSpPr>
        <p:spPr>
          <a:xfrm>
            <a:off x="1598555" y="1305341"/>
            <a:ext cx="7611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Предисловие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первая. 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(чтение в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ru-RU" sz="1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августа 2023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вторая.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Чужие школы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(чтение в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ru-RU" sz="1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августа 2023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третья.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Борьба и Руссо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(чтение в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ru-RU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августа 2023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четвертая.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Анна</a:t>
            </a:r>
            <a:r>
              <a:rPr lang="en-US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(чтение в 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1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августа 2023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Сельская бесхозяйственность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шестая.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Нейгоф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седьмая.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Писатель 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восьмая.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девятая.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Бургдорф: попытка учительства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десятая.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Бургдорф: Педагогический институт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одиннадцатая.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Ивердон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двенадцатая.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«Лебединая песня». Смерть и попытка бессмертия</a:t>
            </a:r>
          </a:p>
        </p:txBody>
      </p:sp>
    </p:spTree>
    <p:extLst>
      <p:ext uri="{BB962C8B-B14F-4D97-AF65-F5344CB8AC3E}">
        <p14:creationId xmlns:p14="http://schemas.microsoft.com/office/powerpoint/2010/main" val="342262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BB3E-16E5-D0B1-2A0F-44F18EA2F57C}"/>
              </a:ext>
            </a:extLst>
          </p:cNvPr>
          <p:cNvSpPr txBox="1"/>
          <p:nvPr/>
        </p:nvSpPr>
        <p:spPr>
          <a:xfrm>
            <a:off x="1432468" y="753585"/>
            <a:ext cx="82614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августа 2023 года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четвертая. 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https://video.1sept.ru/playlist/216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https://www.youtube.com/playlist?list=PLGhdhjnY0W-OANVp640QAhKbYzw_uV119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Влюбиться в возлюбленную умирающего друга…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Анна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Шульт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хесс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Семья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Шульт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хесс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Иоганн Каспар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Блунчли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Анна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Шульт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начало и конец романа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Песталоцци влюбился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Переписка влюбленных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Предложение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«Жизнь будет нелегкой»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Брак. Отношение родителей Анны к Песталоцци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Любовь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8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7229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Книги призывали жить интересно, с пользой для себя и других. </a:t>
            </a:r>
            <a:endParaRPr lang="en-US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Одни произведения походили на наставников, которые учили уму-разуму. </a:t>
            </a:r>
            <a:endParaRPr lang="en-US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 были и иные, в которых красивые люди вели напряженную и очень наполненную жизнь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27018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72296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Мир книг был манящий, но пугающий, придуманный, какой-то чужой. Прекрасный для того, чтобы в него окунуться. И совершенно невозможный для того, чтобы в нем жить.</a:t>
            </a:r>
            <a:endParaRPr lang="ru-RU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 жить напряженной жизнью хотелось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178309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7229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Кто такой народ, и почему он так важен? </a:t>
            </a:r>
            <a:endParaRPr lang="en-US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Что такое свобода, и почему она так необходима? </a:t>
            </a:r>
            <a:endParaRPr lang="en-US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Почему будущее – это то, за что надо бороться, ведь оно всяко и так настанет?</a:t>
            </a:r>
            <a:r>
              <a:rPr lang="ru-RU" sz="2400" dirty="0">
                <a:solidFill>
                  <a:srgbClr val="FFC000"/>
                </a:solidFill>
                <a:effectLst/>
              </a:rPr>
              <a:t>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420917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80409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Должен сознаться, что мои обязанности к жене будут всегда подчинены обязанностям к моему отечеству, и хотя я буду нежнейшим супругом, я все же останусь равнодушным к слезам жены, если увижу, что она хочет удержать меня от исполнения гражданских обязанностей… </a:t>
            </a: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 забуду свою жизнь, слезы моей жены, моих детей только бы быть полезным моей родине…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213341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86372"/>
            <a:ext cx="804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Они</a:t>
            </a: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договаривались о будущей жизни, и ни слова не говорили ни о деньгах, ни о том, где они будут жить, короче, ни буквы о материальной стороне грядущей жизни. Не это волнует. </a:t>
            </a:r>
          </a:p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Главное: понять общность взглядо</a:t>
            </a: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endParaRPr lang="ru-RU" sz="20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734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ПЕСТАЛОЦЦИ: Воспитатель человечества / Андрей Максимов. – М.: Молодая гвардия</a:t>
            </a:r>
            <a:r>
              <a:rPr lang="en-US" sz="1400" dirty="0"/>
              <a:t>,</a:t>
            </a:r>
            <a:r>
              <a:rPr lang="ru-RU" sz="1400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15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Часть четвертая. Анна</a:t>
            </a:r>
          </a:p>
        </p:txBody>
      </p:sp>
    </p:spTree>
    <p:extLst>
      <p:ext uri="{BB962C8B-B14F-4D97-AF65-F5344CB8AC3E}">
        <p14:creationId xmlns:p14="http://schemas.microsoft.com/office/powerpoint/2010/main" val="2708507373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728</Words>
  <Application>Microsoft Macintosh PowerPoint</Application>
  <PresentationFormat>Широкоэкранный</PresentationFormat>
  <Paragraphs>93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Courier New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Soloveychik</dc:creator>
  <cp:lastModifiedBy>Artem Soloveychik</cp:lastModifiedBy>
  <cp:revision>131</cp:revision>
  <dcterms:created xsi:type="dcterms:W3CDTF">2019-08-22T03:23:17Z</dcterms:created>
  <dcterms:modified xsi:type="dcterms:W3CDTF">2023-09-07T18:12:46Z</dcterms:modified>
</cp:coreProperties>
</file>