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6" r:id="rId2"/>
    <p:sldId id="285" r:id="rId3"/>
    <p:sldId id="257" r:id="rId4"/>
    <p:sldId id="287" r:id="rId5"/>
    <p:sldId id="314" r:id="rId6"/>
    <p:sldId id="292" r:id="rId7"/>
    <p:sldId id="293" r:id="rId8"/>
    <p:sldId id="294" r:id="rId9"/>
    <p:sldId id="295" r:id="rId10"/>
    <p:sldId id="296" r:id="rId11"/>
    <p:sldId id="297" r:id="rId12"/>
    <p:sldId id="366" r:id="rId13"/>
    <p:sldId id="324" r:id="rId14"/>
    <p:sldId id="301" r:id="rId15"/>
    <p:sldId id="299" r:id="rId16"/>
    <p:sldId id="346" r:id="rId17"/>
    <p:sldId id="356" r:id="rId18"/>
    <p:sldId id="357" r:id="rId19"/>
    <p:sldId id="358" r:id="rId20"/>
    <p:sldId id="354" r:id="rId21"/>
    <p:sldId id="355" r:id="rId22"/>
    <p:sldId id="339" r:id="rId23"/>
    <p:sldId id="340" r:id="rId24"/>
    <p:sldId id="341" r:id="rId25"/>
    <p:sldId id="342" r:id="rId26"/>
    <p:sldId id="343" r:id="rId27"/>
    <p:sldId id="344" r:id="rId28"/>
    <p:sldId id="347" r:id="rId29"/>
    <p:sldId id="325" r:id="rId30"/>
    <p:sldId id="326" r:id="rId31"/>
    <p:sldId id="328" r:id="rId32"/>
    <p:sldId id="329" r:id="rId33"/>
    <p:sldId id="330" r:id="rId34"/>
    <p:sldId id="363" r:id="rId35"/>
    <p:sldId id="359" r:id="rId36"/>
    <p:sldId id="360" r:id="rId37"/>
    <p:sldId id="361" r:id="rId38"/>
    <p:sldId id="362" r:id="rId39"/>
    <p:sldId id="364" r:id="rId40"/>
    <p:sldId id="365" r:id="rId41"/>
    <p:sldId id="331" r:id="rId42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383" autoAdjust="0"/>
  </p:normalViewPr>
  <p:slideViewPr>
    <p:cSldViewPr>
      <p:cViewPr>
        <p:scale>
          <a:sx n="100" d="100"/>
          <a:sy n="100" d="100"/>
        </p:scale>
        <p:origin x="-294" y="-6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855C51-0041-4A9A-B8F0-81019174F92B}" type="datetimeFigureOut">
              <a:rPr lang="ru-RU" smtClean="0"/>
              <a:t>22.05.2019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BEADFB-2C5D-47FE-90B7-D7122D900F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56707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531A4-5977-445B-A5AC-25EB728B7C3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86738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2588" y="685800"/>
            <a:ext cx="6094412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872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dirty="0" smtClean="0"/>
              <a:t>При</a:t>
            </a:r>
            <a:r>
              <a:rPr lang="ru-RU" baseline="0" dirty="0" smtClean="0"/>
              <a:t> решении задач широко используется схематическое моделирование. </a:t>
            </a:r>
          </a:p>
          <a:p>
            <a:r>
              <a:rPr lang="ru-RU" baseline="0" dirty="0" smtClean="0"/>
              <a:t>Иногда без схемы невозможно решить задачу арифметическим способом, схема становится частью решения задачи (как в № 8).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ABF4BCD-3120-4413-8721-C7AE8B2E9B23}" type="slidenum">
              <a:rPr lang="ru-RU" smtClean="0"/>
              <a:pPr>
                <a:defRPr/>
              </a:pPr>
              <a:t>23</a:t>
            </a:fld>
            <a:endParaRPr lang="ru-RU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2588" y="685800"/>
            <a:ext cx="6094412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974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dirty="0" smtClean="0"/>
              <a:t>Помимо</a:t>
            </a:r>
            <a:r>
              <a:rPr lang="ru-RU" baseline="0" dirty="0" smtClean="0"/>
              <a:t> моделей, дети учатся работать с таблицами и диаграммами. </a:t>
            </a:r>
          </a:p>
          <a:p>
            <a:r>
              <a:rPr lang="ru-RU" baseline="0" dirty="0" smtClean="0"/>
              <a:t>Причём, со столбчатой диаграммой дети знакомятся уже во 2-ом классе. 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DAB41EA-8E17-4D80-A606-739BE3AF1814}" type="slidenum">
              <a:rPr lang="ru-RU" smtClean="0"/>
              <a:pPr>
                <a:defRPr/>
              </a:pPr>
              <a:t>24</a:t>
            </a:fld>
            <a:endParaRPr lang="ru-RU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2588" y="685800"/>
            <a:ext cx="6094412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8D1F210-D3E6-416E-BA2F-8ADBA5691E8D}" type="slidenum">
              <a:rPr lang="ru-RU" smtClean="0"/>
              <a:pPr>
                <a:defRPr/>
              </a:pPr>
              <a:t>25</a:t>
            </a:fld>
            <a:endParaRPr lang="ru-RU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4412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A4C5691D-F677-4B73-8295-8E90BB8D5672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2588" y="685800"/>
            <a:ext cx="6094412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15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baseline="0" dirty="0" smtClean="0"/>
              <a:t>Большое внимание уделяется мотивации учебной деятельности, формированию личностного смысла учения: в учебники </a:t>
            </a:r>
            <a:r>
              <a:rPr lang="ru-RU" baseline="0" dirty="0" err="1" smtClean="0"/>
              <a:t>ситематически</a:t>
            </a:r>
            <a:r>
              <a:rPr lang="ru-RU" baseline="0" dirty="0" smtClean="0"/>
              <a:t> и последовательно включены разнообразные занимательные упражнения и задания, что позволяет создать на уроке атмосферу игры и творчества.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C5923CA-424B-4513-AD79-B60C98623E7C}" type="slidenum">
              <a:rPr lang="ru-RU" smtClean="0"/>
              <a:pPr>
                <a:defRPr/>
              </a:pPr>
              <a:t>27</a:t>
            </a:fld>
            <a:endParaRPr lang="ru-RU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dirty="0" smtClean="0"/>
              <a:t>Учебник</a:t>
            </a:r>
            <a:r>
              <a:rPr lang="ru-RU" altLang="ru-RU" baseline="0" dirty="0" smtClean="0"/>
              <a:t> и тетради отвечают всем требованиям к современным учебным пособиям.</a:t>
            </a:r>
            <a:endParaRPr lang="ru-RU" alt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C3A03-2FC5-4EE2-9053-5B917F19E76F}" type="slidenum">
              <a:rPr lang="ru-RU" smtClean="0">
                <a:solidFill>
                  <a:prstClr val="black"/>
                </a:solidFill>
              </a:rPr>
              <a:pPr/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7718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ru-RU" altLang="ru-RU"/>
              <a:t>Шмуцтитулы вначале каждой темы (Рубрика «Что узнаем. Чему научимся»)</a:t>
            </a:r>
            <a:r>
              <a:rPr lang="en-US" altLang="ru-RU"/>
              <a:t> </a:t>
            </a:r>
            <a:r>
              <a:rPr lang="ru-RU" altLang="ru-RU"/>
              <a:t>Работа</a:t>
            </a:r>
            <a:r>
              <a:rPr lang="ru-RU" altLang="ru-RU" baseline="0"/>
              <a:t> со шмуцтитулом позволяет нацелить ребёнка на тот результат, к которому он должен придти.</a:t>
            </a:r>
          </a:p>
          <a:p>
            <a:pPr lvl="0">
              <a:defRPr/>
            </a:pPr>
            <a:r>
              <a:rPr lang="ru-RU" altLang="ru-RU"/>
              <a:t>В конце изучения темы – задания для самопроверки и самоконтроля (Рубрика «Что узнали. Чему научились»).</a:t>
            </a:r>
          </a:p>
          <a:p>
            <a:pPr lvl="0">
              <a:defRPr/>
            </a:pPr>
            <a:r>
              <a:rPr lang="ru-RU" altLang="ru-RU"/>
              <a:t>В разделе «Проверим себя и оценим свои достижения» детям предлагаются задания контролирующего характера – тесты и примерные варианты контрольных работ (базового и повышенного уровней).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A573135F-DFD3-44D4-BC51-3AF0C8B69AB4}" type="slidenum">
              <a:rPr lang="en-US"/>
              <a:pPr lvl="0"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2488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083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r>
              <a:rPr lang="ru-RU" altLang="ru-RU" dirty="0" smtClean="0"/>
              <a:t>Каждый урок учебника также построен в соответствии с основными компонентами учебной деятельности. </a:t>
            </a:r>
          </a:p>
          <a:p>
            <a:r>
              <a:rPr lang="ru-RU" dirty="0" smtClean="0">
                <a:latin typeface="Arial" pitchFamily="34" charset="0"/>
              </a:rPr>
              <a:t>Формулирование учебной задачи на урок позволяет выработать умение ограничивать круг познавательных задач, выделять главные, ведущие задачи урока и достигать их в соответствии с выстроенным планом. Достижение задач урока или темы создаёт условия для развития эмоциональной сферы ребёнка, когда он чувствует себя успешным и удовлетворённым от правильно решённых заданий.</a:t>
            </a:r>
          </a:p>
          <a:p>
            <a:r>
              <a:rPr lang="ru-RU" dirty="0" smtClean="0">
                <a:latin typeface="Arial" pitchFamily="34" charset="0"/>
              </a:rPr>
              <a:t>Далее учебник предлагает вопросы или задания, выполнив которые младшие школьники достигнут поставленной цели: «откроют» новые знания, сформулируют новые способы действий.</a:t>
            </a:r>
          </a:p>
          <a:p>
            <a:r>
              <a:rPr lang="ru-RU" altLang="ru-RU" dirty="0" smtClean="0"/>
              <a:t>Как правило урок включает как задания для первичного закрепления нового знания, так и математический материал для повторения ранее изученного.</a:t>
            </a:r>
          </a:p>
          <a:p>
            <a:r>
              <a:rPr lang="ru-RU" altLang="ru-RU" dirty="0" smtClean="0"/>
              <a:t>И завершают урок задания для проведения учащимися самоконтроля и самооценки результатов своей учебной деятельности на этом уроке (такие задания расположены под красной чертой и отмечены специальным значком).</a:t>
            </a:r>
          </a:p>
        </p:txBody>
      </p:sp>
      <p:sp>
        <p:nvSpPr>
          <p:cNvPr id="1208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F1ABA76-A34A-4B13-89D6-4AC3C19172C4}" type="slidenum">
              <a:rPr lang="ru-RU" altLang="ru-RU" smtClean="0"/>
              <a:pPr/>
              <a:t>30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3881938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251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dirty="0" smtClean="0"/>
              <a:t>В учебниках</a:t>
            </a:r>
            <a:r>
              <a:rPr lang="ru-RU" baseline="0" dirty="0" smtClean="0"/>
              <a:t> есть задания как базового уровня (репродуктивные задания), так и повышенного уровня сложности (продуктивные, творческие), что позволяет реализовывать дифференцированный подход в обучении.  </a:t>
            </a:r>
            <a:endParaRPr lang="ru-RU" dirty="0"/>
          </a:p>
        </p:txBody>
      </p:sp>
      <p:sp>
        <p:nvSpPr>
          <p:cNvPr id="19251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4A9FBCC-CCCC-4F22-BE07-028AA9FA0375}" type="slidenum">
              <a:rPr lang="ru-RU" altLang="ru-RU" smtClean="0"/>
              <a:pPr/>
              <a:t>31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6282506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учебниках</a:t>
            </a:r>
            <a:r>
              <a:rPr lang="ru-RU" baseline="0" dirty="0" smtClean="0"/>
              <a:t> есть задания как базового уровня (репродуктивные задания), так и повышенного уровня сложности (продуктивные, творческие), что позволяет реализовывать дифференцированный подход в обучении. 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73135F-DFD3-44D4-BC51-3AF0C8B69AB4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4259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7256E-483B-4BC1-BFF8-D2418426C52D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7257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dirty="0" smtClean="0"/>
              <a:t>Контрольные работы также</a:t>
            </a:r>
            <a:r>
              <a:rPr lang="ru-RU" altLang="ru-RU" baseline="0" dirty="0" smtClean="0"/>
              <a:t> предлагаются базового и повышенного уровней сложности. Причём, на основе выбора, что позволяет формировать у обучающихся адекватную самооценку.</a:t>
            </a:r>
            <a:endParaRPr lang="ru-RU" altLang="ru-RU" dirty="0" smtClean="0"/>
          </a:p>
        </p:txBody>
      </p:sp>
      <p:sp>
        <p:nvSpPr>
          <p:cNvPr id="2048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3129229-EA0E-44AB-A7AA-1483B31970BF}" type="slidenum">
              <a:rPr lang="ru-RU" smtClean="0"/>
              <a:pPr/>
              <a:t>33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7586346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04888" y="685800"/>
            <a:ext cx="48482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73135F-DFD3-44D4-BC51-3AF0C8B69AB4}" type="slidenum">
              <a:rPr lang="ru-RU" smtClean="0"/>
              <a:pPr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45152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2588" y="685800"/>
            <a:ext cx="6094412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ru-RU" alt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A573135F-DFD3-44D4-BC51-3AF0C8B69AB4}" type="slidenum">
              <a:rPr lang="en-US"/>
              <a:pPr lvl="0">
                <a:defRPr/>
              </a:pPr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ru-RU" alt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9780CC76-F7B3-4A9F-9257-AAE8A99FEAE1}" type="slidenum">
              <a:rPr lang="en-US"/>
              <a:pPr lvl="0">
                <a:defRPr/>
              </a:pPr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531A4-5977-445B-A5AC-25EB728B7C37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84527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477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7256E-483B-4BC1-BFF8-D2418426C52D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70626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3361">
              <a:defRPr/>
            </a:pPr>
            <a:r>
              <a:rPr lang="ru-RU" altLang="ru-RU" dirty="0" smtClean="0"/>
              <a:t>Учебник</a:t>
            </a:r>
            <a:r>
              <a:rPr lang="ru-RU" altLang="ru-RU" baseline="0" dirty="0" smtClean="0"/>
              <a:t> и тетради отвечают всем требованиям к современным учебным пособиям</a:t>
            </a:r>
            <a:endParaRPr lang="ru-RU" alt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C3A03-2FC5-4EE2-9053-5B917F19E76F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9932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73135F-DFD3-44D4-BC51-3AF0C8B69AB4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09187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73135F-DFD3-44D4-BC51-3AF0C8B69AB4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60625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smtClean="0"/>
              <a:t>Дети научились решать задачи на приведение к единице. Но столкнувшись с новым видом задач – задачами на сравнение – дети оказываются в ситуации, когда необходимо искать новый способ действий.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33A478D-C69E-4483-83A1-568712B83E91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0899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 smtClean="0"/>
          </a:p>
        </p:txBody>
      </p:sp>
      <p:sp>
        <p:nvSpPr>
          <p:cNvPr id="8090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6122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50231" indent="-288550" defTabSz="106122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54201" indent="-230840" defTabSz="106122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15882" indent="-230840" defTabSz="106122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77563" indent="-230840" defTabSz="106122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39243" indent="-230840" defTabSz="106122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00924" indent="-230840" defTabSz="106122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62604" indent="-230840" defTabSz="106122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24285" indent="-230840" defTabSz="106122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00F68DB-C68C-4275-AA70-831355E5B7E8}" type="slidenum">
              <a:rPr lang="ru-RU" altLang="ru-RU" smtClean="0"/>
              <a:pPr>
                <a:spcBef>
                  <a:spcPct val="0"/>
                </a:spcBef>
              </a:pPr>
              <a:t>21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5627947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2588" y="685800"/>
            <a:ext cx="6094412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541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3465D53-403A-4FC8-AD2F-021E23273E29}" type="slidenum">
              <a:rPr lang="ru-RU" smtClean="0"/>
              <a:pPr>
                <a:defRPr/>
              </a:pPr>
              <a:t>22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"/>
          <p:cNvSpPr/>
          <p:nvPr/>
        </p:nvSpPr>
        <p:spPr>
          <a:xfrm>
            <a:off x="-29305" y="-31830"/>
            <a:ext cx="4730001" cy="5276030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3200" kern="0">
              <a:solidFill>
                <a:srgbClr val="FFFFFF"/>
              </a:solidFill>
              <a:sym typeface="Helvetica Light"/>
            </a:endParaRPr>
          </a:p>
        </p:txBody>
      </p:sp>
      <p:pic>
        <p:nvPicPr>
          <p:cNvPr id="12" name="pasted-image.tiff" descr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64909" y="1616950"/>
            <a:ext cx="3455001" cy="1159579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4438814" y="4878958"/>
            <a:ext cx="259687" cy="256802"/>
          </a:xfrm>
          <a:prstGeom prst="rect">
            <a:avLst/>
          </a:prstGeom>
        </p:spPr>
        <p:txBody>
          <a:bodyPr lIns="35719" tIns="35719" rIns="35719" bIns="35719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087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Линия"/>
          <p:cNvSpPr/>
          <p:nvPr/>
        </p:nvSpPr>
        <p:spPr>
          <a:xfrm>
            <a:off x="4443255" y="660439"/>
            <a:ext cx="159478" cy="395783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3200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21" name="Линия"/>
          <p:cNvSpPr/>
          <p:nvPr/>
        </p:nvSpPr>
        <p:spPr>
          <a:xfrm flipH="1">
            <a:off x="4541271" y="660439"/>
            <a:ext cx="159478" cy="395783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3200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22" name="Линия"/>
          <p:cNvSpPr/>
          <p:nvPr/>
        </p:nvSpPr>
        <p:spPr>
          <a:xfrm flipH="1">
            <a:off x="4507782" y="660439"/>
            <a:ext cx="159478" cy="395783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3200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23" name="Линия"/>
          <p:cNvSpPr/>
          <p:nvPr/>
        </p:nvSpPr>
        <p:spPr>
          <a:xfrm>
            <a:off x="4332232" y="959946"/>
            <a:ext cx="479543" cy="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3200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24" name="Прямоугольник"/>
          <p:cNvSpPr/>
          <p:nvPr/>
        </p:nvSpPr>
        <p:spPr>
          <a:xfrm>
            <a:off x="-1042" y="-4466"/>
            <a:ext cx="9146084" cy="238103"/>
          </a:xfrm>
          <a:prstGeom prst="rect">
            <a:avLst/>
          </a:prstGeom>
          <a:solidFill>
            <a:srgbClr val="29489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294891"/>
                </a:solidFill>
              </a:defRPr>
            </a:pPr>
            <a:endParaRPr sz="3200" kern="0">
              <a:solidFill>
                <a:srgbClr val="294891"/>
              </a:solidFill>
              <a:sym typeface="Helvetica Light"/>
            </a:endParaRPr>
          </a:p>
        </p:txBody>
      </p:sp>
      <p:sp>
        <p:nvSpPr>
          <p:cNvPr id="25" name="Прямоугольник"/>
          <p:cNvSpPr/>
          <p:nvPr/>
        </p:nvSpPr>
        <p:spPr>
          <a:xfrm>
            <a:off x="-1041" y="4910115"/>
            <a:ext cx="9146084" cy="238103"/>
          </a:xfrm>
          <a:prstGeom prst="rect">
            <a:avLst/>
          </a:prstGeom>
          <a:solidFill>
            <a:srgbClr val="29489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3200" kern="0">
              <a:solidFill>
                <a:srgbClr val="FFFFFF"/>
              </a:solidFill>
              <a:sym typeface="Helvetica Light"/>
            </a:endParaRPr>
          </a:p>
        </p:txBody>
      </p:sp>
      <p:pic>
        <p:nvPicPr>
          <p:cNvPr id="26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rcRect l="39743" r="39743" b="36077"/>
          <a:stretch>
            <a:fillRect/>
          </a:stretch>
        </p:blipFill>
        <p:spPr>
          <a:xfrm>
            <a:off x="8540061" y="357068"/>
            <a:ext cx="392809" cy="410822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4438812" y="4875610"/>
            <a:ext cx="259687" cy="256802"/>
          </a:xfrm>
          <a:prstGeom prst="rect">
            <a:avLst/>
          </a:prstGeom>
        </p:spPr>
        <p:txBody>
          <a:bodyPr lIns="35719" tIns="35719" rIns="35719" bIns="35719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15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0.jpeg"/><Relationship Id="rId18" Type="http://schemas.openxmlformats.org/officeDocument/2006/relationships/image" Target="../media/image45.jpeg"/><Relationship Id="rId26" Type="http://schemas.openxmlformats.org/officeDocument/2006/relationships/image" Target="../media/image53.jpeg"/><Relationship Id="rId3" Type="http://schemas.openxmlformats.org/officeDocument/2006/relationships/image" Target="../media/image30.png"/><Relationship Id="rId21" Type="http://schemas.openxmlformats.org/officeDocument/2006/relationships/image" Target="../media/image48.jpeg"/><Relationship Id="rId7" Type="http://schemas.openxmlformats.org/officeDocument/2006/relationships/image" Target="../media/image34.png"/><Relationship Id="rId12" Type="http://schemas.openxmlformats.org/officeDocument/2006/relationships/image" Target="../media/image39.jpeg"/><Relationship Id="rId17" Type="http://schemas.openxmlformats.org/officeDocument/2006/relationships/image" Target="../media/image44.jpeg"/><Relationship Id="rId25" Type="http://schemas.openxmlformats.org/officeDocument/2006/relationships/image" Target="../media/image52.jpeg"/><Relationship Id="rId33" Type="http://schemas.openxmlformats.org/officeDocument/2006/relationships/image" Target="../media/image60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3.jpeg"/><Relationship Id="rId20" Type="http://schemas.openxmlformats.org/officeDocument/2006/relationships/image" Target="../media/image47.tiff"/><Relationship Id="rId29" Type="http://schemas.openxmlformats.org/officeDocument/2006/relationships/image" Target="../media/image5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11" Type="http://schemas.openxmlformats.org/officeDocument/2006/relationships/image" Target="../media/image38.jpeg"/><Relationship Id="rId24" Type="http://schemas.openxmlformats.org/officeDocument/2006/relationships/image" Target="../media/image51.jpeg"/><Relationship Id="rId32" Type="http://schemas.openxmlformats.org/officeDocument/2006/relationships/image" Target="../media/image59.jpeg"/><Relationship Id="rId5" Type="http://schemas.openxmlformats.org/officeDocument/2006/relationships/image" Target="../media/image32.tiff"/><Relationship Id="rId15" Type="http://schemas.openxmlformats.org/officeDocument/2006/relationships/image" Target="../media/image42.jpeg"/><Relationship Id="rId23" Type="http://schemas.openxmlformats.org/officeDocument/2006/relationships/image" Target="../media/image50.jpeg"/><Relationship Id="rId28" Type="http://schemas.openxmlformats.org/officeDocument/2006/relationships/image" Target="../media/image55.jpeg"/><Relationship Id="rId10" Type="http://schemas.openxmlformats.org/officeDocument/2006/relationships/image" Target="../media/image37.png"/><Relationship Id="rId19" Type="http://schemas.openxmlformats.org/officeDocument/2006/relationships/image" Target="../media/image46.jpeg"/><Relationship Id="rId31" Type="http://schemas.openxmlformats.org/officeDocument/2006/relationships/image" Target="../media/image58.jpeg"/><Relationship Id="rId4" Type="http://schemas.openxmlformats.org/officeDocument/2006/relationships/image" Target="../media/image31.jpeg"/><Relationship Id="rId9" Type="http://schemas.openxmlformats.org/officeDocument/2006/relationships/image" Target="../media/image36.png"/><Relationship Id="rId14" Type="http://schemas.openxmlformats.org/officeDocument/2006/relationships/image" Target="../media/image41.jpeg"/><Relationship Id="rId22" Type="http://schemas.openxmlformats.org/officeDocument/2006/relationships/image" Target="../media/image49.tiff"/><Relationship Id="rId27" Type="http://schemas.openxmlformats.org/officeDocument/2006/relationships/image" Target="../media/image54.jpeg"/><Relationship Id="rId30" Type="http://schemas.openxmlformats.org/officeDocument/2006/relationships/image" Target="../media/image57.jpeg"/><Relationship Id="rId8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2.jpeg"/><Relationship Id="rId5" Type="http://schemas.openxmlformats.org/officeDocument/2006/relationships/image" Target="../media/image71.png"/><Relationship Id="rId4" Type="http://schemas.openxmlformats.org/officeDocument/2006/relationships/image" Target="../media/image7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2.jpeg"/><Relationship Id="rId4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6.png"/><Relationship Id="rId4" Type="http://schemas.openxmlformats.org/officeDocument/2006/relationships/image" Target="../media/image7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6.png"/><Relationship Id="rId18" Type="http://schemas.openxmlformats.org/officeDocument/2006/relationships/image" Target="../media/image111.jpeg"/><Relationship Id="rId26" Type="http://schemas.openxmlformats.org/officeDocument/2006/relationships/image" Target="../media/image118.jpeg"/><Relationship Id="rId39" Type="http://schemas.openxmlformats.org/officeDocument/2006/relationships/image" Target="../media/image127.jpeg"/><Relationship Id="rId21" Type="http://schemas.openxmlformats.org/officeDocument/2006/relationships/image" Target="../media/image114.jpeg"/><Relationship Id="rId34" Type="http://schemas.openxmlformats.org/officeDocument/2006/relationships/hyperlink" Target="http://school-russia.prosv.ru/info.aspx?ob_no=31447" TargetMode="External"/><Relationship Id="rId42" Type="http://schemas.openxmlformats.org/officeDocument/2006/relationships/image" Target="../media/image130.jpeg"/><Relationship Id="rId47" Type="http://schemas.openxmlformats.org/officeDocument/2006/relationships/image" Target="../media/image135.jpeg"/><Relationship Id="rId50" Type="http://schemas.openxmlformats.org/officeDocument/2006/relationships/image" Target="../media/image138.jpeg"/><Relationship Id="rId55" Type="http://schemas.openxmlformats.org/officeDocument/2006/relationships/image" Target="../media/image142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09.jpeg"/><Relationship Id="rId29" Type="http://schemas.openxmlformats.org/officeDocument/2006/relationships/image" Target="../media/image120.jpeg"/><Relationship Id="rId11" Type="http://schemas.openxmlformats.org/officeDocument/2006/relationships/image" Target="../media/image104.png"/><Relationship Id="rId24" Type="http://schemas.openxmlformats.org/officeDocument/2006/relationships/image" Target="../media/image116.jpeg"/><Relationship Id="rId32" Type="http://schemas.openxmlformats.org/officeDocument/2006/relationships/hyperlink" Target="http://school-russia.prosv.ru/info.aspx?ob_no=31465" TargetMode="External"/><Relationship Id="rId37" Type="http://schemas.openxmlformats.org/officeDocument/2006/relationships/image" Target="../media/image33.png"/><Relationship Id="rId40" Type="http://schemas.openxmlformats.org/officeDocument/2006/relationships/image" Target="../media/image128.png"/><Relationship Id="rId45" Type="http://schemas.openxmlformats.org/officeDocument/2006/relationships/image" Target="../media/image133.jpeg"/><Relationship Id="rId53" Type="http://schemas.openxmlformats.org/officeDocument/2006/relationships/image" Target="../media/image140.jpeg"/><Relationship Id="rId5" Type="http://schemas.openxmlformats.org/officeDocument/2006/relationships/image" Target="../media/image102.jpeg"/><Relationship Id="rId10" Type="http://schemas.openxmlformats.org/officeDocument/2006/relationships/image" Target="../media/image103.png"/><Relationship Id="rId19" Type="http://schemas.openxmlformats.org/officeDocument/2006/relationships/image" Target="../media/image112.jpeg"/><Relationship Id="rId31" Type="http://schemas.openxmlformats.org/officeDocument/2006/relationships/image" Target="../media/image122.jpeg"/><Relationship Id="rId44" Type="http://schemas.openxmlformats.org/officeDocument/2006/relationships/image" Target="../media/image132.jpeg"/><Relationship Id="rId52" Type="http://schemas.openxmlformats.org/officeDocument/2006/relationships/image" Target="../media/image139.jpeg"/><Relationship Id="rId4" Type="http://schemas.openxmlformats.org/officeDocument/2006/relationships/image" Target="../media/image101.jpeg"/><Relationship Id="rId9" Type="http://schemas.openxmlformats.org/officeDocument/2006/relationships/image" Target="../media/image37.png"/><Relationship Id="rId14" Type="http://schemas.openxmlformats.org/officeDocument/2006/relationships/image" Target="../media/image107.png"/><Relationship Id="rId22" Type="http://schemas.openxmlformats.org/officeDocument/2006/relationships/image" Target="../media/image115.jpeg"/><Relationship Id="rId27" Type="http://schemas.openxmlformats.org/officeDocument/2006/relationships/image" Target="../media/image119.jpeg"/><Relationship Id="rId30" Type="http://schemas.openxmlformats.org/officeDocument/2006/relationships/image" Target="../media/image121.jpeg"/><Relationship Id="rId35" Type="http://schemas.openxmlformats.org/officeDocument/2006/relationships/image" Target="../media/image124.jpeg"/><Relationship Id="rId43" Type="http://schemas.openxmlformats.org/officeDocument/2006/relationships/image" Target="../media/image131.jpeg"/><Relationship Id="rId48" Type="http://schemas.openxmlformats.org/officeDocument/2006/relationships/image" Target="../media/image136.jpeg"/><Relationship Id="rId56" Type="http://schemas.openxmlformats.org/officeDocument/2006/relationships/image" Target="../media/image143.jpeg"/><Relationship Id="rId8" Type="http://schemas.openxmlformats.org/officeDocument/2006/relationships/image" Target="../media/image36.png"/><Relationship Id="rId51" Type="http://schemas.openxmlformats.org/officeDocument/2006/relationships/hyperlink" Target="http://school-russia.prosv.ru/info.aspx?ob_no=26999" TargetMode="External"/><Relationship Id="rId3" Type="http://schemas.openxmlformats.org/officeDocument/2006/relationships/image" Target="../media/image100.jpeg"/><Relationship Id="rId12" Type="http://schemas.openxmlformats.org/officeDocument/2006/relationships/image" Target="../media/image105.png"/><Relationship Id="rId17" Type="http://schemas.openxmlformats.org/officeDocument/2006/relationships/image" Target="../media/image110.png"/><Relationship Id="rId25" Type="http://schemas.openxmlformats.org/officeDocument/2006/relationships/image" Target="../media/image117.jpeg"/><Relationship Id="rId33" Type="http://schemas.openxmlformats.org/officeDocument/2006/relationships/image" Target="../media/image123.jpeg"/><Relationship Id="rId38" Type="http://schemas.openxmlformats.org/officeDocument/2006/relationships/image" Target="../media/image126.jpeg"/><Relationship Id="rId46" Type="http://schemas.openxmlformats.org/officeDocument/2006/relationships/image" Target="../media/image134.jpeg"/><Relationship Id="rId20" Type="http://schemas.openxmlformats.org/officeDocument/2006/relationships/image" Target="../media/image113.png"/><Relationship Id="rId41" Type="http://schemas.openxmlformats.org/officeDocument/2006/relationships/image" Target="../media/image129.png"/><Relationship Id="rId54" Type="http://schemas.openxmlformats.org/officeDocument/2006/relationships/image" Target="../media/image14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15" Type="http://schemas.openxmlformats.org/officeDocument/2006/relationships/image" Target="../media/image108.png"/><Relationship Id="rId23" Type="http://schemas.openxmlformats.org/officeDocument/2006/relationships/hyperlink" Target="http://school-russia.prosv.ru/info.aspx?ob_no=18256" TargetMode="External"/><Relationship Id="rId28" Type="http://schemas.openxmlformats.org/officeDocument/2006/relationships/hyperlink" Target="http://school-russia.prosv.ru/info.aspx?ob_no=26998" TargetMode="External"/><Relationship Id="rId36" Type="http://schemas.openxmlformats.org/officeDocument/2006/relationships/image" Target="../media/image125.jpeg"/><Relationship Id="rId49" Type="http://schemas.openxmlformats.org/officeDocument/2006/relationships/image" Target="../media/image13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4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7.png"/><Relationship Id="rId7" Type="http://schemas.openxmlformats.org/officeDocument/2006/relationships/image" Target="../media/image104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3.png"/><Relationship Id="rId5" Type="http://schemas.openxmlformats.org/officeDocument/2006/relationships/image" Target="../media/image109.jpeg"/><Relationship Id="rId4" Type="http://schemas.openxmlformats.org/officeDocument/2006/relationships/image" Target="../media/image108.png"/><Relationship Id="rId9" Type="http://schemas.openxmlformats.org/officeDocument/2006/relationships/image" Target="../media/image11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2.png"/><Relationship Id="rId5" Type="http://schemas.openxmlformats.org/officeDocument/2006/relationships/image" Target="../media/image161.png"/><Relationship Id="rId4" Type="http://schemas.openxmlformats.org/officeDocument/2006/relationships/image" Target="../media/image16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6.png"/><Relationship Id="rId4" Type="http://schemas.openxmlformats.org/officeDocument/2006/relationships/image" Target="../media/image16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9.png"/><Relationship Id="rId4" Type="http://schemas.openxmlformats.org/officeDocument/2006/relationships/image" Target="../media/image16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mailto:DStavtseva@prosv.ru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3.png"/><Relationship Id="rId4" Type="http://schemas.openxmlformats.org/officeDocument/2006/relationships/hyperlink" Target="mailto:OSamsonova@prosv.r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8972" y="1717527"/>
            <a:ext cx="4104456" cy="10675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algn="ctr" defTabSz="821531" hangingPunct="0"/>
            <a:r>
              <a:rPr lang="ru-RU" sz="2000" dirty="0" smtClean="0">
                <a:solidFill>
                  <a:schemeClr val="bg1"/>
                </a:solidFill>
                <a:latin typeface="Calibri" panose="020F0502020204030204" pitchFamily="34" charset="0"/>
                <a:sym typeface="Helvetica Light"/>
              </a:rPr>
              <a:t>Анализируем ФПУ: делаем правильный выбор</a:t>
            </a:r>
          </a:p>
          <a:p>
            <a:pPr algn="ctr" defTabSz="821531" hangingPunct="0"/>
            <a:r>
              <a:rPr lang="ru-RU" sz="2000" dirty="0" smtClean="0">
                <a:solidFill>
                  <a:schemeClr val="bg1"/>
                </a:solidFill>
                <a:latin typeface="Calibri" panose="020F0502020204030204" pitchFamily="34" charset="0"/>
                <a:sym typeface="Helvetica Light"/>
              </a:rPr>
              <a:t>Предметная линия «Математика»</a:t>
            </a:r>
          </a:p>
        </p:txBody>
      </p:sp>
    </p:spTree>
    <p:extLst>
      <p:ext uri="{BB962C8B-B14F-4D97-AF65-F5344CB8AC3E}">
        <p14:creationId xmlns:p14="http://schemas.microsoft.com/office/powerpoint/2010/main" val="3809742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3400" y="133350"/>
            <a:ext cx="800100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 defTabSz="685800" hangingPunct="0"/>
            <a:r>
              <a:rPr lang="ru-RU" b="1" spc="-40" dirty="0" smtClean="0">
                <a:solidFill>
                  <a:srgbClr val="294790"/>
                </a:solidFill>
                <a:latin typeface="Arial" panose="020B0604020202020204" pitchFamily="34" charset="0"/>
                <a:ea typeface="Helvetica Neue Black Condensed"/>
                <a:cs typeface="Arial" panose="020B0604020202020204" pitchFamily="34" charset="0"/>
                <a:sym typeface="Helvetica"/>
              </a:rPr>
              <a:t>Структура учебника, рубрики</a:t>
            </a:r>
            <a:endParaRPr lang="ru-RU" b="1" spc="-40" dirty="0">
              <a:solidFill>
                <a:srgbClr val="294790"/>
              </a:solidFill>
              <a:latin typeface="Arial" panose="020B0604020202020204" pitchFamily="34" charset="0"/>
              <a:ea typeface="Helvetica Neue Black Condensed"/>
              <a:cs typeface="Arial" panose="020B0604020202020204" pitchFamily="34" charset="0"/>
              <a:sym typeface="Helvetica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7" t="19026" r="1917" b="14980"/>
          <a:stretch/>
        </p:blipFill>
        <p:spPr bwMode="auto">
          <a:xfrm>
            <a:off x="1311503" y="483518"/>
            <a:ext cx="6659167" cy="4464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973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3400" y="133350"/>
            <a:ext cx="800100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 defTabSz="685800" hangingPunct="0"/>
            <a:r>
              <a:rPr lang="ru-RU" b="1" spc="-40" dirty="0" smtClean="0">
                <a:solidFill>
                  <a:srgbClr val="294790"/>
                </a:solidFill>
                <a:latin typeface="Arial" panose="020B0604020202020204" pitchFamily="34" charset="0"/>
                <a:ea typeface="Helvetica Neue Black Condensed"/>
                <a:cs typeface="Arial" panose="020B0604020202020204" pitchFamily="34" charset="0"/>
                <a:sym typeface="Helvetica"/>
              </a:rPr>
              <a:t>Структура учебника, рубрики</a:t>
            </a:r>
            <a:endParaRPr lang="ru-RU" b="1" spc="-40" dirty="0">
              <a:solidFill>
                <a:srgbClr val="294790"/>
              </a:solidFill>
              <a:latin typeface="Arial" panose="020B0604020202020204" pitchFamily="34" charset="0"/>
              <a:ea typeface="Helvetica Neue Black Condensed"/>
              <a:cs typeface="Arial" panose="020B0604020202020204" pitchFamily="34" charset="0"/>
              <a:sym typeface="Helvetica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9" t="18943" r="1692" b="15165"/>
          <a:stretch/>
        </p:blipFill>
        <p:spPr bwMode="auto">
          <a:xfrm>
            <a:off x="1410778" y="646828"/>
            <a:ext cx="6401582" cy="42725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281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3400" y="133350"/>
            <a:ext cx="800100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 defTabSz="685800" hangingPunct="0"/>
            <a:r>
              <a:rPr lang="ru-RU" b="1" spc="-40" dirty="0" smtClean="0">
                <a:solidFill>
                  <a:srgbClr val="294790"/>
                </a:solidFill>
                <a:latin typeface="Arial" panose="020B0604020202020204" pitchFamily="34" charset="0"/>
                <a:ea typeface="Helvetica Neue Black Condensed"/>
                <a:cs typeface="Arial" panose="020B0604020202020204" pitchFamily="34" charset="0"/>
                <a:sym typeface="Helvetica"/>
              </a:rPr>
              <a:t>Особенности учебника</a:t>
            </a:r>
            <a:endParaRPr lang="ru-RU" b="1" spc="-40" dirty="0">
              <a:solidFill>
                <a:srgbClr val="294790"/>
              </a:solidFill>
              <a:latin typeface="Arial" panose="020B0604020202020204" pitchFamily="34" charset="0"/>
              <a:ea typeface="Helvetica Neue Black Condensed"/>
              <a:cs typeface="Arial" panose="020B0604020202020204" pitchFamily="34" charset="0"/>
              <a:sym typeface="Helvetica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33400" y="590550"/>
            <a:ext cx="8001000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ru-RU" sz="1400" dirty="0"/>
              <a:t>В курсе последовательно реализуется технология практико-ориентированного обучения математике с опорой на жизненный опыт обучающихся и использование </a:t>
            </a:r>
            <a:r>
              <a:rPr lang="ru-RU" sz="1400" dirty="0" err="1"/>
              <a:t>межпредметных</a:t>
            </a:r>
            <a:r>
              <a:rPr lang="ru-RU" sz="1400" dirty="0"/>
              <a:t> связей.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1" t="19666" r="41510" b="15983"/>
          <a:stretch/>
        </p:blipFill>
        <p:spPr bwMode="auto">
          <a:xfrm>
            <a:off x="2971800" y="1251394"/>
            <a:ext cx="2761612" cy="36540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4" t="19363" r="41548" b="15355"/>
          <a:stretch/>
        </p:blipFill>
        <p:spPr bwMode="auto">
          <a:xfrm>
            <a:off x="5862228" y="1243688"/>
            <a:ext cx="2710445" cy="366170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67" t="19827" r="34688" b="11271"/>
          <a:stretch/>
        </p:blipFill>
        <p:spPr bwMode="auto">
          <a:xfrm>
            <a:off x="228600" y="1251394"/>
            <a:ext cx="2626901" cy="365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0716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3400" y="133350"/>
            <a:ext cx="800100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 defTabSz="685800" hangingPunct="0"/>
            <a:r>
              <a:rPr lang="ru-RU" b="1" spc="-40" dirty="0" smtClean="0">
                <a:solidFill>
                  <a:srgbClr val="294790"/>
                </a:solidFill>
                <a:latin typeface="Arial" panose="020B0604020202020204" pitchFamily="34" charset="0"/>
                <a:ea typeface="Helvetica Neue Black Condensed"/>
                <a:cs typeface="Arial" panose="020B0604020202020204" pitchFamily="34" charset="0"/>
                <a:sym typeface="Helvetica"/>
              </a:rPr>
              <a:t>Особенности учебника</a:t>
            </a:r>
            <a:endParaRPr lang="ru-RU" b="1" spc="-40" dirty="0">
              <a:solidFill>
                <a:srgbClr val="294790"/>
              </a:solidFill>
              <a:latin typeface="Arial" panose="020B0604020202020204" pitchFamily="34" charset="0"/>
              <a:ea typeface="Helvetica Neue Black Condensed"/>
              <a:cs typeface="Arial" panose="020B0604020202020204" pitchFamily="34" charset="0"/>
              <a:sym typeface="Helvetica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1" t="19287" r="41082" b="15356"/>
          <a:stretch/>
        </p:blipFill>
        <p:spPr bwMode="auto">
          <a:xfrm>
            <a:off x="533400" y="1470579"/>
            <a:ext cx="2590800" cy="3433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2" t="19426" r="41315" b="15142"/>
          <a:stretch/>
        </p:blipFill>
        <p:spPr bwMode="auto">
          <a:xfrm>
            <a:off x="3244843" y="1470579"/>
            <a:ext cx="2578113" cy="34223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40" t="19137" r="1730" b="15758"/>
          <a:stretch/>
        </p:blipFill>
        <p:spPr bwMode="auto">
          <a:xfrm>
            <a:off x="5934766" y="1470578"/>
            <a:ext cx="2599634" cy="3433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39552" y="627534"/>
            <a:ext cx="8001000" cy="7386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lvl="0" algn="just"/>
            <a:r>
              <a:rPr lang="ru-RU" sz="1400" dirty="0"/>
              <a:t>Сделан акцент на развитие информационной культуры </a:t>
            </a:r>
            <a:r>
              <a:rPr lang="ru-RU" sz="1400" dirty="0" smtClean="0"/>
              <a:t>обучающихся: </a:t>
            </a:r>
            <a:r>
              <a:rPr lang="ru-RU" sz="1400" dirty="0"/>
              <a:t>включены задания, требующие работы с разного рода схемами, таблицами, </a:t>
            </a:r>
            <a:r>
              <a:rPr lang="ru-RU" sz="1400" dirty="0" smtClean="0"/>
              <a:t>пиктограммами, </a:t>
            </a:r>
            <a:r>
              <a:rPr lang="ru-RU" sz="1400" dirty="0" smtClean="0"/>
              <a:t>диаграммами</a:t>
            </a:r>
            <a:r>
              <a:rPr lang="ru-RU" sz="1400" dirty="0"/>
              <a:t>, другими источниками информации, в том числе с </a:t>
            </a:r>
            <a:r>
              <a:rPr lang="ru-RU" sz="1400" dirty="0" err="1" smtClean="0"/>
              <a:t>интернет-ресурсами</a:t>
            </a:r>
            <a:r>
              <a:rPr lang="ru-RU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2273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3400" y="133350"/>
            <a:ext cx="800100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 defTabSz="685800" hangingPunct="0"/>
            <a:r>
              <a:rPr lang="ru-RU" b="1" spc="-40" dirty="0" smtClean="0">
                <a:solidFill>
                  <a:srgbClr val="294790"/>
                </a:solidFill>
                <a:latin typeface="Arial" panose="020B0604020202020204" pitchFamily="34" charset="0"/>
                <a:ea typeface="Helvetica Neue Black Condensed"/>
                <a:cs typeface="Arial" panose="020B0604020202020204" pitchFamily="34" charset="0"/>
                <a:sym typeface="Helvetica"/>
              </a:rPr>
              <a:t>Особенности учебника</a:t>
            </a:r>
            <a:endParaRPr lang="ru-RU" b="1" spc="-40" dirty="0">
              <a:solidFill>
                <a:srgbClr val="294790"/>
              </a:solidFill>
              <a:latin typeface="Arial" panose="020B0604020202020204" pitchFamily="34" charset="0"/>
              <a:ea typeface="Helvetica Neue Black Condensed"/>
              <a:cs typeface="Arial" panose="020B0604020202020204" pitchFamily="34" charset="0"/>
              <a:sym typeface="Helvetica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33400" y="590550"/>
            <a:ext cx="8001000" cy="7386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lvl="0" algn="just"/>
            <a:r>
              <a:rPr lang="ru-RU" sz="1400" dirty="0"/>
              <a:t>Сделан акцент на развитие информационной культуры </a:t>
            </a:r>
            <a:r>
              <a:rPr lang="ru-RU" sz="1400" dirty="0" smtClean="0"/>
              <a:t>обучающихся: </a:t>
            </a:r>
            <a:r>
              <a:rPr lang="ru-RU" sz="1400" dirty="0"/>
              <a:t>включены задания, требующие работы с разного рода схемами, таблицами, </a:t>
            </a:r>
            <a:r>
              <a:rPr lang="ru-RU" sz="1400" dirty="0" smtClean="0"/>
              <a:t>пиктограммами, </a:t>
            </a:r>
            <a:r>
              <a:rPr lang="ru-RU" sz="1400" dirty="0" smtClean="0"/>
              <a:t>диаграммами</a:t>
            </a:r>
            <a:r>
              <a:rPr lang="ru-RU" sz="1400" dirty="0"/>
              <a:t>, другими источниками информации, в том числе с </a:t>
            </a:r>
            <a:r>
              <a:rPr lang="ru-RU" sz="1400" dirty="0" err="1" smtClean="0"/>
              <a:t>интернет-ресурсами</a:t>
            </a:r>
            <a:r>
              <a:rPr lang="ru-RU" sz="1400" dirty="0"/>
              <a:t>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4" t="18857" r="41382" b="15276"/>
          <a:stretch/>
        </p:blipFill>
        <p:spPr bwMode="auto">
          <a:xfrm>
            <a:off x="304800" y="1428750"/>
            <a:ext cx="2615154" cy="35087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70" t="18994" r="1720" b="15194"/>
          <a:stretch/>
        </p:blipFill>
        <p:spPr bwMode="auto">
          <a:xfrm>
            <a:off x="6172200" y="1428750"/>
            <a:ext cx="2615154" cy="35025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1" t="19193" r="41121" b="15902"/>
          <a:stretch/>
        </p:blipFill>
        <p:spPr bwMode="auto">
          <a:xfrm>
            <a:off x="3204578" y="1428750"/>
            <a:ext cx="2658644" cy="350564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106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3400" y="133350"/>
            <a:ext cx="800100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 defTabSz="685800" hangingPunct="0"/>
            <a:r>
              <a:rPr lang="ru-RU" b="1" spc="-40" dirty="0" smtClean="0">
                <a:solidFill>
                  <a:srgbClr val="294790"/>
                </a:solidFill>
                <a:latin typeface="Arial" panose="020B0604020202020204" pitchFamily="34" charset="0"/>
                <a:ea typeface="Helvetica Neue Black Condensed"/>
                <a:cs typeface="Arial" panose="020B0604020202020204" pitchFamily="34" charset="0"/>
                <a:sym typeface="Helvetica"/>
              </a:rPr>
              <a:t>Особенности учебника</a:t>
            </a:r>
            <a:endParaRPr lang="ru-RU" b="1" spc="-40" dirty="0">
              <a:solidFill>
                <a:srgbClr val="294790"/>
              </a:solidFill>
              <a:latin typeface="Arial" panose="020B0604020202020204" pitchFamily="34" charset="0"/>
              <a:ea typeface="Helvetica Neue Black Condensed"/>
              <a:cs typeface="Arial" panose="020B0604020202020204" pitchFamily="34" charset="0"/>
              <a:sym typeface="Helvetica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33400" y="590550"/>
            <a:ext cx="8001000" cy="7386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lvl="0" algn="just"/>
            <a:r>
              <a:rPr lang="ru-RU" sz="1400" dirty="0"/>
              <a:t>Предусмотрено формирование финансовой грамотности школьников: в учебник включены задания с решением проблемы выбора оптимального варианта, экономии денежных средств, определением наиболее выгодной покупки и т.д.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0" t="68084" r="41549" b="18759"/>
          <a:stretch/>
        </p:blipFill>
        <p:spPr bwMode="auto">
          <a:xfrm>
            <a:off x="4731940" y="3579862"/>
            <a:ext cx="3802459" cy="10230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93" t="48630" r="2948" b="30348"/>
          <a:stretch/>
        </p:blipFill>
        <p:spPr bwMode="auto">
          <a:xfrm>
            <a:off x="619654" y="3131809"/>
            <a:ext cx="3785335" cy="17317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97" t="53139" r="2141" b="29577"/>
          <a:stretch/>
        </p:blipFill>
        <p:spPr bwMode="auto">
          <a:xfrm>
            <a:off x="609600" y="1548666"/>
            <a:ext cx="3795389" cy="1371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31" t="30362" r="1842" b="47836"/>
          <a:stretch/>
        </p:blipFill>
        <p:spPr bwMode="auto">
          <a:xfrm>
            <a:off x="4757240" y="1548666"/>
            <a:ext cx="3785721" cy="17317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034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Picture 2"/>
          <p:cNvPicPr>
            <a:picLocks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30" t="15139" r="31069" b="22841"/>
          <a:stretch/>
        </p:blipFill>
        <p:spPr bwMode="auto">
          <a:xfrm>
            <a:off x="3652096" y="3915081"/>
            <a:ext cx="576000" cy="738812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Рисунок 56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082" y="3882067"/>
            <a:ext cx="576000" cy="761900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4" name="Picture 11" descr="P:\Центр начального образования_GENERAL\Обложки\3 Перспектива\Математика Дорофеев\Дорофеев\Рабочие тетради\matem_04_tetr_2.tif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5861" y="3635840"/>
            <a:ext cx="576000" cy="738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59" name="Прямая со стрелкой 8"/>
          <p:cNvCxnSpPr/>
          <p:nvPr/>
        </p:nvCxnSpPr>
        <p:spPr>
          <a:xfrm flipV="1">
            <a:off x="4886082" y="3088035"/>
            <a:ext cx="0" cy="756630"/>
          </a:xfrm>
          <a:prstGeom prst="straightConnector1">
            <a:avLst/>
          </a:prstGeom>
          <a:ln w="19050">
            <a:solidFill>
              <a:srgbClr val="66868C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 стрелкой 8"/>
          <p:cNvCxnSpPr/>
          <p:nvPr/>
        </p:nvCxnSpPr>
        <p:spPr>
          <a:xfrm>
            <a:off x="1563756" y="2486902"/>
            <a:ext cx="1283389" cy="0"/>
          </a:xfrm>
          <a:prstGeom prst="straightConnector1">
            <a:avLst/>
          </a:prstGeom>
          <a:ln w="19050">
            <a:solidFill>
              <a:srgbClr val="66868C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>
            <a:spLocks noChangeAspect="1"/>
          </p:cNvSpPr>
          <p:nvPr/>
        </p:nvSpPr>
        <p:spPr>
          <a:xfrm>
            <a:off x="2916586" y="3114480"/>
            <a:ext cx="1578452" cy="236294"/>
          </a:xfrm>
          <a:prstGeom prst="roundRect">
            <a:avLst/>
          </a:prstGeom>
          <a:solidFill>
            <a:srgbClr val="EEF1F2"/>
          </a:solidFill>
          <a:ln>
            <a:solidFill>
              <a:srgbClr val="EEF1F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74347" tIns="37174" rIns="74347" bIns="37174">
            <a:spAutoFit/>
          </a:bodyPr>
          <a:lstStyle/>
          <a:p>
            <a:pPr>
              <a:defRPr/>
            </a:pPr>
            <a:r>
              <a:rPr lang="ru-RU" sz="900" b="1" dirty="0">
                <a:solidFill>
                  <a:prstClr val="black"/>
                </a:solidFill>
              </a:rPr>
              <a:t>Учебники 1–4 классы </a:t>
            </a:r>
          </a:p>
        </p:txBody>
      </p:sp>
      <p:cxnSp>
        <p:nvCxnSpPr>
          <p:cNvPr id="81" name="Прямая со стрелкой 8"/>
          <p:cNvCxnSpPr/>
          <p:nvPr/>
        </p:nvCxnSpPr>
        <p:spPr>
          <a:xfrm flipV="1">
            <a:off x="6807178" y="2401906"/>
            <a:ext cx="681356" cy="7155"/>
          </a:xfrm>
          <a:prstGeom prst="straightConnector1">
            <a:avLst/>
          </a:prstGeom>
          <a:ln w="19050">
            <a:solidFill>
              <a:srgbClr val="66868C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Прямая со стрелкой 8"/>
          <p:cNvCxnSpPr/>
          <p:nvPr/>
        </p:nvCxnSpPr>
        <p:spPr>
          <a:xfrm flipV="1">
            <a:off x="6808597" y="2422117"/>
            <a:ext cx="0" cy="1269799"/>
          </a:xfrm>
          <a:prstGeom prst="straightConnector1">
            <a:avLst/>
          </a:prstGeom>
          <a:ln w="19050">
            <a:solidFill>
              <a:srgbClr val="66868C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Прямая со стрелкой 8"/>
          <p:cNvCxnSpPr/>
          <p:nvPr/>
        </p:nvCxnSpPr>
        <p:spPr>
          <a:xfrm>
            <a:off x="2159833" y="1196212"/>
            <a:ext cx="4581542" cy="0"/>
          </a:xfrm>
          <a:prstGeom prst="straightConnector1">
            <a:avLst/>
          </a:prstGeom>
          <a:ln w="19050">
            <a:solidFill>
              <a:srgbClr val="66868C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Прямая со стрелкой 8"/>
          <p:cNvCxnSpPr/>
          <p:nvPr/>
        </p:nvCxnSpPr>
        <p:spPr>
          <a:xfrm flipV="1">
            <a:off x="1563756" y="2469916"/>
            <a:ext cx="2" cy="865583"/>
          </a:xfrm>
          <a:prstGeom prst="straightConnector1">
            <a:avLst/>
          </a:prstGeom>
          <a:ln w="19050">
            <a:solidFill>
              <a:srgbClr val="66868C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TextBox 114"/>
          <p:cNvSpPr txBox="1">
            <a:spLocks noChangeAspect="1"/>
          </p:cNvSpPr>
          <p:nvPr/>
        </p:nvSpPr>
        <p:spPr>
          <a:xfrm>
            <a:off x="1201538" y="2724500"/>
            <a:ext cx="938267" cy="389528"/>
          </a:xfrm>
          <a:prstGeom prst="roundRect">
            <a:avLst/>
          </a:prstGeom>
          <a:solidFill>
            <a:srgbClr val="EEF1F2"/>
          </a:solidFill>
          <a:ln>
            <a:solidFill>
              <a:srgbClr val="EEF1F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74347" tIns="37174" rIns="74347" bIns="37174">
            <a:spAutoFit/>
          </a:bodyPr>
          <a:lstStyle/>
          <a:p>
            <a:pPr>
              <a:defRPr/>
            </a:pPr>
            <a:r>
              <a:rPr lang="ru-RU" sz="900" dirty="0">
                <a:solidFill>
                  <a:prstClr val="black"/>
                </a:solidFill>
              </a:rPr>
              <a:t>Рабочие тетради</a:t>
            </a:r>
          </a:p>
        </p:txBody>
      </p:sp>
      <p:pic>
        <p:nvPicPr>
          <p:cNvPr id="29726" name="Picture 1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37669" y="3131478"/>
            <a:ext cx="359572" cy="307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6" name="TextBox 125"/>
          <p:cNvSpPr txBox="1">
            <a:spLocks noChangeAspect="1"/>
          </p:cNvSpPr>
          <p:nvPr/>
        </p:nvSpPr>
        <p:spPr>
          <a:xfrm>
            <a:off x="7580245" y="2699052"/>
            <a:ext cx="867764" cy="389528"/>
          </a:xfrm>
          <a:prstGeom prst="roundRect">
            <a:avLst/>
          </a:prstGeom>
          <a:solidFill>
            <a:srgbClr val="EEF1F2"/>
          </a:solidFill>
          <a:ln>
            <a:solidFill>
              <a:srgbClr val="EEF1F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74347" tIns="37174" rIns="74347" bIns="37174">
            <a:spAutoFit/>
          </a:bodyPr>
          <a:lstStyle/>
          <a:p>
            <a:pPr>
              <a:defRPr/>
            </a:pPr>
            <a:r>
              <a:rPr lang="ru-RU" sz="900" dirty="0">
                <a:solidFill>
                  <a:prstClr val="black"/>
                </a:solidFill>
              </a:rPr>
              <a:t>Рабочая программа</a:t>
            </a:r>
          </a:p>
        </p:txBody>
      </p:sp>
      <p:sp>
        <p:nvSpPr>
          <p:cNvPr id="127" name="TextBox 126"/>
          <p:cNvSpPr txBox="1">
            <a:spLocks noChangeAspect="1"/>
          </p:cNvSpPr>
          <p:nvPr/>
        </p:nvSpPr>
        <p:spPr>
          <a:xfrm>
            <a:off x="6321181" y="2804675"/>
            <a:ext cx="1131053" cy="389528"/>
          </a:xfrm>
          <a:prstGeom prst="roundRect">
            <a:avLst/>
          </a:prstGeom>
          <a:solidFill>
            <a:srgbClr val="EEF1F2"/>
          </a:solidFill>
          <a:ln>
            <a:solidFill>
              <a:srgbClr val="EEF1F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74347" tIns="37174" rIns="74347" bIns="37174">
            <a:spAutoFit/>
          </a:bodyPr>
          <a:lstStyle/>
          <a:p>
            <a:pPr>
              <a:defRPr/>
            </a:pPr>
            <a:r>
              <a:rPr lang="ru-RU" sz="900" dirty="0">
                <a:solidFill>
                  <a:prstClr val="black"/>
                </a:solidFill>
              </a:rPr>
              <a:t>Методические пособия</a:t>
            </a:r>
          </a:p>
        </p:txBody>
      </p:sp>
      <p:sp>
        <p:nvSpPr>
          <p:cNvPr id="136" name="Скругленный прямоугольник 135"/>
          <p:cNvSpPr/>
          <p:nvPr/>
        </p:nvSpPr>
        <p:spPr>
          <a:xfrm>
            <a:off x="2621974" y="1380837"/>
            <a:ext cx="3406872" cy="1707199"/>
          </a:xfrm>
          <a:prstGeom prst="round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199" tIns="32599" rIns="65199" bIns="32599" anchor="ctr"/>
          <a:lstStyle/>
          <a:p>
            <a:pPr algn="ctr">
              <a:defRPr/>
            </a:pPr>
            <a:endParaRPr lang="ru-RU" sz="1100" b="1" dirty="0">
              <a:solidFill>
                <a:srgbClr val="FF0000"/>
              </a:solidFill>
            </a:endParaRPr>
          </a:p>
        </p:txBody>
      </p:sp>
      <p:cxnSp>
        <p:nvCxnSpPr>
          <p:cNvPr id="75" name="Прямая со стрелкой 8"/>
          <p:cNvCxnSpPr/>
          <p:nvPr/>
        </p:nvCxnSpPr>
        <p:spPr>
          <a:xfrm flipH="1">
            <a:off x="6072578" y="2419000"/>
            <a:ext cx="736020" cy="0"/>
          </a:xfrm>
          <a:prstGeom prst="straightConnector1">
            <a:avLst/>
          </a:prstGeom>
          <a:ln w="19050">
            <a:solidFill>
              <a:srgbClr val="66868C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706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36554" y="2234436"/>
            <a:ext cx="500210" cy="261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7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98950" y="2227514"/>
            <a:ext cx="501951" cy="322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8" name="Picture 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085985" y="2359209"/>
            <a:ext cx="359572" cy="30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" name="TextBox 59"/>
          <p:cNvSpPr txBox="1">
            <a:spLocks noChangeAspect="1"/>
          </p:cNvSpPr>
          <p:nvPr/>
        </p:nvSpPr>
        <p:spPr>
          <a:xfrm>
            <a:off x="1218034" y="937151"/>
            <a:ext cx="1064234" cy="389528"/>
          </a:xfrm>
          <a:prstGeom prst="roundRect">
            <a:avLst/>
          </a:prstGeom>
          <a:solidFill>
            <a:srgbClr val="EEF1F2"/>
          </a:solidFill>
          <a:ln>
            <a:solidFill>
              <a:srgbClr val="EEF1F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4347" tIns="37174" rIns="74347" bIns="37174">
            <a:spAutoFit/>
          </a:bodyPr>
          <a:lstStyle/>
          <a:p>
            <a:pPr>
              <a:defRPr/>
            </a:pPr>
            <a:r>
              <a:rPr lang="ru-RU" sz="900" dirty="0">
                <a:solidFill>
                  <a:prstClr val="black"/>
                </a:solidFill>
              </a:rPr>
              <a:t>Электронная форма учебника</a:t>
            </a:r>
          </a:p>
        </p:txBody>
      </p:sp>
      <p:sp>
        <p:nvSpPr>
          <p:cNvPr id="61" name="TextBox 60"/>
          <p:cNvSpPr txBox="1">
            <a:spLocks noChangeAspect="1"/>
          </p:cNvSpPr>
          <p:nvPr/>
        </p:nvSpPr>
        <p:spPr>
          <a:xfrm>
            <a:off x="6163622" y="1003364"/>
            <a:ext cx="1064234" cy="389528"/>
          </a:xfrm>
          <a:prstGeom prst="roundRect">
            <a:avLst/>
          </a:prstGeom>
          <a:solidFill>
            <a:srgbClr val="EEF1F2"/>
          </a:solidFill>
          <a:ln>
            <a:solidFill>
              <a:srgbClr val="EEF1F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4347" tIns="37174" rIns="74347" bIns="37174">
            <a:spAutoFit/>
          </a:bodyPr>
          <a:lstStyle/>
          <a:p>
            <a:pPr>
              <a:defRPr/>
            </a:pPr>
            <a:r>
              <a:rPr lang="ru-RU" sz="900" dirty="0">
                <a:solidFill>
                  <a:prstClr val="black"/>
                </a:solidFill>
              </a:rPr>
              <a:t>Электронное приложение</a:t>
            </a:r>
          </a:p>
        </p:txBody>
      </p:sp>
      <p:cxnSp>
        <p:nvCxnSpPr>
          <p:cNvPr id="64" name="Прямая со стрелкой 8"/>
          <p:cNvCxnSpPr>
            <a:stCxn id="136" idx="0"/>
          </p:cNvCxnSpPr>
          <p:nvPr/>
        </p:nvCxnSpPr>
        <p:spPr>
          <a:xfrm flipV="1">
            <a:off x="4325410" y="1210411"/>
            <a:ext cx="0" cy="170426"/>
          </a:xfrm>
          <a:prstGeom prst="straightConnector1">
            <a:avLst/>
          </a:prstGeom>
          <a:ln w="19050">
            <a:solidFill>
              <a:srgbClr val="66868C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Рисунок 64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2156" y="1289864"/>
            <a:ext cx="447029" cy="312509"/>
          </a:xfrm>
          <a:prstGeom prst="rect">
            <a:avLst/>
          </a:prstGeom>
        </p:spPr>
      </p:pic>
      <p:pic>
        <p:nvPicPr>
          <p:cNvPr id="47" name="Picture 4" descr="C:\Documents and Settings\DStavtseva\Рабочий стол\6c091386-a68e-11e2-a97f-0050569c0d55.jpg"/>
          <p:cNvPicPr>
            <a:picLocks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644251" y="1960750"/>
            <a:ext cx="540000" cy="763664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8" name="Picture 6" descr="C:\Documents and Settings\IOkatova\Мои документы\Для сайта. Дорофеев\Обложки\Методички\Dorofeev Metodika 1kl Cover.jpg"/>
          <p:cNvPicPr>
            <a:picLocks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046478" y="3559780"/>
            <a:ext cx="576000" cy="738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49" name="Picture 7" descr="C:\Documents and Settings\IOkatova\Мои документы\Для сайта. Дорофеев\Обложки\Методички\yroki_MATEM_2kl-PDF.jpg"/>
          <p:cNvPicPr>
            <a:picLocks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333596" y="3926567"/>
            <a:ext cx="576000" cy="738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62" name="Picture 4" descr="C:\Documents and Settings\IOkatova\Мои документы\Для сайта. Дорофеев\Обложки\Методички\Обл.Дор.Метод. реком. 3 кл..jpg"/>
          <p:cNvPicPr>
            <a:picLocks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756254" y="3787414"/>
            <a:ext cx="576000" cy="738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63" name="Picture 5" descr="C:\Documents and Settings\IOkatova\Мои документы\Для сайта. Дорофеев\Обложки\Методички\Обл.Дор. Метод. реком.-4кл..jpg"/>
          <p:cNvPicPr>
            <a:picLocks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071096" y="3920957"/>
            <a:ext cx="576000" cy="738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69" name="Рисунок 68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2209" y="3429252"/>
            <a:ext cx="447029" cy="312509"/>
          </a:xfrm>
          <a:prstGeom prst="rect">
            <a:avLst/>
          </a:prstGeom>
        </p:spPr>
      </p:pic>
      <p:pic>
        <p:nvPicPr>
          <p:cNvPr id="70" name="Picture 4" descr="Y:\Полученные файлы\От Васильева\Обложки\Обложки для Окатовой И\tren_rab_1kl-2.jpg"/>
          <p:cNvPicPr>
            <a:picLocks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471593" y="3466350"/>
            <a:ext cx="576000" cy="738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71" name="Picture 3" descr="Y:\Полученные файлы\От Васильева\Обложки\Обложки для Окатовой И\tren_rab_1kl-1.jpg"/>
          <p:cNvPicPr>
            <a:picLocks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359131" y="3768207"/>
            <a:ext cx="576000" cy="738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72" name="Picture 2" descr="C:\Users\MRomanova\AppData\Local\Microsoft\Windows\Temporary Internet Files\Content.Outlook\1ALXYQT3\untitled.png"/>
          <p:cNvPicPr>
            <a:picLocks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4748" y="3585506"/>
            <a:ext cx="540000" cy="738208"/>
          </a:xfrm>
          <a:prstGeom prst="rect">
            <a:avLst/>
          </a:prstGeom>
          <a:ln>
            <a:noFill/>
          </a:ln>
          <a:effectLst>
            <a:outerShdw blurRad="292100" dist="2286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" descr="http://prosv.ru/Attachment.aspx?Id=38749"/>
          <p:cNvPicPr>
            <a:picLocks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2878840" y="3859504"/>
            <a:ext cx="576000" cy="738208"/>
          </a:xfrm>
          <a:prstGeom prst="rect">
            <a:avLst/>
          </a:prstGeom>
          <a:ln>
            <a:noFill/>
          </a:ln>
          <a:effectLst>
            <a:outerShdw blurRad="292100" dist="2286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2" name="Picture 8" descr="P:\Центр начального образования_GENERAL\Обложки\3 Перспектива\Математика Дорофеев\Дорофеев\Рабочие тетради\mat_tetr_2kl_2.tif"/>
          <p:cNvPicPr>
            <a:picLocks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446698" y="3524809"/>
            <a:ext cx="576000" cy="738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3" name="Рисунок 3" descr="Dor_tet_3-2.jpg"/>
          <p:cNvPicPr>
            <a:picLocks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1121417" y="3372656"/>
            <a:ext cx="576000" cy="738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0" name="Picture 6" descr="P:\Центр начального образования_GENERAL\Обложки\3 Перспектива\Математика Дорофеев\Дорофеев\Рабочие тетради\mat_tetr_1kl_2.tif"/>
          <p:cNvPicPr>
            <a:picLocks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267166" y="3081153"/>
            <a:ext cx="576000" cy="738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5" name="Picture 23" descr="C:\Documents and Settings\DStavtseva\Рабочий стол\Новые обложки\ПЕРСПЕКТИВА\Математика\Dorofeev_Mat_ 1-1.jpg"/>
          <p:cNvPicPr>
            <a:picLocks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2751356" y="1604335"/>
            <a:ext cx="612000" cy="738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6" name="Picture 24" descr="C:\Documents and Settings\DStavtseva\Рабочий стол\Новые обложки\ПЕРСПЕКТИВА\Математика\Dorofeev_Mat_ 1-2.jpg"/>
          <p:cNvPicPr>
            <a:picLocks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2889597" y="2291791"/>
            <a:ext cx="576000" cy="738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7" name="Picture 25" descr="C:\Documents and Settings\DStavtseva\Рабочий стол\Новые обложки\ПЕРСПЕКТИВА\Математика\Dorofeev_Mat_ 2-1.jpg"/>
          <p:cNvPicPr>
            <a:picLocks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3582404" y="1604335"/>
            <a:ext cx="612000" cy="738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8" name="Picture 26" descr="C:\Documents and Settings\DStavtseva\Рабочий стол\Новые обложки\ПЕРСПЕКТИВА\Математика\Dorofeev_Mat_ 2-2.jpg"/>
          <p:cNvPicPr>
            <a:picLocks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3715525" y="2291791"/>
            <a:ext cx="612000" cy="738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9" name="Picture 27" descr="C:\Documents and Settings\DStavtseva\Рабочий стол\Новые обложки\ПЕРСПЕКТИВА\Математика\Dorofeev_Mat_ 3-1.jpg"/>
          <p:cNvPicPr>
            <a:picLocks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4379985" y="1578958"/>
            <a:ext cx="648000" cy="738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0" name="Picture 28" descr="C:\Documents and Settings\DStavtseva\Рабочий стол\Новые обложки\ПЕРСПЕКТИВА\Математика\Dorofeev_Mat_ 3-2.jpg"/>
          <p:cNvPicPr>
            <a:picLocks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5069904" y="1442949"/>
            <a:ext cx="612000" cy="738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1" name="Picture 29" descr="C:\Documents and Settings\DStavtseva\Рабочий стол\Новые обложки\ПЕРСПЕКТИВА\Математика\Dorofeev_Mat_ 4-1.jpg"/>
          <p:cNvPicPr>
            <a:picLocks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5184001" y="2250527"/>
            <a:ext cx="612000" cy="738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" name="Picture 30" descr="C:\Documents and Settings\DStavtseva\Рабочий стол\Новые обложки\ПЕРСПЕКТИВА\Математика\Dorofeev_Mat_ 4-2.jpg"/>
          <p:cNvPicPr>
            <a:picLocks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4572001" y="2317167"/>
            <a:ext cx="612000" cy="738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4" name="Picture 2" descr="http://prosv.ru/Attachment.aspx?Id=38816"/>
          <p:cNvPicPr>
            <a:picLocks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430" y="3574161"/>
            <a:ext cx="576000" cy="761900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6" descr="http://prosv.ru/Attachment.aspx?Id=39568"/>
          <p:cNvPicPr>
            <a:picLocks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174" y="3975186"/>
            <a:ext cx="576000" cy="738812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4" descr="Изображение Математика. Тесты. 3 класс"/>
          <p:cNvPicPr>
            <a:picLocks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807" y="3804693"/>
            <a:ext cx="576000" cy="738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" name="TextBox 97"/>
          <p:cNvSpPr txBox="1">
            <a:spLocks noChangeAspect="1"/>
          </p:cNvSpPr>
          <p:nvPr/>
        </p:nvSpPr>
        <p:spPr>
          <a:xfrm>
            <a:off x="4282086" y="3397445"/>
            <a:ext cx="1256250" cy="389528"/>
          </a:xfrm>
          <a:prstGeom prst="roundRect">
            <a:avLst/>
          </a:prstGeom>
          <a:solidFill>
            <a:srgbClr val="EEF1F2"/>
          </a:solidFill>
          <a:ln>
            <a:solidFill>
              <a:srgbClr val="EEF1F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74347" tIns="37174" rIns="74347" bIns="37174">
            <a:spAutoFit/>
          </a:bodyPr>
          <a:lstStyle/>
          <a:p>
            <a:pPr>
              <a:defRPr/>
            </a:pPr>
            <a:r>
              <a:rPr lang="ru-RU" sz="900" dirty="0">
                <a:solidFill>
                  <a:prstClr val="black"/>
                </a:solidFill>
              </a:rPr>
              <a:t>Диагностические пособия</a:t>
            </a:r>
          </a:p>
        </p:txBody>
      </p:sp>
      <p:sp>
        <p:nvSpPr>
          <p:cNvPr id="52" name="Прямоугольник 24"/>
          <p:cNvSpPr>
            <a:spLocks noChangeArrowheads="1"/>
          </p:cNvSpPr>
          <p:nvPr/>
        </p:nvSpPr>
        <p:spPr bwMode="auto">
          <a:xfrm>
            <a:off x="2054656" y="277143"/>
            <a:ext cx="5979373" cy="664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8858" tIns="39429" rIns="78858" bIns="39429">
            <a:spAutoFit/>
          </a:bodyPr>
          <a:lstStyle/>
          <a:p>
            <a:pPr algn="r"/>
            <a:r>
              <a:rPr lang="ru-RU" altLang="ru-RU" sz="1900" b="1" dirty="0">
                <a:solidFill>
                  <a:schemeClr val="tx2"/>
                </a:solidFill>
              </a:rPr>
              <a:t>Завершенная предметная линия</a:t>
            </a:r>
            <a:r>
              <a:rPr lang="ru-RU" sz="1900" b="1" dirty="0">
                <a:solidFill>
                  <a:schemeClr val="tx2"/>
                </a:solidFill>
              </a:rPr>
              <a:t> «Математика» </a:t>
            </a:r>
            <a:endParaRPr lang="en-US" sz="1900" b="1" dirty="0">
              <a:solidFill>
                <a:schemeClr val="tx2"/>
              </a:solidFill>
            </a:endParaRPr>
          </a:p>
          <a:p>
            <a:pPr algn="r"/>
            <a:r>
              <a:rPr lang="ru-RU" altLang="ru-RU" sz="1900" b="1" dirty="0">
                <a:solidFill>
                  <a:schemeClr val="tx2"/>
                </a:solidFill>
              </a:rPr>
              <a:t>Авт. Г.В. Дорофеев, Т.Н. </a:t>
            </a:r>
            <a:r>
              <a:rPr lang="ru-RU" altLang="ru-RU" sz="1900" b="1" dirty="0" err="1">
                <a:solidFill>
                  <a:schemeClr val="tx2"/>
                </a:solidFill>
              </a:rPr>
              <a:t>Миракова</a:t>
            </a:r>
            <a:r>
              <a:rPr lang="ru-RU" altLang="ru-RU" sz="1900" b="1" dirty="0">
                <a:solidFill>
                  <a:schemeClr val="tx2"/>
                </a:solidFill>
              </a:rPr>
              <a:t>, Т.Б. Бука </a:t>
            </a:r>
          </a:p>
        </p:txBody>
      </p:sp>
    </p:spTree>
    <p:extLst>
      <p:ext uri="{BB962C8B-B14F-4D97-AF65-F5344CB8AC3E}">
        <p14:creationId xmlns:p14="http://schemas.microsoft.com/office/powerpoint/2010/main" val="155388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:\Центр начального образования_GENERAL\Обложки\Перспектива_новая\(cover) Математика. 1 класс. В 2-х ч. Ч. 1. (Дорофеев Г. В., Миракова Т. Н., Бука Т. Б.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75" y="887418"/>
            <a:ext cx="963915" cy="129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:\Центр начального образования_GENERAL\Обложки\Перспектива_новая\(cover) Математика. 1 класс. В 2-х ч. Ч. 2 (Дорофеев Г. В., Миракова Т. Н., Бука Т. Б.)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1" y="1300389"/>
            <a:ext cx="963915" cy="129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99593" y="1303462"/>
            <a:ext cx="522782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</a:rPr>
              <a:t>Новое в учебниках: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  <a:defRPr/>
            </a:pPr>
            <a:r>
              <a:rPr lang="ru-RU" sz="1600" dirty="0" smtClean="0">
                <a:solidFill>
                  <a:srgbClr val="002060"/>
                </a:solidFill>
              </a:rPr>
              <a:t>В </a:t>
            </a:r>
            <a:r>
              <a:rPr lang="ru-RU" sz="1600" dirty="0">
                <a:solidFill>
                  <a:srgbClr val="002060"/>
                </a:solidFill>
              </a:rPr>
              <a:t>начале каждого раздела </a:t>
            </a:r>
            <a:r>
              <a:rPr lang="ru-RU" sz="1600" dirty="0" smtClean="0">
                <a:solidFill>
                  <a:srgbClr val="002060"/>
                </a:solidFill>
              </a:rPr>
              <a:t>помещены </a:t>
            </a:r>
            <a:r>
              <a:rPr lang="ru-RU" sz="1600" dirty="0">
                <a:solidFill>
                  <a:srgbClr val="002060"/>
                </a:solidFill>
              </a:rPr>
              <a:t>шмуцтитулы, которые отражают содержание изучаемого в данном разделе материала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  <a:defRPr/>
            </a:pPr>
            <a:r>
              <a:rPr lang="ru-RU" sz="1600" dirty="0" smtClean="0">
                <a:solidFill>
                  <a:srgbClr val="002060"/>
                </a:solidFill>
              </a:rPr>
              <a:t>Для </a:t>
            </a:r>
            <a:r>
              <a:rPr lang="ru-RU" sz="1600" dirty="0">
                <a:solidFill>
                  <a:srgbClr val="002060"/>
                </a:solidFill>
              </a:rPr>
              <a:t>формирования самооценки и самоконтроля в конце каждого раздела добавлена рубрика «Подведем итоги».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  <a:defRPr/>
            </a:pPr>
            <a:r>
              <a:rPr lang="ru-RU" sz="1600" dirty="0" smtClean="0">
                <a:solidFill>
                  <a:srgbClr val="002060"/>
                </a:solidFill>
              </a:rPr>
              <a:t>Обновлен </a:t>
            </a:r>
            <a:r>
              <a:rPr lang="ru-RU" sz="1600" dirty="0">
                <a:solidFill>
                  <a:srgbClr val="002060"/>
                </a:solidFill>
              </a:rPr>
              <a:t>иллюстративный </a:t>
            </a:r>
            <a:r>
              <a:rPr lang="ru-RU" sz="1600" dirty="0" smtClean="0">
                <a:solidFill>
                  <a:srgbClr val="002060"/>
                </a:solidFill>
              </a:rPr>
              <a:t>материал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  <a:defRPr/>
            </a:pP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74846"/>
            <a:ext cx="9144000" cy="67710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000" b="1" spc="-40" dirty="0" smtClean="0">
                <a:solidFill>
                  <a:srgbClr val="294790"/>
                </a:solidFill>
                <a:latin typeface="Calibri" pitchFamily="34" charset="0"/>
              </a:rPr>
              <a:t>Предметная линия учебников «Математика» </a:t>
            </a:r>
          </a:p>
          <a:p>
            <a:pPr algn="ctr">
              <a:lnSpc>
                <a:spcPct val="90000"/>
              </a:lnSpc>
            </a:pPr>
            <a:r>
              <a:rPr lang="ru-RU" sz="2000" b="1" spc="-40" dirty="0" smtClean="0">
                <a:solidFill>
                  <a:srgbClr val="294790"/>
                </a:solidFill>
                <a:latin typeface="Calibri" pitchFamily="34" charset="0"/>
              </a:rPr>
              <a:t>Г. В. Дорофеев и др.</a:t>
            </a:r>
            <a:endParaRPr lang="ru-RU" sz="2000" b="1" dirty="0">
              <a:solidFill>
                <a:srgbClr val="294790"/>
              </a:solidFill>
              <a:latin typeface="Calibri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87" y="2792390"/>
            <a:ext cx="988686" cy="1292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91" y="3610634"/>
            <a:ext cx="979639" cy="1292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841" y="866490"/>
            <a:ext cx="960253" cy="1292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048" y="1506340"/>
            <a:ext cx="984809" cy="1292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0172" y="2958084"/>
            <a:ext cx="982224" cy="1292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664" y="3276380"/>
            <a:ext cx="968008" cy="1292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8712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24"/>
          <p:cNvSpPr>
            <a:spLocks noChangeArrowheads="1"/>
          </p:cNvSpPr>
          <p:nvPr/>
        </p:nvSpPr>
        <p:spPr bwMode="auto">
          <a:xfrm>
            <a:off x="754379" y="257961"/>
            <a:ext cx="7594445" cy="444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4336" tIns="37169" rIns="74336" bIns="37169">
            <a:spAutoFit/>
          </a:bodyPr>
          <a:lstStyle/>
          <a:p>
            <a:pPr algn="ctr"/>
            <a:r>
              <a:rPr lang="ru-RU" altLang="ru-RU" sz="2400" b="1" dirty="0">
                <a:solidFill>
                  <a:srgbClr val="294790"/>
                </a:solidFill>
                <a:cs typeface="Arial" panose="020B0604020202020204" pitchFamily="34" charset="0"/>
              </a:rPr>
              <a:t>Шмуцтитулы: целеполагание и планирование</a:t>
            </a:r>
            <a:endParaRPr lang="ru-RU" altLang="ru-RU" sz="2100" b="1" dirty="0">
              <a:solidFill>
                <a:srgbClr val="2947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/>
          </p:cNvPicPr>
          <p:nvPr/>
        </p:nvPicPr>
        <p:blipFill rotWithShape="1">
          <a:blip r:embed="rId3"/>
          <a:srcRect l="51158" t="13333" r="16336" b="31143"/>
          <a:stretch/>
        </p:blipFill>
        <p:spPr>
          <a:xfrm>
            <a:off x="827584" y="735343"/>
            <a:ext cx="3564000" cy="4089624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318533"/>
            <a:ext cx="936000" cy="1225369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/>
          </p:cNvPicPr>
          <p:nvPr/>
        </p:nvPicPr>
        <p:blipFill rotWithShape="1">
          <a:blip r:embed="rId5"/>
          <a:srcRect l="28157" t="12641" r="26752" b="12673"/>
          <a:stretch/>
        </p:blipFill>
        <p:spPr>
          <a:xfrm>
            <a:off x="4824424" y="735343"/>
            <a:ext cx="3564000" cy="4089624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Скругленная прямоугольная выноска 7"/>
          <p:cNvSpPr/>
          <p:nvPr/>
        </p:nvSpPr>
        <p:spPr>
          <a:xfrm>
            <a:off x="3824365" y="1678209"/>
            <a:ext cx="1662512" cy="816516"/>
          </a:xfrm>
          <a:prstGeom prst="wedgeRoundRectCallout">
            <a:avLst>
              <a:gd name="adj1" fmla="val -1795"/>
              <a:gd name="adj2" fmla="val 49207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71561" tIns="35780" rIns="71561" bIns="35780" rtlCol="0" anchor="ctr"/>
          <a:lstStyle/>
          <a:p>
            <a:pPr algn="ctr"/>
            <a:endParaRPr 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79912" y="1677601"/>
            <a:ext cx="1751419" cy="764756"/>
          </a:xfrm>
          <a:prstGeom prst="rect">
            <a:avLst/>
          </a:prstGeom>
          <a:noFill/>
        </p:spPr>
        <p:txBody>
          <a:bodyPr wrap="square" lIns="71561" tIns="35780" rIns="71561" bIns="35780" rtlCol="0">
            <a:spAutoFit/>
          </a:bodyPr>
          <a:lstStyle/>
          <a:p>
            <a:pPr algn="ctr"/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Помещены вначале каждого раздела учебника и отражают содержание изучаемого в данном разделе материала</a:t>
            </a:r>
          </a:p>
        </p:txBody>
      </p:sp>
      <p:pic>
        <p:nvPicPr>
          <p:cNvPr id="14" name="Рисунок 13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504" y="318533"/>
            <a:ext cx="936000" cy="1225369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4776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/>
          </p:cNvPicPr>
          <p:nvPr/>
        </p:nvPicPr>
        <p:blipFill rotWithShape="1">
          <a:blip r:embed="rId3"/>
          <a:srcRect l="29578" t="15057" r="27773" b="16642"/>
          <a:stretch/>
        </p:blipFill>
        <p:spPr>
          <a:xfrm>
            <a:off x="1008000" y="738262"/>
            <a:ext cx="3564000" cy="4163090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/>
          </p:cNvPicPr>
          <p:nvPr/>
        </p:nvPicPr>
        <p:blipFill rotWithShape="1">
          <a:blip r:embed="rId4"/>
          <a:srcRect l="29531" t="21732" r="27117" b="8836"/>
          <a:stretch/>
        </p:blipFill>
        <p:spPr>
          <a:xfrm>
            <a:off x="4623590" y="735343"/>
            <a:ext cx="3564000" cy="4163090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318532"/>
            <a:ext cx="936000" cy="1225369"/>
          </a:xfrm>
          <a:prstGeom prst="rect">
            <a:avLst/>
          </a:prstGeom>
        </p:spPr>
      </p:pic>
      <p:sp>
        <p:nvSpPr>
          <p:cNvPr id="5" name="Прямоугольник 24"/>
          <p:cNvSpPr>
            <a:spLocks noChangeArrowheads="1"/>
          </p:cNvSpPr>
          <p:nvPr/>
        </p:nvSpPr>
        <p:spPr bwMode="auto">
          <a:xfrm>
            <a:off x="1101987" y="187665"/>
            <a:ext cx="6546838" cy="444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4336" tIns="37169" rIns="74336" bIns="37169">
            <a:spAutoFit/>
          </a:bodyPr>
          <a:lstStyle/>
          <a:p>
            <a:pPr algn="ctr"/>
            <a:r>
              <a:rPr lang="ru-RU" altLang="ru-RU" sz="2400" b="1" dirty="0">
                <a:solidFill>
                  <a:srgbClr val="294790"/>
                </a:solidFill>
                <a:cs typeface="Arial" panose="020B0604020202020204" pitchFamily="34" charset="0"/>
              </a:rPr>
              <a:t>Самоконтроль и самооценка</a:t>
            </a:r>
            <a:endParaRPr lang="ru-RU" altLang="ru-RU" sz="2100" b="1" dirty="0">
              <a:solidFill>
                <a:srgbClr val="2947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>
            <a:off x="10601" y="187665"/>
            <a:ext cx="2121813" cy="580257"/>
          </a:xfrm>
          <a:prstGeom prst="wedgeRoundRectCallout">
            <a:avLst>
              <a:gd name="adj1" fmla="val 83511"/>
              <a:gd name="adj2" fmla="val 62373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71561" tIns="35780" rIns="71561" bIns="35780" rtlCol="0" anchor="ctr"/>
          <a:lstStyle/>
          <a:p>
            <a:pPr algn="ctr"/>
            <a:endParaRPr 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601" y="194100"/>
            <a:ext cx="2406290" cy="626257"/>
          </a:xfrm>
          <a:prstGeom prst="rect">
            <a:avLst/>
          </a:prstGeom>
          <a:noFill/>
        </p:spPr>
        <p:txBody>
          <a:bodyPr wrap="square" lIns="71561" tIns="35780" rIns="71561" bIns="35780" rtlCol="0">
            <a:spAutoFit/>
          </a:bodyPr>
          <a:lstStyle/>
          <a:p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Позволит ученику проверить</a:t>
            </a:r>
          </a:p>
          <a:p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свои знания и умения,</a:t>
            </a:r>
          </a:p>
          <a:p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осознать необходимость их пополнения и корректировки</a:t>
            </a:r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>
            <a:off x="6603960" y="220567"/>
            <a:ext cx="1391286" cy="404692"/>
          </a:xfrm>
          <a:prstGeom prst="wedgeRoundRectCallout">
            <a:avLst>
              <a:gd name="adj1" fmla="val -67620"/>
              <a:gd name="adj2" fmla="val 117428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71561" tIns="35780" rIns="71561" bIns="35780" rtlCol="0" anchor="ctr"/>
          <a:lstStyle/>
          <a:p>
            <a:pPr algn="ctr"/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Итоговый самоконтроль </a:t>
            </a:r>
          </a:p>
          <a:p>
            <a:pPr algn="ctr"/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и самооценка</a:t>
            </a:r>
          </a:p>
        </p:txBody>
      </p:sp>
    </p:spTree>
    <p:extLst>
      <p:ext uri="{BB962C8B-B14F-4D97-AF65-F5344CB8AC3E}">
        <p14:creationId xmlns:p14="http://schemas.microsoft.com/office/powerpoint/2010/main" val="202838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extBox 79"/>
          <p:cNvSpPr txBox="1"/>
          <p:nvPr/>
        </p:nvSpPr>
        <p:spPr>
          <a:xfrm>
            <a:off x="1090092" y="307646"/>
            <a:ext cx="7258044" cy="30007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000" b="0">
                <a:solidFill>
                  <a:srgbClr val="345DAE"/>
                </a:solidFill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rgbClr val="003366"/>
                </a:solidFill>
              </a:rPr>
              <a:t>ФЕДЕРАЛЬНЫЙ ПЕРЕЧЕНЬ — НОРМАТИВНО-ПРАВОВЫЕ АКТЫ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237448" y="942152"/>
            <a:ext cx="8759839" cy="3715901"/>
          </a:xfrm>
          <a:prstGeom prst="rect">
            <a:avLst/>
          </a:prstGeom>
          <a:solidFill>
            <a:srgbClr val="4472C4">
              <a:lumMod val="20000"/>
              <a:lumOff val="80000"/>
              <a:alpha val="20000"/>
            </a:srgbClr>
          </a:solidFill>
          <a:ln w="12700" cap="flat" cmpd="sng" algn="ctr">
            <a:solidFill>
              <a:srgbClr val="294891"/>
            </a:solidFill>
            <a:prstDash val="dash"/>
            <a:miter lim="800000"/>
          </a:ln>
          <a:effectLst/>
        </p:spPr>
        <p:txBody>
          <a:bodyPr lIns="68580" tIns="34290" rIns="68580" bIns="34290" rtlCol="0" anchor="ctr"/>
          <a:lstStyle/>
          <a:p>
            <a:pPr marL="128588" indent="-128588" algn="just" defTabSz="685800"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r>
              <a:rPr lang="ru-RU" sz="1200" b="1" kern="0" dirty="0">
                <a:solidFill>
                  <a:srgbClr val="003366"/>
                </a:solidFill>
                <a:latin typeface="Calibri"/>
              </a:rPr>
              <a:t>Приказом Министерства просвещения Российской Федерации от 28 декабря 2018 г. № 345 </a:t>
            </a:r>
            <a:r>
              <a:rPr lang="ru-RU" sz="1200" kern="0" dirty="0">
                <a:solidFill>
                  <a:srgbClr val="003366"/>
                </a:solidFill>
                <a:latin typeface="Calibri"/>
              </a:rPr>
              <a:t>"О федеральном перечне учебников, рекомендуемых к использованию при реализации имеющих государственную аккредитацию образовательных программ начального общего, основного общего, среднего общего образования" утвержден новый Федеральный перечень учебников. </a:t>
            </a:r>
          </a:p>
          <a:p>
            <a:pPr marL="128588" indent="-128588" algn="just" defTabSz="685800"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r>
              <a:rPr lang="ru-RU" sz="1200" b="1" kern="0" dirty="0">
                <a:solidFill>
                  <a:srgbClr val="003366"/>
                </a:solidFill>
                <a:latin typeface="Calibri"/>
              </a:rPr>
              <a:t>Приказ </a:t>
            </a:r>
            <a:r>
              <a:rPr lang="ru-RU" sz="1200" b="1" kern="0" dirty="0" err="1">
                <a:solidFill>
                  <a:srgbClr val="003366"/>
                </a:solidFill>
                <a:latin typeface="Calibri"/>
              </a:rPr>
              <a:t>Минобрнауки</a:t>
            </a:r>
            <a:r>
              <a:rPr lang="ru-RU" sz="1200" b="1" kern="0" dirty="0">
                <a:solidFill>
                  <a:srgbClr val="003366"/>
                </a:solidFill>
                <a:latin typeface="Calibri"/>
              </a:rPr>
              <a:t> РФ от 31 марта 2014 г. № 253 с последующими изменениями </a:t>
            </a:r>
            <a:r>
              <a:rPr lang="ru-RU" sz="1200" kern="0" dirty="0">
                <a:solidFill>
                  <a:srgbClr val="003366"/>
                </a:solidFill>
                <a:latin typeface="Calibri"/>
              </a:rPr>
              <a:t>признан утратившим силу с момента публикации нового перечня ФПУ, то есть с 29.12.2018 г.</a:t>
            </a:r>
          </a:p>
          <a:p>
            <a:pPr marL="128588" indent="-128588" algn="just" defTabSz="685800"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r>
              <a:rPr lang="ru-RU" sz="1200" b="1" kern="0" dirty="0">
                <a:solidFill>
                  <a:srgbClr val="003366"/>
                </a:solidFill>
                <a:latin typeface="Calibri"/>
              </a:rPr>
              <a:t>Организации, осуществляющие образовательную деятельность по основным общеобразовательным программам, вправе в течение 3 (трех) лет использовать в образовательной деятельности приобретенные до вступления в силу настоящего Приказа учебники.</a:t>
            </a:r>
          </a:p>
          <a:p>
            <a:pPr algn="just" defTabSz="685800">
              <a:defRPr/>
            </a:pPr>
            <a:endParaRPr lang="ru-RU" sz="1200" b="1" kern="0" dirty="0">
              <a:solidFill>
                <a:srgbClr val="003366"/>
              </a:solidFill>
              <a:latin typeface="Calibri"/>
            </a:endParaRPr>
          </a:p>
          <a:p>
            <a:pPr algn="just" defTabSz="685800">
              <a:defRPr/>
            </a:pPr>
            <a:r>
              <a:rPr lang="ru-RU" sz="1200" b="1" kern="0" dirty="0">
                <a:solidFill>
                  <a:srgbClr val="003366"/>
                </a:solidFill>
                <a:latin typeface="Calibri"/>
              </a:rPr>
              <a:t>Обновленный федеральный перечень учебников имеет 3 раздела:</a:t>
            </a:r>
          </a:p>
          <a:p>
            <a:pPr marL="128588" indent="-128588" algn="just" defTabSz="685800">
              <a:buFont typeface="Arial" panose="020B0604020202020204" pitchFamily="34" charset="0"/>
              <a:buChar char="•"/>
              <a:defRPr/>
            </a:pPr>
            <a:r>
              <a:rPr lang="ru-RU" sz="1200" kern="0" dirty="0">
                <a:solidFill>
                  <a:srgbClr val="003366"/>
                </a:solidFill>
                <a:latin typeface="Calibri"/>
              </a:rPr>
              <a:t>1. "Учебники, рекомендованные для реализации обязательной части образовательной программы".</a:t>
            </a:r>
          </a:p>
          <a:p>
            <a:pPr marL="128588" indent="-128588" defTabSz="685800">
              <a:buFont typeface="Arial" panose="020B0604020202020204" pitchFamily="34" charset="0"/>
              <a:buChar char="•"/>
              <a:defRPr/>
            </a:pPr>
            <a:r>
              <a:rPr lang="ru-RU" sz="1200" kern="0" dirty="0">
                <a:solidFill>
                  <a:srgbClr val="003366"/>
                </a:solidFill>
                <a:latin typeface="Calibri"/>
              </a:rPr>
              <a:t>2. "Учебники, рекомендованные для реализации части образовательной программы, формируемой участниками образовательных отношений, учебники для предметов по выбору, специальные учебники для реализации адаптированных программ".</a:t>
            </a:r>
          </a:p>
          <a:p>
            <a:pPr marL="128588" indent="-128588" algn="just" defTabSz="685800">
              <a:buFont typeface="Arial" panose="020B0604020202020204" pitchFamily="34" charset="0"/>
              <a:buChar char="•"/>
              <a:defRPr/>
            </a:pPr>
            <a:r>
              <a:rPr lang="ru-RU" sz="1200" kern="0" dirty="0">
                <a:solidFill>
                  <a:srgbClr val="003366"/>
                </a:solidFill>
                <a:latin typeface="Calibri"/>
              </a:rPr>
              <a:t>3. "Учебники, обеспечивающие учет региональных и этнокультурных особенностей субъектов РФ".</a:t>
            </a:r>
          </a:p>
          <a:p>
            <a:pPr marL="128588" indent="-128588" algn="just" defTabSz="685800">
              <a:buFont typeface="Arial" panose="020B0604020202020204" pitchFamily="34" charset="0"/>
              <a:buChar char="•"/>
              <a:defRPr/>
            </a:pPr>
            <a:endParaRPr lang="ru-RU" sz="1200" kern="0" dirty="0">
              <a:solidFill>
                <a:srgbClr val="003366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120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384168" y="165915"/>
            <a:ext cx="8759832" cy="789397"/>
          </a:xfrm>
        </p:spPr>
        <p:txBody>
          <a:bodyPr lIns="81630" tIns="40815" rIns="81630" bIns="40815" anchor="t">
            <a:normAutofit/>
          </a:bodyPr>
          <a:lstStyle/>
          <a:p>
            <a:r>
              <a:rPr lang="ru-RU" altLang="ru-RU" sz="1900" b="1" dirty="0">
                <a:solidFill>
                  <a:schemeClr val="tx2"/>
                </a:solidFill>
              </a:rPr>
              <a:t>ОСОЗНАНИЕ ПРОБЛЕМЫ, ПОСТАНОВКА УЧЕБНОЙ ЗАДАЧИ,</a:t>
            </a:r>
            <a:br>
              <a:rPr lang="ru-RU" altLang="ru-RU" sz="1900" b="1" dirty="0">
                <a:solidFill>
                  <a:schemeClr val="tx2"/>
                </a:solidFill>
              </a:rPr>
            </a:br>
            <a:r>
              <a:rPr lang="ru-RU" altLang="ru-RU" sz="1900" b="1" dirty="0">
                <a:solidFill>
                  <a:schemeClr val="tx2"/>
                </a:solidFill>
              </a:rPr>
              <a:t> «ОТКРЫТИЕ» НОВОГО СПОСОБА ДЕЙСТВИЙ</a:t>
            </a:r>
          </a:p>
        </p:txBody>
      </p:sp>
      <p:pic>
        <p:nvPicPr>
          <p:cNvPr id="33797" name="Picture 3"/>
          <p:cNvPicPr>
            <a:picLocks noChangeArrowheads="1"/>
          </p:cNvPicPr>
          <p:nvPr/>
        </p:nvPicPr>
        <p:blipFill>
          <a:blip r:embed="rId3"/>
          <a:srcRect l="35437" t="18913" r="25688" b="18332"/>
          <a:stretch>
            <a:fillRect/>
          </a:stretch>
        </p:blipFill>
        <p:spPr bwMode="auto">
          <a:xfrm>
            <a:off x="1187624" y="751397"/>
            <a:ext cx="3564000" cy="3969663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4"/>
          <p:cNvPicPr>
            <a:picLocks noChangeArrowheads="1"/>
          </p:cNvPicPr>
          <p:nvPr/>
        </p:nvPicPr>
        <p:blipFill>
          <a:blip r:embed="rId4"/>
          <a:srcRect l="24203" t="11012" r="25485" b="8784"/>
          <a:stretch>
            <a:fillRect/>
          </a:stretch>
        </p:blipFill>
        <p:spPr bwMode="auto">
          <a:xfrm>
            <a:off x="4846636" y="728924"/>
            <a:ext cx="3564000" cy="3969663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509" name="TextBox 8"/>
          <p:cNvSpPr txBox="1">
            <a:spLocks noChangeArrowheads="1"/>
          </p:cNvSpPr>
          <p:nvPr/>
        </p:nvSpPr>
        <p:spPr bwMode="auto">
          <a:xfrm>
            <a:off x="853390" y="4673927"/>
            <a:ext cx="8148690" cy="297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630" tIns="40815" rIns="81630" bIns="40815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1400" dirty="0"/>
              <a:t>3 класс, 1 часть          Г.В. Дорофеев, Т.Н. </a:t>
            </a:r>
            <a:r>
              <a:rPr lang="ru-RU" altLang="ru-RU" sz="1400" dirty="0" err="1"/>
              <a:t>Миракова</a:t>
            </a:r>
            <a:r>
              <a:rPr lang="ru-RU" altLang="ru-RU" sz="1400" dirty="0"/>
              <a:t>, </a:t>
            </a:r>
            <a:r>
              <a:rPr lang="ru-RU" altLang="ru-RU" sz="1400" dirty="0" err="1"/>
              <a:t>Т.Б.Бука</a:t>
            </a:r>
            <a:r>
              <a:rPr lang="ru-RU" altLang="ru-RU" sz="1400" dirty="0"/>
              <a:t> «Математика»          3 класс, 2 часть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927735" y="1152498"/>
            <a:ext cx="3347459" cy="2400166"/>
          </a:xfrm>
          <a:prstGeom prst="roundRect">
            <a:avLst>
              <a:gd name="adj" fmla="val 8388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561" tIns="35780" rIns="71561" bIns="35780"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1006717"/>
      </p:ext>
    </p:extLst>
  </p:cSld>
  <p:clrMapOvr>
    <a:masterClrMapping/>
  </p:clrMapOvr>
  <p:transition advTm="7903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0" y="347724"/>
            <a:ext cx="11413710" cy="416836"/>
          </a:xfrm>
        </p:spPr>
        <p:txBody>
          <a:bodyPr vert="horz" wrap="square" lIns="76960" tIns="38480" rIns="76960" bIns="38480" numCol="1" anchor="ctr" anchorCtr="0" compatLnSpc="1">
            <a:prstTxWarp prst="textNoShape">
              <a:avLst/>
            </a:prstTxWarp>
            <a:normAutofit fontScale="90000"/>
          </a:bodyPr>
          <a:lstStyle/>
          <a:p>
            <a:pPr algn="ctr">
              <a:defRPr/>
            </a:pPr>
            <a:r>
              <a:rPr lang="ru-RU" altLang="ru-RU" sz="2100" dirty="0"/>
              <a:t/>
            </a:r>
            <a:br>
              <a:rPr lang="ru-RU" altLang="ru-RU" sz="2100" dirty="0"/>
            </a:br>
            <a:endParaRPr lang="ru-RU" altLang="ru-RU" sz="1500" dirty="0"/>
          </a:p>
        </p:txBody>
      </p:sp>
      <p:sp>
        <p:nvSpPr>
          <p:cNvPr id="107523" name="TextBox 9"/>
          <p:cNvSpPr txBox="1">
            <a:spLocks noChangeArrowheads="1"/>
          </p:cNvSpPr>
          <p:nvPr/>
        </p:nvSpPr>
        <p:spPr bwMode="auto">
          <a:xfrm>
            <a:off x="2078303" y="4659982"/>
            <a:ext cx="6372893" cy="508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960" tIns="38480" rIns="76960" bIns="3848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414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414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414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414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300" dirty="0"/>
              <a:t>Г.В. Дорофеев, Т.Н. </a:t>
            </a:r>
            <a:r>
              <a:rPr lang="ru-RU" altLang="ru-RU" sz="1300" dirty="0" err="1"/>
              <a:t>Миракова</a:t>
            </a:r>
            <a:r>
              <a:rPr lang="ru-RU" altLang="ru-RU" sz="1300" dirty="0"/>
              <a:t>, Т.Б. Бука «Математика», 3 класс, 2 часть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ru-RU" altLang="ru-RU" sz="1500" dirty="0"/>
          </a:p>
        </p:txBody>
      </p:sp>
      <p:pic>
        <p:nvPicPr>
          <p:cNvPr id="4" name="Picture 2"/>
          <p:cNvPicPr>
            <a:picLocks noChangeArrowheads="1"/>
          </p:cNvPicPr>
          <p:nvPr/>
        </p:nvPicPr>
        <p:blipFill rotWithShape="1">
          <a:blip r:embed="rId3"/>
          <a:srcRect l="32419" t="21704" r="29784" b="28197"/>
          <a:stretch/>
        </p:blipFill>
        <p:spPr bwMode="auto">
          <a:xfrm>
            <a:off x="1052430" y="1445141"/>
            <a:ext cx="3564000" cy="3281859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034" name="Picture 2"/>
          <p:cNvPicPr>
            <a:picLocks noChangeArrowheads="1"/>
          </p:cNvPicPr>
          <p:nvPr/>
        </p:nvPicPr>
        <p:blipFill rotWithShape="1">
          <a:blip r:embed="rId4"/>
          <a:srcRect l="30696" t="16299" r="30232" b="20144"/>
          <a:stretch/>
        </p:blipFill>
        <p:spPr bwMode="auto">
          <a:xfrm>
            <a:off x="4687218" y="629222"/>
            <a:ext cx="3564000" cy="4098517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1059276" y="1507628"/>
            <a:ext cx="3569598" cy="32385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561" tIns="35780" rIns="71561" bIns="35780"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060772" y="4048421"/>
            <a:ext cx="3568102" cy="36909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561" tIns="35780" rIns="71561" bIns="35780" anchor="ctr"/>
          <a:lstStyle/>
          <a:p>
            <a:pPr algn="ctr" eaLnBrk="1" hangingPunct="1">
              <a:defRPr/>
            </a:pPr>
            <a:endParaRPr lang="ru-RU"/>
          </a:p>
        </p:txBody>
      </p:sp>
      <p:pic>
        <p:nvPicPr>
          <p:cNvPr id="8" name="Picture 4"/>
          <p:cNvPicPr>
            <a:picLocks noChangeArrowheads="1"/>
          </p:cNvPicPr>
          <p:nvPr/>
        </p:nvPicPr>
        <p:blipFill rotWithShape="1">
          <a:blip r:embed="rId5"/>
          <a:srcRect l="25373" t="68967" r="28196" b="14749"/>
          <a:stretch/>
        </p:blipFill>
        <p:spPr bwMode="auto">
          <a:xfrm>
            <a:off x="1123218" y="649486"/>
            <a:ext cx="3564000" cy="832711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Скругленный прямоугольник 8"/>
          <p:cNvSpPr/>
          <p:nvPr/>
        </p:nvSpPr>
        <p:spPr>
          <a:xfrm>
            <a:off x="1059277" y="612431"/>
            <a:ext cx="3589287" cy="83271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561" tIns="35780" rIns="71561" bIns="35780"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730345" y="0"/>
            <a:ext cx="6414148" cy="318480"/>
          </a:xfrm>
          <a:prstGeom prst="rect">
            <a:avLst/>
          </a:prstGeom>
        </p:spPr>
        <p:txBody>
          <a:bodyPr wrap="square" lIns="71561" tIns="35780" rIns="71561" bIns="3578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Impact" panose="020B0806030902050204" pitchFamily="34" charset="0"/>
              </a:rPr>
              <a:t>   </a:t>
            </a: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1062252" y="171584"/>
            <a:ext cx="3263450" cy="789397"/>
          </a:xfrm>
          <a:prstGeom prst="rect">
            <a:avLst/>
          </a:prstGeom>
        </p:spPr>
        <p:txBody>
          <a:bodyPr vert="horz" lIns="81630" tIns="40815" rIns="81630" bIns="40815" rtlCol="0" anchor="t">
            <a:normAutofit fontScale="92500" lnSpcReduction="10000"/>
          </a:bodyPr>
          <a:lstStyle>
            <a:lvl1pPr algn="ctr" defTabSz="1041585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700" b="1" dirty="0">
                <a:solidFill>
                  <a:schemeClr val="tx2"/>
                </a:solidFill>
              </a:rPr>
              <a:t>ОСВОЕНИЕ И ПРИМЕНЕНИЕ</a:t>
            </a:r>
          </a:p>
          <a:p>
            <a:r>
              <a:rPr lang="ru-RU" altLang="ru-RU" sz="1700" b="1" dirty="0">
                <a:solidFill>
                  <a:schemeClr val="tx2"/>
                </a:solidFill>
              </a:rPr>
              <a:t> НОВОГО СПОСОБА ДЕЙСТВИЙ</a:t>
            </a:r>
            <a:r>
              <a:rPr lang="ru-RU" altLang="ru-RU" sz="2200" dirty="0"/>
              <a:t/>
            </a:r>
            <a:br>
              <a:rPr lang="ru-RU" altLang="ru-RU" sz="2200" dirty="0"/>
            </a:br>
            <a:endParaRPr lang="ru-RU" altLang="ru-RU" sz="1600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4788024" y="323532"/>
            <a:ext cx="3535457" cy="789397"/>
          </a:xfrm>
          <a:prstGeom prst="rect">
            <a:avLst/>
          </a:prstGeom>
        </p:spPr>
        <p:txBody>
          <a:bodyPr vert="horz" lIns="81630" tIns="40815" rIns="81630" bIns="40815" rtlCol="0" anchor="t">
            <a:normAutofit/>
          </a:bodyPr>
          <a:lstStyle>
            <a:lvl1pPr algn="ctr" defTabSz="1041585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altLang="ru-RU" sz="1600" b="1" dirty="0">
                <a:solidFill>
                  <a:schemeClr val="tx2"/>
                </a:solidFill>
              </a:rPr>
              <a:t>САМОКОНТРОЛЬ И САМООЦЕНКА</a:t>
            </a:r>
            <a:r>
              <a:rPr lang="ru-RU" altLang="ru-RU" sz="2200" dirty="0"/>
              <a:t/>
            </a:r>
            <a:br>
              <a:rPr lang="ru-RU" altLang="ru-RU" sz="2200" dirty="0"/>
            </a:br>
            <a:endParaRPr lang="ru-RU" altLang="ru-RU" sz="1600" dirty="0"/>
          </a:p>
        </p:txBody>
      </p:sp>
    </p:spTree>
    <p:extLst>
      <p:ext uri="{BB962C8B-B14F-4D97-AF65-F5344CB8AC3E}">
        <p14:creationId xmlns:p14="http://schemas.microsoft.com/office/powerpoint/2010/main" val="588055992"/>
      </p:ext>
    </p:extLst>
  </p:cSld>
  <p:clrMapOvr>
    <a:masterClrMapping/>
  </p:clrMapOvr>
  <p:transition advTm="7903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Заголовок 1"/>
          <p:cNvSpPr>
            <a:spLocks noGrp="1"/>
          </p:cNvSpPr>
          <p:nvPr>
            <p:ph type="ctrTitle" idx="4294967295"/>
          </p:nvPr>
        </p:nvSpPr>
        <p:spPr bwMode="auto">
          <a:xfrm>
            <a:off x="0" y="444913"/>
            <a:ext cx="7772943" cy="433035"/>
          </a:xfrm>
          <a:noFill/>
          <a:ln>
            <a:miter lim="800000"/>
            <a:headEnd/>
            <a:tailEnd/>
          </a:ln>
        </p:spPr>
        <p:txBody>
          <a:bodyPr vert="horz" wrap="square" lIns="81573" tIns="40786" rIns="81573" bIns="40786" numCol="1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ru-RU" sz="2100" dirty="0">
                <a:solidFill>
                  <a:schemeClr val="bg1"/>
                </a:solidFill>
                <a:latin typeface="Arial" charset="0"/>
                <a:cs typeface="Arial" charset="0"/>
              </a:rPr>
              <a:t/>
            </a:r>
            <a:br>
              <a:rPr lang="ru-RU" sz="2100" dirty="0">
                <a:solidFill>
                  <a:schemeClr val="bg1"/>
                </a:solidFill>
                <a:latin typeface="Arial" charset="0"/>
                <a:cs typeface="Arial" charset="0"/>
              </a:rPr>
            </a:br>
            <a:r>
              <a:rPr lang="ru-RU" sz="2500" dirty="0">
                <a:solidFill>
                  <a:schemeClr val="bg1"/>
                </a:solidFill>
                <a:latin typeface="Arial" charset="0"/>
                <a:cs typeface="Arial" charset="0"/>
              </a:rPr>
              <a:t/>
            </a:r>
            <a:br>
              <a:rPr lang="ru-RU" sz="2500" dirty="0">
                <a:solidFill>
                  <a:schemeClr val="bg1"/>
                </a:solidFill>
                <a:latin typeface="Arial" charset="0"/>
                <a:cs typeface="Arial" charset="0"/>
              </a:rPr>
            </a:br>
            <a:endParaRPr lang="ru-RU" sz="25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pic>
        <p:nvPicPr>
          <p:cNvPr id="77829" name="Picture 6" descr="C:\Users\семья\Desktop\26.05.14\КАРТИНКИ К 26.05.14\рассказы по рисункам 32.png"/>
          <p:cNvPicPr>
            <a:picLocks noChangeArrowheads="1"/>
          </p:cNvPicPr>
          <p:nvPr/>
        </p:nvPicPr>
        <p:blipFill>
          <a:blip r:embed="rId3" cstate="print"/>
          <a:srcRect r="609" b="2950"/>
          <a:stretch>
            <a:fillRect/>
          </a:stretch>
        </p:blipFill>
        <p:spPr bwMode="auto">
          <a:xfrm>
            <a:off x="251521" y="884063"/>
            <a:ext cx="3888000" cy="1991471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7830" name="Picture 6"/>
          <p:cNvPicPr>
            <a:picLocks noChangeArrowheads="1"/>
          </p:cNvPicPr>
          <p:nvPr/>
        </p:nvPicPr>
        <p:blipFill>
          <a:blip r:embed="rId4" cstate="print"/>
          <a:srcRect l="36790" t="22411" r="30279" b="46742"/>
          <a:stretch>
            <a:fillRect/>
          </a:stretch>
        </p:blipFill>
        <p:spPr bwMode="auto">
          <a:xfrm>
            <a:off x="4435217" y="897564"/>
            <a:ext cx="4356000" cy="2646000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 rot="10800000" flipV="1">
            <a:off x="386538" y="204897"/>
            <a:ext cx="8757461" cy="944143"/>
          </a:xfrm>
          <a:prstGeom prst="rect">
            <a:avLst/>
          </a:prstGeom>
          <a:noFill/>
        </p:spPr>
        <p:txBody>
          <a:bodyPr wrap="square" lIns="81573" tIns="40786" rIns="81573" bIns="40786" rtlCol="0">
            <a:spAutoFit/>
          </a:bodyPr>
          <a:lstStyle/>
          <a:p>
            <a:pPr algn="ctr"/>
            <a:r>
              <a:rPr lang="ru-RU" sz="1900" b="1" dirty="0">
                <a:solidFill>
                  <a:schemeClr val="tx2"/>
                </a:solidFill>
                <a:cs typeface="Arial" pitchFamily="34" charset="0"/>
              </a:rPr>
              <a:t>СПЕЦИАЛЬНЫЕ УПРАЖНЕНИЯ НА РАЗВИТИЕ</a:t>
            </a:r>
          </a:p>
          <a:p>
            <a:pPr algn="ctr"/>
            <a:r>
              <a:rPr lang="ru-RU" sz="1900" b="1" dirty="0">
                <a:solidFill>
                  <a:schemeClr val="tx2"/>
                </a:solidFill>
                <a:cs typeface="Arial" pitchFamily="34" charset="0"/>
              </a:rPr>
              <a:t> РЕЧЕВЫХ УМЕНИЙ УЧАЩИХСЯ</a:t>
            </a:r>
          </a:p>
          <a:p>
            <a:endParaRPr lang="ru-RU" dirty="0"/>
          </a:p>
        </p:txBody>
      </p:sp>
      <p:pic>
        <p:nvPicPr>
          <p:cNvPr id="9" name="Picture 2" descr="C:\Users\семья\Desktop\26.05.14\КАРТИНКИ К 26.05.14\подбор недостающего элемента.png"/>
          <p:cNvPicPr>
            <a:picLocks noChangeArrowheads="1"/>
          </p:cNvPicPr>
          <p:nvPr/>
        </p:nvPicPr>
        <p:blipFill>
          <a:blip r:embed="rId5" cstate="print"/>
          <a:srcRect t="17393"/>
          <a:stretch>
            <a:fillRect/>
          </a:stretch>
        </p:blipFill>
        <p:spPr bwMode="auto">
          <a:xfrm>
            <a:off x="3203848" y="3598002"/>
            <a:ext cx="3744000" cy="1025976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6" descr="C:\Users\семья\Desktop\26.05.14\КАРТИНКИ К 26.05.14\исключение лишнего.png"/>
          <p:cNvPicPr>
            <a:picLocks noChangeArrowheads="1"/>
          </p:cNvPicPr>
          <p:nvPr/>
        </p:nvPicPr>
        <p:blipFill>
          <a:blip r:embed="rId6" cstate="print"/>
          <a:srcRect l="1755" r="5245"/>
          <a:stretch>
            <a:fillRect/>
          </a:stretch>
        </p:blipFill>
        <p:spPr bwMode="auto">
          <a:xfrm>
            <a:off x="251520" y="3003798"/>
            <a:ext cx="3888000" cy="810000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4499993" y="951570"/>
            <a:ext cx="4291224" cy="162018"/>
          </a:xfrm>
          <a:prstGeom prst="roundRect">
            <a:avLst>
              <a:gd name="adj" fmla="val 9026"/>
            </a:avLst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30" tIns="40815" rIns="81630" bIns="40815" anchor="ctr"/>
          <a:lstStyle/>
          <a:p>
            <a:pPr algn="ctr"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499993" y="2139702"/>
            <a:ext cx="3744415" cy="216024"/>
          </a:xfrm>
          <a:prstGeom prst="roundRect">
            <a:avLst>
              <a:gd name="adj" fmla="val 9026"/>
            </a:avLst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30" tIns="40815" rIns="81630" bIns="40815" anchor="ctr"/>
          <a:lstStyle/>
          <a:p>
            <a:pPr algn="ctr"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644009" y="3111810"/>
            <a:ext cx="4032447" cy="216024"/>
          </a:xfrm>
          <a:prstGeom prst="roundRect">
            <a:avLst>
              <a:gd name="adj" fmla="val 9026"/>
            </a:avLst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30" tIns="40815" rIns="81630" bIns="40815" anchor="ctr"/>
          <a:lstStyle/>
          <a:p>
            <a:pPr algn="ctr"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Скругленная прямоугольная выноска 14"/>
          <p:cNvSpPr/>
          <p:nvPr/>
        </p:nvSpPr>
        <p:spPr>
          <a:xfrm>
            <a:off x="899592" y="3921900"/>
            <a:ext cx="1872207" cy="594066"/>
          </a:xfrm>
          <a:prstGeom prst="wedgeRoundRectCallout">
            <a:avLst>
              <a:gd name="adj1" fmla="val 73186"/>
              <a:gd name="adj2" fmla="val -69591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81630" tIns="40815" rIns="81630" bIns="40815" rtlCol="0" anchor="ctr"/>
          <a:lstStyle/>
          <a:p>
            <a:pPr algn="ctr"/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Умение излагать свои мысли, аргументировать свою точку зрения</a:t>
            </a:r>
          </a:p>
        </p:txBody>
      </p:sp>
      <p:sp>
        <p:nvSpPr>
          <p:cNvPr id="16" name="TextBox 8"/>
          <p:cNvSpPr txBox="1">
            <a:spLocks noChangeArrowheads="1"/>
          </p:cNvSpPr>
          <p:nvPr/>
        </p:nvSpPr>
        <p:spPr bwMode="auto">
          <a:xfrm>
            <a:off x="386539" y="4623978"/>
            <a:ext cx="8757462" cy="297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630" tIns="40815" rIns="81630" bIns="40815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1400" dirty="0"/>
              <a:t>1 класс, 1 часть               Г.В. Дорофеев, Т.Н. </a:t>
            </a:r>
            <a:r>
              <a:rPr lang="ru-RU" altLang="ru-RU" sz="1400" dirty="0" err="1"/>
              <a:t>Миракова</a:t>
            </a:r>
            <a:r>
              <a:rPr lang="ru-RU" altLang="ru-RU" sz="1400" dirty="0"/>
              <a:t>, Т.Б. Бука «Математика»                  3 класс, 1 часть  </a:t>
            </a:r>
          </a:p>
        </p:txBody>
      </p:sp>
    </p:spTree>
    <p:extLst>
      <p:ext uri="{BB962C8B-B14F-4D97-AF65-F5344CB8AC3E}">
        <p14:creationId xmlns:p14="http://schemas.microsoft.com/office/powerpoint/2010/main" val="2308913272"/>
      </p:ext>
    </p:extLst>
  </p:cSld>
  <p:clrMapOvr>
    <a:masterClrMapping/>
  </p:clrMapOvr>
  <p:transition advTm="7903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Заголовок 1"/>
          <p:cNvSpPr>
            <a:spLocks noGrp="1"/>
          </p:cNvSpPr>
          <p:nvPr>
            <p:ph type="ctrTitle" idx="4294967295"/>
          </p:nvPr>
        </p:nvSpPr>
        <p:spPr bwMode="auto">
          <a:xfrm>
            <a:off x="1726717" y="357443"/>
            <a:ext cx="7417283" cy="755921"/>
          </a:xfrm>
          <a:noFill/>
          <a:ln>
            <a:miter lim="800000"/>
            <a:headEnd/>
            <a:tailEnd/>
          </a:ln>
        </p:spPr>
        <p:txBody>
          <a:bodyPr vert="horz" wrap="square" lIns="81573" tIns="40786" rIns="81573" bIns="40786" numCol="1" anchor="t" anchorCtr="0" compatLnSpc="1">
            <a:prstTxWarp prst="textNoShape">
              <a:avLst/>
            </a:prstTxWarp>
          </a:bodyPr>
          <a:lstStyle/>
          <a:p>
            <a:r>
              <a:rPr lang="ru-RU" sz="2100" dirty="0">
                <a:solidFill>
                  <a:schemeClr val="bg1"/>
                </a:solidFill>
                <a:latin typeface="Arial" charset="0"/>
                <a:cs typeface="Arial" charset="0"/>
              </a:rPr>
              <a:t/>
            </a:r>
            <a:br>
              <a:rPr lang="ru-RU" sz="2100" dirty="0">
                <a:solidFill>
                  <a:schemeClr val="bg1"/>
                </a:solidFill>
                <a:latin typeface="Arial" charset="0"/>
                <a:cs typeface="Arial" charset="0"/>
              </a:rPr>
            </a:br>
            <a:endParaRPr lang="ru-RU" sz="21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6064" y="191386"/>
            <a:ext cx="8460432" cy="667144"/>
          </a:xfrm>
          <a:prstGeom prst="rect">
            <a:avLst/>
          </a:prstGeom>
          <a:noFill/>
        </p:spPr>
        <p:txBody>
          <a:bodyPr wrap="square" lIns="81573" tIns="40786" rIns="81573" bIns="40786" rtlCol="0">
            <a:spAutoFit/>
          </a:bodyPr>
          <a:lstStyle/>
          <a:p>
            <a:pPr algn="ctr"/>
            <a:r>
              <a:rPr lang="ru-RU" sz="1900" b="1" dirty="0">
                <a:solidFill>
                  <a:schemeClr val="tx2"/>
                </a:solidFill>
                <a:cs typeface="Arial" pitchFamily="34" charset="0"/>
              </a:rPr>
              <a:t>ОБУЧЕНИЕ ПОСТРОЕНИЮ АЛГОРИТМОВ ДЕЙСТВИЙ, </a:t>
            </a:r>
          </a:p>
          <a:p>
            <a:pPr algn="ctr"/>
            <a:r>
              <a:rPr lang="ru-RU" sz="1900" b="1" dirty="0">
                <a:solidFill>
                  <a:schemeClr val="tx2"/>
                </a:solidFill>
                <a:cs typeface="Arial" pitchFamily="34" charset="0"/>
              </a:rPr>
              <a:t>                                                                МОДЕЛЕЙ И СХЕМ </a:t>
            </a:r>
          </a:p>
        </p:txBody>
      </p:sp>
      <p:pic>
        <p:nvPicPr>
          <p:cNvPr id="2050" name="Picture 2"/>
          <p:cNvPicPr>
            <a:picLocks noChangeArrowheads="1"/>
          </p:cNvPicPr>
          <p:nvPr/>
        </p:nvPicPr>
        <p:blipFill>
          <a:blip r:embed="rId3" cstate="print"/>
          <a:srcRect l="21553" t="39586" r="21747" b="41957"/>
          <a:stretch>
            <a:fillRect/>
          </a:stretch>
        </p:blipFill>
        <p:spPr bwMode="auto">
          <a:xfrm>
            <a:off x="2677456" y="3327972"/>
            <a:ext cx="6192000" cy="1242000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7219706" y="3022331"/>
            <a:ext cx="1324352" cy="297812"/>
          </a:xfrm>
          <a:prstGeom prst="rect">
            <a:avLst/>
          </a:prstGeom>
          <a:noFill/>
        </p:spPr>
        <p:txBody>
          <a:bodyPr wrap="none" lIns="81573" tIns="40786" rIns="81573" bIns="40786" rtlCol="0">
            <a:spAutoFit/>
          </a:bodyPr>
          <a:lstStyle/>
          <a:p>
            <a:r>
              <a:rPr lang="ru-RU" altLang="ru-RU" sz="1400" dirty="0"/>
              <a:t>2 класс, 2 часть</a:t>
            </a:r>
          </a:p>
        </p:txBody>
      </p:sp>
      <p:pic>
        <p:nvPicPr>
          <p:cNvPr id="10" name="Picture 3"/>
          <p:cNvPicPr>
            <a:picLocks noChangeArrowheads="1"/>
          </p:cNvPicPr>
          <p:nvPr/>
        </p:nvPicPr>
        <p:blipFill>
          <a:blip r:embed="rId4" cstate="print"/>
          <a:srcRect l="32612" t="50929" r="30387" b="17379"/>
          <a:stretch>
            <a:fillRect/>
          </a:stretch>
        </p:blipFill>
        <p:spPr bwMode="auto">
          <a:xfrm>
            <a:off x="539552" y="789552"/>
            <a:ext cx="4464000" cy="2376000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Скругленная прямоугольная выноска 10"/>
          <p:cNvSpPr/>
          <p:nvPr/>
        </p:nvSpPr>
        <p:spPr>
          <a:xfrm>
            <a:off x="1331640" y="3381840"/>
            <a:ext cx="1440160" cy="459486"/>
          </a:xfrm>
          <a:prstGeom prst="wedgeRoundRectCallout">
            <a:avLst>
              <a:gd name="adj1" fmla="val 54564"/>
              <a:gd name="adj2" fmla="val 137127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81630" tIns="40815" rIns="81630" bIns="40815" rtlCol="0" anchor="ctr"/>
          <a:lstStyle/>
          <a:p>
            <a:pPr algn="ctr"/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Схема – часть решения задачи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899592" y="843558"/>
            <a:ext cx="648072" cy="162018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30" tIns="40815" rIns="81630" bIns="40815"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1691680" y="1977684"/>
            <a:ext cx="504056" cy="108012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30" tIns="40815" rIns="81630" bIns="40815"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979712" y="2409732"/>
            <a:ext cx="2088232" cy="162018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30" tIns="40815" rIns="81630" bIns="40815"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547664" y="1815666"/>
            <a:ext cx="648072" cy="162018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30" tIns="40815" rIns="81630" bIns="40815" rtlCol="0" anchor="ctr"/>
          <a:lstStyle/>
          <a:p>
            <a:pPr algn="ctr"/>
            <a:endParaRPr lang="ru-RU"/>
          </a:p>
        </p:txBody>
      </p:sp>
      <p:sp>
        <p:nvSpPr>
          <p:cNvPr id="27" name="Скругленная прямоугольная выноска 26"/>
          <p:cNvSpPr/>
          <p:nvPr/>
        </p:nvSpPr>
        <p:spPr>
          <a:xfrm>
            <a:off x="5580112" y="1923679"/>
            <a:ext cx="1872208" cy="621504"/>
          </a:xfrm>
          <a:prstGeom prst="wedgeRoundRectCallout">
            <a:avLst>
              <a:gd name="adj1" fmla="val -65248"/>
              <a:gd name="adj2" fmla="val 157000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81630" tIns="40815" rIns="81630" bIns="40815" rtlCol="0" anchor="ctr"/>
          <a:lstStyle/>
          <a:p>
            <a:pPr algn="ctr"/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Развитие знаково-символической функции мышления</a:t>
            </a:r>
          </a:p>
        </p:txBody>
      </p:sp>
      <p:sp>
        <p:nvSpPr>
          <p:cNvPr id="14" name="TextBox 8"/>
          <p:cNvSpPr txBox="1">
            <a:spLocks noChangeArrowheads="1"/>
          </p:cNvSpPr>
          <p:nvPr/>
        </p:nvSpPr>
        <p:spPr bwMode="auto">
          <a:xfrm>
            <a:off x="1837947" y="4622987"/>
            <a:ext cx="6834774" cy="297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630" tIns="40815" rIns="81630" bIns="40815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1400" dirty="0"/>
              <a:t>Г.В. Дорофеев, Т.Н. </a:t>
            </a:r>
            <a:r>
              <a:rPr lang="ru-RU" altLang="ru-RU" sz="1400" dirty="0" err="1"/>
              <a:t>Миракова</a:t>
            </a:r>
            <a:r>
              <a:rPr lang="ru-RU" altLang="ru-RU" sz="1400" dirty="0"/>
              <a:t>, Т.Б. Бука «Математика»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410337" y="524417"/>
            <a:ext cx="1324352" cy="297812"/>
          </a:xfrm>
          <a:prstGeom prst="rect">
            <a:avLst/>
          </a:prstGeom>
          <a:noFill/>
        </p:spPr>
        <p:txBody>
          <a:bodyPr wrap="none" lIns="81573" tIns="40786" rIns="81573" bIns="40786" rtlCol="0">
            <a:spAutoFit/>
          </a:bodyPr>
          <a:lstStyle/>
          <a:p>
            <a:r>
              <a:rPr lang="ru-RU" altLang="ru-RU" sz="1400" dirty="0"/>
              <a:t>1 класс, 2 часть</a:t>
            </a:r>
          </a:p>
        </p:txBody>
      </p:sp>
    </p:spTree>
    <p:extLst>
      <p:ext uri="{BB962C8B-B14F-4D97-AF65-F5344CB8AC3E}">
        <p14:creationId xmlns:p14="http://schemas.microsoft.com/office/powerpoint/2010/main" val="2163535972"/>
      </p:ext>
    </p:extLst>
  </p:cSld>
  <p:clrMapOvr>
    <a:masterClrMapping/>
  </p:clrMapOvr>
  <p:transition advTm="7903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Заголовок 1"/>
          <p:cNvSpPr>
            <a:spLocks noGrp="1"/>
          </p:cNvSpPr>
          <p:nvPr>
            <p:ph type="ctrTitle" idx="4294967295"/>
          </p:nvPr>
        </p:nvSpPr>
        <p:spPr bwMode="auto">
          <a:xfrm>
            <a:off x="-169239" y="243473"/>
            <a:ext cx="9001464" cy="736483"/>
          </a:xfrm>
          <a:noFill/>
          <a:ln>
            <a:miter lim="800000"/>
            <a:headEnd/>
            <a:tailEnd/>
          </a:ln>
        </p:spPr>
        <p:txBody>
          <a:bodyPr vert="horz" wrap="square" lIns="81573" tIns="40786" rIns="81573" bIns="40786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ru-RU" sz="2100" b="1" dirty="0">
                <a:solidFill>
                  <a:schemeClr val="tx2"/>
                </a:solidFill>
                <a:cs typeface="Arial" charset="0"/>
              </a:rPr>
              <a:t>РАБОТА С ТАБЛИЦАМИ И ДИАГРАММАМИ</a:t>
            </a:r>
          </a:p>
        </p:txBody>
      </p:sp>
      <p:pic>
        <p:nvPicPr>
          <p:cNvPr id="91142" name="Picture 3"/>
          <p:cNvPicPr>
            <a:picLocks noChangeArrowheads="1"/>
          </p:cNvPicPr>
          <p:nvPr/>
        </p:nvPicPr>
        <p:blipFill>
          <a:blip r:embed="rId3" cstate="print"/>
          <a:srcRect l="10778" t="32666" r="16157" b="35771"/>
          <a:stretch>
            <a:fillRect/>
          </a:stretch>
        </p:blipFill>
        <p:spPr bwMode="auto">
          <a:xfrm>
            <a:off x="4263592" y="707250"/>
            <a:ext cx="4716000" cy="1269000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163600" y="906329"/>
            <a:ext cx="1324352" cy="297812"/>
          </a:xfrm>
          <a:prstGeom prst="rect">
            <a:avLst/>
          </a:prstGeom>
          <a:noFill/>
        </p:spPr>
        <p:txBody>
          <a:bodyPr wrap="none" lIns="81573" tIns="40786" rIns="81573" bIns="40786" rtlCol="0">
            <a:spAutoFit/>
          </a:bodyPr>
          <a:lstStyle/>
          <a:p>
            <a:r>
              <a:rPr lang="ru-RU" sz="1400" dirty="0">
                <a:cs typeface="Arial" pitchFamily="34" charset="0"/>
              </a:rPr>
              <a:t>2 класс, 2 часть</a:t>
            </a:r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>
            <a:off x="7221205" y="2050774"/>
            <a:ext cx="1722587" cy="516009"/>
          </a:xfrm>
          <a:prstGeom prst="wedgeRoundRectCallout">
            <a:avLst>
              <a:gd name="adj1" fmla="val -90456"/>
              <a:gd name="adj2" fmla="val -62461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81630" tIns="40815" rIns="81630" bIns="40815" rtlCol="0" anchor="ctr"/>
          <a:lstStyle/>
          <a:p>
            <a:pPr algn="ctr"/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Умение извлекать информацию из таблицы, строить столбчатые диаграммы</a:t>
            </a:r>
          </a:p>
        </p:txBody>
      </p:sp>
      <p:sp>
        <p:nvSpPr>
          <p:cNvPr id="14" name="TextBox 8"/>
          <p:cNvSpPr txBox="1">
            <a:spLocks noChangeArrowheads="1"/>
          </p:cNvSpPr>
          <p:nvPr/>
        </p:nvSpPr>
        <p:spPr bwMode="auto">
          <a:xfrm>
            <a:off x="-10436" y="4613876"/>
            <a:ext cx="6834774" cy="297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630" tIns="40815" rIns="81630" bIns="40815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1400" dirty="0"/>
              <a:t>Г.В. Дорофеев, Т.Н. </a:t>
            </a:r>
            <a:r>
              <a:rPr lang="ru-RU" altLang="ru-RU" sz="1400" dirty="0" err="1"/>
              <a:t>Миракова</a:t>
            </a:r>
            <a:r>
              <a:rPr lang="ru-RU" altLang="ru-RU" sz="1400" dirty="0"/>
              <a:t>, Т.Б. Бука «Математика»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71931" y="447228"/>
            <a:ext cx="1324352" cy="297812"/>
          </a:xfrm>
          <a:prstGeom prst="rect">
            <a:avLst/>
          </a:prstGeom>
          <a:noFill/>
        </p:spPr>
        <p:txBody>
          <a:bodyPr wrap="none" lIns="81573" tIns="40786" rIns="81573" bIns="40786" rtlCol="0">
            <a:spAutoFit/>
          </a:bodyPr>
          <a:lstStyle/>
          <a:p>
            <a:r>
              <a:rPr lang="ru-RU" sz="1400" dirty="0">
                <a:cs typeface="Arial" pitchFamily="34" charset="0"/>
              </a:rPr>
              <a:t>3 класс, 1 часть</a:t>
            </a:r>
          </a:p>
        </p:txBody>
      </p:sp>
      <p:pic>
        <p:nvPicPr>
          <p:cNvPr id="1026" name="Picture 2"/>
          <p:cNvPicPr>
            <a:picLocks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80" t="52269" r="33336" b="31729"/>
          <a:stretch/>
        </p:blipFill>
        <p:spPr bwMode="auto">
          <a:xfrm>
            <a:off x="-22886" y="1166351"/>
            <a:ext cx="4428000" cy="1273416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395163" y="3431056"/>
            <a:ext cx="1324352" cy="297812"/>
          </a:xfrm>
          <a:prstGeom prst="rect">
            <a:avLst/>
          </a:prstGeom>
          <a:noFill/>
        </p:spPr>
        <p:txBody>
          <a:bodyPr wrap="none" lIns="81573" tIns="40786" rIns="81573" bIns="40786" rtlCol="0">
            <a:spAutoFit/>
          </a:bodyPr>
          <a:lstStyle/>
          <a:p>
            <a:r>
              <a:rPr lang="ru-RU" sz="1400" dirty="0">
                <a:cs typeface="Arial" pitchFamily="34" charset="0"/>
              </a:rPr>
              <a:t>4 класс, 2 часть</a:t>
            </a:r>
          </a:p>
        </p:txBody>
      </p:sp>
      <p:pic>
        <p:nvPicPr>
          <p:cNvPr id="2050" name="Picture 2"/>
          <p:cNvPicPr>
            <a:picLocks noChangeArrowheads="1"/>
          </p:cNvPicPr>
          <p:nvPr/>
        </p:nvPicPr>
        <p:blipFill>
          <a:blip r:embed="rId5" cstate="print"/>
          <a:srcRect l="28438" t="40042" r="33745" b="38086"/>
          <a:stretch>
            <a:fillRect/>
          </a:stretch>
        </p:blipFill>
        <p:spPr bwMode="auto">
          <a:xfrm>
            <a:off x="-10436" y="2566783"/>
            <a:ext cx="4860000" cy="1812169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/>
          <p:cNvPicPr>
            <a:picLocks noChangeArrowheads="1"/>
          </p:cNvPicPr>
          <p:nvPr/>
        </p:nvPicPr>
        <p:blipFill>
          <a:blip r:embed="rId5" cstate="print"/>
          <a:srcRect l="30870" t="61032" r="34404" b="28388"/>
          <a:stretch>
            <a:fillRect/>
          </a:stretch>
        </p:blipFill>
        <p:spPr bwMode="auto">
          <a:xfrm>
            <a:off x="4355976" y="3829931"/>
            <a:ext cx="4788000" cy="930573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Скругленная прямоугольная выноска 16"/>
          <p:cNvSpPr/>
          <p:nvPr/>
        </p:nvSpPr>
        <p:spPr>
          <a:xfrm>
            <a:off x="5233569" y="2439729"/>
            <a:ext cx="1647540" cy="690728"/>
          </a:xfrm>
          <a:prstGeom prst="wedgeRoundRectCallout">
            <a:avLst>
              <a:gd name="adj1" fmla="val -96452"/>
              <a:gd name="adj2" fmla="val -67376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71561" tIns="35780" rIns="71561" bIns="35780" rtlCol="0" anchor="ctr"/>
          <a:lstStyle/>
          <a:p>
            <a:pPr algn="ctr"/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Умение извлекать информацию, представленную в диаграмме</a:t>
            </a:r>
          </a:p>
        </p:txBody>
      </p:sp>
    </p:spTree>
    <p:extLst>
      <p:ext uri="{BB962C8B-B14F-4D97-AF65-F5344CB8AC3E}">
        <p14:creationId xmlns:p14="http://schemas.microsoft.com/office/powerpoint/2010/main" val="858868170"/>
      </p:ext>
    </p:extLst>
  </p:cSld>
  <p:clrMapOvr>
    <a:masterClrMapping/>
  </p:clrMapOvr>
  <p:transition advTm="7903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Заголовок 1"/>
          <p:cNvSpPr>
            <a:spLocks noGrp="1"/>
          </p:cNvSpPr>
          <p:nvPr>
            <p:ph type="ctrTitle" idx="4294967295"/>
          </p:nvPr>
        </p:nvSpPr>
        <p:spPr bwMode="auto">
          <a:xfrm>
            <a:off x="1123826" y="223192"/>
            <a:ext cx="7633122" cy="430874"/>
          </a:xfrm>
          <a:noFill/>
          <a:ln>
            <a:miter lim="800000"/>
            <a:headEnd/>
            <a:tailEnd/>
          </a:ln>
        </p:spPr>
        <p:txBody>
          <a:bodyPr vert="horz" wrap="square" lIns="81573" tIns="40786" rIns="81573" bIns="40786" numCol="1" anchor="t" anchorCtr="0" compatLnSpc="1">
            <a:prstTxWarp prst="textNoShape">
              <a:avLst/>
            </a:prstTxWarp>
            <a:normAutofit/>
          </a:bodyPr>
          <a:lstStyle/>
          <a:p>
            <a:pPr marL="317223" indent="-317223">
              <a:spcAft>
                <a:spcPts val="535"/>
              </a:spcAft>
            </a:pPr>
            <a:r>
              <a:rPr lang="ru-RU" sz="1900" b="1" dirty="0">
                <a:solidFill>
                  <a:schemeClr val="tx2"/>
                </a:solidFill>
                <a:cs typeface="Arial" charset="0"/>
              </a:rPr>
              <a:t>РАЗВИТИЕ ПРОСТРАНСТВЕННЫХ ПРЕДСТАВЛЕНИЙ</a:t>
            </a:r>
          </a:p>
        </p:txBody>
      </p:sp>
      <p:pic>
        <p:nvPicPr>
          <p:cNvPr id="49156" name="Picture 2"/>
          <p:cNvPicPr>
            <a:picLocks noChangeArrowheads="1"/>
          </p:cNvPicPr>
          <p:nvPr/>
        </p:nvPicPr>
        <p:blipFill>
          <a:blip r:embed="rId3" cstate="print"/>
          <a:srcRect l="36568" t="54852" r="30641" b="28894"/>
          <a:stretch>
            <a:fillRect/>
          </a:stretch>
        </p:blipFill>
        <p:spPr bwMode="auto">
          <a:xfrm>
            <a:off x="431992" y="753686"/>
            <a:ext cx="4068000" cy="1242000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9158" name="Picture 8"/>
          <p:cNvPicPr>
            <a:picLocks noChangeArrowheads="1"/>
          </p:cNvPicPr>
          <p:nvPr/>
        </p:nvPicPr>
        <p:blipFill>
          <a:blip r:embed="rId4" cstate="print"/>
          <a:srcRect l="38508" t="38400" r="30610" b="29323"/>
          <a:stretch>
            <a:fillRect/>
          </a:stretch>
        </p:blipFill>
        <p:spPr bwMode="auto">
          <a:xfrm>
            <a:off x="4860033" y="2085696"/>
            <a:ext cx="3960000" cy="2565000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3"/>
          <p:cNvPicPr>
            <a:picLocks noChangeArrowheads="1"/>
          </p:cNvPicPr>
          <p:nvPr/>
        </p:nvPicPr>
        <p:blipFill>
          <a:blip r:embed="rId5" cstate="print"/>
          <a:srcRect l="37100" t="32723" r="30423" b="51934"/>
          <a:stretch>
            <a:fillRect/>
          </a:stretch>
        </p:blipFill>
        <p:spPr bwMode="auto">
          <a:xfrm>
            <a:off x="4644008" y="735546"/>
            <a:ext cx="4284000" cy="1242000"/>
          </a:xfrm>
          <a:prstGeom prst="rect">
            <a:avLst/>
          </a:prstGeom>
          <a:ln w="19050"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/>
          <p:cNvPicPr>
            <a:picLocks noChangeArrowheads="1"/>
          </p:cNvPicPr>
          <p:nvPr/>
        </p:nvPicPr>
        <p:blipFill>
          <a:blip r:embed="rId6" cstate="print"/>
          <a:srcRect l="39945" t="29737" r="27964" b="46697"/>
          <a:stretch>
            <a:fillRect/>
          </a:stretch>
        </p:blipFill>
        <p:spPr bwMode="auto">
          <a:xfrm>
            <a:off x="161992" y="2499742"/>
            <a:ext cx="4608000" cy="2079000"/>
          </a:xfrm>
          <a:prstGeom prst="rect">
            <a:avLst/>
          </a:prstGeom>
          <a:ln w="19050"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91239" y="4638456"/>
            <a:ext cx="6957923" cy="297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630" tIns="40815" rIns="81630" bIns="40815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1400" dirty="0"/>
              <a:t>Г.В. Дорофеев, Т.Н. </a:t>
            </a:r>
            <a:r>
              <a:rPr lang="ru-RU" altLang="ru-RU" sz="1400" dirty="0" err="1"/>
              <a:t>Миракова</a:t>
            </a:r>
            <a:r>
              <a:rPr lang="ru-RU" altLang="ru-RU" sz="1400" dirty="0"/>
              <a:t>, Т.Б. Бука «Математика»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68148" y="507136"/>
            <a:ext cx="1324352" cy="297812"/>
          </a:xfrm>
          <a:prstGeom prst="rect">
            <a:avLst/>
          </a:prstGeom>
          <a:noFill/>
        </p:spPr>
        <p:txBody>
          <a:bodyPr wrap="none" lIns="81573" tIns="40786" rIns="81573" bIns="40786" rtlCol="0">
            <a:spAutoFit/>
          </a:bodyPr>
          <a:lstStyle/>
          <a:p>
            <a:r>
              <a:rPr lang="ru-RU" altLang="ru-RU" sz="1400" dirty="0"/>
              <a:t>1 класс, 1 часть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34982" y="499358"/>
            <a:ext cx="1324352" cy="297812"/>
          </a:xfrm>
          <a:prstGeom prst="rect">
            <a:avLst/>
          </a:prstGeom>
          <a:noFill/>
        </p:spPr>
        <p:txBody>
          <a:bodyPr wrap="none" lIns="81573" tIns="40786" rIns="81573" bIns="40786" rtlCol="0">
            <a:spAutoFit/>
          </a:bodyPr>
          <a:lstStyle/>
          <a:p>
            <a:r>
              <a:rPr lang="ru-RU" altLang="ru-RU" sz="1400" dirty="0"/>
              <a:t>1 класс, 2 часть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68149" y="2213762"/>
            <a:ext cx="1324352" cy="297812"/>
          </a:xfrm>
          <a:prstGeom prst="rect">
            <a:avLst/>
          </a:prstGeom>
          <a:noFill/>
        </p:spPr>
        <p:txBody>
          <a:bodyPr wrap="none" lIns="81573" tIns="40786" rIns="81573" bIns="40786" rtlCol="0">
            <a:spAutoFit/>
          </a:bodyPr>
          <a:lstStyle/>
          <a:p>
            <a:r>
              <a:rPr lang="ru-RU" altLang="ru-RU" sz="1400" dirty="0"/>
              <a:t>2 класс, 1 часть</a:t>
            </a:r>
          </a:p>
        </p:txBody>
      </p:sp>
    </p:spTree>
    <p:extLst>
      <p:ext uri="{BB962C8B-B14F-4D97-AF65-F5344CB8AC3E}">
        <p14:creationId xmlns:p14="http://schemas.microsoft.com/office/powerpoint/2010/main" val="1357838968"/>
      </p:ext>
    </p:extLst>
  </p:cSld>
  <p:clrMapOvr>
    <a:masterClrMapping/>
  </p:clrMapOvr>
  <p:transition advTm="7903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Заголовок 1"/>
          <p:cNvSpPr>
            <a:spLocks noGrp="1"/>
          </p:cNvSpPr>
          <p:nvPr>
            <p:ph type="ctrTitle" idx="4294967295"/>
          </p:nvPr>
        </p:nvSpPr>
        <p:spPr bwMode="auto">
          <a:xfrm>
            <a:off x="665412" y="215981"/>
            <a:ext cx="8389240" cy="391998"/>
          </a:xfrm>
          <a:noFill/>
          <a:ln>
            <a:miter lim="800000"/>
            <a:headEnd/>
            <a:tailEnd/>
          </a:ln>
        </p:spPr>
        <p:txBody>
          <a:bodyPr vert="horz" wrap="square" lIns="81573" tIns="40786" rIns="81573" bIns="40786" numCol="1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ru-RU" sz="2100" b="1" dirty="0">
                <a:solidFill>
                  <a:schemeClr val="tx2"/>
                </a:solidFill>
                <a:cs typeface="Arial" charset="0"/>
              </a:rPr>
              <a:t>РАЗВИТИЕ ПРОСТРАНСТВЕННЫХ ПРЕДСТАВЛЕНИЙ</a:t>
            </a:r>
            <a:r>
              <a:rPr lang="ru-RU" sz="2500" dirty="0">
                <a:solidFill>
                  <a:schemeClr val="bg1"/>
                </a:solidFill>
                <a:latin typeface="Arial" charset="0"/>
                <a:cs typeface="Arial" charset="0"/>
              </a:rPr>
              <a:t/>
            </a:r>
            <a:br>
              <a:rPr lang="ru-RU" sz="2500" dirty="0">
                <a:solidFill>
                  <a:schemeClr val="bg1"/>
                </a:solidFill>
                <a:latin typeface="Arial" charset="0"/>
                <a:cs typeface="Arial" charset="0"/>
              </a:rPr>
            </a:br>
            <a:endParaRPr lang="ru-RU" sz="25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pic>
        <p:nvPicPr>
          <p:cNvPr id="1026" name="Picture 2"/>
          <p:cNvPicPr>
            <a:picLocks noChangeArrowheads="1"/>
          </p:cNvPicPr>
          <p:nvPr/>
        </p:nvPicPr>
        <p:blipFill>
          <a:blip r:embed="rId3" cstate="print"/>
          <a:srcRect l="33075" t="11074" r="28535" b="26464"/>
          <a:stretch>
            <a:fillRect/>
          </a:stretch>
        </p:blipFill>
        <p:spPr bwMode="auto">
          <a:xfrm>
            <a:off x="4860032" y="633035"/>
            <a:ext cx="3924000" cy="3996000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/>
          <p:cNvPicPr>
            <a:picLocks noChangeArrowheads="1"/>
          </p:cNvPicPr>
          <p:nvPr/>
        </p:nvPicPr>
        <p:blipFill>
          <a:blip r:embed="rId4" cstate="print"/>
          <a:srcRect l="31012" t="39867" r="29126" b="37985"/>
          <a:stretch>
            <a:fillRect/>
          </a:stretch>
        </p:blipFill>
        <p:spPr bwMode="auto">
          <a:xfrm>
            <a:off x="36016" y="2906310"/>
            <a:ext cx="4500000" cy="1560164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/>
          <p:cNvPicPr>
            <a:picLocks noChangeArrowheads="1"/>
          </p:cNvPicPr>
          <p:nvPr/>
        </p:nvPicPr>
        <p:blipFill>
          <a:blip r:embed="rId5" cstate="print"/>
          <a:srcRect l="32016" t="24820" r="27098" b="43430"/>
          <a:stretch>
            <a:fillRect/>
          </a:stretch>
        </p:blipFill>
        <p:spPr bwMode="auto">
          <a:xfrm>
            <a:off x="35496" y="638058"/>
            <a:ext cx="4500000" cy="2180454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179512" y="950322"/>
            <a:ext cx="2952328" cy="162018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30" tIns="40815" rIns="81630" bIns="40815"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860032" y="626286"/>
            <a:ext cx="2376264" cy="162018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30" tIns="40815" rIns="81630" bIns="40815"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0" y="2948545"/>
            <a:ext cx="3995936" cy="162018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30" tIns="40815" rIns="81630" bIns="40815" rtlCol="0" anchor="ctr"/>
          <a:lstStyle/>
          <a:p>
            <a:pPr algn="ctr"/>
            <a:endParaRPr lang="ru-RU"/>
          </a:p>
        </p:txBody>
      </p:sp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2036457" y="4613361"/>
            <a:ext cx="6834774" cy="297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630" tIns="40815" rIns="81630" bIns="40815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1400" dirty="0"/>
              <a:t>Г.В. Дорофеев, Т.Н. </a:t>
            </a:r>
            <a:r>
              <a:rPr lang="ru-RU" altLang="ru-RU" sz="1400" dirty="0" err="1"/>
              <a:t>Миракова</a:t>
            </a:r>
            <a:r>
              <a:rPr lang="ru-RU" altLang="ru-RU" sz="1400" dirty="0"/>
              <a:t> «Математика», 2 класс, 1 часть</a:t>
            </a:r>
          </a:p>
        </p:txBody>
      </p:sp>
    </p:spTree>
    <p:extLst>
      <p:ext uri="{BB962C8B-B14F-4D97-AF65-F5344CB8AC3E}">
        <p14:creationId xmlns:p14="http://schemas.microsoft.com/office/powerpoint/2010/main" val="1140823939"/>
      </p:ext>
    </p:extLst>
  </p:cSld>
  <p:clrMapOvr>
    <a:masterClrMapping/>
  </p:clrMapOvr>
  <p:transition advTm="7903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Заголовок 1"/>
          <p:cNvSpPr>
            <a:spLocks noGrp="1"/>
          </p:cNvSpPr>
          <p:nvPr>
            <p:ph type="ctrTitle" idx="4294967295"/>
          </p:nvPr>
        </p:nvSpPr>
        <p:spPr bwMode="auto">
          <a:xfrm>
            <a:off x="1000677" y="215259"/>
            <a:ext cx="7198728" cy="412517"/>
          </a:xfrm>
          <a:noFill/>
          <a:ln>
            <a:miter lim="800000"/>
            <a:headEnd/>
            <a:tailEnd/>
          </a:ln>
        </p:spPr>
        <p:txBody>
          <a:bodyPr vert="horz" wrap="square" lIns="81573" tIns="40786" rIns="81573" bIns="40786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ru-RU" sz="1900" b="1" dirty="0">
                <a:solidFill>
                  <a:schemeClr val="tx2"/>
                </a:solidFill>
                <a:cs typeface="Arial" charset="0"/>
              </a:rPr>
              <a:t>ЗАНИМАТЕЛЬНАЯ МАТЕМАТИКА</a:t>
            </a:r>
          </a:p>
        </p:txBody>
      </p:sp>
      <p:pic>
        <p:nvPicPr>
          <p:cNvPr id="81925" name="Picture 5" descr="C:\Users\семья\Desktop\26.05.14\КАРТИНКИ К 26.05.14\мотивация 2.png"/>
          <p:cNvPicPr>
            <a:picLocks noChangeArrowheads="1"/>
          </p:cNvPicPr>
          <p:nvPr/>
        </p:nvPicPr>
        <p:blipFill>
          <a:blip r:embed="rId3" cstate="print"/>
          <a:srcRect r="2495" b="20681"/>
          <a:stretch>
            <a:fillRect/>
          </a:stretch>
        </p:blipFill>
        <p:spPr bwMode="auto">
          <a:xfrm>
            <a:off x="107504" y="708679"/>
            <a:ext cx="4176000" cy="1215000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26" name="Picture 6" descr="C:\Users\семья\Desktop\26.05.14\КАРТИНКИ К 26.05.14\мотивация 2 кл.png"/>
          <p:cNvPicPr>
            <a:picLocks noChangeArrowheads="1"/>
          </p:cNvPicPr>
          <p:nvPr/>
        </p:nvPicPr>
        <p:blipFill>
          <a:blip r:embed="rId4" cstate="print"/>
          <a:srcRect r="2497" b="16207"/>
          <a:stretch>
            <a:fillRect/>
          </a:stretch>
        </p:blipFill>
        <p:spPr bwMode="auto">
          <a:xfrm>
            <a:off x="4427984" y="681540"/>
            <a:ext cx="4536000" cy="1728000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rrowheads="1"/>
          </p:cNvPicPr>
          <p:nvPr/>
        </p:nvPicPr>
        <p:blipFill>
          <a:blip r:embed="rId5" cstate="print"/>
          <a:srcRect l="33103" t="58324" r="18854" b="29568"/>
          <a:stretch>
            <a:fillRect/>
          </a:stretch>
        </p:blipFill>
        <p:spPr bwMode="auto">
          <a:xfrm>
            <a:off x="107505" y="2409732"/>
            <a:ext cx="5004000" cy="810090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2"/>
          <p:cNvPicPr>
            <a:picLocks noChangeArrowheads="1"/>
          </p:cNvPicPr>
          <p:nvPr/>
        </p:nvPicPr>
        <p:blipFill>
          <a:blip r:embed="rId6" cstate="print"/>
          <a:srcRect l="26975" t="67318" r="40584" b="17137"/>
          <a:stretch>
            <a:fillRect/>
          </a:stretch>
        </p:blipFill>
        <p:spPr bwMode="auto">
          <a:xfrm>
            <a:off x="79181" y="3436033"/>
            <a:ext cx="4212000" cy="1275562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rrowheads="1"/>
          </p:cNvPicPr>
          <p:nvPr/>
        </p:nvPicPr>
        <p:blipFill rotWithShape="1">
          <a:blip r:embed="rId7" cstate="print"/>
          <a:srcRect l="27759" t="42672" r="17355" b="31723"/>
          <a:stretch/>
        </p:blipFill>
        <p:spPr bwMode="auto">
          <a:xfrm>
            <a:off x="3924496" y="3257512"/>
            <a:ext cx="5112000" cy="1488809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Скругленная прямоугольная выноска 12"/>
          <p:cNvSpPr/>
          <p:nvPr/>
        </p:nvSpPr>
        <p:spPr>
          <a:xfrm>
            <a:off x="6660233" y="2424801"/>
            <a:ext cx="2304256" cy="594066"/>
          </a:xfrm>
          <a:prstGeom prst="wedgeRoundRectCallout">
            <a:avLst>
              <a:gd name="adj1" fmla="val -98826"/>
              <a:gd name="adj2" fmla="val 24815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81630" tIns="40815" rIns="81630" bIns="40815" rtlCol="0" anchor="ctr"/>
          <a:lstStyle/>
          <a:p>
            <a:pPr algn="ctr"/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Мотивация учебной деятельности, формирование</a:t>
            </a:r>
          </a:p>
          <a:p>
            <a:pPr algn="ctr"/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интереса к математике</a:t>
            </a:r>
          </a:p>
        </p:txBody>
      </p:sp>
      <p:sp>
        <p:nvSpPr>
          <p:cNvPr id="14" name="TextBox 8"/>
          <p:cNvSpPr txBox="1">
            <a:spLocks noChangeArrowheads="1"/>
          </p:cNvSpPr>
          <p:nvPr/>
        </p:nvSpPr>
        <p:spPr bwMode="auto">
          <a:xfrm>
            <a:off x="1996306" y="4682336"/>
            <a:ext cx="6834774" cy="297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630" tIns="40815" rIns="81630" bIns="40815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1400" dirty="0"/>
              <a:t>Г.В. Дорофеев, Т.Н. </a:t>
            </a:r>
            <a:r>
              <a:rPr lang="ru-RU" altLang="ru-RU" sz="1400" dirty="0" err="1"/>
              <a:t>Миракова</a:t>
            </a:r>
            <a:r>
              <a:rPr lang="ru-RU" altLang="ru-RU" sz="1400" dirty="0"/>
              <a:t>, Т.Б. Бука «Математика»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46507" y="421518"/>
            <a:ext cx="1324352" cy="297812"/>
          </a:xfrm>
          <a:prstGeom prst="rect">
            <a:avLst/>
          </a:prstGeom>
          <a:noFill/>
        </p:spPr>
        <p:txBody>
          <a:bodyPr wrap="none" lIns="81573" tIns="40786" rIns="81573" bIns="40786" rtlCol="0">
            <a:spAutoFit/>
          </a:bodyPr>
          <a:lstStyle/>
          <a:p>
            <a:r>
              <a:rPr lang="ru-RU" altLang="ru-RU" sz="1400" dirty="0"/>
              <a:t>1 класс, 2 часть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45274" y="2149518"/>
            <a:ext cx="1324352" cy="297812"/>
          </a:xfrm>
          <a:prstGeom prst="rect">
            <a:avLst/>
          </a:prstGeom>
          <a:noFill/>
        </p:spPr>
        <p:txBody>
          <a:bodyPr wrap="none" lIns="81573" tIns="40786" rIns="81573" bIns="40786" rtlCol="0">
            <a:spAutoFit/>
          </a:bodyPr>
          <a:lstStyle/>
          <a:p>
            <a:r>
              <a:rPr lang="ru-RU" altLang="ru-RU" sz="1400" dirty="0"/>
              <a:t>3 класс, 2 часть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019389" y="421518"/>
            <a:ext cx="1324352" cy="297812"/>
          </a:xfrm>
          <a:prstGeom prst="rect">
            <a:avLst/>
          </a:prstGeom>
          <a:noFill/>
        </p:spPr>
        <p:txBody>
          <a:bodyPr wrap="none" lIns="81573" tIns="40786" rIns="81573" bIns="40786" rtlCol="0">
            <a:spAutoFit/>
          </a:bodyPr>
          <a:lstStyle/>
          <a:p>
            <a:r>
              <a:rPr lang="ru-RU" altLang="ru-RU" sz="1400" dirty="0"/>
              <a:t>2 класс, 1 часть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342855" y="3012597"/>
            <a:ext cx="1324352" cy="297812"/>
          </a:xfrm>
          <a:prstGeom prst="rect">
            <a:avLst/>
          </a:prstGeom>
          <a:noFill/>
        </p:spPr>
        <p:txBody>
          <a:bodyPr wrap="none" lIns="81573" tIns="40786" rIns="81573" bIns="40786" rtlCol="0">
            <a:spAutoFit/>
          </a:bodyPr>
          <a:lstStyle/>
          <a:p>
            <a:r>
              <a:rPr lang="ru-RU" altLang="ru-RU" sz="1400" dirty="0"/>
              <a:t>4 класс, 1 часть</a:t>
            </a:r>
          </a:p>
        </p:txBody>
      </p:sp>
    </p:spTree>
    <p:extLst>
      <p:ext uri="{BB962C8B-B14F-4D97-AF65-F5344CB8AC3E}">
        <p14:creationId xmlns:p14="http://schemas.microsoft.com/office/powerpoint/2010/main" val="1537598123"/>
      </p:ext>
    </p:extLst>
  </p:cSld>
  <p:clrMapOvr>
    <a:masterClrMapping/>
  </p:clrMapOvr>
  <p:transition advTm="7903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1" name="Прямая со стрелкой 8"/>
          <p:cNvCxnSpPr/>
          <p:nvPr/>
        </p:nvCxnSpPr>
        <p:spPr>
          <a:xfrm flipV="1">
            <a:off x="1381228" y="2247714"/>
            <a:ext cx="0" cy="378042"/>
          </a:xfrm>
          <a:prstGeom prst="straightConnector1">
            <a:avLst/>
          </a:prstGeom>
          <a:ln w="19050">
            <a:solidFill>
              <a:srgbClr val="66868C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7" name="Picture 9" descr="D:\ПРОСВЕЩЕНИЕ\Картинки_в_пособиях\Школа_России\Математика\Рабочие_тетради\4-1.jpg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17005" y="1518720"/>
            <a:ext cx="612000" cy="78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74" name="Picture 7" descr="D:\ПРОСВЕЩЕНИЕ\Картинки_в_пособиях\Школа_России\Математика\Рабочие_тетради\3-1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77562" y="1356702"/>
            <a:ext cx="648000" cy="78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72" name="Picture 5" descr="D:\ПРОСВЕЩЕНИЕ\Картинки_в_пособиях\Школа_России\Математика\Рабочие_тетради\2-1.jpg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0229" y="1437624"/>
            <a:ext cx="612000" cy="78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cxnSp>
        <p:nvCxnSpPr>
          <p:cNvPr id="59" name="Прямая со стрелкой 8"/>
          <p:cNvCxnSpPr/>
          <p:nvPr/>
        </p:nvCxnSpPr>
        <p:spPr>
          <a:xfrm flipV="1">
            <a:off x="5793998" y="3165816"/>
            <a:ext cx="0" cy="918102"/>
          </a:xfrm>
          <a:prstGeom prst="straightConnector1">
            <a:avLst/>
          </a:prstGeom>
          <a:ln w="19050">
            <a:solidFill>
              <a:srgbClr val="66868C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 стрелкой 8"/>
          <p:cNvCxnSpPr/>
          <p:nvPr/>
        </p:nvCxnSpPr>
        <p:spPr>
          <a:xfrm>
            <a:off x="1381228" y="2625756"/>
            <a:ext cx="1361260" cy="0"/>
          </a:xfrm>
          <a:prstGeom prst="straightConnector1">
            <a:avLst/>
          </a:prstGeom>
          <a:ln w="19050">
            <a:solidFill>
              <a:srgbClr val="66868C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>
            <a:spLocks noChangeAspect="1"/>
          </p:cNvSpPr>
          <p:nvPr/>
        </p:nvSpPr>
        <p:spPr>
          <a:xfrm>
            <a:off x="2806892" y="3111810"/>
            <a:ext cx="1674226" cy="241333"/>
          </a:xfrm>
          <a:prstGeom prst="roundRect">
            <a:avLst/>
          </a:prstGeom>
          <a:solidFill>
            <a:srgbClr val="EEF1F2"/>
          </a:solidFill>
          <a:ln>
            <a:solidFill>
              <a:srgbClr val="EEF1F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78858" tIns="39429" rIns="78858" bIns="39429">
            <a:spAutoFit/>
          </a:bodyPr>
          <a:lstStyle/>
          <a:p>
            <a:pPr>
              <a:defRPr/>
            </a:pPr>
            <a:r>
              <a:rPr lang="ru-RU" sz="900" b="1" dirty="0">
                <a:solidFill>
                  <a:prstClr val="black"/>
                </a:solidFill>
              </a:rPr>
              <a:t>Учебники 1–4 классы </a:t>
            </a:r>
          </a:p>
        </p:txBody>
      </p:sp>
      <p:cxnSp>
        <p:nvCxnSpPr>
          <p:cNvPr id="81" name="Прямая со стрелкой 8"/>
          <p:cNvCxnSpPr/>
          <p:nvPr/>
        </p:nvCxnSpPr>
        <p:spPr>
          <a:xfrm flipV="1">
            <a:off x="7015996" y="2294129"/>
            <a:ext cx="722698" cy="7590"/>
          </a:xfrm>
          <a:prstGeom prst="straightConnector1">
            <a:avLst/>
          </a:prstGeom>
          <a:ln w="19050">
            <a:solidFill>
              <a:srgbClr val="66868C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Прямая со стрелкой 8"/>
          <p:cNvCxnSpPr/>
          <p:nvPr/>
        </p:nvCxnSpPr>
        <p:spPr>
          <a:xfrm flipV="1">
            <a:off x="7015996" y="2301720"/>
            <a:ext cx="0" cy="918102"/>
          </a:xfrm>
          <a:prstGeom prst="straightConnector1">
            <a:avLst/>
          </a:prstGeom>
          <a:ln w="19050">
            <a:solidFill>
              <a:srgbClr val="66868C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Прямая со стрелкой 8"/>
          <p:cNvCxnSpPr/>
          <p:nvPr/>
        </p:nvCxnSpPr>
        <p:spPr>
          <a:xfrm>
            <a:off x="2013472" y="1005576"/>
            <a:ext cx="4859532" cy="0"/>
          </a:xfrm>
          <a:prstGeom prst="straightConnector1">
            <a:avLst/>
          </a:prstGeom>
          <a:ln w="19050">
            <a:solidFill>
              <a:srgbClr val="66868C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Прямая со стрелкой 8"/>
          <p:cNvCxnSpPr/>
          <p:nvPr/>
        </p:nvCxnSpPr>
        <p:spPr>
          <a:xfrm flipV="1">
            <a:off x="1381228" y="2625756"/>
            <a:ext cx="1" cy="972108"/>
          </a:xfrm>
          <a:prstGeom prst="straightConnector1">
            <a:avLst/>
          </a:prstGeom>
          <a:ln w="19050">
            <a:solidFill>
              <a:srgbClr val="66868C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TextBox 114"/>
          <p:cNvSpPr txBox="1">
            <a:spLocks noChangeAspect="1"/>
          </p:cNvSpPr>
          <p:nvPr/>
        </p:nvSpPr>
        <p:spPr>
          <a:xfrm>
            <a:off x="295008" y="2376264"/>
            <a:ext cx="916019" cy="394566"/>
          </a:xfrm>
          <a:prstGeom prst="roundRect">
            <a:avLst/>
          </a:prstGeom>
          <a:solidFill>
            <a:srgbClr val="EEF1F2"/>
          </a:solidFill>
          <a:ln>
            <a:solidFill>
              <a:srgbClr val="EEF1F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78858" tIns="39429" rIns="78858" bIns="39429">
            <a:spAutoFit/>
          </a:bodyPr>
          <a:lstStyle/>
          <a:p>
            <a:pPr>
              <a:defRPr/>
            </a:pPr>
            <a:r>
              <a:rPr lang="ru-RU" sz="900" dirty="0">
                <a:solidFill>
                  <a:prstClr val="black"/>
                </a:solidFill>
              </a:rPr>
              <a:t>Рабочие тетради</a:t>
            </a:r>
          </a:p>
        </p:txBody>
      </p:sp>
      <p:sp>
        <p:nvSpPr>
          <p:cNvPr id="126" name="TextBox 125"/>
          <p:cNvSpPr txBox="1">
            <a:spLocks noChangeAspect="1"/>
          </p:cNvSpPr>
          <p:nvPr/>
        </p:nvSpPr>
        <p:spPr>
          <a:xfrm>
            <a:off x="7762772" y="2355726"/>
            <a:ext cx="1173939" cy="241333"/>
          </a:xfrm>
          <a:prstGeom prst="roundRect">
            <a:avLst/>
          </a:prstGeom>
          <a:solidFill>
            <a:srgbClr val="EEF1F2"/>
          </a:solidFill>
          <a:ln>
            <a:solidFill>
              <a:srgbClr val="EEF1F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78858" tIns="39429" rIns="78858" bIns="39429">
            <a:spAutoFit/>
          </a:bodyPr>
          <a:lstStyle/>
          <a:p>
            <a:pPr>
              <a:defRPr/>
            </a:pPr>
            <a:r>
              <a:rPr lang="ru-RU" sz="900" dirty="0">
                <a:solidFill>
                  <a:prstClr val="black"/>
                </a:solidFill>
              </a:rPr>
              <a:t>Рабочая программа</a:t>
            </a:r>
          </a:p>
        </p:txBody>
      </p:sp>
      <p:sp>
        <p:nvSpPr>
          <p:cNvPr id="127" name="TextBox 126"/>
          <p:cNvSpPr txBox="1">
            <a:spLocks noChangeAspect="1"/>
          </p:cNvSpPr>
          <p:nvPr/>
        </p:nvSpPr>
        <p:spPr>
          <a:xfrm>
            <a:off x="6427314" y="2700362"/>
            <a:ext cx="1305424" cy="394566"/>
          </a:xfrm>
          <a:prstGeom prst="roundRect">
            <a:avLst/>
          </a:prstGeom>
          <a:solidFill>
            <a:srgbClr val="EEF1F2"/>
          </a:solidFill>
          <a:ln>
            <a:solidFill>
              <a:srgbClr val="EEF1F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8858" tIns="39429" rIns="78858" bIns="39429">
            <a:spAutoFit/>
          </a:bodyPr>
          <a:lstStyle/>
          <a:p>
            <a:pPr>
              <a:defRPr/>
            </a:pPr>
            <a:r>
              <a:rPr lang="ru-RU" sz="900" dirty="0">
                <a:solidFill>
                  <a:prstClr val="black"/>
                </a:solidFill>
              </a:rPr>
              <a:t>Методические рекомендации</a:t>
            </a:r>
          </a:p>
        </p:txBody>
      </p:sp>
      <p:sp>
        <p:nvSpPr>
          <p:cNvPr id="136" name="Скругленный прямоугольник 135"/>
          <p:cNvSpPr/>
          <p:nvPr/>
        </p:nvSpPr>
        <p:spPr>
          <a:xfrm>
            <a:off x="2503654" y="1308577"/>
            <a:ext cx="3613588" cy="1810784"/>
          </a:xfrm>
          <a:prstGeom prst="round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155" tIns="34578" rIns="69155" bIns="34578" anchor="ctr"/>
          <a:lstStyle/>
          <a:p>
            <a:pPr algn="ctr">
              <a:defRPr/>
            </a:pPr>
            <a:endParaRPr lang="ru-RU" sz="1200" b="1" dirty="0">
              <a:solidFill>
                <a:srgbClr val="FF0000"/>
              </a:solidFill>
            </a:endParaRPr>
          </a:p>
        </p:txBody>
      </p:sp>
      <p:cxnSp>
        <p:nvCxnSpPr>
          <p:cNvPr id="75" name="Прямая со стрелкой 8"/>
          <p:cNvCxnSpPr/>
          <p:nvPr/>
        </p:nvCxnSpPr>
        <p:spPr>
          <a:xfrm flipH="1">
            <a:off x="6235317" y="2301720"/>
            <a:ext cx="780679" cy="0"/>
          </a:xfrm>
          <a:prstGeom prst="straightConnector1">
            <a:avLst/>
          </a:prstGeom>
          <a:ln w="19050">
            <a:solidFill>
              <a:srgbClr val="66868C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706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83887" y="2139738"/>
            <a:ext cx="572634" cy="3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7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97667" y="2121413"/>
            <a:ext cx="532408" cy="34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8" name="Picture 1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6162" y="2782999"/>
            <a:ext cx="381389" cy="321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" name="TextBox 59"/>
          <p:cNvSpPr txBox="1">
            <a:spLocks noChangeAspect="1"/>
          </p:cNvSpPr>
          <p:nvPr/>
        </p:nvSpPr>
        <p:spPr>
          <a:xfrm>
            <a:off x="1014528" y="735546"/>
            <a:ext cx="1128808" cy="394566"/>
          </a:xfrm>
          <a:prstGeom prst="roundRect">
            <a:avLst/>
          </a:prstGeom>
          <a:solidFill>
            <a:srgbClr val="EEF1F2"/>
          </a:solidFill>
          <a:ln>
            <a:solidFill>
              <a:srgbClr val="EEF1F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78858" tIns="39429" rIns="78858" bIns="39429">
            <a:spAutoFit/>
          </a:bodyPr>
          <a:lstStyle/>
          <a:p>
            <a:pPr>
              <a:defRPr/>
            </a:pPr>
            <a:r>
              <a:rPr lang="ru-RU" sz="900" dirty="0">
                <a:solidFill>
                  <a:prstClr val="black"/>
                </a:solidFill>
              </a:rPr>
              <a:t>Электронная форма учебника</a:t>
            </a:r>
          </a:p>
        </p:txBody>
      </p:sp>
      <p:sp>
        <p:nvSpPr>
          <p:cNvPr id="61" name="TextBox 60"/>
          <p:cNvSpPr txBox="1">
            <a:spLocks noChangeAspect="1"/>
          </p:cNvSpPr>
          <p:nvPr/>
        </p:nvSpPr>
        <p:spPr>
          <a:xfrm>
            <a:off x="6260195" y="790543"/>
            <a:ext cx="1027357" cy="394566"/>
          </a:xfrm>
          <a:prstGeom prst="roundRect">
            <a:avLst/>
          </a:prstGeom>
          <a:solidFill>
            <a:srgbClr val="EEF1F2"/>
          </a:solidFill>
          <a:ln>
            <a:solidFill>
              <a:srgbClr val="EEF1F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78858" tIns="39429" rIns="78858" bIns="39429">
            <a:spAutoFit/>
          </a:bodyPr>
          <a:lstStyle/>
          <a:p>
            <a:pPr>
              <a:defRPr/>
            </a:pPr>
            <a:r>
              <a:rPr lang="ru-RU" sz="900" dirty="0">
                <a:solidFill>
                  <a:prstClr val="black"/>
                </a:solidFill>
              </a:rPr>
              <a:t>Электронные приложения</a:t>
            </a:r>
          </a:p>
        </p:txBody>
      </p:sp>
      <p:cxnSp>
        <p:nvCxnSpPr>
          <p:cNvPr id="64" name="Прямая со стрелкой 8"/>
          <p:cNvCxnSpPr/>
          <p:nvPr/>
        </p:nvCxnSpPr>
        <p:spPr>
          <a:xfrm flipV="1">
            <a:off x="4300445" y="1005577"/>
            <a:ext cx="0" cy="270029"/>
          </a:xfrm>
          <a:prstGeom prst="straightConnector1">
            <a:avLst/>
          </a:prstGeom>
          <a:ln w="19050">
            <a:solidFill>
              <a:srgbClr val="66868C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Рисунок 64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8663" y="1091603"/>
            <a:ext cx="474152" cy="295522"/>
          </a:xfrm>
          <a:prstGeom prst="rect">
            <a:avLst/>
          </a:prstGeom>
        </p:spPr>
      </p:pic>
      <p:pic>
        <p:nvPicPr>
          <p:cNvPr id="46" name="Picture 35"/>
          <p:cNvPicPr>
            <a:picLocks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825110" y="2139702"/>
            <a:ext cx="728559" cy="783000"/>
          </a:xfrm>
          <a:prstGeom prst="rect">
            <a:avLst/>
          </a:prstGeom>
          <a:ln>
            <a:noFill/>
          </a:ln>
          <a:effectLst>
            <a:outerShdw blurRad="127000" dist="50800" dir="2700000" algn="tl" rotWithShape="0">
              <a:srgbClr val="333333">
                <a:alpha val="60000"/>
              </a:srgbClr>
            </a:outerShdw>
          </a:effectLst>
        </p:spPr>
      </p:pic>
      <p:pic>
        <p:nvPicPr>
          <p:cNvPr id="47" name="Picture 29"/>
          <p:cNvPicPr>
            <a:picLocks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285855" y="2274804"/>
            <a:ext cx="743036" cy="783000"/>
          </a:xfrm>
          <a:prstGeom prst="rect">
            <a:avLst/>
          </a:prstGeom>
          <a:ln>
            <a:noFill/>
          </a:ln>
          <a:effectLst>
            <a:outerShdw blurRad="127000" dist="50800" dir="2700000" algn="tl" rotWithShape="0">
              <a:srgbClr val="333333">
                <a:alpha val="60000"/>
              </a:srgbClr>
            </a:outerShdw>
          </a:effectLst>
        </p:spPr>
      </p:pic>
      <p:pic>
        <p:nvPicPr>
          <p:cNvPr id="48" name="Picture 36"/>
          <p:cNvPicPr>
            <a:picLocks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044501" y="1329612"/>
            <a:ext cx="576000" cy="783000"/>
          </a:xfrm>
          <a:prstGeom prst="rect">
            <a:avLst/>
          </a:prstGeom>
          <a:ln>
            <a:noFill/>
          </a:ln>
          <a:effectLst>
            <a:outerShdw blurRad="127000" dist="50800" dir="2700000" algn="tl" rotWithShape="0">
              <a:srgbClr val="333333">
                <a:alpha val="60000"/>
              </a:srgbClr>
            </a:outerShdw>
          </a:effectLst>
        </p:spPr>
      </p:pic>
      <p:pic>
        <p:nvPicPr>
          <p:cNvPr id="49" name="Picture 30"/>
          <p:cNvPicPr>
            <a:picLocks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596098" y="1464627"/>
            <a:ext cx="612000" cy="783000"/>
          </a:xfrm>
          <a:prstGeom prst="rect">
            <a:avLst/>
          </a:prstGeom>
          <a:ln>
            <a:noFill/>
          </a:ln>
          <a:effectLst>
            <a:outerShdw blurRad="127000" dist="50800" dir="2700000" algn="tl" rotWithShape="0">
              <a:srgbClr val="333333">
                <a:alpha val="60000"/>
              </a:srgbClr>
            </a:outerShdw>
          </a:effectLst>
        </p:spPr>
      </p:pic>
      <p:pic>
        <p:nvPicPr>
          <p:cNvPr id="58" name="Picture 37"/>
          <p:cNvPicPr>
            <a:picLocks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215691" y="1410708"/>
            <a:ext cx="576000" cy="783000"/>
          </a:xfrm>
          <a:prstGeom prst="rect">
            <a:avLst/>
          </a:prstGeom>
          <a:ln>
            <a:noFill/>
          </a:ln>
          <a:effectLst>
            <a:outerShdw blurRad="127000" dist="50800" dir="2700000" algn="tl" rotWithShape="0">
              <a:srgbClr val="333333">
                <a:alpha val="60000"/>
              </a:srgbClr>
            </a:outerShdw>
          </a:effectLst>
        </p:spPr>
      </p:pic>
      <p:pic>
        <p:nvPicPr>
          <p:cNvPr id="62" name="Picture 31"/>
          <p:cNvPicPr>
            <a:picLocks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504112" y="1329612"/>
            <a:ext cx="612000" cy="783000"/>
          </a:xfrm>
          <a:prstGeom prst="rect">
            <a:avLst/>
          </a:prstGeom>
          <a:ln>
            <a:noFill/>
          </a:ln>
          <a:effectLst>
            <a:outerShdw blurRad="127000" dist="50800" dir="2700000" algn="tl" rotWithShape="0">
              <a:srgbClr val="333333">
                <a:alpha val="60000"/>
              </a:srgbClr>
            </a:outerShdw>
          </a:effectLst>
        </p:spPr>
      </p:pic>
      <p:pic>
        <p:nvPicPr>
          <p:cNvPr id="67" name="Picture 37" descr="C:\Documents and Settings\DStavtseva\Мои документы\Downloads\23525f43-fc43-11e3-a3fe-0050569c7d18.jpg"/>
          <p:cNvPicPr preferRelativeResize="0">
            <a:picLocks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183000" y="2274629"/>
            <a:ext cx="612000" cy="783000"/>
          </a:xfrm>
          <a:prstGeom prst="rect">
            <a:avLst/>
          </a:prstGeom>
          <a:ln>
            <a:noFill/>
          </a:ln>
          <a:effectLst>
            <a:outerShdw blurRad="127000" dist="50800" dir="2700000" algn="tl" rotWithShape="0">
              <a:srgbClr val="333333">
                <a:alpha val="60000"/>
              </a:srgbClr>
            </a:outerShdw>
          </a:effectLst>
        </p:spPr>
      </p:pic>
      <p:pic>
        <p:nvPicPr>
          <p:cNvPr id="66" name="Picture 7"/>
          <p:cNvPicPr>
            <a:picLocks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504639" y="2220798"/>
            <a:ext cx="612000" cy="783000"/>
          </a:xfrm>
          <a:prstGeom prst="rect">
            <a:avLst/>
          </a:prstGeom>
          <a:ln>
            <a:noFill/>
          </a:ln>
          <a:effectLst>
            <a:outerShdw blurRad="127000" dist="50800" dir="2700000" algn="tl" rotWithShape="0">
              <a:srgbClr val="333333">
                <a:alpha val="60000"/>
              </a:srgbClr>
            </a:outerShdw>
          </a:effectLst>
        </p:spPr>
      </p:pic>
      <p:pic>
        <p:nvPicPr>
          <p:cNvPr id="70" name="Picture 2" descr="D:\ПРОСВЕЩЕНИЕ\Картинки_в_пособиях\Школа_России\Математика\Рабочие_тетради\1-1.jpg"/>
          <p:cNvPicPr>
            <a:picLocks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430785" y="1572726"/>
            <a:ext cx="540000" cy="78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78" name="Picture 2" descr="C:\Documents and Settings\DStavtseva\Рабочий стол\Attachment.jpg"/>
          <p:cNvPicPr>
            <a:picLocks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815376" y="1347575"/>
            <a:ext cx="648000" cy="945000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" name="image24.png"/>
          <p:cNvPicPr>
            <a:picLocks noChangeAspect="1"/>
          </p:cNvPicPr>
          <p:nvPr/>
        </p:nvPicPr>
        <p:blipFill>
          <a:blip r:embed="rId20" cstate="print">
            <a:extLst/>
          </a:blip>
          <a:stretch>
            <a:fillRect/>
          </a:stretch>
        </p:blipFill>
        <p:spPr>
          <a:xfrm>
            <a:off x="5627145" y="3257512"/>
            <a:ext cx="370262" cy="270000"/>
          </a:xfrm>
          <a:prstGeom prst="rect">
            <a:avLst/>
          </a:prstGeom>
          <a:ln w="12700">
            <a:miter lim="400000"/>
          </a:ln>
        </p:spPr>
      </p:pic>
      <p:sp>
        <p:nvSpPr>
          <p:cNvPr id="37" name="TextBox 36"/>
          <p:cNvSpPr txBox="1">
            <a:spLocks noChangeAspect="1"/>
          </p:cNvSpPr>
          <p:nvPr/>
        </p:nvSpPr>
        <p:spPr>
          <a:xfrm>
            <a:off x="4963796" y="3551409"/>
            <a:ext cx="1644868" cy="394566"/>
          </a:xfrm>
          <a:prstGeom prst="roundRect">
            <a:avLst/>
          </a:prstGeom>
          <a:solidFill>
            <a:srgbClr val="EEF1F2"/>
          </a:solidFill>
          <a:ln>
            <a:solidFill>
              <a:srgbClr val="EEF1F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78858" tIns="39429" rIns="78858" bIns="39429">
            <a:spAutoFit/>
          </a:bodyPr>
          <a:lstStyle/>
          <a:p>
            <a:pPr>
              <a:defRPr/>
            </a:pPr>
            <a:r>
              <a:rPr lang="ru-RU" sz="900" dirty="0">
                <a:solidFill>
                  <a:prstClr val="black"/>
                </a:solidFill>
              </a:rPr>
              <a:t>Пособия для внеурочной деятельности</a:t>
            </a:r>
          </a:p>
        </p:txBody>
      </p:sp>
      <p:sp>
        <p:nvSpPr>
          <p:cNvPr id="38" name="TextBox 37"/>
          <p:cNvSpPr txBox="1">
            <a:spLocks noChangeAspect="1"/>
          </p:cNvSpPr>
          <p:nvPr/>
        </p:nvSpPr>
        <p:spPr>
          <a:xfrm>
            <a:off x="3562673" y="3347445"/>
            <a:ext cx="1018331" cy="394566"/>
          </a:xfrm>
          <a:prstGeom prst="roundRect">
            <a:avLst/>
          </a:prstGeom>
          <a:solidFill>
            <a:srgbClr val="EEF1F2"/>
          </a:solidFill>
          <a:ln>
            <a:solidFill>
              <a:srgbClr val="EEF1F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78858" tIns="39429" rIns="78858" bIns="39429">
            <a:spAutoFit/>
          </a:bodyPr>
          <a:lstStyle/>
          <a:p>
            <a:pPr>
              <a:defRPr/>
            </a:pPr>
            <a:r>
              <a:rPr lang="ru-RU" sz="900" dirty="0">
                <a:solidFill>
                  <a:prstClr val="black"/>
                </a:solidFill>
              </a:rPr>
              <a:t>Устные упражнения</a:t>
            </a:r>
          </a:p>
        </p:txBody>
      </p:sp>
      <p:pic>
        <p:nvPicPr>
          <p:cNvPr id="71" name="Picture 7" descr="D:\ПРОСВЕЩЕНИЕ\Картинки_в_пособиях\Школа_России\Математика\Для_тех_кто_любит_математику_СВЕРИТЬ\4.jp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5047222" y="3943273"/>
            <a:ext cx="759641" cy="78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73" name="Picture 28" descr="http://www.prosv.ru/Attachment.aspx?Id=21585"/>
          <p:cNvPicPr preferRelativeResize="0">
            <a:picLocks noChangeAspect="1" noChangeArrowheads="1"/>
          </p:cNvPicPr>
          <p:nvPr/>
        </p:nvPicPr>
        <p:blipFill>
          <a:blip r:embed="rId22" cstate="print"/>
          <a:stretch>
            <a:fillRect/>
          </a:stretch>
        </p:blipFill>
        <p:spPr bwMode="auto">
          <a:xfrm>
            <a:off x="4843556" y="3970363"/>
            <a:ext cx="739020" cy="78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6" name="Picture 16" descr="http://prosv.ru/import/images/b-07-0004-02.jpg">
            <a:hlinkClick r:id="rId23"/>
          </p:cNvPr>
          <p:cNvPicPr preferRelativeResize="0">
            <a:picLocks noChangeAspect="1" noChangeArrowheads="1"/>
          </p:cNvPicPr>
          <p:nvPr/>
        </p:nvPicPr>
        <p:blipFill>
          <a:blip r:embed="rId24" cstate="print"/>
          <a:stretch>
            <a:fillRect/>
          </a:stretch>
        </p:blipFill>
        <p:spPr bwMode="auto">
          <a:xfrm>
            <a:off x="4633222" y="4024369"/>
            <a:ext cx="737938" cy="78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9" name="Picture 15" descr="http://prosv.ru/Attachment.aspx?Id=10773"/>
          <p:cNvPicPr preferRelativeResize="0">
            <a:picLocks noChangeAspect="1" noChangeArrowheads="1"/>
          </p:cNvPicPr>
          <p:nvPr/>
        </p:nvPicPr>
        <p:blipFill>
          <a:blip r:embed="rId25" cstate="print"/>
          <a:stretch>
            <a:fillRect/>
          </a:stretch>
        </p:blipFill>
        <p:spPr bwMode="auto">
          <a:xfrm>
            <a:off x="4368334" y="4078375"/>
            <a:ext cx="740109" cy="78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0" name="Picture 40" descr="http://www.prosv.ru/Attachment.aspx?Id=21587"/>
          <p:cNvPicPr preferRelativeResize="0">
            <a:picLocks noChangeArrowheads="1"/>
          </p:cNvPicPr>
          <p:nvPr/>
        </p:nvPicPr>
        <p:blipFill>
          <a:blip r:embed="rId26" cstate="print"/>
          <a:stretch>
            <a:fillRect/>
          </a:stretch>
        </p:blipFill>
        <p:spPr bwMode="auto">
          <a:xfrm>
            <a:off x="8139376" y="3106225"/>
            <a:ext cx="612000" cy="78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1" name="Picture 30" descr="http://www.prosv.ru/Attachment.aspx?Id=17926"/>
          <p:cNvPicPr preferRelativeResize="0">
            <a:picLocks noChangeArrowheads="1"/>
          </p:cNvPicPr>
          <p:nvPr/>
        </p:nvPicPr>
        <p:blipFill>
          <a:blip r:embed="rId27" cstate="print"/>
          <a:stretch>
            <a:fillRect/>
          </a:stretch>
        </p:blipFill>
        <p:spPr bwMode="auto">
          <a:xfrm>
            <a:off x="7761738" y="3287481"/>
            <a:ext cx="612000" cy="78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" name="Picture 18" descr="http://www.prosv.ru/Attachment.aspx?Id=17443">
            <a:hlinkClick r:id="rId28"/>
          </p:cNvPr>
          <p:cNvPicPr preferRelativeResize="0">
            <a:picLocks noChangeArrowheads="1"/>
          </p:cNvPicPr>
          <p:nvPr/>
        </p:nvPicPr>
        <p:blipFill>
          <a:blip r:embed="rId29" cstate="print"/>
          <a:stretch>
            <a:fillRect/>
          </a:stretch>
        </p:blipFill>
        <p:spPr bwMode="auto">
          <a:xfrm>
            <a:off x="7463701" y="3139017"/>
            <a:ext cx="612000" cy="78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4" name="Picture 2" descr="http://prosv.ru/Attachment.aspx?Id=13228"/>
          <p:cNvPicPr preferRelativeResize="0">
            <a:picLocks noChangeArrowheads="1"/>
          </p:cNvPicPr>
          <p:nvPr/>
        </p:nvPicPr>
        <p:blipFill>
          <a:blip r:embed="rId30" cstate="print"/>
          <a:stretch>
            <a:fillRect/>
          </a:stretch>
        </p:blipFill>
        <p:spPr bwMode="auto">
          <a:xfrm>
            <a:off x="7071345" y="3300918"/>
            <a:ext cx="612000" cy="78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5" name="Рисунок 94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0662" y="2787774"/>
            <a:ext cx="474152" cy="331470"/>
          </a:xfrm>
          <a:prstGeom prst="rect">
            <a:avLst/>
          </a:prstGeom>
        </p:spPr>
      </p:pic>
      <p:pic>
        <p:nvPicPr>
          <p:cNvPr id="106" name="Picture 38" descr="http://www.prosv.ru/Attachment.aspx?Id=18625"/>
          <p:cNvPicPr preferRelativeResize="0">
            <a:picLocks noChangeAspect="1" noChangeArrowheads="1"/>
          </p:cNvPicPr>
          <p:nvPr/>
        </p:nvPicPr>
        <p:blipFill>
          <a:blip r:embed="rId31" cstate="print"/>
          <a:stretch>
            <a:fillRect/>
          </a:stretch>
        </p:blipFill>
        <p:spPr bwMode="auto">
          <a:xfrm>
            <a:off x="1066954" y="3440297"/>
            <a:ext cx="739021" cy="78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8" name="Picture 24" descr="http://www.prosv.ru/Attachment.aspx?Id=17432">
            <a:hlinkClick r:id="rId32"/>
          </p:cNvPr>
          <p:cNvPicPr preferRelativeResize="0">
            <a:picLocks noChangeAspect="1" noChangeArrowheads="1"/>
          </p:cNvPicPr>
          <p:nvPr/>
        </p:nvPicPr>
        <p:blipFill>
          <a:blip r:embed="rId33" cstate="print"/>
          <a:stretch>
            <a:fillRect/>
          </a:stretch>
        </p:blipFill>
        <p:spPr bwMode="auto">
          <a:xfrm>
            <a:off x="733890" y="3373778"/>
            <a:ext cx="737938" cy="78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9" name="Picture 12" descr="http://www.prosv.ru/Attachment.aspx?Id=17416">
            <a:hlinkClick r:id="rId34"/>
          </p:cNvPr>
          <p:cNvPicPr preferRelativeResize="0">
            <a:picLocks noChangeAspect="1" noChangeArrowheads="1"/>
          </p:cNvPicPr>
          <p:nvPr/>
        </p:nvPicPr>
        <p:blipFill>
          <a:blip r:embed="rId35" cstate="print"/>
          <a:stretch>
            <a:fillRect/>
          </a:stretch>
        </p:blipFill>
        <p:spPr bwMode="auto">
          <a:xfrm>
            <a:off x="405975" y="3440297"/>
            <a:ext cx="739020" cy="78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0" name="Picture 6" descr="http://prosv.ru/Attachment.aspx?Id=10779"/>
          <p:cNvPicPr preferRelativeResize="0">
            <a:picLocks noChangeAspect="1" noChangeArrowheads="1"/>
          </p:cNvPicPr>
          <p:nvPr/>
        </p:nvPicPr>
        <p:blipFill>
          <a:blip r:embed="rId36" cstate="print"/>
          <a:stretch>
            <a:fillRect/>
          </a:stretch>
        </p:blipFill>
        <p:spPr bwMode="auto">
          <a:xfrm>
            <a:off x="72722" y="3355477"/>
            <a:ext cx="738209" cy="78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2" name="TextBox 111"/>
          <p:cNvSpPr txBox="1">
            <a:spLocks noChangeAspect="1"/>
          </p:cNvSpPr>
          <p:nvPr/>
        </p:nvSpPr>
        <p:spPr>
          <a:xfrm>
            <a:off x="770228" y="3061580"/>
            <a:ext cx="1332475" cy="394566"/>
          </a:xfrm>
          <a:prstGeom prst="roundRect">
            <a:avLst/>
          </a:prstGeom>
          <a:solidFill>
            <a:srgbClr val="EEF1F2"/>
          </a:solidFill>
          <a:ln>
            <a:solidFill>
              <a:srgbClr val="EEF1F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78858" tIns="39429" rIns="78858" bIns="39429">
            <a:spAutoFit/>
          </a:bodyPr>
          <a:lstStyle/>
          <a:p>
            <a:pPr>
              <a:defRPr/>
            </a:pPr>
            <a:r>
              <a:rPr lang="ru-RU" sz="900" dirty="0">
                <a:solidFill>
                  <a:prstClr val="black"/>
                </a:solidFill>
              </a:rPr>
              <a:t>Диагностические пособия</a:t>
            </a:r>
          </a:p>
        </p:txBody>
      </p:sp>
      <p:pic>
        <p:nvPicPr>
          <p:cNvPr id="114" name="Picture 19"/>
          <p:cNvPicPr>
            <a:picLocks noChangeAspect="1" noChangeArrowheads="1"/>
          </p:cNvPicPr>
          <p:nvPr/>
        </p:nvPicPr>
        <p:blipFill>
          <a:blip r:embed="rId37" cstate="print"/>
          <a:srcRect/>
          <a:stretch>
            <a:fillRect/>
          </a:stretch>
        </p:blipFill>
        <p:spPr bwMode="auto">
          <a:xfrm>
            <a:off x="1449117" y="2718699"/>
            <a:ext cx="381389" cy="326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" name="Прямоугольник 24"/>
          <p:cNvSpPr>
            <a:spLocks noChangeArrowheads="1"/>
          </p:cNvSpPr>
          <p:nvPr/>
        </p:nvSpPr>
        <p:spPr bwMode="auto">
          <a:xfrm>
            <a:off x="1924337" y="173474"/>
            <a:ext cx="5979373" cy="664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8858" tIns="39429" rIns="78858" bIns="39429">
            <a:spAutoFit/>
          </a:bodyPr>
          <a:lstStyle/>
          <a:p>
            <a:pPr algn="r"/>
            <a:r>
              <a:rPr lang="ru-RU" altLang="ru-RU" sz="1900" b="1" dirty="0">
                <a:solidFill>
                  <a:schemeClr val="tx2"/>
                </a:solidFill>
              </a:rPr>
              <a:t>Завершенная предметная линия</a:t>
            </a:r>
            <a:r>
              <a:rPr lang="ru-RU" sz="1900" b="1" dirty="0">
                <a:solidFill>
                  <a:schemeClr val="tx2"/>
                </a:solidFill>
              </a:rPr>
              <a:t> «Математика» </a:t>
            </a:r>
            <a:endParaRPr lang="en-US" sz="1900" b="1" dirty="0">
              <a:solidFill>
                <a:schemeClr val="tx2"/>
              </a:solidFill>
            </a:endParaRPr>
          </a:p>
          <a:p>
            <a:pPr algn="r"/>
            <a:r>
              <a:rPr lang="ru-RU" altLang="ru-RU" sz="1900" b="1" dirty="0">
                <a:solidFill>
                  <a:schemeClr val="tx2"/>
                </a:solidFill>
              </a:rPr>
              <a:t>Авт. М.И. Моро, С.И. Волкова и др. </a:t>
            </a:r>
          </a:p>
        </p:txBody>
      </p:sp>
      <p:sp>
        <p:nvSpPr>
          <p:cNvPr id="132" name="TextBox 131"/>
          <p:cNvSpPr txBox="1">
            <a:spLocks noChangeAspect="1"/>
          </p:cNvSpPr>
          <p:nvPr/>
        </p:nvSpPr>
        <p:spPr>
          <a:xfrm>
            <a:off x="7355439" y="4515966"/>
            <a:ext cx="950443" cy="394566"/>
          </a:xfrm>
          <a:prstGeom prst="roundRect">
            <a:avLst/>
          </a:prstGeom>
          <a:solidFill>
            <a:srgbClr val="EEF1F2"/>
          </a:solidFill>
          <a:ln>
            <a:solidFill>
              <a:srgbClr val="EEF1F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78858" tIns="39429" rIns="78858" bIns="39429">
            <a:spAutoFit/>
          </a:bodyPr>
          <a:lstStyle/>
          <a:p>
            <a:pPr>
              <a:defRPr/>
            </a:pPr>
            <a:r>
              <a:rPr lang="ru-RU" sz="900" dirty="0">
                <a:solidFill>
                  <a:prstClr val="black"/>
                </a:solidFill>
              </a:rPr>
              <a:t>Пособие для учителя</a:t>
            </a:r>
          </a:p>
        </p:txBody>
      </p:sp>
      <p:pic>
        <p:nvPicPr>
          <p:cNvPr id="68" name="Picture 2" descr="http://prosv.ru/Attachment.aspx?Id=39635"/>
          <p:cNvPicPr>
            <a:picLocks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033" y="4179528"/>
            <a:ext cx="540000" cy="710174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" descr="http://prosv.ru/Attachment.aspx?Id=39100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37" y="4169085"/>
            <a:ext cx="689972" cy="710174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900" y="4139205"/>
            <a:ext cx="679755" cy="710174"/>
          </a:xfrm>
          <a:prstGeom prst="rect">
            <a:avLst/>
          </a:prstGeom>
          <a:ln>
            <a:noFill/>
          </a:ln>
          <a:effectLst>
            <a:outerShdw blurRad="292100" dist="139700" dir="2700000" sx="98000" sy="98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5" name="Рисунок 84"/>
          <p:cNvPicPr>
            <a:picLocks noChangeAspect="1"/>
          </p:cNvPicPr>
          <p:nvPr/>
        </p:nvPicPr>
        <p:blipFill rotWithShape="1">
          <a:blip r:embed="rId41" cstate="print"/>
          <a:srcRect l="51385" t="17191" r="6617" b="13411"/>
          <a:stretch/>
        </p:blipFill>
        <p:spPr>
          <a:xfrm>
            <a:off x="1801844" y="3654263"/>
            <a:ext cx="678243" cy="7101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6" name="Picture 2" descr="http://prosv.ru/Attachment.aspx?Id=39641"/>
          <p:cNvPicPr>
            <a:picLocks noChangeArrowheads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586" y="4187793"/>
            <a:ext cx="540000" cy="710174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4" descr="http://catalog.prosv.ru/images/big/29c8e033-aa6b-11e3-bc3b-0050569c0d55.jpg"/>
          <p:cNvPicPr>
            <a:picLocks noChangeArrowheads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448" y="3934804"/>
            <a:ext cx="540000" cy="710174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" name="Picture 3" descr="D:\ПРОСВЕЩЕНИЕ\Картинки_в_пособиях\Школа_России\Математика\Контрольные_работы\Обложка.jpg"/>
          <p:cNvPicPr>
            <a:picLocks noChangeArrowheads="1"/>
          </p:cNvPicPr>
          <p:nvPr/>
        </p:nvPicPr>
        <p:blipFill>
          <a:blip r:embed="rId44" cstate="print"/>
          <a:srcRect/>
          <a:stretch>
            <a:fillRect/>
          </a:stretch>
        </p:blipFill>
        <p:spPr bwMode="auto">
          <a:xfrm>
            <a:off x="8264615" y="4175716"/>
            <a:ext cx="612000" cy="81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00" name="Picture 10" descr="http://www.prosv.ru/Attachment.aspx?Id=18622"/>
          <p:cNvPicPr preferRelativeResize="0">
            <a:picLocks noChangeArrowheads="1"/>
          </p:cNvPicPr>
          <p:nvPr/>
        </p:nvPicPr>
        <p:blipFill>
          <a:blip r:embed="rId45" cstate="print"/>
          <a:stretch>
            <a:fillRect/>
          </a:stretch>
        </p:blipFill>
        <p:spPr bwMode="auto">
          <a:xfrm>
            <a:off x="6524075" y="3678981"/>
            <a:ext cx="612000" cy="78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" name="Picture 8" descr="http://www.prosv.ru/Attachment.aspx?Id=18455"/>
          <p:cNvPicPr preferRelativeResize="0">
            <a:picLocks noChangeArrowheads="1"/>
          </p:cNvPicPr>
          <p:nvPr/>
        </p:nvPicPr>
        <p:blipFill>
          <a:blip r:embed="rId46" cstate="print"/>
          <a:stretch>
            <a:fillRect/>
          </a:stretch>
        </p:blipFill>
        <p:spPr bwMode="auto">
          <a:xfrm>
            <a:off x="6574046" y="4321749"/>
            <a:ext cx="612000" cy="78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" name="Picture 6" descr="http://www.prosv.ru/Attachment.aspx?Id=22103"/>
          <p:cNvPicPr preferRelativeResize="0">
            <a:picLocks noChangeArrowheads="1"/>
          </p:cNvPicPr>
          <p:nvPr/>
        </p:nvPicPr>
        <p:blipFill>
          <a:blip r:embed="rId47" cstate="print"/>
          <a:stretch>
            <a:fillRect/>
          </a:stretch>
        </p:blipFill>
        <p:spPr bwMode="auto">
          <a:xfrm>
            <a:off x="5825767" y="4296194"/>
            <a:ext cx="612000" cy="78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4" name="Picture 2" descr="http://catalog.prosv.ru/images/big/a1b364c8-c417-11da-b8aa-b68e546278c0.jpg"/>
          <p:cNvPicPr>
            <a:picLocks noChangeArrowheads="1"/>
          </p:cNvPicPr>
          <p:nvPr/>
        </p:nvPicPr>
        <p:blipFill>
          <a:blip r:embed="rId48" cstate="print"/>
          <a:srcRect/>
          <a:stretch>
            <a:fillRect/>
          </a:stretch>
        </p:blipFill>
        <p:spPr bwMode="auto">
          <a:xfrm>
            <a:off x="6008574" y="3861978"/>
            <a:ext cx="648000" cy="78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05" name="Picture 7" descr="D:\ПРОСВЕЩЕНИЕ\Картинки_в_пособиях\Школа_России\Математика\Для_тех_кто_любит_математику_СВЕРИТЬ\4.jpg"/>
          <p:cNvPicPr>
            <a:picLocks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5082828" y="3943273"/>
            <a:ext cx="612000" cy="78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13" name="Picture 28" descr="http://www.prosv.ru/Attachment.aspx?Id=21585"/>
          <p:cNvPicPr preferRelativeResize="0">
            <a:picLocks noChangeArrowheads="1"/>
          </p:cNvPicPr>
          <p:nvPr/>
        </p:nvPicPr>
        <p:blipFill>
          <a:blip r:embed="rId22" cstate="print"/>
          <a:stretch>
            <a:fillRect/>
          </a:stretch>
        </p:blipFill>
        <p:spPr bwMode="auto">
          <a:xfrm>
            <a:off x="4879162" y="3970363"/>
            <a:ext cx="612000" cy="78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7" name="Picture 16" descr="http://prosv.ru/import/images/b-07-0004-02.jpg">
            <a:hlinkClick r:id="rId23"/>
          </p:cNvPr>
          <p:cNvPicPr preferRelativeResize="0">
            <a:picLocks noChangeArrowheads="1"/>
          </p:cNvPicPr>
          <p:nvPr/>
        </p:nvPicPr>
        <p:blipFill>
          <a:blip r:embed="rId24" cstate="print"/>
          <a:stretch>
            <a:fillRect/>
          </a:stretch>
        </p:blipFill>
        <p:spPr bwMode="auto">
          <a:xfrm>
            <a:off x="4668828" y="4024369"/>
            <a:ext cx="612000" cy="78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8" name="Picture 15" descr="http://prosv.ru/Attachment.aspx?Id=10773"/>
          <p:cNvPicPr preferRelativeResize="0">
            <a:picLocks noChangeArrowheads="1"/>
          </p:cNvPicPr>
          <p:nvPr/>
        </p:nvPicPr>
        <p:blipFill>
          <a:blip r:embed="rId25" cstate="print"/>
          <a:stretch>
            <a:fillRect/>
          </a:stretch>
        </p:blipFill>
        <p:spPr bwMode="auto">
          <a:xfrm>
            <a:off x="4403940" y="4078375"/>
            <a:ext cx="612000" cy="78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9" name="Picture 36" descr="http://www.prosv.ru/Attachment.aspx?Id=21588"/>
          <p:cNvPicPr preferRelativeResize="0">
            <a:picLocks noChangeArrowheads="1"/>
          </p:cNvPicPr>
          <p:nvPr/>
        </p:nvPicPr>
        <p:blipFill>
          <a:blip r:embed="rId49" cstate="print"/>
          <a:stretch>
            <a:fillRect/>
          </a:stretch>
        </p:blipFill>
        <p:spPr bwMode="auto">
          <a:xfrm>
            <a:off x="3821503" y="3796293"/>
            <a:ext cx="540000" cy="78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0" name="Picture 26" descr="http://www.prosv.ru/Attachment.aspx?Id=21586"/>
          <p:cNvPicPr preferRelativeResize="0">
            <a:picLocks noChangeArrowheads="1"/>
          </p:cNvPicPr>
          <p:nvPr/>
        </p:nvPicPr>
        <p:blipFill>
          <a:blip r:embed="rId50" cstate="print"/>
          <a:stretch>
            <a:fillRect/>
          </a:stretch>
        </p:blipFill>
        <p:spPr bwMode="auto">
          <a:xfrm>
            <a:off x="3562673" y="4173725"/>
            <a:ext cx="540000" cy="78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1" name="Picture 14" descr="http://www.prosv.ru/Attachment.aspx?Id=22102">
            <a:hlinkClick r:id="rId51"/>
          </p:cNvPr>
          <p:cNvPicPr preferRelativeResize="0">
            <a:picLocks noChangeArrowheads="1"/>
          </p:cNvPicPr>
          <p:nvPr/>
        </p:nvPicPr>
        <p:blipFill>
          <a:blip r:embed="rId52" cstate="print"/>
          <a:stretch>
            <a:fillRect/>
          </a:stretch>
        </p:blipFill>
        <p:spPr bwMode="auto">
          <a:xfrm>
            <a:off x="3281503" y="3659785"/>
            <a:ext cx="540000" cy="78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2" name="Picture 38" descr="http://www.prosv.ru/Attachment.aspx?Id=18625"/>
          <p:cNvPicPr preferRelativeResize="0">
            <a:picLocks noChangeArrowheads="1"/>
          </p:cNvPicPr>
          <p:nvPr/>
        </p:nvPicPr>
        <p:blipFill>
          <a:blip r:embed="rId31" cstate="print"/>
          <a:stretch>
            <a:fillRect/>
          </a:stretch>
        </p:blipFill>
        <p:spPr bwMode="auto">
          <a:xfrm>
            <a:off x="1102560" y="3440297"/>
            <a:ext cx="612000" cy="78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4" name="Picture 24" descr="http://www.prosv.ru/Attachment.aspx?Id=17432">
            <a:hlinkClick r:id="rId32"/>
          </p:cNvPr>
          <p:cNvPicPr preferRelativeResize="0">
            <a:picLocks noChangeArrowheads="1"/>
          </p:cNvPicPr>
          <p:nvPr/>
        </p:nvPicPr>
        <p:blipFill>
          <a:blip r:embed="rId33" cstate="print"/>
          <a:stretch>
            <a:fillRect/>
          </a:stretch>
        </p:blipFill>
        <p:spPr bwMode="auto">
          <a:xfrm>
            <a:off x="769496" y="3373778"/>
            <a:ext cx="612000" cy="78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5" name="Picture 12" descr="http://www.prosv.ru/Attachment.aspx?Id=17416">
            <a:hlinkClick r:id="rId34"/>
          </p:cNvPr>
          <p:cNvPicPr preferRelativeResize="0">
            <a:picLocks noChangeArrowheads="1"/>
          </p:cNvPicPr>
          <p:nvPr/>
        </p:nvPicPr>
        <p:blipFill>
          <a:blip r:embed="rId35" cstate="print"/>
          <a:stretch>
            <a:fillRect/>
          </a:stretch>
        </p:blipFill>
        <p:spPr bwMode="auto">
          <a:xfrm>
            <a:off x="441581" y="3440297"/>
            <a:ext cx="612000" cy="78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8" name="Picture 6" descr="http://prosv.ru/Attachment.aspx?Id=10779"/>
          <p:cNvPicPr preferRelativeResize="0">
            <a:picLocks noChangeArrowheads="1"/>
          </p:cNvPicPr>
          <p:nvPr/>
        </p:nvPicPr>
        <p:blipFill>
          <a:blip r:embed="rId36" cstate="print"/>
          <a:stretch>
            <a:fillRect/>
          </a:stretch>
        </p:blipFill>
        <p:spPr bwMode="auto">
          <a:xfrm>
            <a:off x="108328" y="3355477"/>
            <a:ext cx="612000" cy="78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9" name="Picture 11"/>
          <p:cNvPicPr preferRelativeResize="0">
            <a:picLocks noChangeArrowheads="1"/>
          </p:cNvPicPr>
          <p:nvPr/>
        </p:nvPicPr>
        <p:blipFill>
          <a:blip r:embed="rId53" cstate="print"/>
          <a:stretch>
            <a:fillRect/>
          </a:stretch>
        </p:blipFill>
        <p:spPr bwMode="auto">
          <a:xfrm>
            <a:off x="2919389" y="3708985"/>
            <a:ext cx="540000" cy="78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0" name="Picture 4" descr="http://catalog.prosv.ru/images/big/27973a62-aa68-11e3-bc3b-0050569c0d55.jpg"/>
          <p:cNvPicPr>
            <a:picLocks noChangeArrowheads="1"/>
          </p:cNvPicPr>
          <p:nvPr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144" y="4176261"/>
            <a:ext cx="540000" cy="710174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" name="Picture 2" descr="http://prosv.ru/Attachment.aspx?Id=39100"/>
          <p:cNvPicPr>
            <a:picLocks noChangeArrowheads="1"/>
          </p:cNvPicPr>
          <p:nvPr/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843" y="4169085"/>
            <a:ext cx="540000" cy="710174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" name="Picture 2"/>
          <p:cNvPicPr>
            <a:picLocks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06" y="4139205"/>
            <a:ext cx="540000" cy="710174"/>
          </a:xfrm>
          <a:prstGeom prst="rect">
            <a:avLst/>
          </a:prstGeom>
          <a:ln>
            <a:noFill/>
          </a:ln>
          <a:effectLst>
            <a:outerShdw blurRad="292100" dist="139700" dir="2700000" sx="98000" sy="98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5" name="Рисунок 134"/>
          <p:cNvPicPr>
            <a:picLocks/>
          </p:cNvPicPr>
          <p:nvPr/>
        </p:nvPicPr>
        <p:blipFill rotWithShape="1">
          <a:blip r:embed="rId41" cstate="print"/>
          <a:srcRect l="51385" t="17191" r="6617" b="13411"/>
          <a:stretch/>
        </p:blipFill>
        <p:spPr>
          <a:xfrm>
            <a:off x="1837450" y="3654263"/>
            <a:ext cx="540000" cy="7101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7" name="Picture 2" descr="http://prosv.ru/Attachment.aspx?Id=39087"/>
          <p:cNvPicPr>
            <a:picLocks noChangeArrowheads="1"/>
          </p:cNvPicPr>
          <p:nvPr/>
        </p:nvPicPr>
        <p:blipFill>
          <a:blip r:embed="rId56"/>
          <a:srcRect/>
          <a:stretch>
            <a:fillRect/>
          </a:stretch>
        </p:blipFill>
        <p:spPr bwMode="auto">
          <a:xfrm>
            <a:off x="2009398" y="3720573"/>
            <a:ext cx="540000" cy="710174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66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Скругленный прямоугольник 18"/>
          <p:cNvSpPr/>
          <p:nvPr/>
        </p:nvSpPr>
        <p:spPr>
          <a:xfrm>
            <a:off x="6405443" y="1491629"/>
            <a:ext cx="2307892" cy="3341621"/>
          </a:xfrm>
          <a:prstGeom prst="roundRect">
            <a:avLst>
              <a:gd name="adj" fmla="val 8532"/>
            </a:avLst>
          </a:prstGeom>
          <a:solidFill>
            <a:schemeClr val="bg1"/>
          </a:solidFill>
          <a:ln w="190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561" tIns="35780" rIns="71561" bIns="3578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690453" y="1491854"/>
            <a:ext cx="2307892" cy="3332558"/>
          </a:xfrm>
          <a:prstGeom prst="roundRect">
            <a:avLst>
              <a:gd name="adj" fmla="val 8532"/>
            </a:avLst>
          </a:prstGeom>
          <a:solidFill>
            <a:schemeClr val="bg1"/>
          </a:solidFill>
          <a:ln w="190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561" tIns="35780" rIns="71561" bIns="3578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041317" y="1491853"/>
            <a:ext cx="2240540" cy="3348037"/>
          </a:xfrm>
          <a:prstGeom prst="roundRect">
            <a:avLst>
              <a:gd name="adj" fmla="val 8532"/>
            </a:avLst>
          </a:prstGeom>
          <a:solidFill>
            <a:schemeClr val="bg1"/>
          </a:solidFill>
          <a:ln w="190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561" tIns="35780" rIns="71561" bIns="3578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0245" name="Picture 2" descr="C:\Documents and Settings\iigusheva\Мои документы\2012 Игушева_Ирина_Александровна\Школа России\Математика Моро\Презентация Школа России Математика\Страницы математика Моро\1-2\Moro_1-2___33-48_13.jpg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2502694"/>
            <a:ext cx="1872000" cy="2160985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246" name="TextBox 9"/>
          <p:cNvSpPr txBox="1">
            <a:spLocks noChangeArrowheads="1"/>
          </p:cNvSpPr>
          <p:nvPr/>
        </p:nvSpPr>
        <p:spPr bwMode="auto">
          <a:xfrm>
            <a:off x="1177515" y="1584723"/>
            <a:ext cx="2171694" cy="934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1561" tIns="35780" rIns="71561" bIns="35780">
            <a:spAutoFit/>
          </a:bodyPr>
          <a:lstStyle/>
          <a:p>
            <a:pPr marL="0" lvl="2" algn="ctr"/>
            <a:r>
              <a:rPr lang="ru-RU" sz="1400"/>
              <a:t>Осознание цели деятельности, задач.</a:t>
            </a:r>
          </a:p>
          <a:p>
            <a:pPr marL="0" lvl="2" algn="ctr"/>
            <a:r>
              <a:rPr lang="ru-RU" sz="1400"/>
              <a:t>Выработка плана действий.</a:t>
            </a:r>
          </a:p>
        </p:txBody>
      </p:sp>
      <p:pic>
        <p:nvPicPr>
          <p:cNvPr id="10247" name="Picture 2" descr="C:\Documents and Settings\iigusheva\Рабочий стол\Moro_1-2___33-48_01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4136" y="2502694"/>
            <a:ext cx="1872000" cy="2160985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248" name="TextBox 11"/>
          <p:cNvSpPr txBox="1">
            <a:spLocks noChangeArrowheads="1"/>
          </p:cNvSpPr>
          <p:nvPr/>
        </p:nvSpPr>
        <p:spPr bwMode="auto">
          <a:xfrm>
            <a:off x="3825154" y="1801415"/>
            <a:ext cx="2156726" cy="503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1561" tIns="35780" rIns="71561" bIns="35780">
            <a:spAutoFit/>
          </a:bodyPr>
          <a:lstStyle/>
          <a:p>
            <a:pPr marL="0" lvl="2" algn="ctr"/>
            <a:r>
              <a:rPr lang="ru-RU" sz="1400"/>
              <a:t>Реализация</a:t>
            </a:r>
          </a:p>
          <a:p>
            <a:pPr marL="0" lvl="2" algn="ctr"/>
            <a:r>
              <a:rPr lang="ru-RU" sz="1400"/>
              <a:t>намеченного</a:t>
            </a:r>
          </a:p>
        </p:txBody>
      </p:sp>
      <p:sp>
        <p:nvSpPr>
          <p:cNvPr id="10249" name="TextBox 12"/>
          <p:cNvSpPr txBox="1">
            <a:spLocks noChangeArrowheads="1"/>
          </p:cNvSpPr>
          <p:nvPr/>
        </p:nvSpPr>
        <p:spPr bwMode="auto">
          <a:xfrm>
            <a:off x="6540145" y="1531144"/>
            <a:ext cx="2105838" cy="1149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1561" tIns="35780" rIns="71561" bIns="35780">
            <a:spAutoFit/>
          </a:bodyPr>
          <a:lstStyle/>
          <a:p>
            <a:pPr marL="0" lvl="2" algn="ctr"/>
            <a:r>
              <a:rPr lang="ru-RU" sz="1400" dirty="0"/>
              <a:t>Осуществление </a:t>
            </a:r>
            <a:r>
              <a:rPr lang="ru-RU" sz="1400" b="1" dirty="0"/>
              <a:t>самоконтроля </a:t>
            </a:r>
          </a:p>
          <a:p>
            <a:pPr marL="0" lvl="2" algn="ctr"/>
            <a:r>
              <a:rPr lang="ru-RU" sz="1400" dirty="0"/>
              <a:t>(сопоставление результата с планом и с целью)</a:t>
            </a:r>
          </a:p>
        </p:txBody>
      </p:sp>
      <p:pic>
        <p:nvPicPr>
          <p:cNvPr id="10250" name="Picture 2" descr="C:\Documents and Settings\iigusheva\Рабочий стол\Moro_1-2___81-96_01.jpg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8432" y="2502694"/>
            <a:ext cx="1872000" cy="2160985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Стрелка вправо 14"/>
          <p:cNvSpPr/>
          <p:nvPr/>
        </p:nvSpPr>
        <p:spPr>
          <a:xfrm>
            <a:off x="3350704" y="2989660"/>
            <a:ext cx="338251" cy="485775"/>
          </a:xfrm>
          <a:prstGeom prst="rightArrow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561" tIns="35780" rIns="71561" bIns="35780" anchor="ctr"/>
          <a:lstStyle/>
          <a:p>
            <a:pPr algn="ctr">
              <a:defRPr/>
            </a:pPr>
            <a:endParaRPr lang="ru-RU" dirty="0">
              <a:solidFill>
                <a:srgbClr val="92D050"/>
              </a:solidFill>
            </a:endParaRPr>
          </a:p>
        </p:txBody>
      </p:sp>
      <p:sp>
        <p:nvSpPr>
          <p:cNvPr id="16" name="Стрелка вправо 15"/>
          <p:cNvSpPr/>
          <p:nvPr/>
        </p:nvSpPr>
        <p:spPr>
          <a:xfrm>
            <a:off x="6065694" y="3002756"/>
            <a:ext cx="339749" cy="485775"/>
          </a:xfrm>
          <a:prstGeom prst="rightArrow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561" tIns="35780" rIns="71561" bIns="35780" anchor="ctr"/>
          <a:lstStyle/>
          <a:p>
            <a:pPr algn="ctr">
              <a:defRPr/>
            </a:pPr>
            <a:endParaRPr lang="ru-RU" dirty="0">
              <a:solidFill>
                <a:srgbClr val="92D05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285445" y="271542"/>
            <a:ext cx="4980202" cy="410813"/>
          </a:xfrm>
          <a:prstGeom prst="rect">
            <a:avLst/>
          </a:prstGeom>
        </p:spPr>
        <p:txBody>
          <a:bodyPr wrap="none" lIns="71561" tIns="35780" rIns="71561" bIns="35780">
            <a:spAutoFit/>
          </a:bodyPr>
          <a:lstStyle/>
          <a:p>
            <a:pPr marL="394480" indent="-394480" algn="ctr" eaLnBrk="0" hangingPunct="0">
              <a:spcBef>
                <a:spcPct val="20000"/>
              </a:spcBef>
              <a:spcAft>
                <a:spcPts val="518"/>
              </a:spcAft>
              <a:defRPr/>
            </a:pPr>
            <a:r>
              <a:rPr lang="ru-RU" sz="2200" b="1" cap="all" spc="259" dirty="0">
                <a:solidFill>
                  <a:schemeClr val="tx2"/>
                </a:solidFill>
                <a:cs typeface="Arial" pitchFamily="34" charset="0"/>
              </a:rPr>
              <a:t>Единая</a:t>
            </a:r>
            <a:r>
              <a:rPr lang="en-US" sz="2200" b="1" cap="all" spc="259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ru-RU" sz="2200" b="1" cap="all" spc="259" dirty="0">
                <a:solidFill>
                  <a:schemeClr val="tx2"/>
                </a:solidFill>
                <a:cs typeface="Arial" pitchFamily="34" charset="0"/>
              </a:rPr>
              <a:t>структура учебников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20812" y="627460"/>
            <a:ext cx="6178323" cy="48577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561" tIns="35780" rIns="71561" bIns="35780"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</a:rPr>
              <a:t>ВЫСТРОЕНА В ИДЕОЛОГИИ </a:t>
            </a:r>
          </a:p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</a:rPr>
              <a:t>СИСТЕМНО-ДЕЯТЕЛЬНОСТНОГО </a:t>
            </a:r>
            <a:r>
              <a:rPr lang="ru-RU" dirty="0">
                <a:solidFill>
                  <a:schemeClr val="tx1"/>
                </a:solidFill>
              </a:rPr>
              <a:t>ПОДХОДА</a:t>
            </a:r>
          </a:p>
        </p:txBody>
      </p:sp>
      <p:sp>
        <p:nvSpPr>
          <p:cNvPr id="22" name="Стрелка вниз 21"/>
          <p:cNvSpPr/>
          <p:nvPr/>
        </p:nvSpPr>
        <p:spPr>
          <a:xfrm>
            <a:off x="4368451" y="1187847"/>
            <a:ext cx="1017747" cy="269081"/>
          </a:xfrm>
          <a:prstGeom prst="downArrow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561" tIns="35780" rIns="71561" bIns="3578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3" name="Стрелка вниз 22"/>
          <p:cNvSpPr/>
          <p:nvPr/>
        </p:nvSpPr>
        <p:spPr>
          <a:xfrm>
            <a:off x="7083440" y="1187847"/>
            <a:ext cx="1019245" cy="269081"/>
          </a:xfrm>
          <a:prstGeom prst="downArrow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561" tIns="35780" rIns="71561" bIns="3578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4" name="Стрелка вниз 23"/>
          <p:cNvSpPr/>
          <p:nvPr/>
        </p:nvSpPr>
        <p:spPr>
          <a:xfrm>
            <a:off x="1584612" y="1187847"/>
            <a:ext cx="1019245" cy="269081"/>
          </a:xfrm>
          <a:prstGeom prst="downArrow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561" tIns="35780" rIns="71561" bIns="35780"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705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2734403"/>
              </p:ext>
            </p:extLst>
          </p:nvPr>
        </p:nvGraphicFramePr>
        <p:xfrm>
          <a:off x="213851" y="1059582"/>
          <a:ext cx="8284791" cy="1484103"/>
        </p:xfrm>
        <a:graphic>
          <a:graphicData uri="http://schemas.openxmlformats.org/drawingml/2006/table">
            <a:tbl>
              <a:tblPr/>
              <a:tblGrid>
                <a:gridCol w="963762">
                  <a:extLst>
                    <a:ext uri="{9D8B030D-6E8A-4147-A177-3AD203B41FA5}">
                      <a16:colId xmlns:a16="http://schemas.microsoft.com/office/drawing/2014/main" xmlns="" val="2093204674"/>
                    </a:ext>
                  </a:extLst>
                </a:gridCol>
                <a:gridCol w="2595389">
                  <a:extLst>
                    <a:ext uri="{9D8B030D-6E8A-4147-A177-3AD203B41FA5}">
                      <a16:colId xmlns:a16="http://schemas.microsoft.com/office/drawing/2014/main" xmlns="" val="901682041"/>
                    </a:ext>
                  </a:extLst>
                </a:gridCol>
                <a:gridCol w="2238113">
                  <a:extLst>
                    <a:ext uri="{9D8B030D-6E8A-4147-A177-3AD203B41FA5}">
                      <a16:colId xmlns:a16="http://schemas.microsoft.com/office/drawing/2014/main" xmlns="" val="4007737303"/>
                    </a:ext>
                  </a:extLst>
                </a:gridCol>
                <a:gridCol w="1072644">
                  <a:extLst>
                    <a:ext uri="{9D8B030D-6E8A-4147-A177-3AD203B41FA5}">
                      <a16:colId xmlns:a16="http://schemas.microsoft.com/office/drawing/2014/main" xmlns="" val="3112824997"/>
                    </a:ext>
                  </a:extLst>
                </a:gridCol>
                <a:gridCol w="141488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26495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1" i="0" u="none" strike="noStrike" dirty="0">
                          <a:solidFill>
                            <a:srgbClr val="003366"/>
                          </a:solidFill>
                          <a:effectLst/>
                          <a:latin typeface="+mn-lt"/>
                        </a:rPr>
                        <a:t>№ ФПУ</a:t>
                      </a:r>
                    </a:p>
                  </a:txBody>
                  <a:tcPr marL="81000" marR="6500" marT="6500" marB="0" anchor="ctr">
                    <a:lnL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1" i="0" u="none" strike="noStrike" dirty="0">
                          <a:solidFill>
                            <a:srgbClr val="003366"/>
                          </a:solidFill>
                          <a:effectLst/>
                          <a:latin typeface="+mn-lt"/>
                        </a:rPr>
                        <a:t>Авторы</a:t>
                      </a:r>
                    </a:p>
                  </a:txBody>
                  <a:tcPr marL="81000" marR="6500" marT="6500" marB="0" anchor="ctr">
                    <a:lnL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1" i="0" u="none" strike="noStrike">
                          <a:solidFill>
                            <a:srgbClr val="003366"/>
                          </a:solidFill>
                          <a:effectLst/>
                          <a:latin typeface="+mn-lt"/>
                        </a:rPr>
                        <a:t>Название учебника</a:t>
                      </a:r>
                    </a:p>
                  </a:txBody>
                  <a:tcPr marL="81000" marR="6500" marT="6500" marB="0" anchor="ctr">
                    <a:lnL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1" i="0" u="none" strike="noStrike">
                          <a:solidFill>
                            <a:srgbClr val="003366"/>
                          </a:solidFill>
                          <a:effectLst/>
                          <a:latin typeface="+mn-lt"/>
                        </a:rPr>
                        <a:t>Классы</a:t>
                      </a:r>
                    </a:p>
                  </a:txBody>
                  <a:tcPr marL="81000" marR="6500" marT="6500" marB="0" anchor="ctr">
                    <a:lnL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1" i="0" u="none" strike="noStrike" dirty="0" smtClean="0">
                          <a:solidFill>
                            <a:srgbClr val="003366"/>
                          </a:solidFill>
                          <a:effectLst/>
                          <a:latin typeface="+mn-lt"/>
                        </a:rPr>
                        <a:t>УМК</a:t>
                      </a:r>
                      <a:endParaRPr lang="ru-RU" sz="900" b="1" i="0" u="none" strike="noStrike" dirty="0">
                        <a:solidFill>
                          <a:srgbClr val="003366"/>
                        </a:solidFill>
                        <a:effectLst/>
                        <a:latin typeface="+mn-lt"/>
                      </a:endParaRPr>
                    </a:p>
                  </a:txBody>
                  <a:tcPr marL="81000" marR="6500" marT="6500" marB="0" anchor="ctr">
                    <a:lnL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329145870"/>
                  </a:ext>
                </a:extLst>
              </a:tr>
              <a:tr h="39743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>
                          <a:solidFill>
                            <a:srgbClr val="003366"/>
                          </a:solidFill>
                          <a:effectLst/>
                          <a:latin typeface="+mn-lt"/>
                        </a:rPr>
                        <a:t>1.1.3.1.5.1 - 1.1.3.1.5.4</a:t>
                      </a:r>
                    </a:p>
                  </a:txBody>
                  <a:tcPr marL="81000" marR="6500" marT="6500" marB="0" anchor="ctr">
                    <a:lnL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900" b="0" i="0" u="none" strike="noStrike" dirty="0">
                          <a:solidFill>
                            <a:srgbClr val="003366"/>
                          </a:solidFill>
                          <a:effectLst/>
                          <a:latin typeface="+mn-lt"/>
                        </a:rPr>
                        <a:t>Дорофеев Г.В</a:t>
                      </a:r>
                      <a:r>
                        <a:rPr lang="ru-RU" sz="900" b="0" i="0" u="none" strike="noStrike" dirty="0" smtClean="0">
                          <a:solidFill>
                            <a:srgbClr val="003366"/>
                          </a:solidFill>
                          <a:effectLst/>
                          <a:latin typeface="+mn-lt"/>
                        </a:rPr>
                        <a:t>., Миракова </a:t>
                      </a:r>
                      <a:r>
                        <a:rPr lang="ru-RU" sz="900" b="0" i="0" u="none" strike="noStrike" dirty="0">
                          <a:solidFill>
                            <a:srgbClr val="003366"/>
                          </a:solidFill>
                          <a:effectLst/>
                          <a:latin typeface="+mn-lt"/>
                        </a:rPr>
                        <a:t>Т.Н</a:t>
                      </a:r>
                      <a:r>
                        <a:rPr lang="ru-RU" sz="900" b="0" i="0" u="none" strike="noStrike" dirty="0" smtClean="0">
                          <a:solidFill>
                            <a:srgbClr val="003366"/>
                          </a:solidFill>
                          <a:effectLst/>
                          <a:latin typeface="+mn-lt"/>
                        </a:rPr>
                        <a:t>., Бука </a:t>
                      </a:r>
                      <a:r>
                        <a:rPr lang="ru-RU" sz="900" b="0" i="0" u="none" strike="noStrike" dirty="0">
                          <a:solidFill>
                            <a:srgbClr val="003366"/>
                          </a:solidFill>
                          <a:effectLst/>
                          <a:latin typeface="+mn-lt"/>
                        </a:rPr>
                        <a:t>Т.Б.</a:t>
                      </a:r>
                    </a:p>
                  </a:txBody>
                  <a:tcPr marL="81000" marR="6500" marT="6500" marB="0" anchor="ctr">
                    <a:lnL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>
                          <a:solidFill>
                            <a:srgbClr val="003366"/>
                          </a:solidFill>
                          <a:effectLst/>
                          <a:latin typeface="+mn-lt"/>
                        </a:rPr>
                        <a:t>Математика (в 2 частях)</a:t>
                      </a:r>
                    </a:p>
                  </a:txBody>
                  <a:tcPr marL="81000" marR="6500" marT="6500" marB="0" anchor="ctr">
                    <a:lnL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 smtClean="0">
                          <a:solidFill>
                            <a:srgbClr val="003366"/>
                          </a:solidFill>
                          <a:effectLst/>
                          <a:latin typeface="+mn-lt"/>
                        </a:rPr>
                        <a:t>1, 2, 3, 4</a:t>
                      </a:r>
                      <a:endParaRPr lang="ru-RU" sz="900" b="0" i="0" u="none" strike="noStrike" dirty="0">
                        <a:solidFill>
                          <a:srgbClr val="003366"/>
                        </a:solidFill>
                        <a:effectLst/>
                        <a:latin typeface="+mn-lt"/>
                      </a:endParaRPr>
                    </a:p>
                  </a:txBody>
                  <a:tcPr marL="81000" marR="6500" marT="6500" marB="0" anchor="ctr">
                    <a:lnL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 smtClean="0">
                          <a:solidFill>
                            <a:srgbClr val="003366"/>
                          </a:solidFill>
                          <a:effectLst/>
                          <a:latin typeface="+mn-lt"/>
                        </a:rPr>
                        <a:t>Перспектива</a:t>
                      </a:r>
                      <a:endParaRPr lang="ru-RU" sz="900" b="0" i="0" u="none" strike="noStrike" dirty="0">
                        <a:solidFill>
                          <a:srgbClr val="003366"/>
                        </a:solidFill>
                        <a:effectLst/>
                        <a:latin typeface="+mn-lt"/>
                      </a:endParaRPr>
                    </a:p>
                  </a:txBody>
                  <a:tcPr marL="81000" marR="6500" marT="6500" marB="0" anchor="ctr">
                    <a:lnL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34399688"/>
                  </a:ext>
                </a:extLst>
              </a:tr>
              <a:tr h="41798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>
                          <a:solidFill>
                            <a:srgbClr val="003366"/>
                          </a:solidFill>
                          <a:effectLst/>
                          <a:latin typeface="+mn-lt"/>
                        </a:rPr>
                        <a:t>1.1.3.1.8.1 - 1.1.3.1.8.4</a:t>
                      </a:r>
                    </a:p>
                  </a:txBody>
                  <a:tcPr marL="81000" marR="6500" marT="6500" marB="0" anchor="ctr">
                    <a:lnL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900" b="0" i="0" u="none" strike="noStrike" dirty="0">
                          <a:solidFill>
                            <a:srgbClr val="003366"/>
                          </a:solidFill>
                          <a:effectLst/>
                          <a:latin typeface="+mn-lt"/>
                        </a:rPr>
                        <a:t>Моро М.И</a:t>
                      </a:r>
                      <a:r>
                        <a:rPr lang="ru-RU" sz="900" b="0" i="0" u="none" strike="noStrike" dirty="0" smtClean="0">
                          <a:solidFill>
                            <a:srgbClr val="003366"/>
                          </a:solidFill>
                          <a:effectLst/>
                          <a:latin typeface="+mn-lt"/>
                        </a:rPr>
                        <a:t>., Волкова </a:t>
                      </a:r>
                      <a:r>
                        <a:rPr lang="ru-RU" sz="900" b="0" i="0" u="none" strike="noStrike" dirty="0">
                          <a:solidFill>
                            <a:srgbClr val="003366"/>
                          </a:solidFill>
                          <a:effectLst/>
                          <a:latin typeface="+mn-lt"/>
                        </a:rPr>
                        <a:t>С.И</a:t>
                      </a:r>
                      <a:r>
                        <a:rPr lang="ru-RU" sz="900" b="0" i="0" u="none" strike="noStrike" dirty="0" smtClean="0">
                          <a:solidFill>
                            <a:srgbClr val="003366"/>
                          </a:solidFill>
                          <a:effectLst/>
                          <a:latin typeface="+mn-lt"/>
                        </a:rPr>
                        <a:t>., Степанова </a:t>
                      </a:r>
                      <a:r>
                        <a:rPr lang="ru-RU" sz="900" b="0" i="0" u="none" strike="noStrike" dirty="0">
                          <a:solidFill>
                            <a:srgbClr val="003366"/>
                          </a:solidFill>
                          <a:effectLst/>
                          <a:latin typeface="+mn-lt"/>
                        </a:rPr>
                        <a:t>С.В</a:t>
                      </a:r>
                      <a:r>
                        <a:rPr lang="ru-RU" sz="900" b="0" i="0" u="none" strike="noStrike" dirty="0" smtClean="0">
                          <a:solidFill>
                            <a:srgbClr val="003366"/>
                          </a:solidFill>
                          <a:effectLst/>
                          <a:latin typeface="+mn-lt"/>
                        </a:rPr>
                        <a:t>.,  </a:t>
                      </a:r>
                      <a:r>
                        <a:rPr lang="ru-RU" sz="900" b="0" i="0" u="none" strike="noStrike" dirty="0">
                          <a:solidFill>
                            <a:srgbClr val="003366"/>
                          </a:solidFill>
                          <a:effectLst/>
                          <a:latin typeface="+mn-lt"/>
                        </a:rPr>
                        <a:t>Бантова М.А</a:t>
                      </a:r>
                      <a:r>
                        <a:rPr lang="ru-RU" sz="900" b="0" i="0" u="none" strike="noStrike" dirty="0" smtClean="0">
                          <a:solidFill>
                            <a:srgbClr val="003366"/>
                          </a:solidFill>
                          <a:effectLst/>
                          <a:latin typeface="+mn-lt"/>
                        </a:rPr>
                        <a:t>., Бельтюкова </a:t>
                      </a:r>
                      <a:r>
                        <a:rPr lang="ru-RU" sz="900" b="0" i="0" u="none" strike="noStrike" dirty="0">
                          <a:solidFill>
                            <a:srgbClr val="003366"/>
                          </a:solidFill>
                          <a:effectLst/>
                          <a:latin typeface="+mn-lt"/>
                        </a:rPr>
                        <a:t>Г.В. и др.</a:t>
                      </a:r>
                    </a:p>
                  </a:txBody>
                  <a:tcPr marL="81000" marR="6500" marT="6500" marB="0" anchor="ctr">
                    <a:lnL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>
                          <a:solidFill>
                            <a:srgbClr val="003366"/>
                          </a:solidFill>
                          <a:effectLst/>
                          <a:latin typeface="+mn-lt"/>
                        </a:rPr>
                        <a:t>Математика (в 2 частях)</a:t>
                      </a:r>
                    </a:p>
                  </a:txBody>
                  <a:tcPr marL="81000" marR="6500" marT="6500" marB="0" anchor="ctr">
                    <a:lnL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 smtClean="0">
                          <a:solidFill>
                            <a:srgbClr val="003366"/>
                          </a:solidFill>
                          <a:effectLst/>
                          <a:latin typeface="+mn-lt"/>
                        </a:rPr>
                        <a:t>1, 2, 3, 4</a:t>
                      </a:r>
                      <a:endParaRPr lang="ru-RU" sz="900" b="0" i="0" u="none" strike="noStrike" dirty="0">
                        <a:solidFill>
                          <a:srgbClr val="003366"/>
                        </a:solidFill>
                        <a:effectLst/>
                        <a:latin typeface="+mn-lt"/>
                      </a:endParaRPr>
                    </a:p>
                  </a:txBody>
                  <a:tcPr marL="81000" marR="6500" marT="6500" marB="0" anchor="ctr">
                    <a:lnL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 smtClean="0">
                          <a:solidFill>
                            <a:srgbClr val="003366"/>
                          </a:solidFill>
                          <a:effectLst/>
                          <a:latin typeface="+mn-lt"/>
                        </a:rPr>
                        <a:t>Школа России</a:t>
                      </a:r>
                      <a:endParaRPr lang="ru-RU" sz="900" b="0" i="0" u="none" strike="noStrike" dirty="0">
                        <a:solidFill>
                          <a:srgbClr val="003366"/>
                        </a:solidFill>
                        <a:effectLst/>
                        <a:latin typeface="+mn-lt"/>
                      </a:endParaRPr>
                    </a:p>
                  </a:txBody>
                  <a:tcPr marL="81000" marR="6500" marT="6500" marB="0" anchor="ctr">
                    <a:lnL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97768753"/>
                  </a:ext>
                </a:extLst>
              </a:tr>
              <a:tr h="403739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>
                          <a:solidFill>
                            <a:srgbClr val="003366"/>
                          </a:solidFill>
                          <a:effectLst/>
                          <a:latin typeface="+mn-lt"/>
                        </a:rPr>
                        <a:t>1.1.3.1.7.1 - 1.1.3.1.7.4</a:t>
                      </a:r>
                    </a:p>
                  </a:txBody>
                  <a:tcPr marL="81000" marR="6500" marT="6500" marB="0" anchor="ctr">
                    <a:lnL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900" b="0" i="0" u="none" strike="noStrike" dirty="0">
                          <a:solidFill>
                            <a:srgbClr val="003366"/>
                          </a:solidFill>
                          <a:effectLst/>
                          <a:latin typeface="+mn-lt"/>
                        </a:rPr>
                        <a:t>Миракова Т.Н</a:t>
                      </a:r>
                      <a:r>
                        <a:rPr lang="ru-RU" sz="900" b="0" i="0" u="none" strike="noStrike" dirty="0" smtClean="0">
                          <a:solidFill>
                            <a:srgbClr val="003366"/>
                          </a:solidFill>
                          <a:effectLst/>
                          <a:latin typeface="+mn-lt"/>
                        </a:rPr>
                        <a:t>., Пчелинцев </a:t>
                      </a:r>
                      <a:r>
                        <a:rPr lang="ru-RU" sz="900" b="0" i="0" u="none" strike="noStrike" dirty="0">
                          <a:solidFill>
                            <a:srgbClr val="003366"/>
                          </a:solidFill>
                          <a:effectLst/>
                          <a:latin typeface="+mn-lt"/>
                        </a:rPr>
                        <a:t>С.В</a:t>
                      </a:r>
                      <a:r>
                        <a:rPr lang="ru-RU" sz="900" b="0" i="0" u="none" strike="noStrike" dirty="0" smtClean="0">
                          <a:solidFill>
                            <a:srgbClr val="003366"/>
                          </a:solidFill>
                          <a:effectLst/>
                          <a:latin typeface="+mn-lt"/>
                        </a:rPr>
                        <a:t>., Разумовский </a:t>
                      </a:r>
                      <a:r>
                        <a:rPr lang="ru-RU" sz="900" b="0" i="0" u="none" strike="noStrike" dirty="0">
                          <a:solidFill>
                            <a:srgbClr val="003366"/>
                          </a:solidFill>
                          <a:effectLst/>
                          <a:latin typeface="+mn-lt"/>
                        </a:rPr>
                        <a:t>В.А. и др.</a:t>
                      </a:r>
                    </a:p>
                  </a:txBody>
                  <a:tcPr marL="81000" marR="6500" marT="6500" marB="0" anchor="ctr">
                    <a:lnL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>
                          <a:solidFill>
                            <a:srgbClr val="003366"/>
                          </a:solidFill>
                          <a:effectLst/>
                          <a:latin typeface="+mn-lt"/>
                        </a:rPr>
                        <a:t>Математика (в 2 частях)</a:t>
                      </a:r>
                    </a:p>
                  </a:txBody>
                  <a:tcPr marL="81000" marR="6500" marT="6500" marB="0" anchor="ctr">
                    <a:lnL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 smtClean="0">
                          <a:solidFill>
                            <a:srgbClr val="003366"/>
                          </a:solidFill>
                          <a:effectLst/>
                          <a:latin typeface="+mn-lt"/>
                        </a:rPr>
                        <a:t>1, 2, 3, 4</a:t>
                      </a:r>
                      <a:endParaRPr lang="ru-RU" sz="900" b="0" i="0" u="none" strike="noStrike" dirty="0">
                        <a:solidFill>
                          <a:srgbClr val="003366"/>
                        </a:solidFill>
                        <a:effectLst/>
                        <a:latin typeface="+mn-lt"/>
                      </a:endParaRPr>
                    </a:p>
                  </a:txBody>
                  <a:tcPr marL="81000" marR="6500" marT="6500" marB="0" anchor="ctr">
                    <a:lnL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 smtClean="0">
                          <a:solidFill>
                            <a:srgbClr val="003366"/>
                          </a:solidFill>
                          <a:effectLst/>
                          <a:latin typeface="+mn-lt"/>
                        </a:rPr>
                        <a:t>Сферы</a:t>
                      </a:r>
                      <a:endParaRPr lang="ru-RU" sz="900" b="0" i="0" u="none" strike="noStrike" dirty="0">
                        <a:solidFill>
                          <a:srgbClr val="003366"/>
                        </a:solidFill>
                        <a:effectLst/>
                        <a:latin typeface="+mn-lt"/>
                      </a:endParaRPr>
                    </a:p>
                  </a:txBody>
                  <a:tcPr marL="81000" marR="6500" marT="6500" marB="0" anchor="ctr">
                    <a:lnL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63094" y="-8069350"/>
            <a:ext cx="3060176" cy="40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Группа 18"/>
          <p:cNvGrpSpPr/>
          <p:nvPr/>
        </p:nvGrpSpPr>
        <p:grpSpPr>
          <a:xfrm>
            <a:off x="8238643" y="2119773"/>
            <a:ext cx="742062" cy="430887"/>
            <a:chOff x="6444207" y="3681801"/>
            <a:chExt cx="1440161" cy="574516"/>
          </a:xfrm>
        </p:grpSpPr>
        <p:sp>
          <p:nvSpPr>
            <p:cNvPr id="20" name="Скругленный прямоугольник 19"/>
            <p:cNvSpPr/>
            <p:nvPr/>
          </p:nvSpPr>
          <p:spPr>
            <a:xfrm>
              <a:off x="6444208" y="3789040"/>
              <a:ext cx="1440160" cy="360040"/>
            </a:xfrm>
            <a:prstGeom prst="roundRect">
              <a:avLst/>
            </a:prstGeom>
            <a:solidFill>
              <a:srgbClr val="F923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baseline="-25000" dirty="0"/>
            </a:p>
          </p:txBody>
        </p:sp>
        <p:sp>
          <p:nvSpPr>
            <p:cNvPr id="21" name="TextBox 4"/>
            <p:cNvSpPr txBox="1"/>
            <p:nvPr/>
          </p:nvSpPr>
          <p:spPr>
            <a:xfrm>
              <a:off x="6444207" y="3681801"/>
              <a:ext cx="1440161" cy="5745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100" b="1" dirty="0">
                  <a:solidFill>
                    <a:schemeClr val="bg1"/>
                  </a:solidFill>
                </a:rPr>
                <a:t>Новое</a:t>
              </a:r>
            </a:p>
          </p:txBody>
        </p:sp>
      </p:grpSp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3</a:t>
            </a:fld>
            <a:endParaRPr lang="ru-RU"/>
          </a:p>
        </p:txBody>
      </p:sp>
      <p:sp>
        <p:nvSpPr>
          <p:cNvPr id="25" name="Объект 3"/>
          <p:cNvSpPr txBox="1">
            <a:spLocks/>
          </p:cNvSpPr>
          <p:nvPr/>
        </p:nvSpPr>
        <p:spPr>
          <a:xfrm>
            <a:off x="192494" y="355154"/>
            <a:ext cx="8267938" cy="391252"/>
          </a:xfrm>
          <a:prstGeom prst="rect">
            <a:avLst/>
          </a:prstGeom>
          <a:ln w="12700">
            <a:noFill/>
            <a:miter lim="400000"/>
          </a:ln>
        </p:spPr>
        <p:txBody>
          <a:bodyPr wrap="square" lIns="36000" tIns="36000" rIns="36000" bIns="36000" anchor="t" anchorCtr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005493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lvl="0" algn="ctr" defTabSz="685800" hangingPunct="1">
              <a:lnSpc>
                <a:spcPct val="90000"/>
              </a:lnSpc>
              <a:spcBef>
                <a:spcPct val="0"/>
              </a:spcBef>
              <a:defRPr>
                <a:solidFill>
                  <a:srgbClr val="FFFFF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r>
              <a:rPr kumimoji="0" lang="ru-RU" sz="2300" b="1" i="0" u="none" strike="noStrike" kern="1200" cap="none" spc="-40" normalizeH="0" baseline="0" noProof="0" dirty="0">
                <a:ln>
                  <a:noFill/>
                </a:ln>
                <a:solidFill>
                  <a:srgbClr val="294790"/>
                </a:solidFill>
                <a:effectLst/>
                <a:uLnTx/>
                <a:uFillTx/>
                <a:latin typeface="Calibri" pitchFamily="34" charset="0"/>
                <a:ea typeface="Helvetica Neue Black Condensed"/>
                <a:cs typeface="Helvetica Neue Black Condensed"/>
                <a:sym typeface="Helvetica Neue Black Condensed"/>
              </a:rPr>
              <a:t>Предметная линия «</a:t>
            </a:r>
            <a:r>
              <a:rPr kumimoji="0" lang="ru-RU" sz="2300" b="1" i="0" u="none" strike="noStrike" kern="1200" cap="none" spc="-40" normalizeH="0" baseline="0" noProof="0" dirty="0" smtClean="0">
                <a:ln>
                  <a:noFill/>
                </a:ln>
                <a:solidFill>
                  <a:srgbClr val="294790"/>
                </a:solidFill>
                <a:effectLst/>
                <a:uLnTx/>
                <a:uFillTx/>
                <a:latin typeface="Calibri" pitchFamily="34" charset="0"/>
                <a:ea typeface="Helvetica Neue Black Condensed"/>
                <a:cs typeface="Helvetica Neue Black Condensed"/>
                <a:sym typeface="Helvetica Neue Black Condensed"/>
              </a:rPr>
              <a:t>Математика»</a:t>
            </a:r>
            <a:r>
              <a:rPr kumimoji="0" lang="en-US" sz="2300" b="1" i="0" u="none" strike="noStrike" kern="1200" cap="none" spc="-40" normalizeH="0" baseline="0" noProof="0" dirty="0" smtClean="0">
                <a:ln>
                  <a:noFill/>
                </a:ln>
                <a:solidFill>
                  <a:srgbClr val="294790"/>
                </a:solidFill>
                <a:effectLst/>
                <a:uLnTx/>
                <a:uFillTx/>
                <a:latin typeface="Calibri" pitchFamily="34" charset="0"/>
                <a:ea typeface="Helvetica Neue Black Condensed"/>
                <a:cs typeface="Helvetica Neue Black Condensed"/>
                <a:sym typeface="Helvetica Neue Black Condensed"/>
              </a:rPr>
              <a:t> </a:t>
            </a:r>
            <a:r>
              <a:rPr lang="ru-RU" sz="2300" b="1" spc="-40" dirty="0" smtClean="0">
                <a:solidFill>
                  <a:srgbClr val="294790"/>
                </a:solidFill>
                <a:latin typeface="Calibri" pitchFamily="34" charset="0"/>
                <a:ea typeface="Helvetica Neue Black Condensed"/>
                <a:cs typeface="Helvetica Neue Black Condensed"/>
              </a:rPr>
              <a:t>в </a:t>
            </a:r>
            <a:r>
              <a:rPr lang="ru-RU" sz="2300" b="1" spc="-40" dirty="0">
                <a:solidFill>
                  <a:srgbClr val="294790"/>
                </a:solidFill>
                <a:latin typeface="Calibri" pitchFamily="34" charset="0"/>
                <a:ea typeface="Helvetica Neue Black Condensed"/>
                <a:cs typeface="Helvetica Neue Black Condensed"/>
              </a:rPr>
              <a:t>ФПУ </a:t>
            </a:r>
            <a:endParaRPr lang="ru-RU" sz="2300" b="1" spc="-40" dirty="0" smtClean="0">
              <a:solidFill>
                <a:srgbClr val="294790"/>
              </a:solidFill>
              <a:latin typeface="Calibri" pitchFamily="34" charset="0"/>
              <a:ea typeface="Helvetica Neue Black Condensed"/>
              <a:cs typeface="Helvetica Neue Black Condensed"/>
              <a:sym typeface="Helvetica Neue Black Condensed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92495" y="2805929"/>
            <a:ext cx="24888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3366"/>
                </a:solidFill>
              </a:rPr>
              <a:t>Моро </a:t>
            </a:r>
            <a:r>
              <a:rPr lang="ru-RU" sz="1400" b="1" dirty="0">
                <a:solidFill>
                  <a:srgbClr val="003366"/>
                </a:solidFill>
              </a:rPr>
              <a:t>М.И. и др. (1-4</a:t>
            </a:r>
            <a:r>
              <a:rPr lang="ru-RU" sz="1400" b="1" dirty="0" smtClean="0">
                <a:solidFill>
                  <a:srgbClr val="003366"/>
                </a:solidFill>
              </a:rPr>
              <a:t>) </a:t>
            </a:r>
            <a:br>
              <a:rPr lang="ru-RU" sz="1400" b="1" dirty="0" smtClean="0">
                <a:solidFill>
                  <a:srgbClr val="003366"/>
                </a:solidFill>
              </a:rPr>
            </a:br>
            <a:r>
              <a:rPr lang="ru-RU" sz="1400" b="1" dirty="0" smtClean="0">
                <a:solidFill>
                  <a:srgbClr val="003366"/>
                </a:solidFill>
              </a:rPr>
              <a:t>(</a:t>
            </a:r>
            <a:r>
              <a:rPr lang="ru-RU" sz="1400" b="1" dirty="0">
                <a:solidFill>
                  <a:srgbClr val="003366"/>
                </a:solidFill>
              </a:rPr>
              <a:t>Школа России) 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2831773" y="2804899"/>
            <a:ext cx="26410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3366"/>
                </a:solidFill>
              </a:rPr>
              <a:t>Дорофеев </a:t>
            </a:r>
            <a:r>
              <a:rPr lang="ru-RU" sz="1400" b="1" dirty="0">
                <a:solidFill>
                  <a:srgbClr val="003366"/>
                </a:solidFill>
              </a:rPr>
              <a:t>Г.В</a:t>
            </a:r>
            <a:r>
              <a:rPr lang="ru-RU" sz="1400" b="1" dirty="0" smtClean="0">
                <a:solidFill>
                  <a:srgbClr val="003366"/>
                </a:solidFill>
              </a:rPr>
              <a:t>., </a:t>
            </a:r>
            <a:r>
              <a:rPr lang="ru-RU" sz="1400" b="1" dirty="0" err="1" smtClean="0">
                <a:solidFill>
                  <a:srgbClr val="003366"/>
                </a:solidFill>
              </a:rPr>
              <a:t>Миракова</a:t>
            </a:r>
            <a:r>
              <a:rPr lang="ru-RU" sz="1400" b="1" dirty="0" smtClean="0">
                <a:solidFill>
                  <a:srgbClr val="003366"/>
                </a:solidFill>
              </a:rPr>
              <a:t> </a:t>
            </a:r>
            <a:r>
              <a:rPr lang="ru-RU" sz="1400" b="1" dirty="0">
                <a:solidFill>
                  <a:srgbClr val="003366"/>
                </a:solidFill>
              </a:rPr>
              <a:t>Т.Н</a:t>
            </a:r>
            <a:r>
              <a:rPr lang="ru-RU" sz="1400" b="1" dirty="0" smtClean="0">
                <a:solidFill>
                  <a:srgbClr val="003366"/>
                </a:solidFill>
              </a:rPr>
              <a:t>., Бука Т.Б. </a:t>
            </a:r>
            <a:r>
              <a:rPr lang="ru-RU" sz="1400" b="1" dirty="0">
                <a:solidFill>
                  <a:srgbClr val="003366"/>
                </a:solidFill>
              </a:rPr>
              <a:t>(1-4) (Перспектива) 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6200465" y="2804899"/>
            <a:ext cx="212295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 smtClean="0">
                <a:solidFill>
                  <a:srgbClr val="003366"/>
                </a:solidFill>
              </a:rPr>
              <a:t>Миракова</a:t>
            </a:r>
            <a:r>
              <a:rPr lang="ru-RU" sz="1400" b="1" dirty="0" smtClean="0">
                <a:solidFill>
                  <a:srgbClr val="003366"/>
                </a:solidFill>
              </a:rPr>
              <a:t> </a:t>
            </a:r>
            <a:r>
              <a:rPr lang="ru-RU" sz="1400" b="1" dirty="0">
                <a:solidFill>
                  <a:srgbClr val="003366"/>
                </a:solidFill>
              </a:rPr>
              <a:t>Т.Н</a:t>
            </a:r>
            <a:r>
              <a:rPr lang="ru-RU" sz="1400" b="1" dirty="0" smtClean="0">
                <a:solidFill>
                  <a:srgbClr val="003366"/>
                </a:solidFill>
              </a:rPr>
              <a:t>., </a:t>
            </a:r>
            <a:r>
              <a:rPr lang="ru-RU" sz="1400" b="1" dirty="0" err="1" smtClean="0">
                <a:solidFill>
                  <a:srgbClr val="003366"/>
                </a:solidFill>
              </a:rPr>
              <a:t>Пчелинцев</a:t>
            </a:r>
            <a:r>
              <a:rPr lang="ru-RU" sz="1400" b="1" dirty="0" smtClean="0">
                <a:solidFill>
                  <a:srgbClr val="003366"/>
                </a:solidFill>
              </a:rPr>
              <a:t> </a:t>
            </a:r>
            <a:r>
              <a:rPr lang="ru-RU" sz="1400" b="1" dirty="0">
                <a:solidFill>
                  <a:srgbClr val="003366"/>
                </a:solidFill>
              </a:rPr>
              <a:t>С.В. (1-4) </a:t>
            </a:r>
            <a:r>
              <a:rPr lang="ru-RU" sz="1400" b="1" dirty="0" smtClean="0">
                <a:solidFill>
                  <a:srgbClr val="003366"/>
                </a:solidFill>
              </a:rPr>
              <a:t>(Сферы)</a:t>
            </a:r>
            <a:endParaRPr lang="ru-RU" sz="1400" b="1" dirty="0">
              <a:solidFill>
                <a:srgbClr val="003366"/>
              </a:solidFill>
            </a:endParaRPr>
          </a:p>
        </p:txBody>
      </p:sp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715" y="3530799"/>
            <a:ext cx="960080" cy="1280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219" y="3550489"/>
            <a:ext cx="1021454" cy="1280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843" y="3516074"/>
            <a:ext cx="990097" cy="1295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542631"/>
            <a:ext cx="989615" cy="1296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2" name="Стрелка вправо 31"/>
          <p:cNvSpPr/>
          <p:nvPr/>
        </p:nvSpPr>
        <p:spPr>
          <a:xfrm>
            <a:off x="4035868" y="3753774"/>
            <a:ext cx="566785" cy="453488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3" name="Группа 32"/>
          <p:cNvGrpSpPr/>
          <p:nvPr/>
        </p:nvGrpSpPr>
        <p:grpSpPr>
          <a:xfrm>
            <a:off x="7632961" y="4434141"/>
            <a:ext cx="827471" cy="255769"/>
            <a:chOff x="6444207" y="3789040"/>
            <a:chExt cx="1440161" cy="360040"/>
          </a:xfrm>
        </p:grpSpPr>
        <p:sp>
          <p:nvSpPr>
            <p:cNvPr id="34" name="Скругленный прямоугольник 33"/>
            <p:cNvSpPr/>
            <p:nvPr/>
          </p:nvSpPr>
          <p:spPr>
            <a:xfrm>
              <a:off x="6444208" y="3789040"/>
              <a:ext cx="1440160" cy="360040"/>
            </a:xfrm>
            <a:prstGeom prst="roundRect">
              <a:avLst/>
            </a:prstGeom>
            <a:solidFill>
              <a:srgbClr val="F923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baseline="-25000" dirty="0"/>
            </a:p>
          </p:txBody>
        </p:sp>
        <p:sp>
          <p:nvSpPr>
            <p:cNvPr id="35" name="TextBox 4"/>
            <p:cNvSpPr txBox="1"/>
            <p:nvPr/>
          </p:nvSpPr>
          <p:spPr>
            <a:xfrm>
              <a:off x="6444207" y="3815171"/>
              <a:ext cx="1440161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400" b="1" dirty="0" smtClean="0">
                  <a:solidFill>
                    <a:schemeClr val="bg1"/>
                  </a:solidFill>
                </a:rPr>
                <a:t>Новое</a:t>
              </a:r>
              <a:endParaRPr lang="ru-RU" sz="1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769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9"/>
          <p:cNvSpPr txBox="1">
            <a:spLocks noChangeArrowheads="1"/>
          </p:cNvSpPr>
          <p:nvPr/>
        </p:nvSpPr>
        <p:spPr bwMode="auto">
          <a:xfrm>
            <a:off x="5043458" y="2893219"/>
            <a:ext cx="144584" cy="349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1561" tIns="35780" rIns="71561" bIns="35780">
            <a:spAutoFit/>
          </a:bodyPr>
          <a:lstStyle/>
          <a:p>
            <a:endParaRPr lang="ru-RU" altLang="ru-RU"/>
          </a:p>
        </p:txBody>
      </p:sp>
      <p:sp>
        <p:nvSpPr>
          <p:cNvPr id="18435" name="Прямоугольник 7"/>
          <p:cNvSpPr>
            <a:spLocks noChangeArrowheads="1"/>
          </p:cNvSpPr>
          <p:nvPr/>
        </p:nvSpPr>
        <p:spPr bwMode="auto">
          <a:xfrm>
            <a:off x="1054354" y="171584"/>
            <a:ext cx="7577606" cy="657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1561" tIns="35780" rIns="71561" bIns="35780">
            <a:spAutoFit/>
          </a:bodyPr>
          <a:lstStyle/>
          <a:p>
            <a:pPr algn="ctr"/>
            <a:r>
              <a:rPr lang="ru-RU" altLang="ru-RU" sz="1900" b="1" dirty="0">
                <a:solidFill>
                  <a:schemeClr val="tx2"/>
                </a:solidFill>
              </a:rPr>
              <a:t>СТРУКТУРА УЧЕБНИКОВ ВЫСТРОЕНА В ИДЕОЛОГИИ </a:t>
            </a:r>
          </a:p>
          <a:p>
            <a:pPr algn="ctr"/>
            <a:r>
              <a:rPr lang="ru-RU" altLang="ru-RU" sz="1900" b="1" dirty="0">
                <a:solidFill>
                  <a:schemeClr val="tx2"/>
                </a:solidFill>
              </a:rPr>
              <a:t>СИСТЕМНО-ДЕЯТЕЛЬНОСТНОГО ПОДХОДА</a:t>
            </a:r>
          </a:p>
        </p:txBody>
      </p:sp>
      <p:sp>
        <p:nvSpPr>
          <p:cNvPr id="16" name="Заголовок 3"/>
          <p:cNvSpPr txBox="1">
            <a:spLocks/>
          </p:cNvSpPr>
          <p:nvPr/>
        </p:nvSpPr>
        <p:spPr bwMode="auto">
          <a:xfrm>
            <a:off x="904437" y="710928"/>
            <a:ext cx="4344883" cy="378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1561" tIns="35780" rIns="71561" bIns="35780" anchor="ctr"/>
          <a:lstStyle/>
          <a:p>
            <a:pPr>
              <a:defRPr/>
            </a:pPr>
            <a:r>
              <a:rPr lang="ru-RU" sz="1700" dirty="0">
                <a:solidFill>
                  <a:schemeClr val="tx2"/>
                </a:solidFill>
                <a:ea typeface="+mj-ea"/>
                <a:cs typeface="Arial" pitchFamily="34" charset="0"/>
              </a:rPr>
              <a:t>  </a:t>
            </a:r>
            <a:r>
              <a:rPr lang="ru-RU" sz="1700" dirty="0" err="1">
                <a:solidFill>
                  <a:schemeClr val="tx2"/>
                </a:solidFill>
                <a:ea typeface="+mj-ea"/>
                <a:cs typeface="Arial" pitchFamily="34" charset="0"/>
              </a:rPr>
              <a:t>целеполагание</a:t>
            </a:r>
            <a:r>
              <a:rPr lang="ru-RU" sz="1700" dirty="0">
                <a:solidFill>
                  <a:schemeClr val="tx2"/>
                </a:solidFill>
                <a:ea typeface="+mj-ea"/>
                <a:cs typeface="Arial" pitchFamily="34" charset="0"/>
              </a:rPr>
              <a:t> и планирование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93615" y="771880"/>
            <a:ext cx="4073326" cy="287702"/>
          </a:xfrm>
          <a:prstGeom prst="rect">
            <a:avLst/>
          </a:prstGeom>
          <a:noFill/>
        </p:spPr>
        <p:txBody>
          <a:bodyPr wrap="square" lIns="71561" tIns="35780" rIns="71561" bIns="35780" rtlCol="0">
            <a:spAutoFit/>
          </a:bodyPr>
          <a:lstStyle/>
          <a:p>
            <a:r>
              <a:rPr lang="ru-RU" sz="1400" dirty="0"/>
              <a:t>М.И.Моро и др. «Математика»,  1 </a:t>
            </a:r>
            <a:r>
              <a:rPr lang="ru-RU" sz="1400" dirty="0" err="1"/>
              <a:t>кл</a:t>
            </a:r>
            <a:r>
              <a:rPr lang="ru-RU" sz="1400" dirty="0"/>
              <a:t>., 1 ч.</a:t>
            </a:r>
          </a:p>
        </p:txBody>
      </p:sp>
      <p:pic>
        <p:nvPicPr>
          <p:cNvPr id="11" name="Picture 3"/>
          <p:cNvPicPr>
            <a:picLocks noChangeArrowheads="1"/>
          </p:cNvPicPr>
          <p:nvPr/>
        </p:nvPicPr>
        <p:blipFill>
          <a:blip r:embed="rId3" cstate="print"/>
          <a:srcRect l="28940" t="18457" r="29126" b="9193"/>
          <a:stretch>
            <a:fillRect/>
          </a:stretch>
        </p:blipFill>
        <p:spPr bwMode="auto">
          <a:xfrm>
            <a:off x="1022662" y="1003865"/>
            <a:ext cx="3600000" cy="4030835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2"/>
          <p:cNvPicPr>
            <a:picLocks noChangeArrowheads="1"/>
          </p:cNvPicPr>
          <p:nvPr/>
        </p:nvPicPr>
        <p:blipFill>
          <a:blip r:embed="rId4" cstate="print"/>
          <a:srcRect l="27073" t="12417" r="30550" b="16077"/>
          <a:stretch>
            <a:fillRect/>
          </a:stretch>
        </p:blipFill>
        <p:spPr bwMode="auto">
          <a:xfrm>
            <a:off x="4732846" y="1002796"/>
            <a:ext cx="3672000" cy="4016158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40" name="TextBox 8"/>
          <p:cNvSpPr txBox="1">
            <a:spLocks noChangeArrowheads="1"/>
          </p:cNvSpPr>
          <p:nvPr/>
        </p:nvSpPr>
        <p:spPr bwMode="auto">
          <a:xfrm>
            <a:off x="6234513" y="4182097"/>
            <a:ext cx="2393202" cy="333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1561" tIns="35780" rIns="71561" bIns="35780">
            <a:spAutoFit/>
          </a:bodyPr>
          <a:lstStyle/>
          <a:p>
            <a:r>
              <a:rPr lang="ru-RU" sz="1700" dirty="0"/>
              <a:t> </a:t>
            </a:r>
            <a:r>
              <a:rPr lang="ru-RU" sz="1700" dirty="0">
                <a:solidFill>
                  <a:schemeClr val="tx2"/>
                </a:solidFill>
              </a:rPr>
              <a:t>контроль и оценка</a:t>
            </a:r>
          </a:p>
        </p:txBody>
      </p:sp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2232168" y="2735223"/>
            <a:ext cx="3777381" cy="333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1561" tIns="35780" rIns="71561" bIns="35780">
            <a:spAutoFit/>
          </a:bodyPr>
          <a:lstStyle/>
          <a:p>
            <a:r>
              <a:rPr lang="ru-RU" sz="1700" dirty="0">
                <a:solidFill>
                  <a:schemeClr val="tx2"/>
                </a:solidFill>
              </a:rPr>
              <a:t> реализация намеченного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022662" y="780326"/>
            <a:ext cx="3426189" cy="20724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561" tIns="35780" rIns="71561" bIns="35780"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296087" y="4235642"/>
            <a:ext cx="2093534" cy="20831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561" tIns="35780" rIns="71561" bIns="35780"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293743" y="2821805"/>
            <a:ext cx="2749715" cy="20831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561" tIns="35780" rIns="71561" bIns="35780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724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9139"/>
    </mc:Choice>
    <mc:Fallback xmlns="">
      <p:transition advTm="49139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5" name="TextBox 7"/>
          <p:cNvSpPr txBox="1">
            <a:spLocks noChangeArrowheads="1"/>
          </p:cNvSpPr>
          <p:nvPr/>
        </p:nvSpPr>
        <p:spPr bwMode="auto">
          <a:xfrm>
            <a:off x="2602069" y="4678018"/>
            <a:ext cx="5036982" cy="297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1630" tIns="40815" rIns="81630" bIns="40815">
            <a:spAutoFit/>
          </a:bodyPr>
          <a:lstStyle/>
          <a:p>
            <a:r>
              <a:rPr lang="ru-RU" sz="1400" dirty="0"/>
              <a:t> М.И.Моро и др. «Математика», 1 класс, 2 часть</a:t>
            </a:r>
          </a:p>
        </p:txBody>
      </p:sp>
      <p:pic>
        <p:nvPicPr>
          <p:cNvPr id="7" name="Picture 3"/>
          <p:cNvPicPr>
            <a:picLocks noChangeArrowheads="1"/>
          </p:cNvPicPr>
          <p:nvPr/>
        </p:nvPicPr>
        <p:blipFill>
          <a:blip r:embed="rId3" cstate="print"/>
          <a:srcRect l="27316" t="16150" r="30233" b="9562"/>
          <a:stretch>
            <a:fillRect/>
          </a:stretch>
        </p:blipFill>
        <p:spPr bwMode="auto">
          <a:xfrm>
            <a:off x="4749801" y="563910"/>
            <a:ext cx="3780000" cy="4163090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4927600" y="3192156"/>
            <a:ext cx="2711450" cy="800100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30" tIns="40815" rIns="81630" bIns="40815" rtlCol="0" anchor="ctr"/>
          <a:lstStyle/>
          <a:p>
            <a:pPr algn="ctr"/>
            <a:endParaRPr lang="ru-RU"/>
          </a:p>
        </p:txBody>
      </p:sp>
      <p:pic>
        <p:nvPicPr>
          <p:cNvPr id="14" name="Picture 2"/>
          <p:cNvPicPr>
            <a:picLocks noChangeArrowheads="1"/>
          </p:cNvPicPr>
          <p:nvPr/>
        </p:nvPicPr>
        <p:blipFill>
          <a:blip r:embed="rId4" cstate="print"/>
          <a:srcRect l="31445" t="20747" r="33919" b="15213"/>
          <a:stretch>
            <a:fillRect/>
          </a:stretch>
        </p:blipFill>
        <p:spPr bwMode="auto">
          <a:xfrm>
            <a:off x="615951" y="563910"/>
            <a:ext cx="3816000" cy="4163090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754379" y="2973119"/>
            <a:ext cx="2750822" cy="33337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30" tIns="40815" rIns="81630" bIns="40815" rtlCol="0" anchor="ctr"/>
          <a:lstStyle/>
          <a:p>
            <a:pPr algn="ctr"/>
            <a:endParaRPr lang="ru-RU"/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>
            <a:off x="6863320" y="4348959"/>
            <a:ext cx="1872207" cy="378042"/>
          </a:xfrm>
          <a:prstGeom prst="wedgeRoundRectCallout">
            <a:avLst>
              <a:gd name="adj1" fmla="val -101443"/>
              <a:gd name="adj2" fmla="val -164205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81630" tIns="40815" rIns="81630" bIns="40815" rtlCol="0" anchor="ctr"/>
          <a:lstStyle/>
          <a:p>
            <a:pPr algn="ctr"/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Повышенный уровень</a:t>
            </a:r>
          </a:p>
        </p:txBody>
      </p:sp>
      <p:sp>
        <p:nvSpPr>
          <p:cNvPr id="18" name="Скругленная прямоугольная выноска 17"/>
          <p:cNvSpPr/>
          <p:nvPr/>
        </p:nvSpPr>
        <p:spPr>
          <a:xfrm>
            <a:off x="73670" y="2178701"/>
            <a:ext cx="1440160" cy="405480"/>
          </a:xfrm>
          <a:prstGeom prst="wedgeRoundRectCallout">
            <a:avLst>
              <a:gd name="adj1" fmla="val 55887"/>
              <a:gd name="adj2" fmla="val 147698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81630" tIns="40815" rIns="81630" bIns="40815" rtlCol="0" anchor="ctr"/>
          <a:lstStyle/>
          <a:p>
            <a:pPr algn="ctr"/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Базовый уровень</a:t>
            </a: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1004944" y="220567"/>
            <a:ext cx="7632847" cy="374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1630" tIns="40815" rIns="81630" bIns="40815">
            <a:spAutoFit/>
          </a:bodyPr>
          <a:lstStyle/>
          <a:p>
            <a:pPr algn="ctr"/>
            <a:r>
              <a:rPr lang="ru-RU" sz="1900" b="1" dirty="0">
                <a:solidFill>
                  <a:schemeClr val="tx2"/>
                </a:solidFill>
              </a:rPr>
              <a:t>РЕАЛИЗАЦИЯ ДИФФЕРЕНЦИРОВАННОГО ПОДХОДА</a:t>
            </a:r>
          </a:p>
        </p:txBody>
      </p:sp>
    </p:spTree>
    <p:extLst>
      <p:ext uri="{BB962C8B-B14F-4D97-AF65-F5344CB8AC3E}">
        <p14:creationId xmlns:p14="http://schemas.microsoft.com/office/powerpoint/2010/main" val="1524344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9"/>
          <p:cNvSpPr txBox="1">
            <a:spLocks noChangeArrowheads="1"/>
          </p:cNvSpPr>
          <p:nvPr/>
        </p:nvSpPr>
        <p:spPr bwMode="auto">
          <a:xfrm>
            <a:off x="874625" y="220567"/>
            <a:ext cx="7632847" cy="374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1630" tIns="40815" rIns="81630" bIns="40815">
            <a:spAutoFit/>
          </a:bodyPr>
          <a:lstStyle/>
          <a:p>
            <a:pPr algn="ctr"/>
            <a:r>
              <a:rPr lang="ru-RU" sz="1900" b="1" dirty="0">
                <a:solidFill>
                  <a:schemeClr val="tx2"/>
                </a:solidFill>
              </a:rPr>
              <a:t>РЕАЛИЗАЦИЯ ДИФФЕРЕНЦИРОВАННОГО ПОДХОДА</a:t>
            </a:r>
          </a:p>
        </p:txBody>
      </p:sp>
      <p:pic>
        <p:nvPicPr>
          <p:cNvPr id="4" name="Picture 3"/>
          <p:cNvPicPr>
            <a:picLocks noChangeArrowheads="1"/>
          </p:cNvPicPr>
          <p:nvPr/>
        </p:nvPicPr>
        <p:blipFill>
          <a:blip r:embed="rId3" cstate="print"/>
          <a:srcRect l="30404" t="15972" r="34049" b="18403"/>
          <a:stretch>
            <a:fillRect/>
          </a:stretch>
        </p:blipFill>
        <p:spPr bwMode="auto">
          <a:xfrm>
            <a:off x="4835975" y="563448"/>
            <a:ext cx="3780000" cy="4163090"/>
          </a:xfrm>
          <a:prstGeom prst="rect">
            <a:avLst/>
          </a:prstGeom>
          <a:ln w="19050"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Скругленный прямоугольник 4"/>
          <p:cNvSpPr/>
          <p:nvPr/>
        </p:nvSpPr>
        <p:spPr>
          <a:xfrm>
            <a:off x="5076056" y="2016587"/>
            <a:ext cx="2664296" cy="432048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30" tIns="40815" rIns="81630" bIns="40815"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076056" y="2448635"/>
            <a:ext cx="2664296" cy="500063"/>
          </a:xfrm>
          <a:prstGeom prst="roundRect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30" tIns="40815" rIns="81630" bIns="40815" rtlCol="0" anchor="ctr"/>
          <a:lstStyle/>
          <a:p>
            <a:pPr algn="ctr"/>
            <a:endParaRPr lang="ru-RU"/>
          </a:p>
        </p:txBody>
      </p:sp>
      <p:pic>
        <p:nvPicPr>
          <p:cNvPr id="7" name="Picture 3"/>
          <p:cNvPicPr>
            <a:picLocks noChangeArrowheads="1"/>
          </p:cNvPicPr>
          <p:nvPr/>
        </p:nvPicPr>
        <p:blipFill>
          <a:blip r:embed="rId4" cstate="print"/>
          <a:srcRect l="32226" t="19010" r="32227" b="14757"/>
          <a:stretch>
            <a:fillRect/>
          </a:stretch>
        </p:blipFill>
        <p:spPr bwMode="auto">
          <a:xfrm>
            <a:off x="815953" y="563910"/>
            <a:ext cx="3780000" cy="4163090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Скругленный прямоугольник 7"/>
          <p:cNvSpPr/>
          <p:nvPr/>
        </p:nvSpPr>
        <p:spPr>
          <a:xfrm>
            <a:off x="1979712" y="2935553"/>
            <a:ext cx="2616241" cy="324036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30" tIns="40815" rIns="81630" bIns="40815"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985869" y="3262962"/>
            <a:ext cx="2610084" cy="315562"/>
          </a:xfrm>
          <a:prstGeom prst="roundRect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30" tIns="40815" rIns="81630" bIns="40815"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540041" y="4662859"/>
            <a:ext cx="6048375" cy="297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630" tIns="40815" rIns="81630" bIns="40815">
            <a:spAutoFit/>
          </a:bodyPr>
          <a:lstStyle/>
          <a:p>
            <a:pPr eaLnBrk="1" hangingPunct="1"/>
            <a:r>
              <a:rPr lang="ru-RU" altLang="ru-RU" sz="1400" dirty="0"/>
              <a:t>«Математика»  М.И. Моро и др.  2 класс, 1 часть</a:t>
            </a:r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>
            <a:off x="7395874" y="1476527"/>
            <a:ext cx="1748127" cy="351474"/>
          </a:xfrm>
          <a:prstGeom prst="wedgeRoundRectCallout">
            <a:avLst>
              <a:gd name="adj1" fmla="val -73388"/>
              <a:gd name="adj2" fmla="val 101481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81630" tIns="40815" rIns="81630" bIns="40815" rtlCol="0" anchor="ctr"/>
          <a:lstStyle/>
          <a:p>
            <a:pPr algn="ctr"/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Базовый уровень</a:t>
            </a:r>
          </a:p>
        </p:txBody>
      </p:sp>
      <p:sp>
        <p:nvSpPr>
          <p:cNvPr id="13" name="Скругленная прямоугольная выноска 12"/>
          <p:cNvSpPr/>
          <p:nvPr/>
        </p:nvSpPr>
        <p:spPr>
          <a:xfrm>
            <a:off x="7271794" y="3042701"/>
            <a:ext cx="1872207" cy="378042"/>
          </a:xfrm>
          <a:prstGeom prst="wedgeRoundRectCallout">
            <a:avLst>
              <a:gd name="adj1" fmla="val -86562"/>
              <a:gd name="adj2" fmla="val -79100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81630" tIns="40815" rIns="81630" bIns="40815" rtlCol="0" anchor="ctr"/>
          <a:lstStyle/>
          <a:p>
            <a:pPr algn="ctr"/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Повышенный уровень</a:t>
            </a:r>
          </a:p>
        </p:txBody>
      </p:sp>
      <p:sp>
        <p:nvSpPr>
          <p:cNvPr id="15" name="Скругленная прямоугольная выноска 14"/>
          <p:cNvSpPr/>
          <p:nvPr/>
        </p:nvSpPr>
        <p:spPr>
          <a:xfrm>
            <a:off x="539552" y="2124599"/>
            <a:ext cx="1440160" cy="405480"/>
          </a:xfrm>
          <a:prstGeom prst="wedgeRoundRectCallout">
            <a:avLst>
              <a:gd name="adj1" fmla="val 55887"/>
              <a:gd name="adj2" fmla="val 147698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81630" tIns="40815" rIns="81630" bIns="40815" rtlCol="0" anchor="ctr"/>
          <a:lstStyle/>
          <a:p>
            <a:pPr algn="ctr"/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Базовый уровень</a:t>
            </a:r>
          </a:p>
        </p:txBody>
      </p:sp>
      <p:sp>
        <p:nvSpPr>
          <p:cNvPr id="17" name="Скругленная прямоугольная выноска 16"/>
          <p:cNvSpPr/>
          <p:nvPr/>
        </p:nvSpPr>
        <p:spPr>
          <a:xfrm>
            <a:off x="3995936" y="4090222"/>
            <a:ext cx="1440160" cy="432048"/>
          </a:xfrm>
          <a:prstGeom prst="wedgeRoundRectCallout">
            <a:avLst>
              <a:gd name="adj1" fmla="val -63823"/>
              <a:gd name="adj2" fmla="val -173540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81630" tIns="40815" rIns="81630" bIns="40815" rtlCol="0" anchor="ctr"/>
          <a:lstStyle/>
          <a:p>
            <a:pPr algn="ctr"/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Повышенный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61577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3"/>
          <p:cNvPicPr>
            <a:picLocks noChangeArrowheads="1"/>
          </p:cNvPicPr>
          <p:nvPr/>
        </p:nvPicPr>
        <p:blipFill rotWithShape="1">
          <a:blip r:embed="rId3" cstate="print"/>
          <a:srcRect l="16093" t="6304" r="1475" b="1679"/>
          <a:stretch/>
        </p:blipFill>
        <p:spPr bwMode="auto">
          <a:xfrm>
            <a:off x="647992" y="574449"/>
            <a:ext cx="3852000" cy="4103569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43" name="Picture 4"/>
          <p:cNvPicPr>
            <a:picLocks noChangeArrowheads="1"/>
          </p:cNvPicPr>
          <p:nvPr/>
        </p:nvPicPr>
        <p:blipFill rotWithShape="1">
          <a:blip r:embed="rId4" cstate="print"/>
          <a:srcRect t="6841" r="15230" b="1142"/>
          <a:stretch/>
        </p:blipFill>
        <p:spPr bwMode="auto">
          <a:xfrm>
            <a:off x="4716432" y="574449"/>
            <a:ext cx="3744000" cy="4103569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1445" name="Rectangle 11"/>
          <p:cNvSpPr>
            <a:spLocks noChangeArrowheads="1"/>
          </p:cNvSpPr>
          <p:nvPr/>
        </p:nvSpPr>
        <p:spPr bwMode="auto">
          <a:xfrm>
            <a:off x="2861812" y="4678018"/>
            <a:ext cx="4500500" cy="2977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81558" tIns="40779" rIns="81558" bIns="40779">
            <a:spAutoFit/>
          </a:bodyPr>
          <a:lstStyle/>
          <a:p>
            <a:r>
              <a:rPr lang="ru-RU" sz="1400" dirty="0"/>
              <a:t>М.И. Моро и др. «Математика», 1 класс, 2 часть </a:t>
            </a:r>
          </a:p>
        </p:txBody>
      </p:sp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1004944" y="220567"/>
            <a:ext cx="7632847" cy="374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1630" tIns="40815" rIns="81630" bIns="40815">
            <a:spAutoFit/>
          </a:bodyPr>
          <a:lstStyle/>
          <a:p>
            <a:pPr algn="ctr"/>
            <a:r>
              <a:rPr lang="ru-RU" sz="1900" b="1" dirty="0">
                <a:solidFill>
                  <a:schemeClr val="tx2"/>
                </a:solidFill>
              </a:rPr>
              <a:t>РЕАЛИЗАЦИЯ ДИФФЕРЕНЦИРОВАННОГО ПОДХОДА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881880" y="1319163"/>
            <a:ext cx="2044100" cy="216024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561" tIns="35780" rIns="71561" bIns="35780"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310894" y="1298193"/>
            <a:ext cx="2278258" cy="216024"/>
          </a:xfrm>
          <a:prstGeom prst="roundRect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561" tIns="35780" rIns="71561" bIns="35780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12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3"/>
          <p:cNvSpPr txBox="1">
            <a:spLocks/>
          </p:cNvSpPr>
          <p:nvPr/>
        </p:nvSpPr>
        <p:spPr>
          <a:xfrm>
            <a:off x="2286000" y="1047750"/>
            <a:ext cx="4380128" cy="3970984"/>
          </a:xfrm>
          <a:prstGeom prst="rect">
            <a:avLst/>
          </a:prstGeom>
          <a:ln w="12700">
            <a:noFill/>
            <a:miter lim="400000"/>
          </a:ln>
        </p:spPr>
        <p:txBody>
          <a:bodyPr wrap="square" lIns="27000" tIns="27000" rIns="27000" bIns="27000" anchor="t" anchorCtr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005493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algn="just">
              <a:spcAft>
                <a:spcPts val="900"/>
              </a:spcAft>
            </a:pPr>
            <a:r>
              <a:rPr lang="ru-RU" b="1" dirty="0">
                <a:solidFill>
                  <a:srgbClr val="002060"/>
                </a:solidFill>
                <a:latin typeface="Calibri" panose="020F0502020204030204"/>
              </a:rPr>
              <a:t>Новое в </a:t>
            </a:r>
            <a:r>
              <a:rPr lang="ru-RU" b="1" dirty="0" smtClean="0">
                <a:solidFill>
                  <a:srgbClr val="002060"/>
                </a:solidFill>
                <a:latin typeface="Calibri" panose="020F0502020204030204"/>
              </a:rPr>
              <a:t>учебниках:</a:t>
            </a:r>
            <a:endParaRPr lang="ru-RU" b="1" dirty="0">
              <a:solidFill>
                <a:srgbClr val="002060"/>
              </a:solidFill>
              <a:latin typeface="Calibri" panose="020F0502020204030204"/>
            </a:endParaRPr>
          </a:p>
          <a:p>
            <a:pPr marL="285750" indent="-285750" algn="just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</a:rPr>
              <a:t>В </a:t>
            </a:r>
            <a:r>
              <a:rPr lang="ru-RU" dirty="0">
                <a:solidFill>
                  <a:srgbClr val="002060"/>
                </a:solidFill>
              </a:rPr>
              <a:t>геометрический  материал  </a:t>
            </a:r>
            <a:r>
              <a:rPr lang="ru-RU" dirty="0" smtClean="0">
                <a:solidFill>
                  <a:srgbClr val="002060"/>
                </a:solidFill>
              </a:rPr>
              <a:t>учебников добавлена новая тема: </a:t>
            </a:r>
            <a:r>
              <a:rPr lang="ru-RU" dirty="0">
                <a:solidFill>
                  <a:srgbClr val="002060"/>
                </a:solidFill>
              </a:rPr>
              <a:t>«Осевая </a:t>
            </a:r>
            <a:r>
              <a:rPr lang="ru-RU" dirty="0" smtClean="0">
                <a:solidFill>
                  <a:srgbClr val="002060"/>
                </a:solidFill>
              </a:rPr>
              <a:t>симметрия».</a:t>
            </a:r>
          </a:p>
          <a:p>
            <a:pPr marL="285750" indent="-285750" algn="just">
              <a:spcAft>
                <a:spcPts val="900"/>
              </a:spcAft>
              <a:buFont typeface="Arial" panose="020B0604020202020204" pitchFamily="34" charset="0"/>
              <a:buChar char="•"/>
            </a:pPr>
            <a:endParaRPr lang="ru-RU" sz="500" dirty="0">
              <a:solidFill>
                <a:srgbClr val="002060"/>
              </a:solidFill>
            </a:endParaRPr>
          </a:p>
          <a:p>
            <a:pPr marL="285750" indent="-285750" algn="just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</a:rPr>
              <a:t>Добавлены задания на распознавание проекций предметов окружающего мира и пространственных фигур на плоскость.</a:t>
            </a:r>
          </a:p>
          <a:p>
            <a:pPr marL="285750" indent="-285750" algn="just">
              <a:spcAft>
                <a:spcPts val="900"/>
              </a:spcAft>
              <a:buFont typeface="Arial" panose="020B0604020202020204" pitchFamily="34" charset="0"/>
              <a:buChar char="•"/>
            </a:pPr>
            <a:endParaRPr lang="ru-RU" sz="500" dirty="0">
              <a:solidFill>
                <a:srgbClr val="002060"/>
              </a:solidFill>
            </a:endParaRPr>
          </a:p>
          <a:p>
            <a:pPr marL="285750" indent="-285750" algn="just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</a:rPr>
              <a:t>Часть </a:t>
            </a:r>
            <a:r>
              <a:rPr lang="ru-RU" dirty="0">
                <a:solidFill>
                  <a:srgbClr val="002060"/>
                </a:solidFill>
              </a:rPr>
              <a:t>геометрического </a:t>
            </a:r>
            <a:r>
              <a:rPr lang="ru-RU" dirty="0" smtClean="0">
                <a:solidFill>
                  <a:srgbClr val="002060"/>
                </a:solidFill>
              </a:rPr>
              <a:t>материала перенесена </a:t>
            </a:r>
            <a:r>
              <a:rPr lang="ru-RU" dirty="0">
                <a:solidFill>
                  <a:srgbClr val="002060"/>
                </a:solidFill>
              </a:rPr>
              <a:t>на более ранний срок изучения: </a:t>
            </a:r>
            <a:r>
              <a:rPr lang="ru-RU" dirty="0" smtClean="0">
                <a:solidFill>
                  <a:srgbClr val="002060"/>
                </a:solidFill>
              </a:rPr>
              <a:t>понятия  </a:t>
            </a:r>
            <a:r>
              <a:rPr lang="ru-RU" dirty="0">
                <a:solidFill>
                  <a:srgbClr val="002060"/>
                </a:solidFill>
              </a:rPr>
              <a:t>прямого угла, прямоугольника,  квадрата, </a:t>
            </a:r>
            <a:r>
              <a:rPr lang="ru-RU" dirty="0" smtClean="0">
                <a:solidFill>
                  <a:srgbClr val="002060"/>
                </a:solidFill>
              </a:rPr>
              <a:t>круга вводятся в 1 классе.</a:t>
            </a:r>
          </a:p>
          <a:p>
            <a:pPr marL="285750" indent="-285750" algn="just">
              <a:spcAft>
                <a:spcPts val="900"/>
              </a:spcAft>
              <a:buFont typeface="Arial" panose="020B0604020202020204" pitchFamily="34" charset="0"/>
              <a:buChar char="•"/>
            </a:pPr>
            <a:endParaRPr lang="ru-RU" dirty="0">
              <a:solidFill>
                <a:srgbClr val="002060"/>
              </a:solidFill>
              <a:latin typeface="Calibri" panose="020F0502020204030204"/>
            </a:endParaRPr>
          </a:p>
          <a:p>
            <a:pPr marL="285750" indent="-285750" algn="just">
              <a:spcAft>
                <a:spcPts val="900"/>
              </a:spcAft>
              <a:buFont typeface="Arial" panose="020B0604020202020204" pitchFamily="34" charset="0"/>
              <a:buChar char="•"/>
            </a:pPr>
            <a:endParaRPr lang="ru-RU" dirty="0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11" name="Прямоугольник 24"/>
          <p:cNvSpPr>
            <a:spLocks noChangeArrowheads="1"/>
          </p:cNvSpPr>
          <p:nvPr/>
        </p:nvSpPr>
        <p:spPr bwMode="auto">
          <a:xfrm>
            <a:off x="1494113" y="242668"/>
            <a:ext cx="6546838" cy="721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4347" tIns="37174" rIns="74347" bIns="37174">
            <a:spAutoFit/>
          </a:bodyPr>
          <a:lstStyle/>
          <a:p>
            <a:pPr algn="ctr"/>
            <a:r>
              <a:rPr lang="ru-RU" altLang="ru-RU" sz="2100" b="1" dirty="0">
                <a:solidFill>
                  <a:srgbClr val="294790"/>
                </a:solidFill>
                <a:cs typeface="Arial" panose="020B0604020202020204" pitchFamily="34" charset="0"/>
              </a:rPr>
              <a:t>Завершенная предметная линия</a:t>
            </a:r>
            <a:r>
              <a:rPr lang="ru-RU" sz="2100" b="1" dirty="0">
                <a:solidFill>
                  <a:srgbClr val="294790"/>
                </a:solidFill>
                <a:cs typeface="Arial" panose="020B0604020202020204" pitchFamily="34" charset="0"/>
              </a:rPr>
              <a:t> «Математика» </a:t>
            </a:r>
            <a:endParaRPr lang="en-US" sz="2100" b="1" dirty="0">
              <a:solidFill>
                <a:srgbClr val="294790"/>
              </a:solidFill>
              <a:cs typeface="Arial" panose="020B0604020202020204" pitchFamily="34" charset="0"/>
            </a:endParaRPr>
          </a:p>
          <a:p>
            <a:pPr algn="ctr"/>
            <a:r>
              <a:rPr lang="ru-RU" altLang="ru-RU" sz="2100" b="1" dirty="0">
                <a:solidFill>
                  <a:srgbClr val="294790"/>
                </a:solidFill>
                <a:cs typeface="Arial" panose="020B0604020202020204" pitchFamily="34" charset="0"/>
              </a:rPr>
              <a:t>Авт. М.И. Моро, С.И. Волкова и др</a:t>
            </a:r>
            <a:r>
              <a:rPr lang="ru-RU" altLang="ru-RU" sz="2100" b="1" dirty="0">
                <a:solidFill>
                  <a:srgbClr val="2947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14" name="Picture 3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8675" y="3516075"/>
            <a:ext cx="942525" cy="1260000"/>
          </a:xfrm>
          <a:prstGeom prst="rect">
            <a:avLst/>
          </a:prstGeom>
          <a:ln>
            <a:noFill/>
          </a:ln>
          <a:effectLst>
            <a:outerShdw blurRad="127000" dist="50800" dir="2700000" algn="tl" rotWithShape="0">
              <a:srgbClr val="333333">
                <a:alpha val="60000"/>
              </a:srgbClr>
            </a:outerShdw>
          </a:effectLst>
        </p:spPr>
      </p:pic>
      <p:pic>
        <p:nvPicPr>
          <p:cNvPr id="23" name="Picture 3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47163" y="1648614"/>
            <a:ext cx="942525" cy="1260000"/>
          </a:xfrm>
          <a:prstGeom prst="rect">
            <a:avLst/>
          </a:prstGeom>
          <a:ln>
            <a:noFill/>
          </a:ln>
          <a:effectLst>
            <a:outerShdw blurRad="127000" dist="50800" dir="2700000" algn="tl" rotWithShape="0">
              <a:srgbClr val="333333">
                <a:alpha val="60000"/>
              </a:srgbClr>
            </a:outerShdw>
          </a:effectLst>
        </p:spPr>
      </p:pic>
      <p:pic>
        <p:nvPicPr>
          <p:cNvPr id="24" name="Picture 3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56614" y="1195075"/>
            <a:ext cx="974371" cy="1260000"/>
          </a:xfrm>
          <a:prstGeom prst="rect">
            <a:avLst/>
          </a:prstGeom>
          <a:ln>
            <a:noFill/>
          </a:ln>
          <a:effectLst>
            <a:outerShdw blurRad="127000" dist="50800" dir="2700000" algn="tl" rotWithShape="0">
              <a:srgbClr val="333333">
                <a:alpha val="60000"/>
              </a:srgbClr>
            </a:outerShdw>
          </a:effectLst>
        </p:spPr>
      </p:pic>
      <p:pic>
        <p:nvPicPr>
          <p:cNvPr id="25" name="Picture 37" descr="C:\Documents and Settings\DStavtseva\Мои документы\Downloads\23525f43-fc43-11e3-a3fe-0050569c7d18.jpg"/>
          <p:cNvPicPr preferRelativeResize="0"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42365" y="3486150"/>
            <a:ext cx="989234" cy="1260000"/>
          </a:xfrm>
          <a:prstGeom prst="rect">
            <a:avLst/>
          </a:prstGeom>
          <a:ln>
            <a:noFill/>
          </a:ln>
          <a:effectLst>
            <a:outerShdw blurRad="127000" dist="50800" dir="2700000" algn="tl" rotWithShape="0">
              <a:srgbClr val="333333">
                <a:alpha val="60000"/>
              </a:srgbClr>
            </a:outerShdw>
          </a:effectLst>
        </p:spPr>
      </p:pic>
      <p:pic>
        <p:nvPicPr>
          <p:cNvPr id="27" name="Picture 3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38675" y="1783210"/>
            <a:ext cx="961632" cy="1260000"/>
          </a:xfrm>
          <a:prstGeom prst="rect">
            <a:avLst/>
          </a:prstGeom>
          <a:ln>
            <a:noFill/>
          </a:ln>
          <a:effectLst>
            <a:outerShdw blurRad="127000" dist="50800" dir="2700000" algn="tl" rotWithShape="0">
              <a:srgbClr val="333333">
                <a:alpha val="60000"/>
              </a:srgbClr>
            </a:outerShdw>
          </a:effectLst>
        </p:spPr>
      </p:pic>
      <p:pic>
        <p:nvPicPr>
          <p:cNvPr id="28" name="Picture 2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32" y="1332432"/>
            <a:ext cx="980741" cy="1260000"/>
          </a:xfrm>
          <a:prstGeom prst="rect">
            <a:avLst/>
          </a:prstGeom>
          <a:ln>
            <a:noFill/>
          </a:ln>
          <a:effectLst>
            <a:outerShdw blurRad="127000" dist="50800" dir="2700000" algn="tl" rotWithShape="0">
              <a:srgbClr val="333333">
                <a:alpha val="60000"/>
              </a:srgbClr>
            </a:outerShdw>
          </a:effectLst>
        </p:spPr>
      </p:pic>
      <p:pic>
        <p:nvPicPr>
          <p:cNvPr id="29" name="Picture 3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132" y="3238500"/>
            <a:ext cx="974368" cy="1260000"/>
          </a:xfrm>
          <a:prstGeom prst="rect">
            <a:avLst/>
          </a:prstGeom>
          <a:ln>
            <a:noFill/>
          </a:ln>
          <a:effectLst>
            <a:outerShdw blurRad="127000" dist="50800" dir="2700000" algn="tl" rotWithShape="0">
              <a:srgbClr val="333333">
                <a:alpha val="60000"/>
              </a:srgbClr>
            </a:outerShdw>
          </a:effectLst>
        </p:spPr>
      </p:pic>
      <p:pic>
        <p:nvPicPr>
          <p:cNvPr id="30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46005" y="3106125"/>
            <a:ext cx="984980" cy="1260000"/>
          </a:xfrm>
          <a:prstGeom prst="rect">
            <a:avLst/>
          </a:prstGeom>
          <a:ln>
            <a:noFill/>
          </a:ln>
          <a:effectLst>
            <a:outerShdw blurRad="127000" dist="50800" dir="2700000" algn="tl" rotWithShape="0">
              <a:srgbClr val="333333">
                <a:alpha val="6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083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24"/>
          <p:cNvSpPr>
            <a:spLocks noChangeArrowheads="1"/>
          </p:cNvSpPr>
          <p:nvPr/>
        </p:nvSpPr>
        <p:spPr bwMode="auto">
          <a:xfrm>
            <a:off x="569655" y="242669"/>
            <a:ext cx="8040951" cy="767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4336" tIns="37169" rIns="74336" bIns="37169">
            <a:spAutoFit/>
          </a:bodyPr>
          <a:lstStyle/>
          <a:p>
            <a:pPr algn="ctr"/>
            <a:r>
              <a:rPr lang="ru-RU" sz="2400" b="1" dirty="0">
                <a:solidFill>
                  <a:srgbClr val="294790"/>
                </a:solidFill>
                <a:cs typeface="Arial" panose="020B0604020202020204" pitchFamily="34" charset="0"/>
              </a:rPr>
              <a:t>Система заданий по теме «Осевая симметрия» </a:t>
            </a:r>
            <a:endParaRPr lang="en-US" sz="2400" b="1" dirty="0">
              <a:solidFill>
                <a:srgbClr val="294790"/>
              </a:solidFill>
              <a:cs typeface="Arial" panose="020B0604020202020204" pitchFamily="34" charset="0"/>
            </a:endParaRPr>
          </a:p>
          <a:p>
            <a:pPr algn="ctr"/>
            <a:r>
              <a:rPr lang="ru-RU" altLang="ru-RU" sz="2100" b="1" dirty="0">
                <a:solidFill>
                  <a:srgbClr val="2947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848601" y="4488418"/>
            <a:ext cx="895025" cy="369318"/>
          </a:xfrm>
          <a:prstGeom prst="rect">
            <a:avLst/>
          </a:prstGeom>
          <a:noFill/>
        </p:spPr>
        <p:txBody>
          <a:bodyPr wrap="none" lIns="91426" tIns="45713" rIns="91426" bIns="45713" rtlCol="0">
            <a:spAutoFit/>
          </a:bodyPr>
          <a:lstStyle/>
          <a:p>
            <a:r>
              <a:rPr lang="ru-RU" b="1" dirty="0" smtClean="0">
                <a:solidFill>
                  <a:srgbClr val="294790"/>
                </a:solidFill>
                <a:cs typeface="Arial" panose="020B0604020202020204" pitchFamily="34" charset="0"/>
              </a:rPr>
              <a:t>2 </a:t>
            </a:r>
            <a:r>
              <a:rPr lang="ru-RU" b="1" dirty="0">
                <a:solidFill>
                  <a:srgbClr val="294790"/>
                </a:solidFill>
                <a:cs typeface="Arial" panose="020B0604020202020204" pitchFamily="34" charset="0"/>
              </a:rPr>
              <a:t>класс</a:t>
            </a:r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39" t="26698" r="31717" b="46605"/>
          <a:stretch/>
        </p:blipFill>
        <p:spPr bwMode="auto">
          <a:xfrm>
            <a:off x="2056209" y="2040418"/>
            <a:ext cx="3535347" cy="2448000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40" t="50455" r="31675" b="19898"/>
          <a:stretch/>
        </p:blipFill>
        <p:spPr bwMode="auto">
          <a:xfrm>
            <a:off x="-43093" y="992669"/>
            <a:ext cx="3561159" cy="2752724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46390" r="43750" b="26126"/>
          <a:stretch/>
        </p:blipFill>
        <p:spPr bwMode="auto">
          <a:xfrm>
            <a:off x="5591556" y="1229758"/>
            <a:ext cx="3274682" cy="2304000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-23522" y="1951819"/>
            <a:ext cx="2625137" cy="131259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561" tIns="35780" rIns="71561" bIns="35780"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003022" y="2718699"/>
            <a:ext cx="534317" cy="146948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561" tIns="35780" rIns="71561" bIns="35780"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099558" y="4188188"/>
            <a:ext cx="2903464" cy="27220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561" tIns="35780" rIns="71561" bIns="35780"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663190" y="1174114"/>
            <a:ext cx="791732" cy="235964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561" tIns="35780" rIns="71561" bIns="35780"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926640" y="3264418"/>
            <a:ext cx="2939598" cy="27220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561" tIns="35780" rIns="71561" bIns="35780"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591556" y="1298193"/>
            <a:ext cx="807826" cy="181237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561" tIns="35780" rIns="71561" bIns="35780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0557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24"/>
          <p:cNvSpPr>
            <a:spLocks noChangeArrowheads="1"/>
          </p:cNvSpPr>
          <p:nvPr/>
        </p:nvSpPr>
        <p:spPr bwMode="auto">
          <a:xfrm>
            <a:off x="526791" y="242669"/>
            <a:ext cx="7964750" cy="767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4336" tIns="37169" rIns="74336" bIns="37169">
            <a:spAutoFit/>
          </a:bodyPr>
          <a:lstStyle/>
          <a:p>
            <a:pPr algn="ctr"/>
            <a:r>
              <a:rPr lang="ru-RU" sz="2400" b="1" dirty="0">
                <a:solidFill>
                  <a:srgbClr val="294790"/>
                </a:solidFill>
                <a:cs typeface="Arial" panose="020B0604020202020204" pitchFamily="34" charset="0"/>
              </a:rPr>
              <a:t>Система заданий по теме «Осевая симметрия»</a:t>
            </a:r>
            <a:r>
              <a:rPr lang="ru-RU" sz="2100" b="1" dirty="0">
                <a:solidFill>
                  <a:srgbClr val="294790"/>
                </a:solidFill>
                <a:cs typeface="Arial" panose="020B0604020202020204" pitchFamily="34" charset="0"/>
              </a:rPr>
              <a:t> </a:t>
            </a:r>
            <a:endParaRPr lang="en-US" sz="2100" b="1" dirty="0">
              <a:solidFill>
                <a:srgbClr val="294790"/>
              </a:solidFill>
              <a:cs typeface="Arial" panose="020B0604020202020204" pitchFamily="34" charset="0"/>
            </a:endParaRPr>
          </a:p>
          <a:p>
            <a:pPr algn="ctr"/>
            <a:r>
              <a:rPr lang="ru-RU" altLang="ru-RU" sz="2100" b="1" dirty="0">
                <a:solidFill>
                  <a:srgbClr val="2947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07494" y="698832"/>
            <a:ext cx="895025" cy="369318"/>
          </a:xfrm>
          <a:prstGeom prst="rect">
            <a:avLst/>
          </a:prstGeom>
          <a:noFill/>
        </p:spPr>
        <p:txBody>
          <a:bodyPr wrap="none" lIns="91426" tIns="45713" rIns="91426" bIns="45713" rtlCol="0">
            <a:spAutoFit/>
          </a:bodyPr>
          <a:lstStyle/>
          <a:p>
            <a:r>
              <a:rPr lang="ru-RU" b="1" dirty="0" smtClean="0">
                <a:solidFill>
                  <a:srgbClr val="294790"/>
                </a:solidFill>
                <a:cs typeface="Arial" panose="020B0604020202020204" pitchFamily="34" charset="0"/>
              </a:rPr>
              <a:t>3 </a:t>
            </a:r>
            <a:r>
              <a:rPr lang="ru-RU" b="1" dirty="0">
                <a:solidFill>
                  <a:srgbClr val="294790"/>
                </a:solidFill>
                <a:cs typeface="Arial" panose="020B0604020202020204" pitchFamily="34" charset="0"/>
              </a:rPr>
              <a:t>класс</a:t>
            </a:r>
            <a:endParaRPr lang="ru-RU" dirty="0"/>
          </a:p>
        </p:txBody>
      </p:sp>
      <p:pic>
        <p:nvPicPr>
          <p:cNvPr id="6146" name="Picture 2"/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9" t="53602" r="43107" b="24747"/>
          <a:stretch/>
        </p:blipFill>
        <p:spPr bwMode="auto">
          <a:xfrm>
            <a:off x="4453698" y="1009785"/>
            <a:ext cx="3540143" cy="17949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26" t="44410" r="42615" b="24898"/>
          <a:stretch/>
        </p:blipFill>
        <p:spPr bwMode="auto">
          <a:xfrm>
            <a:off x="789218" y="700123"/>
            <a:ext cx="3540143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90" t="31594" r="35294" b="53010"/>
          <a:stretch/>
        </p:blipFill>
        <p:spPr bwMode="auto">
          <a:xfrm>
            <a:off x="77059" y="3333749"/>
            <a:ext cx="3355439" cy="1573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710439" y="3389736"/>
            <a:ext cx="895025" cy="369318"/>
          </a:xfrm>
          <a:prstGeom prst="rect">
            <a:avLst/>
          </a:prstGeom>
          <a:noFill/>
        </p:spPr>
        <p:txBody>
          <a:bodyPr wrap="none" lIns="91426" tIns="45713" rIns="91426" bIns="45713" rtlCol="0">
            <a:spAutoFit/>
          </a:bodyPr>
          <a:lstStyle/>
          <a:p>
            <a:r>
              <a:rPr lang="ru-RU" b="1" dirty="0" smtClean="0">
                <a:solidFill>
                  <a:srgbClr val="294790"/>
                </a:solidFill>
                <a:cs typeface="Arial" panose="020B0604020202020204" pitchFamily="34" charset="0"/>
              </a:rPr>
              <a:t>4 </a:t>
            </a:r>
            <a:r>
              <a:rPr lang="ru-RU" b="1" dirty="0">
                <a:solidFill>
                  <a:srgbClr val="294790"/>
                </a:solidFill>
                <a:cs typeface="Arial" panose="020B0604020202020204" pitchFamily="34" charset="0"/>
              </a:rPr>
              <a:t>класс</a:t>
            </a:r>
            <a:endParaRPr lang="ru-RU" dirty="0"/>
          </a:p>
        </p:txBody>
      </p:sp>
      <p:pic>
        <p:nvPicPr>
          <p:cNvPr id="6150" name="Picture 6"/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1" t="62615" r="30973" b="25437"/>
          <a:stretch/>
        </p:blipFill>
        <p:spPr bwMode="auto">
          <a:xfrm>
            <a:off x="3525233" y="3709199"/>
            <a:ext cx="4094252" cy="115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17" t="33519" r="30239" b="49104"/>
          <a:stretch/>
        </p:blipFill>
        <p:spPr bwMode="auto">
          <a:xfrm>
            <a:off x="7745628" y="3133199"/>
            <a:ext cx="1136590" cy="172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77059" y="3333750"/>
            <a:ext cx="3355439" cy="1527448"/>
          </a:xfrm>
          <a:prstGeom prst="roundRect">
            <a:avLst>
              <a:gd name="adj" fmla="val 7618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561" tIns="35780" rIns="71561" bIns="35780"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881819" y="3214723"/>
            <a:ext cx="923617" cy="164647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561" tIns="35780" rIns="71561" bIns="35780"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088397" y="2525858"/>
            <a:ext cx="2856078" cy="27220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561" tIns="35780" rIns="71561" bIns="35780"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509166" y="1284371"/>
            <a:ext cx="812903" cy="122766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561" tIns="35780" rIns="71561" bIns="35780"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257933" y="2580468"/>
            <a:ext cx="3067769" cy="63425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561" tIns="35780" rIns="71561" bIns="35780"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77528" y="790332"/>
            <a:ext cx="738894" cy="163603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561" tIns="35780" rIns="71561" bIns="35780"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577581" y="3709199"/>
            <a:ext cx="1011572" cy="115200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561" tIns="35780" rIns="71561" bIns="35780"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555076" y="3706711"/>
            <a:ext cx="3022504" cy="39076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561" tIns="35780" rIns="71561" bIns="35780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799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24"/>
          <p:cNvSpPr>
            <a:spLocks noChangeArrowheads="1"/>
          </p:cNvSpPr>
          <p:nvPr/>
        </p:nvSpPr>
        <p:spPr bwMode="auto">
          <a:xfrm>
            <a:off x="-107664" y="218957"/>
            <a:ext cx="8895556" cy="1106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4336" tIns="37169" rIns="74336" bIns="37169">
            <a:spAutoFit/>
          </a:bodyPr>
          <a:lstStyle/>
          <a:p>
            <a:pPr algn="ctr"/>
            <a:r>
              <a:rPr lang="ru-RU" sz="2300" b="1" dirty="0">
                <a:solidFill>
                  <a:srgbClr val="294790"/>
                </a:solidFill>
                <a:cs typeface="Arial" panose="020B0604020202020204" pitchFamily="34" charset="0"/>
              </a:rPr>
              <a:t>Задания на распознавание проекций</a:t>
            </a:r>
          </a:p>
          <a:p>
            <a:pPr algn="ctr"/>
            <a:r>
              <a:rPr lang="ru-RU" sz="2300" b="1" dirty="0">
                <a:solidFill>
                  <a:srgbClr val="294790"/>
                </a:solidFill>
                <a:cs typeface="Arial" panose="020B0604020202020204" pitchFamily="34" charset="0"/>
              </a:rPr>
              <a:t>предметов окружающего мира  и пространственных фигур </a:t>
            </a:r>
            <a:endParaRPr lang="en-US" sz="2300" b="1" dirty="0">
              <a:solidFill>
                <a:srgbClr val="294790"/>
              </a:solidFill>
              <a:cs typeface="Arial" panose="020B0604020202020204" pitchFamily="34" charset="0"/>
            </a:endParaRPr>
          </a:p>
          <a:p>
            <a:pPr algn="ctr"/>
            <a:r>
              <a:rPr lang="ru-RU" altLang="ru-RU" sz="2100" b="1" dirty="0">
                <a:solidFill>
                  <a:srgbClr val="2947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57948" y="4488418"/>
            <a:ext cx="895025" cy="369318"/>
          </a:xfrm>
          <a:prstGeom prst="rect">
            <a:avLst/>
          </a:prstGeom>
          <a:noFill/>
        </p:spPr>
        <p:txBody>
          <a:bodyPr wrap="none" lIns="91426" tIns="45713" rIns="91426" bIns="45713" rtlCol="0">
            <a:spAutoFit/>
          </a:bodyPr>
          <a:lstStyle/>
          <a:p>
            <a:r>
              <a:rPr lang="ru-RU" b="1" dirty="0">
                <a:solidFill>
                  <a:srgbClr val="294790"/>
                </a:solidFill>
                <a:cs typeface="Arial" panose="020B0604020202020204" pitchFamily="34" charset="0"/>
              </a:rPr>
              <a:t>2</a:t>
            </a:r>
            <a:r>
              <a:rPr lang="ru-RU" b="1" dirty="0" smtClean="0">
                <a:solidFill>
                  <a:srgbClr val="294790"/>
                </a:solidFill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rgbClr val="294790"/>
                </a:solidFill>
                <a:cs typeface="Arial" panose="020B0604020202020204" pitchFamily="34" charset="0"/>
              </a:rPr>
              <a:t>класс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8163816" y="4488418"/>
            <a:ext cx="895025" cy="369318"/>
          </a:xfrm>
          <a:prstGeom prst="rect">
            <a:avLst/>
          </a:prstGeom>
          <a:noFill/>
        </p:spPr>
        <p:txBody>
          <a:bodyPr wrap="none" lIns="91426" tIns="45713" rIns="91426" bIns="45713" rtlCol="0">
            <a:spAutoFit/>
          </a:bodyPr>
          <a:lstStyle/>
          <a:p>
            <a:r>
              <a:rPr lang="ru-RU" b="1" dirty="0" smtClean="0">
                <a:solidFill>
                  <a:srgbClr val="294790"/>
                </a:solidFill>
                <a:cs typeface="Arial" panose="020B0604020202020204" pitchFamily="34" charset="0"/>
              </a:rPr>
              <a:t>3 </a:t>
            </a:r>
            <a:r>
              <a:rPr lang="ru-RU" b="1" dirty="0">
                <a:solidFill>
                  <a:srgbClr val="294790"/>
                </a:solidFill>
                <a:cs typeface="Arial" panose="020B0604020202020204" pitchFamily="34" charset="0"/>
              </a:rPr>
              <a:t>класс</a:t>
            </a:r>
            <a:endParaRPr lang="ru-RU" dirty="0"/>
          </a:p>
        </p:txBody>
      </p:sp>
      <p:pic>
        <p:nvPicPr>
          <p:cNvPr id="3075" name="Picture 3"/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90" t="62385" r="42371" b="21613"/>
          <a:stretch/>
        </p:blipFill>
        <p:spPr bwMode="auto">
          <a:xfrm>
            <a:off x="4943195" y="2619759"/>
            <a:ext cx="4155819" cy="1872000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8" t="59235" r="39247" b="25322"/>
          <a:stretch/>
        </p:blipFill>
        <p:spPr bwMode="auto">
          <a:xfrm>
            <a:off x="1185401" y="2616418"/>
            <a:ext cx="3755629" cy="1872000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46" t="54186" r="30804" b="27687"/>
          <a:stretch/>
        </p:blipFill>
        <p:spPr bwMode="auto">
          <a:xfrm>
            <a:off x="77059" y="2657476"/>
            <a:ext cx="1085147" cy="1819275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0" t="58315" r="31250" b="27455"/>
          <a:stretch/>
        </p:blipFill>
        <p:spPr bwMode="auto">
          <a:xfrm>
            <a:off x="2600622" y="1055550"/>
            <a:ext cx="3952957" cy="1440000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553580" y="2190750"/>
            <a:ext cx="895025" cy="369318"/>
          </a:xfrm>
          <a:prstGeom prst="rect">
            <a:avLst/>
          </a:prstGeom>
          <a:noFill/>
        </p:spPr>
        <p:txBody>
          <a:bodyPr wrap="none" lIns="91426" tIns="45713" rIns="91426" bIns="45713" rtlCol="0">
            <a:spAutoFit/>
          </a:bodyPr>
          <a:lstStyle/>
          <a:p>
            <a:r>
              <a:rPr lang="ru-RU" b="1" dirty="0" smtClean="0">
                <a:solidFill>
                  <a:srgbClr val="294790"/>
                </a:solidFill>
                <a:cs typeface="Arial" panose="020B0604020202020204" pitchFamily="34" charset="0"/>
              </a:rPr>
              <a:t>1 </a:t>
            </a:r>
            <a:r>
              <a:rPr lang="ru-RU" b="1" dirty="0">
                <a:solidFill>
                  <a:srgbClr val="294790"/>
                </a:solidFill>
                <a:cs typeface="Arial" panose="020B0604020202020204" pitchFamily="34" charset="0"/>
              </a:rPr>
              <a:t>класс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7616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24"/>
          <p:cNvSpPr>
            <a:spLocks noChangeArrowheads="1"/>
          </p:cNvSpPr>
          <p:nvPr/>
        </p:nvSpPr>
        <p:spPr bwMode="auto">
          <a:xfrm>
            <a:off x="1" y="213415"/>
            <a:ext cx="9153525" cy="1675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4336" tIns="37169" rIns="74336" bIns="37169">
            <a:spAutoFit/>
          </a:bodyPr>
          <a:lstStyle/>
          <a:p>
            <a:pPr algn="ctr"/>
            <a:r>
              <a:rPr lang="ru-RU" sz="2100" b="1" dirty="0">
                <a:solidFill>
                  <a:srgbClr val="294790"/>
                </a:solidFill>
                <a:cs typeface="Arial" panose="020B0604020202020204" pitchFamily="34" charset="0"/>
              </a:rPr>
              <a:t>М.И. Моро, С.И. Волкова, С.В. Степанова</a:t>
            </a:r>
          </a:p>
          <a:p>
            <a:r>
              <a:rPr lang="ru-RU" sz="2000" b="1" dirty="0">
                <a:solidFill>
                  <a:srgbClr val="294790"/>
                </a:solidFill>
                <a:cs typeface="Arial" panose="020B0604020202020204" pitchFamily="34" charset="0"/>
              </a:rPr>
              <a:t>«Математика. 1 класс. Часть 1»             «Математика. 1 класс. Часть 2»</a:t>
            </a:r>
          </a:p>
          <a:p>
            <a:pPr algn="ctr"/>
            <a:endParaRPr lang="ru-RU" sz="2100" b="1" dirty="0">
              <a:solidFill>
                <a:srgbClr val="294790"/>
              </a:solidFill>
              <a:cs typeface="Arial" panose="020B0604020202020204" pitchFamily="34" charset="0"/>
            </a:endParaRPr>
          </a:p>
          <a:p>
            <a:pPr algn="ctr"/>
            <a:r>
              <a:rPr lang="ru-RU" sz="2100" b="1" dirty="0">
                <a:solidFill>
                  <a:srgbClr val="294790"/>
                </a:solidFill>
                <a:cs typeface="Arial" panose="020B0604020202020204" pitchFamily="34" charset="0"/>
              </a:rPr>
              <a:t> </a:t>
            </a:r>
            <a:endParaRPr lang="en-US" sz="2100" b="1" dirty="0">
              <a:solidFill>
                <a:srgbClr val="294790"/>
              </a:solidFill>
              <a:cs typeface="Arial" panose="020B0604020202020204" pitchFamily="34" charset="0"/>
            </a:endParaRPr>
          </a:p>
          <a:p>
            <a:pPr algn="ctr"/>
            <a:r>
              <a:rPr lang="ru-RU" altLang="ru-RU" sz="2100" b="1" dirty="0">
                <a:solidFill>
                  <a:srgbClr val="2947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053" name="Picture 5"/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86" t="18821" r="30245" b="11217"/>
          <a:stretch/>
        </p:blipFill>
        <p:spPr bwMode="auto">
          <a:xfrm>
            <a:off x="29612" y="924996"/>
            <a:ext cx="3386223" cy="3996000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6" t="26952" r="43542" b="20111"/>
          <a:stretch/>
        </p:blipFill>
        <p:spPr bwMode="auto">
          <a:xfrm>
            <a:off x="3510470" y="805032"/>
            <a:ext cx="3170736" cy="3996000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49" t="18275" r="31473" b="11271"/>
          <a:stretch/>
        </p:blipFill>
        <p:spPr bwMode="auto">
          <a:xfrm>
            <a:off x="5803491" y="1102261"/>
            <a:ext cx="3293872" cy="399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1358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74" r="1139" b="22004"/>
          <a:stretch/>
        </p:blipFill>
        <p:spPr bwMode="auto">
          <a:xfrm>
            <a:off x="1190232" y="627534"/>
            <a:ext cx="7086922" cy="4050000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1499886" y="184623"/>
            <a:ext cx="6111385" cy="441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1498" tIns="35749" rIns="71498" bIns="35749">
            <a:spAutoFit/>
          </a:bodyPr>
          <a:lstStyle/>
          <a:p>
            <a:pPr algn="ctr"/>
            <a:r>
              <a:rPr lang="ru-RU" sz="2400" dirty="0">
                <a:solidFill>
                  <a:schemeClr val="tx2"/>
                </a:solidFill>
              </a:rPr>
              <a:t>САЙТ «НАЧАЛЬНАЯ ШКОЛА»</a:t>
            </a:r>
          </a:p>
        </p:txBody>
      </p:sp>
      <p:sp>
        <p:nvSpPr>
          <p:cNvPr id="14" name="Скругленная прямоугольная выноска 13"/>
          <p:cNvSpPr/>
          <p:nvPr/>
        </p:nvSpPr>
        <p:spPr bwMode="auto">
          <a:xfrm>
            <a:off x="0" y="1755961"/>
            <a:ext cx="1297034" cy="411049"/>
          </a:xfrm>
          <a:prstGeom prst="wedgeRoundRectCallout">
            <a:avLst>
              <a:gd name="adj1" fmla="val 52456"/>
              <a:gd name="adj2" fmla="val -83673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461" tIns="35731" rIns="71461" bIns="35731" anchor="ctr"/>
          <a:lstStyle/>
          <a:p>
            <a:pPr algn="ctr">
              <a:defRPr/>
            </a:pPr>
            <a:r>
              <a:rPr lang="ru-RU" sz="11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Каталог в формате </a:t>
            </a:r>
            <a:r>
              <a:rPr lang="en-US" sz="11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PDF</a:t>
            </a:r>
            <a:endParaRPr lang="ru-RU" sz="11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Скругленная прямоугольная выноска 17"/>
          <p:cNvSpPr/>
          <p:nvPr/>
        </p:nvSpPr>
        <p:spPr bwMode="auto">
          <a:xfrm>
            <a:off x="-42652" y="4271060"/>
            <a:ext cx="1231793" cy="411049"/>
          </a:xfrm>
          <a:prstGeom prst="wedgeRoundRectCallout">
            <a:avLst>
              <a:gd name="adj1" fmla="val 65123"/>
              <a:gd name="adj2" fmla="val -125214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461" tIns="35731" rIns="71461" bIns="35731" anchor="ctr"/>
          <a:lstStyle/>
          <a:p>
            <a:pPr algn="ctr"/>
            <a:r>
              <a:rPr lang="ru-RU" sz="11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Посмотреть </a:t>
            </a:r>
            <a:endParaRPr lang="en-US" sz="11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1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развороты</a:t>
            </a:r>
          </a:p>
        </p:txBody>
      </p:sp>
      <p:sp>
        <p:nvSpPr>
          <p:cNvPr id="13" name="TextBox 9"/>
          <p:cNvSpPr>
            <a:spLocks noChangeArrowheads="1"/>
          </p:cNvSpPr>
          <p:nvPr/>
        </p:nvSpPr>
        <p:spPr bwMode="auto">
          <a:xfrm>
            <a:off x="3392585" y="4698046"/>
            <a:ext cx="2730341" cy="386344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9050">
            <a:solidFill>
              <a:srgbClr val="00B0F0"/>
            </a:solidFill>
            <a:miter lim="800000"/>
            <a:headEnd/>
            <a:tailEnd/>
          </a:ln>
        </p:spPr>
        <p:txBody>
          <a:bodyPr wrap="square" lIns="71498" tIns="35749" rIns="71498" bIns="35749">
            <a:spAutoFit/>
          </a:bodyPr>
          <a:lstStyle/>
          <a:p>
            <a:r>
              <a:rPr lang="en-US" altLang="ru-RU" dirty="0"/>
              <a:t>http://</a:t>
            </a:r>
            <a:r>
              <a:rPr lang="en-US" altLang="ru-RU" dirty="0" smtClean="0"/>
              <a:t>1-4-old.prosv.ru</a:t>
            </a:r>
            <a:r>
              <a:rPr lang="en-US" altLang="ru-RU" dirty="0"/>
              <a:t>/</a:t>
            </a:r>
            <a:endParaRPr lang="ru-RU" altLang="ru-RU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509043" y="3473910"/>
            <a:ext cx="4430300" cy="1154168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461" tIns="35731" rIns="71461" bIns="35731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7076600" y="1491630"/>
            <a:ext cx="1167808" cy="271367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461" tIns="35731" rIns="71461" bIns="35731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" name="Скругленная прямоугольная выноска 19"/>
          <p:cNvSpPr/>
          <p:nvPr/>
        </p:nvSpPr>
        <p:spPr>
          <a:xfrm>
            <a:off x="2036736" y="977317"/>
            <a:ext cx="1231487" cy="441289"/>
          </a:xfrm>
          <a:prstGeom prst="wedgeRoundRectCallout">
            <a:avLst>
              <a:gd name="adj1" fmla="val -40760"/>
              <a:gd name="adj2" fmla="val 73034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461" tIns="35731" rIns="71461" bIns="35731" anchor="ctr"/>
          <a:lstStyle/>
          <a:p>
            <a:pPr algn="ctr">
              <a:defRPr/>
            </a:pPr>
            <a:r>
              <a:rPr lang="ru-RU" sz="11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Выход на магазины</a:t>
            </a:r>
          </a:p>
        </p:txBody>
      </p:sp>
      <p:sp>
        <p:nvSpPr>
          <p:cNvPr id="21" name="Скругленная прямоугольная выноска 20"/>
          <p:cNvSpPr/>
          <p:nvPr/>
        </p:nvSpPr>
        <p:spPr bwMode="auto">
          <a:xfrm>
            <a:off x="4994548" y="1434167"/>
            <a:ext cx="1493273" cy="244915"/>
          </a:xfrm>
          <a:prstGeom prst="wedgeRoundRectCallout">
            <a:avLst>
              <a:gd name="adj1" fmla="val 83488"/>
              <a:gd name="adj2" fmla="val 18298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461" tIns="35731" rIns="71461" bIns="35731" anchor="ctr"/>
          <a:lstStyle/>
          <a:p>
            <a:r>
              <a:rPr lang="ru-RU" sz="11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Социальные сети</a:t>
            </a:r>
          </a:p>
        </p:txBody>
      </p:sp>
    </p:spTree>
    <p:extLst>
      <p:ext uri="{BB962C8B-B14F-4D97-AF65-F5344CB8AC3E}">
        <p14:creationId xmlns:p14="http://schemas.microsoft.com/office/powerpoint/2010/main" val="328407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06238" y="214767"/>
            <a:ext cx="8229057" cy="857430"/>
          </a:xfrm>
        </p:spPr>
        <p:txBody>
          <a:bodyPr vert="horz" lIns="71561" tIns="35780" rIns="71561" bIns="35780" rtlCol="0" anchor="ctr">
            <a:noAutofit/>
          </a:bodyPr>
          <a:lstStyle/>
          <a:p>
            <a:r>
              <a:rPr lang="ru-RU" dirty="0">
                <a:solidFill>
                  <a:srgbClr val="003366"/>
                </a:solidFill>
              </a:rPr>
              <a:t/>
            </a:r>
            <a:br>
              <a:rPr lang="ru-RU" dirty="0">
                <a:solidFill>
                  <a:srgbClr val="003366"/>
                </a:solidFill>
              </a:rPr>
            </a:br>
            <a:endParaRPr lang="ru-RU" dirty="0">
              <a:solidFill>
                <a:srgbClr val="003366"/>
              </a:solidFill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3457777" y="551085"/>
            <a:ext cx="5547589" cy="4126933"/>
            <a:chOff x="1281736" y="3191505"/>
            <a:chExt cx="4972943" cy="3631313"/>
          </a:xfrm>
        </p:grpSpPr>
        <p:sp>
          <p:nvSpPr>
            <p:cNvPr id="11" name="Название 1"/>
            <p:cNvSpPr txBox="1">
              <a:spLocks/>
            </p:cNvSpPr>
            <p:nvPr/>
          </p:nvSpPr>
          <p:spPr>
            <a:xfrm>
              <a:off x="1929657" y="3191505"/>
              <a:ext cx="3496565" cy="254712"/>
            </a:xfrm>
            <a:prstGeom prst="rect">
              <a:avLst/>
            </a:prstGeom>
            <a:noFill/>
          </p:spPr>
          <p:txBody>
            <a:bodyPr vert="horz" lIns="103888" tIns="51944" rIns="103888" bIns="51944" rtlCol="0" anchor="t" anchorCtr="0">
              <a:no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b="1" dirty="0" smtClean="0">
                  <a:solidFill>
                    <a:srgbClr val="003366"/>
                  </a:solidFill>
                  <a:latin typeface="Calibri" pitchFamily="34" charset="0"/>
                </a:rPr>
                <a:t>Альтернатива</a:t>
              </a:r>
            </a:p>
            <a:p>
              <a:pPr>
                <a:lnSpc>
                  <a:spcPct val="80000"/>
                </a:lnSpc>
              </a:pPr>
              <a:endParaRPr lang="ru-RU" b="1" dirty="0">
                <a:solidFill>
                  <a:srgbClr val="003366"/>
                </a:solidFill>
                <a:latin typeface="Calibri" pitchFamily="34" charset="0"/>
              </a:endParaRPr>
            </a:p>
          </p:txBody>
        </p:sp>
        <p:grpSp>
          <p:nvGrpSpPr>
            <p:cNvPr id="12" name="Группа 11"/>
            <p:cNvGrpSpPr/>
            <p:nvPr/>
          </p:nvGrpSpPr>
          <p:grpSpPr>
            <a:xfrm>
              <a:off x="1281736" y="3446217"/>
              <a:ext cx="4972943" cy="3376601"/>
              <a:chOff x="1281736" y="3446217"/>
              <a:chExt cx="4972943" cy="3376601"/>
            </a:xfrm>
          </p:grpSpPr>
          <p:sp>
            <p:nvSpPr>
              <p:cNvPr id="13" name="Прямоугольник 12"/>
              <p:cNvSpPr/>
              <p:nvPr/>
            </p:nvSpPr>
            <p:spPr>
              <a:xfrm>
                <a:off x="1281736" y="3446217"/>
                <a:ext cx="4969950" cy="1852227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003366"/>
                  </a:solidFill>
                </a:endParaRPr>
              </a:p>
            </p:txBody>
          </p:sp>
          <p:sp>
            <p:nvSpPr>
              <p:cNvPr id="14" name="Прямоугольник 13"/>
              <p:cNvSpPr/>
              <p:nvPr/>
            </p:nvSpPr>
            <p:spPr>
              <a:xfrm>
                <a:off x="1366892" y="3756140"/>
                <a:ext cx="4887787" cy="159541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223628" indent="-223628" algn="just">
                  <a:buFont typeface="Arial" panose="020B0604020202020204" pitchFamily="34" charset="0"/>
                  <a:buChar char="•"/>
                  <a:defRPr/>
                </a:pPr>
                <a:r>
                  <a:rPr lang="ru-RU" sz="1200" dirty="0">
                    <a:solidFill>
                      <a:srgbClr val="003366"/>
                    </a:solidFill>
                  </a:rPr>
                  <a:t>Формирование математических знаний и умений на основе интеграции математики с другими областями знаний.</a:t>
                </a:r>
              </a:p>
              <a:p>
                <a:pPr marL="223628" indent="-223628" algn="just">
                  <a:buFont typeface="Arial" panose="020B0604020202020204" pitchFamily="34" charset="0"/>
                  <a:buChar char="•"/>
                  <a:defRPr/>
                </a:pPr>
                <a:r>
                  <a:rPr lang="ru-RU" sz="1200" dirty="0">
                    <a:solidFill>
                      <a:srgbClr val="003366"/>
                    </a:solidFill>
                  </a:rPr>
                  <a:t>Реализация системно - </a:t>
                </a:r>
                <a:r>
                  <a:rPr lang="ru-RU" sz="1200" dirty="0" err="1">
                    <a:solidFill>
                      <a:srgbClr val="003366"/>
                    </a:solidFill>
                  </a:rPr>
                  <a:t>деятельностного</a:t>
                </a:r>
                <a:r>
                  <a:rPr lang="ru-RU" sz="1200" dirty="0">
                    <a:solidFill>
                      <a:srgbClr val="003366"/>
                    </a:solidFill>
                  </a:rPr>
                  <a:t> подхода. </a:t>
                </a:r>
              </a:p>
              <a:p>
                <a:pPr marL="223628" indent="-223628" algn="just">
                  <a:buFont typeface="Arial" panose="020B0604020202020204" pitchFamily="34" charset="0"/>
                  <a:buChar char="•"/>
                  <a:defRPr/>
                </a:pPr>
                <a:r>
                  <a:rPr lang="ru-RU" sz="1200" dirty="0">
                    <a:solidFill>
                      <a:srgbClr val="003366"/>
                    </a:solidFill>
                  </a:rPr>
                  <a:t>Специальные упражнения на развитие речевых умений.</a:t>
                </a:r>
              </a:p>
              <a:p>
                <a:pPr marL="223628" indent="-223628" algn="just">
                  <a:buFont typeface="Arial" panose="020B0604020202020204" pitchFamily="34" charset="0"/>
                  <a:buChar char="•"/>
                  <a:defRPr/>
                </a:pPr>
                <a:r>
                  <a:rPr lang="ru-RU" sz="1200" dirty="0">
                    <a:solidFill>
                      <a:srgbClr val="003366"/>
                    </a:solidFill>
                  </a:rPr>
                  <a:t>Обучение построению алгоритмов действий, моделей и схем.</a:t>
                </a:r>
              </a:p>
              <a:p>
                <a:pPr marL="223628" indent="-223628" algn="just">
                  <a:buFont typeface="Arial" panose="020B0604020202020204" pitchFamily="34" charset="0"/>
                  <a:buChar char="•"/>
                  <a:defRPr/>
                </a:pPr>
                <a:r>
                  <a:rPr lang="ru-RU" sz="1200" dirty="0">
                    <a:solidFill>
                      <a:srgbClr val="003366"/>
                    </a:solidFill>
                  </a:rPr>
                  <a:t>Система заданий на формирование умения работать с информацией (работа с диаграммами со 2 класса).</a:t>
                </a:r>
              </a:p>
              <a:p>
                <a:pPr marL="223628" indent="-223628" algn="just">
                  <a:buFont typeface="Arial" panose="020B0604020202020204" pitchFamily="34" charset="0"/>
                  <a:buChar char="•"/>
                  <a:defRPr/>
                </a:pPr>
                <a:r>
                  <a:rPr lang="ru-RU" sz="1200" dirty="0">
                    <a:solidFill>
                      <a:srgbClr val="003366"/>
                    </a:solidFill>
                  </a:rPr>
                  <a:t>Система заданий на развитие пространственных представлений (работа с геометрическими телами со 2 класса).</a:t>
                </a:r>
              </a:p>
              <a:p>
                <a:pPr marL="223628" indent="-223628" algn="just">
                  <a:buFont typeface="Arial" panose="020B0604020202020204" pitchFamily="34" charset="0"/>
                  <a:buChar char="•"/>
                  <a:defRPr/>
                </a:pPr>
                <a:r>
                  <a:rPr lang="ru-RU" sz="1200" dirty="0">
                    <a:solidFill>
                      <a:srgbClr val="003366"/>
                    </a:solidFill>
                  </a:rPr>
                  <a:t>Разнообразие заданий творческого и занимательного характера.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1318523" y="3526068"/>
                <a:ext cx="4933163" cy="25727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fontAlgn="t">
                  <a:defRPr/>
                </a:pPr>
                <a:r>
                  <a:rPr lang="ru-RU" sz="1300" b="1" dirty="0">
                    <a:solidFill>
                      <a:srgbClr val="003366"/>
                    </a:solidFill>
                    <a:latin typeface="Calibri" panose="020F0502020204030204" pitchFamily="34" charset="0"/>
                  </a:rPr>
                  <a:t>Математика. Дорофеев Г.В., </a:t>
                </a:r>
                <a:r>
                  <a:rPr lang="ru-RU" sz="1300" b="1" dirty="0" err="1">
                    <a:solidFill>
                      <a:srgbClr val="003366"/>
                    </a:solidFill>
                    <a:latin typeface="Calibri" panose="020F0502020204030204" pitchFamily="34" charset="0"/>
                  </a:rPr>
                  <a:t>Миракова</a:t>
                </a:r>
                <a:r>
                  <a:rPr lang="ru-RU" sz="1300" b="1" dirty="0">
                    <a:solidFill>
                      <a:srgbClr val="003366"/>
                    </a:solidFill>
                    <a:latin typeface="Calibri" panose="020F0502020204030204" pitchFamily="34" charset="0"/>
                  </a:rPr>
                  <a:t> Т.Н., Бука Т.Б. (1-4) (Перспектива)</a:t>
                </a:r>
              </a:p>
            </p:txBody>
          </p:sp>
          <p:sp>
            <p:nvSpPr>
              <p:cNvPr id="36" name="Прямоугольник 35"/>
              <p:cNvSpPr/>
              <p:nvPr/>
            </p:nvSpPr>
            <p:spPr>
              <a:xfrm>
                <a:off x="1281736" y="5303425"/>
                <a:ext cx="4969950" cy="1450383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003366"/>
                  </a:solidFill>
                </a:endParaRPr>
              </a:p>
            </p:txBody>
          </p:sp>
          <p:sp>
            <p:nvSpPr>
              <p:cNvPr id="37" name="Прямоугольник 36"/>
              <p:cNvSpPr/>
              <p:nvPr/>
            </p:nvSpPr>
            <p:spPr>
              <a:xfrm>
                <a:off x="1345089" y="5612664"/>
                <a:ext cx="4887790" cy="121015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223628" indent="-223628">
                  <a:buFont typeface="Arial" panose="020B0604020202020204" pitchFamily="34" charset="0"/>
                  <a:buChar char="•"/>
                </a:pPr>
                <a:r>
                  <a:rPr lang="ru-RU" sz="1200" dirty="0">
                    <a:solidFill>
                      <a:srgbClr val="003366"/>
                    </a:solidFill>
                  </a:rPr>
                  <a:t>Практико-ориентированный подход к обучению математике с опорой на жизненный опыт ребёнка.</a:t>
                </a:r>
              </a:p>
              <a:p>
                <a:pPr marL="223628" indent="-223628">
                  <a:buFont typeface="Arial" panose="020B0604020202020204" pitchFamily="34" charset="0"/>
                  <a:buChar char="•"/>
                </a:pPr>
                <a:r>
                  <a:rPr lang="ru-RU" sz="1200" dirty="0">
                    <a:solidFill>
                      <a:srgbClr val="003366"/>
                    </a:solidFill>
                  </a:rPr>
                  <a:t>Формирование учебной деятельности и универсальных способов действий.</a:t>
                </a:r>
              </a:p>
              <a:p>
                <a:pPr marL="223628" indent="-223628">
                  <a:buFont typeface="Arial" panose="020B0604020202020204" pitchFamily="34" charset="0"/>
                  <a:buChar char="•"/>
                </a:pPr>
                <a:r>
                  <a:rPr lang="ru-RU" sz="1200" dirty="0">
                    <a:solidFill>
                      <a:srgbClr val="003366"/>
                    </a:solidFill>
                  </a:rPr>
                  <a:t>Формирование знаково-символического, алгоритмического и логического мышления обучающихся.</a:t>
                </a:r>
              </a:p>
              <a:p>
                <a:pPr marL="223628" indent="-223628">
                  <a:buFont typeface="Arial" panose="020B0604020202020204" pitchFamily="34" charset="0"/>
                  <a:buChar char="•"/>
                </a:pPr>
                <a:r>
                  <a:rPr lang="ru-RU" sz="1200" dirty="0">
                    <a:solidFill>
                      <a:srgbClr val="003366"/>
                    </a:solidFill>
                  </a:rPr>
                  <a:t>Акцент на формирование информационной культуры обучающихся.</a:t>
                </a:r>
              </a:p>
              <a:p>
                <a:pPr marL="223628" indent="-223628">
                  <a:buFont typeface="Arial" panose="020B0604020202020204" pitchFamily="34" charset="0"/>
                  <a:buChar char="•"/>
                </a:pPr>
                <a:r>
                  <a:rPr lang="ru-RU" sz="1200" dirty="0">
                    <a:solidFill>
                      <a:srgbClr val="003366"/>
                    </a:solidFill>
                  </a:rPr>
                  <a:t>Задания на формирование финансовой грамотности обучающихся.</a:t>
                </a: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1318523" y="5362311"/>
                <a:ext cx="4817850" cy="25727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fontAlgn="t">
                  <a:defRPr/>
                </a:pPr>
                <a:r>
                  <a:rPr lang="ru-RU" sz="1300" b="1" dirty="0">
                    <a:solidFill>
                      <a:srgbClr val="003366"/>
                    </a:solidFill>
                    <a:latin typeface="Calibri" panose="020F0502020204030204" pitchFamily="34" charset="0"/>
                  </a:rPr>
                  <a:t>Математика. </a:t>
                </a:r>
                <a:r>
                  <a:rPr lang="ru-RU" sz="1300" b="1" dirty="0" err="1">
                    <a:solidFill>
                      <a:srgbClr val="003366"/>
                    </a:solidFill>
                    <a:latin typeface="Calibri" panose="020F0502020204030204" pitchFamily="34" charset="0"/>
                  </a:rPr>
                  <a:t>Миракова</a:t>
                </a:r>
                <a:r>
                  <a:rPr lang="ru-RU" sz="1300" b="1" dirty="0">
                    <a:solidFill>
                      <a:srgbClr val="003366"/>
                    </a:solidFill>
                    <a:latin typeface="Calibri" panose="020F0502020204030204" pitchFamily="34" charset="0"/>
                  </a:rPr>
                  <a:t> Т.Н., </a:t>
                </a:r>
                <a:r>
                  <a:rPr lang="ru-RU" sz="1300" b="1" dirty="0" err="1">
                    <a:solidFill>
                      <a:srgbClr val="003366"/>
                    </a:solidFill>
                    <a:latin typeface="Calibri" panose="020F0502020204030204" pitchFamily="34" charset="0"/>
                  </a:rPr>
                  <a:t>Пчелинцев</a:t>
                </a:r>
                <a:r>
                  <a:rPr lang="ru-RU" sz="1300" b="1" dirty="0">
                    <a:solidFill>
                      <a:srgbClr val="003366"/>
                    </a:solidFill>
                    <a:latin typeface="Calibri" panose="020F0502020204030204" pitchFamily="34" charset="0"/>
                  </a:rPr>
                  <a:t> С.В. (1-4) (Сферы)</a:t>
                </a:r>
              </a:p>
            </p:txBody>
          </p:sp>
        </p:grpSp>
      </p:grpSp>
      <p:sp>
        <p:nvSpPr>
          <p:cNvPr id="8" name="Прямоугольник 7"/>
          <p:cNvSpPr/>
          <p:nvPr/>
        </p:nvSpPr>
        <p:spPr>
          <a:xfrm>
            <a:off x="373350" y="1053278"/>
            <a:ext cx="2648355" cy="601774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561" tIns="35780" rIns="71561" bIns="35780" rtlCol="0" anchor="ctr"/>
          <a:lstStyle/>
          <a:p>
            <a:pPr algn="ctr"/>
            <a:endParaRPr lang="ru-RU">
              <a:solidFill>
                <a:srgbClr val="955E4B"/>
              </a:solidFill>
            </a:endParaRPr>
          </a:p>
        </p:txBody>
      </p:sp>
      <p:sp>
        <p:nvSpPr>
          <p:cNvPr id="9" name="Название 1"/>
          <p:cNvSpPr txBox="1">
            <a:spLocks/>
          </p:cNvSpPr>
          <p:nvPr/>
        </p:nvSpPr>
        <p:spPr>
          <a:xfrm>
            <a:off x="-230813" y="597561"/>
            <a:ext cx="3705630" cy="504700"/>
          </a:xfrm>
          <a:prstGeom prst="rect">
            <a:avLst/>
          </a:prstGeom>
          <a:noFill/>
        </p:spPr>
        <p:txBody>
          <a:bodyPr vert="horz" lIns="81303" tIns="40651" rIns="81303" bIns="40651" rtlCol="0" anchor="t" anchorCtr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</a:rPr>
              <a:t>Исключенные из ФПУ учебники</a:t>
            </a:r>
          </a:p>
          <a:p>
            <a:pPr algn="ctr">
              <a:lnSpc>
                <a:spcPct val="80000"/>
              </a:lnSpc>
            </a:pPr>
            <a:endParaRPr lang="ru-RU" b="1" dirty="0">
              <a:solidFill>
                <a:schemeClr val="accent3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6238" y="1092252"/>
            <a:ext cx="2648356" cy="472368"/>
          </a:xfrm>
          <a:prstGeom prst="rect">
            <a:avLst/>
          </a:prstGeom>
          <a:noFill/>
        </p:spPr>
        <p:txBody>
          <a:bodyPr wrap="square" lIns="71561" tIns="35780" rIns="71561" bIns="35780" rtlCol="0" anchor="ctr">
            <a:spAutoFit/>
          </a:bodyPr>
          <a:lstStyle/>
          <a:p>
            <a:pPr algn="ctr" fontAlgn="t"/>
            <a:r>
              <a:rPr lang="ru-RU" sz="13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</a:rPr>
              <a:t>Математика. Чекин А.Л. (1-4) (Академкнига) </a:t>
            </a:r>
          </a:p>
        </p:txBody>
      </p:sp>
      <p:sp>
        <p:nvSpPr>
          <p:cNvPr id="29" name="Нашивка 34"/>
          <p:cNvSpPr/>
          <p:nvPr/>
        </p:nvSpPr>
        <p:spPr>
          <a:xfrm>
            <a:off x="3043376" y="1136784"/>
            <a:ext cx="363474" cy="363474"/>
          </a:xfrm>
          <a:prstGeom prst="chevron">
            <a:avLst/>
          </a:prstGeom>
          <a:solidFill>
            <a:srgbClr val="2947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561" tIns="35780" rIns="71561" bIns="35780" rtlCol="0" anchor="ctr"/>
          <a:lstStyle/>
          <a:p>
            <a:pPr algn="ctr"/>
            <a:endParaRPr lang="ru-RU">
              <a:solidFill>
                <a:srgbClr val="955E4B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82933" y="3429469"/>
            <a:ext cx="2648355" cy="601774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561" tIns="35780" rIns="71561" bIns="35780" rtlCol="0" anchor="ctr"/>
          <a:lstStyle/>
          <a:p>
            <a:pPr algn="ctr"/>
            <a:endParaRPr lang="ru-RU">
              <a:solidFill>
                <a:srgbClr val="955E4B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45423" y="3494464"/>
            <a:ext cx="2910363" cy="472368"/>
          </a:xfrm>
          <a:prstGeom prst="rect">
            <a:avLst/>
          </a:prstGeom>
          <a:noFill/>
        </p:spPr>
        <p:txBody>
          <a:bodyPr wrap="square" lIns="71561" tIns="35780" rIns="71561" bIns="35780" rtlCol="0" anchor="ctr">
            <a:spAutoFit/>
          </a:bodyPr>
          <a:lstStyle/>
          <a:p>
            <a:pPr algn="ctr" fontAlgn="t"/>
            <a:r>
              <a:rPr lang="ru-RU" sz="13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</a:rPr>
              <a:t>Математика. Истомина Н.Б.(1-4) (Ассоциация </a:t>
            </a:r>
            <a:r>
              <a:rPr lang="en-US" sz="13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</a:rPr>
              <a:t>XXI </a:t>
            </a:r>
            <a:r>
              <a:rPr lang="ru-RU" sz="13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</a:rPr>
              <a:t>век) </a:t>
            </a:r>
          </a:p>
        </p:txBody>
      </p:sp>
      <p:sp>
        <p:nvSpPr>
          <p:cNvPr id="35" name="Нашивка 34"/>
          <p:cNvSpPr/>
          <p:nvPr/>
        </p:nvSpPr>
        <p:spPr>
          <a:xfrm>
            <a:off x="3052960" y="3897535"/>
            <a:ext cx="363474" cy="363474"/>
          </a:xfrm>
          <a:prstGeom prst="chevron">
            <a:avLst/>
          </a:prstGeom>
          <a:solidFill>
            <a:srgbClr val="2947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561" tIns="35780" rIns="71561" bIns="35780" rtlCol="0" anchor="ctr"/>
          <a:lstStyle/>
          <a:p>
            <a:pPr algn="ctr"/>
            <a:endParaRPr lang="ru-RU">
              <a:solidFill>
                <a:srgbClr val="955E4B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373350" y="4125227"/>
            <a:ext cx="2648355" cy="601774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561" tIns="35780" rIns="71561" bIns="35780" rtlCol="0" anchor="ctr"/>
          <a:lstStyle/>
          <a:p>
            <a:pPr algn="ctr"/>
            <a:endParaRPr lang="ru-RU">
              <a:solidFill>
                <a:srgbClr val="955E4B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27909" y="4189931"/>
            <a:ext cx="2648356" cy="472368"/>
          </a:xfrm>
          <a:prstGeom prst="rect">
            <a:avLst/>
          </a:prstGeom>
          <a:noFill/>
        </p:spPr>
        <p:txBody>
          <a:bodyPr wrap="square" lIns="71561" tIns="35780" rIns="71561" bIns="35780" rtlCol="0" anchor="ctr">
            <a:spAutoFit/>
          </a:bodyPr>
          <a:lstStyle/>
          <a:p>
            <a:pPr algn="ctr" fontAlgn="t"/>
            <a:r>
              <a:rPr lang="ru-RU" sz="13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</a:rPr>
              <a:t>Математика. </a:t>
            </a:r>
            <a:r>
              <a:rPr lang="ru-RU" sz="1300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</a:rPr>
              <a:t>Гейдман</a:t>
            </a:r>
            <a:r>
              <a:rPr lang="ru-RU" sz="13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</a:rPr>
              <a:t> Б.П. (1-4) </a:t>
            </a:r>
            <a:br>
              <a:rPr lang="ru-RU" sz="13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</a:rPr>
            </a:br>
            <a:r>
              <a:rPr lang="ru-RU" sz="13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</a:rPr>
              <a:t>(Русское слово) </a:t>
            </a:r>
          </a:p>
        </p:txBody>
      </p:sp>
      <p:sp>
        <p:nvSpPr>
          <p:cNvPr id="22" name="Название 1"/>
          <p:cNvSpPr txBox="1">
            <a:spLocks/>
          </p:cNvSpPr>
          <p:nvPr/>
        </p:nvSpPr>
        <p:spPr>
          <a:xfrm>
            <a:off x="160088" y="2806834"/>
            <a:ext cx="3842740" cy="187209"/>
          </a:xfrm>
          <a:prstGeom prst="rect">
            <a:avLst/>
          </a:prstGeom>
          <a:noFill/>
        </p:spPr>
        <p:txBody>
          <a:bodyPr vert="horz" lIns="81303" tIns="40651" rIns="81303" bIns="40651" rtlCol="0" anchor="t" anchorCtr="0">
            <a:noAutofit/>
          </a:bodyPr>
          <a:lstStyle/>
          <a:p>
            <a:pPr>
              <a:lnSpc>
                <a:spcPct val="80000"/>
              </a:lnSpc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</a:rPr>
              <a:t>Учебники, исключенные</a:t>
            </a:r>
          </a:p>
          <a:p>
            <a:pPr>
              <a:lnSpc>
                <a:spcPct val="80000"/>
              </a:lnSpc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</a:rPr>
              <a:t> из ФПУ в 2014-2016 гг.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98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455"/>
          <p:cNvSpPr txBox="1"/>
          <p:nvPr/>
        </p:nvSpPr>
        <p:spPr>
          <a:xfrm>
            <a:off x="890139" y="152816"/>
            <a:ext cx="7998921" cy="546726"/>
          </a:xfrm>
          <a:prstGeom prst="rect">
            <a:avLst/>
          </a:prstGeom>
          <a:noFill/>
          <a:ln>
            <a:noFill/>
          </a:ln>
        </p:spPr>
        <p:txBody>
          <a:bodyPr lIns="76947" tIns="38473" rIns="76947" bIns="38473"/>
          <a:lstStyle>
            <a:lvl1pPr>
              <a:defRPr sz="2100">
                <a:solidFill>
                  <a:schemeClr val="tx1"/>
                </a:solidFill>
                <a:latin typeface="Calibri"/>
                <a:cs typeface="Arial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/>
                <a:cs typeface="Arial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/>
                <a:cs typeface="Arial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/>
                <a:cs typeface="Arial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/>
                <a:cs typeface="Arial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/>
                <a:cs typeface="Arial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/>
                <a:cs typeface="Arial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/>
                <a:cs typeface="Arial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/>
                <a:cs typeface="Arial"/>
              </a:defRPr>
            </a:lvl9pPr>
          </a:lstStyle>
          <a:p>
            <a:pPr algn="ctr" defTabSz="674521">
              <a:defRPr/>
            </a:pPr>
            <a:r>
              <a:rPr lang="ru-RU" altLang="ru-RU" sz="2400" dirty="0">
                <a:solidFill>
                  <a:schemeClr val="tx2"/>
                </a:solidFill>
                <a:latin typeface="+mn-lt"/>
                <a:ea typeface="Helvetica Neue Black Condensed"/>
                <a:cs typeface="Helvetica Neue Black Condensed"/>
                <a:sym typeface="Helvetica Neue Black Condensed"/>
              </a:rPr>
              <a:t>ГДЕ КУПИТЬ</a:t>
            </a:r>
          </a:p>
        </p:txBody>
      </p:sp>
      <p:pic>
        <p:nvPicPr>
          <p:cNvPr id="6" name="Рисунок 5"/>
          <p:cNvPicPr>
            <a:picLocks/>
          </p:cNvPicPr>
          <p:nvPr/>
        </p:nvPicPr>
        <p:blipFill rotWithShape="1">
          <a:blip r:embed="rId3"/>
          <a:srcRect l="370" t="8800" r="1410" b="36590"/>
          <a:stretch>
            <a:fillRect/>
          </a:stretch>
        </p:blipFill>
        <p:spPr>
          <a:xfrm>
            <a:off x="936440" y="581388"/>
            <a:ext cx="7596000" cy="2844000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Овал 2"/>
          <p:cNvSpPr/>
          <p:nvPr/>
        </p:nvSpPr>
        <p:spPr>
          <a:xfrm>
            <a:off x="5868144" y="690389"/>
            <a:ext cx="1378664" cy="3564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933" tIns="38467" rIns="76933" bIns="38467" anchor="ctr"/>
          <a:lstStyle/>
          <a:p>
            <a:pPr algn="ctr">
              <a:defRPr/>
            </a:pPr>
            <a:endParaRPr lang="ru-RU" sz="1300"/>
          </a:p>
        </p:txBody>
      </p:sp>
      <p:pic>
        <p:nvPicPr>
          <p:cNvPr id="7" name="Рисунок 6"/>
          <p:cNvPicPr>
            <a:picLocks/>
          </p:cNvPicPr>
          <p:nvPr/>
        </p:nvPicPr>
        <p:blipFill rotWithShape="1">
          <a:blip r:embed="rId4"/>
          <a:srcRect l="1360" t="8800" r="1960" b="40580"/>
          <a:stretch>
            <a:fillRect/>
          </a:stretch>
        </p:blipFill>
        <p:spPr>
          <a:xfrm>
            <a:off x="1819504" y="2612858"/>
            <a:ext cx="6408000" cy="2232000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Овал 7"/>
          <p:cNvSpPr/>
          <p:nvPr/>
        </p:nvSpPr>
        <p:spPr>
          <a:xfrm>
            <a:off x="2352774" y="3223446"/>
            <a:ext cx="424305" cy="3564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933" tIns="38467" rIns="76933" bIns="38467" anchor="ctr"/>
          <a:lstStyle/>
          <a:p>
            <a:pPr algn="ctr">
              <a:defRPr/>
            </a:pPr>
            <a:endParaRPr lang="ru-RU" sz="130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777080" y="1792422"/>
            <a:ext cx="5372000" cy="820436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561" tIns="35780" rIns="71561" bIns="35780"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47654" y="1848805"/>
            <a:ext cx="4439991" cy="1010977"/>
          </a:xfrm>
          <a:prstGeom prst="rect">
            <a:avLst/>
          </a:prstGeom>
          <a:noFill/>
        </p:spPr>
        <p:txBody>
          <a:bodyPr wrap="none" lIns="71561" tIns="35780" rIns="71561" bIns="35780" rtlCol="0">
            <a:spAutoFit/>
          </a:bodyPr>
          <a:lstStyle/>
          <a:p>
            <a:r>
              <a:rPr lang="ru-RU" sz="1400" dirty="0"/>
              <a:t>Скидка 5% на неограниченное количество покупок</a:t>
            </a:r>
          </a:p>
          <a:p>
            <a:r>
              <a:rPr lang="ru-RU" sz="1400" dirty="0"/>
              <a:t>в интернет-магазине </a:t>
            </a:r>
            <a:r>
              <a:rPr lang="en-US" sz="1400" dirty="0"/>
              <a:t>shop</a:t>
            </a:r>
            <a:r>
              <a:rPr lang="ru-RU" sz="1400" dirty="0"/>
              <a:t>.</a:t>
            </a:r>
            <a:r>
              <a:rPr lang="en-US" sz="1400" dirty="0" err="1"/>
              <a:t>prosv</a:t>
            </a:r>
            <a:r>
              <a:rPr lang="ru-RU" sz="1400" dirty="0"/>
              <a:t>.</a:t>
            </a:r>
            <a:r>
              <a:rPr lang="en-US" sz="1400" dirty="0" err="1"/>
              <a:t>ru</a:t>
            </a:r>
            <a:r>
              <a:rPr lang="ru-RU" sz="1400" dirty="0"/>
              <a:t> до 31 декабря 2019 г.</a:t>
            </a:r>
          </a:p>
          <a:p>
            <a:pPr algn="ctr"/>
            <a:r>
              <a:rPr lang="ru-RU" sz="1400" dirty="0" err="1"/>
              <a:t>Промокод</a:t>
            </a:r>
            <a:r>
              <a:rPr lang="ru-RU" sz="1400" dirty="0"/>
              <a:t>: </a:t>
            </a:r>
            <a:r>
              <a:rPr lang="en-US" sz="1900" dirty="0">
                <a:solidFill>
                  <a:srgbClr val="FF0000"/>
                </a:solidFill>
              </a:rPr>
              <a:t>seminar2019</a:t>
            </a:r>
            <a:endParaRPr lang="ru-RU" sz="1900" dirty="0">
              <a:solidFill>
                <a:srgbClr val="FF0000"/>
              </a:solidFill>
            </a:endParaRPr>
          </a:p>
          <a:p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172561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455"/>
          <p:cNvSpPr txBox="1">
            <a:spLocks/>
          </p:cNvSpPr>
          <p:nvPr/>
        </p:nvSpPr>
        <p:spPr>
          <a:xfrm>
            <a:off x="1043608" y="298503"/>
            <a:ext cx="6725493" cy="6278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>
                <a:solidFill>
                  <a:srgbClr val="FFFFF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r>
              <a:rPr lang="ru-RU" sz="2000" b="1" cap="all" spc="-40" dirty="0" smtClean="0">
                <a:solidFill>
                  <a:srgbClr val="294790"/>
                </a:solidFill>
                <a:latin typeface="Calibri" pitchFamily="34" charset="0"/>
                <a:ea typeface="+mn-ea"/>
                <a:cs typeface="+mn-cs"/>
                <a:sym typeface="Helvetica Neue Black Condensed"/>
              </a:rPr>
              <a:t>контакты</a:t>
            </a:r>
            <a:endParaRPr lang="ru-RU" sz="2000" b="1" cap="all" spc="-40" dirty="0">
              <a:solidFill>
                <a:srgbClr val="294790"/>
              </a:solidFill>
              <a:latin typeface="Calibri" pitchFamily="34" charset="0"/>
              <a:ea typeface="+mn-ea"/>
              <a:cs typeface="+mn-cs"/>
              <a:sym typeface="Helvetica Neue Black Condensed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5216" y="3518025"/>
            <a:ext cx="4392487" cy="116955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Ставцева Дина Александровна</a:t>
            </a:r>
          </a:p>
          <a:p>
            <a:pPr algn="ctr"/>
            <a:r>
              <a:rPr lang="ru-RU" sz="1400" dirty="0" smtClean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ведущий методист Центра начального образования</a:t>
            </a:r>
          </a:p>
          <a:p>
            <a:pPr algn="ctr"/>
            <a:r>
              <a:rPr lang="ru-RU" sz="1400" dirty="0" smtClean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Группа компаний «Просвещение»</a:t>
            </a:r>
          </a:p>
          <a:p>
            <a:pPr algn="ctr"/>
            <a:r>
              <a:rPr lang="en-US" sz="1400" dirty="0" smtClean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  <a:hlinkClick r:id="rId3"/>
              </a:rPr>
              <a:t>DStavtseva@prosv.ru</a:t>
            </a:r>
            <a:endParaRPr lang="ru-RU" sz="1400" dirty="0" smtClean="0">
              <a:solidFill>
                <a:srgbClr val="00206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1400" dirty="0" smtClean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+7</a:t>
            </a:r>
            <a:r>
              <a:rPr lang="ru-RU" sz="1400" dirty="0" smtClean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1400" dirty="0" smtClean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495</a:t>
            </a:r>
            <a:r>
              <a:rPr lang="ru-RU" sz="1400" dirty="0" smtClean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1400" dirty="0" smtClean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789</a:t>
            </a:r>
            <a:r>
              <a:rPr lang="ru-RU" sz="1400" dirty="0" smtClean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1400" dirty="0" smtClean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30</a:t>
            </a:r>
            <a:r>
              <a:rPr lang="ru-RU" sz="1400" dirty="0" smtClean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1400" dirty="0" smtClean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40 (</a:t>
            </a:r>
            <a:r>
              <a:rPr lang="ru-RU" sz="1400" dirty="0" smtClean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доб.4</a:t>
            </a:r>
            <a:r>
              <a:rPr lang="en-US" sz="1400" dirty="0" smtClean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ru-RU" sz="1400" dirty="0" smtClean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86</a:t>
            </a:r>
            <a:r>
              <a:rPr lang="en-US" sz="1400" dirty="0" smtClean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ru-RU" sz="1400" dirty="0">
              <a:solidFill>
                <a:srgbClr val="00206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12160" y="3492750"/>
            <a:ext cx="262924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Организация семинаров:</a:t>
            </a:r>
          </a:p>
          <a:p>
            <a:r>
              <a:rPr lang="ru-RU" sz="1400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Самсонова Ольга Юрьевна</a:t>
            </a:r>
          </a:p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E-Mail: </a:t>
            </a:r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  <a:hlinkClick r:id="rId4"/>
              </a:rPr>
              <a:t>OSamsonova@prosv.r</a:t>
            </a:r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u</a:t>
            </a:r>
            <a:endParaRPr lang="ru-RU" sz="1400" dirty="0">
              <a:solidFill>
                <a:srgbClr val="00206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400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Тел.: (495) 789-30-40 (доб. 6170</a:t>
            </a:r>
            <a:r>
              <a:rPr lang="ru-RU" sz="1400" dirty="0" smtClean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ru-RU" sz="2000" dirty="0"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85297" y="1696201"/>
            <a:ext cx="36441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spc="-40" dirty="0">
                <a:solidFill>
                  <a:srgbClr val="294790"/>
                </a:solidFill>
                <a:latin typeface="Arial" panose="020B0604020202020204" pitchFamily="34" charset="0"/>
                <a:ea typeface="Helvetica Neue Black Condensed"/>
                <a:cs typeface="Arial" panose="020B0604020202020204" pitchFamily="34" charset="0"/>
              </a:rPr>
              <a:t>Сайт: http://1-4.prosv.ru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4" t="35832" r="47052" b="52554"/>
          <a:stretch/>
        </p:blipFill>
        <p:spPr bwMode="auto">
          <a:xfrm>
            <a:off x="155817" y="1322023"/>
            <a:ext cx="4511886" cy="1210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4589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954287"/>
            <a:ext cx="9144000" cy="260469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561" tIns="35780" rIns="71561" bIns="35780"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118633" y="1961559"/>
            <a:ext cx="7025368" cy="26264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5907" tIns="55907" rIns="55907" bIns="55907" numCol="1" spcCol="29817" rtlCol="0" anchor="ctr">
            <a:spAutoFit/>
          </a:bodyPr>
          <a:lstStyle/>
          <a:p>
            <a:pPr defTabSz="642930" hangingPunct="0">
              <a:spcAft>
                <a:spcPts val="470"/>
              </a:spcAft>
            </a:pPr>
            <a:r>
              <a:rPr lang="ru-RU" sz="1300" b="1" dirty="0">
                <a:solidFill>
                  <a:srgbClr val="003366"/>
                </a:solidFill>
                <a:sym typeface="Helvetica Light"/>
              </a:rPr>
              <a:t>Особенности УМК:</a:t>
            </a:r>
          </a:p>
          <a:p>
            <a:pPr marL="134177" indent="-134177">
              <a:spcAft>
                <a:spcPts val="470"/>
              </a:spcAft>
              <a:buFont typeface="Arial" panose="020B0604020202020204" pitchFamily="34" charset="0"/>
              <a:buChar char="•"/>
              <a:defRPr/>
            </a:pPr>
            <a:r>
              <a:rPr lang="ru-RU" sz="1300" dirty="0">
                <a:solidFill>
                  <a:srgbClr val="003366"/>
                </a:solidFill>
              </a:rPr>
              <a:t>Формирование учебной деятельности и универсальных способов действий.</a:t>
            </a:r>
          </a:p>
          <a:p>
            <a:pPr marL="134177" indent="-134177">
              <a:spcAft>
                <a:spcPts val="470"/>
              </a:spcAft>
              <a:buFont typeface="Arial" panose="020B0604020202020204" pitchFamily="34" charset="0"/>
              <a:buChar char="•"/>
              <a:defRPr/>
            </a:pPr>
            <a:r>
              <a:rPr lang="ru-RU" sz="1300" dirty="0">
                <a:solidFill>
                  <a:srgbClr val="003366"/>
                </a:solidFill>
              </a:rPr>
              <a:t>Формирование знаково-символического, алгоритмического и логического мышления обучающихся.</a:t>
            </a:r>
          </a:p>
          <a:p>
            <a:pPr marL="134177" indent="-134177">
              <a:spcAft>
                <a:spcPts val="470"/>
              </a:spcAft>
              <a:buFont typeface="Arial" panose="020B0604020202020204" pitchFamily="34" charset="0"/>
              <a:buChar char="•"/>
              <a:defRPr/>
            </a:pPr>
            <a:r>
              <a:rPr lang="ru-RU" sz="1300" dirty="0">
                <a:solidFill>
                  <a:srgbClr val="003366"/>
                </a:solidFill>
              </a:rPr>
              <a:t>Акцент на формирование информационной культуры обучающихся:</a:t>
            </a:r>
          </a:p>
          <a:p>
            <a:pPr marL="581433" lvl="1" indent="-223628">
              <a:spcAft>
                <a:spcPts val="470"/>
              </a:spcAft>
              <a:buFont typeface="Wingdings" panose="05000000000000000000" pitchFamily="2" charset="2"/>
              <a:buChar char="ü"/>
              <a:defRPr/>
            </a:pPr>
            <a:r>
              <a:rPr lang="ru-RU" sz="1300" dirty="0">
                <a:solidFill>
                  <a:srgbClr val="003366"/>
                </a:solidFill>
              </a:rPr>
              <a:t>Работа с таблицами, столбчатыми и круговыми диаграммами, пиктограммами, схемами и схематическими рисунками, </a:t>
            </a:r>
            <a:r>
              <a:rPr lang="ru-RU" sz="1300" dirty="0" err="1">
                <a:solidFill>
                  <a:srgbClr val="003366"/>
                </a:solidFill>
              </a:rPr>
              <a:t>инфографикой</a:t>
            </a:r>
            <a:r>
              <a:rPr lang="ru-RU" sz="1300" dirty="0">
                <a:solidFill>
                  <a:srgbClr val="003366"/>
                </a:solidFill>
              </a:rPr>
              <a:t>;</a:t>
            </a:r>
            <a:endParaRPr lang="en-US" sz="1300" dirty="0">
              <a:solidFill>
                <a:srgbClr val="003366"/>
              </a:solidFill>
            </a:endParaRPr>
          </a:p>
          <a:p>
            <a:pPr marL="581433" lvl="1" indent="-223628">
              <a:spcAft>
                <a:spcPts val="470"/>
              </a:spcAft>
              <a:buFont typeface="Wingdings" panose="05000000000000000000" pitchFamily="2" charset="2"/>
              <a:buChar char="ü"/>
              <a:defRPr/>
            </a:pPr>
            <a:r>
              <a:rPr lang="ru-RU" sz="1300" dirty="0">
                <a:solidFill>
                  <a:srgbClr val="003366"/>
                </a:solidFill>
              </a:rPr>
              <a:t>Задания на поиск информации в Интернете;</a:t>
            </a:r>
            <a:endParaRPr lang="en-US" sz="1300" dirty="0">
              <a:solidFill>
                <a:srgbClr val="003366"/>
              </a:solidFill>
            </a:endParaRPr>
          </a:p>
          <a:p>
            <a:pPr marL="581433" lvl="1" indent="-223628">
              <a:spcAft>
                <a:spcPts val="470"/>
              </a:spcAft>
              <a:buFont typeface="Wingdings" panose="05000000000000000000" pitchFamily="2" charset="2"/>
              <a:buChar char="ü"/>
              <a:defRPr/>
            </a:pPr>
            <a:r>
              <a:rPr lang="ru-RU" sz="1300" dirty="0">
                <a:solidFill>
                  <a:srgbClr val="003366"/>
                </a:solidFill>
              </a:rPr>
              <a:t>Проектные задания;</a:t>
            </a:r>
          </a:p>
          <a:p>
            <a:pPr marL="134177" indent="-134177">
              <a:spcAft>
                <a:spcPts val="470"/>
              </a:spcAft>
              <a:buFont typeface="Arial" panose="020B0604020202020204" pitchFamily="34" charset="0"/>
              <a:buChar char="•"/>
              <a:defRPr/>
            </a:pPr>
            <a:r>
              <a:rPr lang="ru-RU" sz="1300" dirty="0">
                <a:solidFill>
                  <a:srgbClr val="003366"/>
                </a:solidFill>
              </a:rPr>
              <a:t>Задания на формирование финансовой грамотности обучающихся.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975197" y="1422554"/>
            <a:ext cx="7160978" cy="472368"/>
          </a:xfrm>
          <a:prstGeom prst="rect">
            <a:avLst/>
          </a:prstGeom>
        </p:spPr>
        <p:txBody>
          <a:bodyPr wrap="square" lIns="71561" tIns="35780" rIns="71561" bIns="35780">
            <a:spAutoFit/>
          </a:bodyPr>
          <a:lstStyle/>
          <a:p>
            <a:pPr>
              <a:spcAft>
                <a:spcPts val="939"/>
              </a:spcAft>
            </a:pPr>
            <a:r>
              <a:rPr lang="ru-RU" sz="1300" i="1" dirty="0">
                <a:solidFill>
                  <a:srgbClr val="003366"/>
                </a:solidFill>
              </a:rPr>
              <a:t>Практико-ориентированный подход к обучению математике с опорой на жизненный опыт ребёнка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90002" y="318533"/>
            <a:ext cx="5653998" cy="401043"/>
          </a:xfrm>
          <a:prstGeom prst="rect">
            <a:avLst/>
          </a:prstGeom>
          <a:noFill/>
        </p:spPr>
        <p:txBody>
          <a:bodyPr wrap="square" lIns="95412" tIns="47706" rIns="95412" bIns="47706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200" b="1" spc="-31" dirty="0">
                <a:solidFill>
                  <a:srgbClr val="003366"/>
                </a:solidFill>
                <a:cs typeface="Arial" pitchFamily="34" charset="0"/>
              </a:rPr>
              <a:t>Новинки в ФПУ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933014" y="844434"/>
            <a:ext cx="6445703" cy="626257"/>
          </a:xfrm>
          <a:prstGeom prst="rect">
            <a:avLst/>
          </a:prstGeom>
        </p:spPr>
        <p:txBody>
          <a:bodyPr wrap="square" lIns="71561" tIns="35780" rIns="71561" bIns="35780">
            <a:spAutoFit/>
          </a:bodyPr>
          <a:lstStyle/>
          <a:p>
            <a:pPr fontAlgn="t">
              <a:defRPr/>
            </a:pPr>
            <a:r>
              <a:rPr lang="ru-RU" b="1" dirty="0" smtClean="0">
                <a:solidFill>
                  <a:srgbClr val="003366"/>
                </a:solidFill>
                <a:ea typeface="Avenir Book"/>
                <a:cs typeface="Avenir Book"/>
              </a:rPr>
              <a:t>Математика. </a:t>
            </a:r>
            <a:br>
              <a:rPr lang="ru-RU" b="1" dirty="0" smtClean="0">
                <a:solidFill>
                  <a:srgbClr val="003366"/>
                </a:solidFill>
                <a:ea typeface="Avenir Book"/>
                <a:cs typeface="Avenir Book"/>
              </a:rPr>
            </a:br>
            <a:r>
              <a:rPr lang="ru-RU" b="1" dirty="0" err="1" smtClean="0">
                <a:solidFill>
                  <a:srgbClr val="003366"/>
                </a:solidFill>
                <a:ea typeface="Avenir Book"/>
                <a:cs typeface="Avenir Book"/>
              </a:rPr>
              <a:t>Миракова</a:t>
            </a:r>
            <a:r>
              <a:rPr lang="ru-RU" b="1" dirty="0" smtClean="0">
                <a:solidFill>
                  <a:srgbClr val="003366"/>
                </a:solidFill>
                <a:ea typeface="Avenir Book"/>
                <a:cs typeface="Avenir Book"/>
              </a:rPr>
              <a:t> Т.Н., </a:t>
            </a:r>
            <a:r>
              <a:rPr lang="ru-RU" b="1" dirty="0" err="1">
                <a:solidFill>
                  <a:srgbClr val="003366"/>
                </a:solidFill>
              </a:rPr>
              <a:t>Пчелинцев</a:t>
            </a:r>
            <a:r>
              <a:rPr lang="ru-RU" b="1" dirty="0">
                <a:solidFill>
                  <a:srgbClr val="003366"/>
                </a:solidFill>
              </a:rPr>
              <a:t> </a:t>
            </a:r>
            <a:r>
              <a:rPr lang="ru-RU" b="1" dirty="0" smtClean="0">
                <a:solidFill>
                  <a:srgbClr val="003366"/>
                </a:solidFill>
              </a:rPr>
              <a:t>С.В.</a:t>
            </a:r>
            <a:r>
              <a:rPr lang="ru-RU" b="1" dirty="0" smtClean="0">
                <a:solidFill>
                  <a:srgbClr val="003366"/>
                </a:solidFill>
                <a:ea typeface="Avenir Book"/>
                <a:cs typeface="Avenir Book"/>
              </a:rPr>
              <a:t> </a:t>
            </a:r>
            <a:r>
              <a:rPr lang="ru-RU" b="1" dirty="0">
                <a:solidFill>
                  <a:srgbClr val="003366"/>
                </a:solidFill>
                <a:ea typeface="Avenir Book"/>
                <a:cs typeface="Avenir Book"/>
              </a:rPr>
              <a:t>(</a:t>
            </a:r>
            <a:r>
              <a:rPr lang="ru-RU" b="1" dirty="0" smtClean="0">
                <a:solidFill>
                  <a:srgbClr val="003366"/>
                </a:solidFill>
                <a:ea typeface="Avenir Book"/>
                <a:cs typeface="Avenir Book"/>
              </a:rPr>
              <a:t>1-4) (Сферы)</a:t>
            </a:r>
            <a:endParaRPr lang="ru-RU" b="1" dirty="0">
              <a:solidFill>
                <a:srgbClr val="003366"/>
              </a:solidFill>
              <a:ea typeface="Avenir Book"/>
              <a:cs typeface="Avenir Book"/>
            </a:endParaRPr>
          </a:p>
        </p:txBody>
      </p:sp>
      <p:pic>
        <p:nvPicPr>
          <p:cNvPr id="7" name="Picture 2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60" y="1156537"/>
            <a:ext cx="1080000" cy="15193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21" y="2485275"/>
            <a:ext cx="1080000" cy="15193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731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3400" y="133350"/>
            <a:ext cx="800100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 defTabSz="685800" hangingPunct="0"/>
            <a:r>
              <a:rPr lang="ru-RU" b="1" spc="-40" dirty="0" smtClean="0">
                <a:solidFill>
                  <a:srgbClr val="294790"/>
                </a:solidFill>
                <a:latin typeface="Arial" panose="020B0604020202020204" pitchFamily="34" charset="0"/>
                <a:ea typeface="Helvetica Neue Black Condensed"/>
                <a:cs typeface="Arial" panose="020B0604020202020204" pitchFamily="34" charset="0"/>
                <a:sym typeface="Helvetica"/>
              </a:rPr>
              <a:t>Система условных обозначений</a:t>
            </a:r>
            <a:endParaRPr lang="ru-RU" b="1" spc="-40" dirty="0">
              <a:solidFill>
                <a:srgbClr val="294790"/>
              </a:solidFill>
              <a:latin typeface="Arial" panose="020B0604020202020204" pitchFamily="34" charset="0"/>
              <a:ea typeface="Helvetica Neue Black Condensed"/>
              <a:cs typeface="Arial" panose="020B0604020202020204" pitchFamily="34" charset="0"/>
              <a:sym typeface="Helvetica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1" t="38343" r="43001" b="29902"/>
          <a:stretch/>
        </p:blipFill>
        <p:spPr bwMode="auto">
          <a:xfrm>
            <a:off x="1371601" y="758103"/>
            <a:ext cx="5672186" cy="3843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0578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3400" y="133350"/>
            <a:ext cx="800100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 defTabSz="685800" hangingPunct="0"/>
            <a:r>
              <a:rPr lang="ru-RU" b="1" spc="-40" dirty="0" smtClean="0">
                <a:solidFill>
                  <a:srgbClr val="294790"/>
                </a:solidFill>
                <a:latin typeface="Arial" panose="020B0604020202020204" pitchFamily="34" charset="0"/>
                <a:ea typeface="Helvetica Neue Black Condensed"/>
                <a:cs typeface="Arial" panose="020B0604020202020204" pitchFamily="34" charset="0"/>
                <a:sym typeface="Helvetica"/>
              </a:rPr>
              <a:t>Структура учебника, рубрики</a:t>
            </a:r>
            <a:endParaRPr lang="ru-RU" b="1" spc="-40" dirty="0">
              <a:solidFill>
                <a:srgbClr val="294790"/>
              </a:solidFill>
              <a:latin typeface="Arial" panose="020B0604020202020204" pitchFamily="34" charset="0"/>
              <a:ea typeface="Helvetica Neue Black Condensed"/>
              <a:cs typeface="Arial" panose="020B0604020202020204" pitchFamily="34" charset="0"/>
              <a:sym typeface="Helvetica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03" t="18912" r="1860" b="15367"/>
          <a:stretch/>
        </p:blipFill>
        <p:spPr bwMode="auto">
          <a:xfrm>
            <a:off x="1143000" y="689136"/>
            <a:ext cx="3200400" cy="42776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76" t="19267" r="41461" b="15256"/>
          <a:stretch/>
        </p:blipFill>
        <p:spPr bwMode="auto">
          <a:xfrm>
            <a:off x="4800600" y="689137"/>
            <a:ext cx="3173765" cy="42776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0519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3400" y="133350"/>
            <a:ext cx="800100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 defTabSz="685800" hangingPunct="0"/>
            <a:r>
              <a:rPr lang="ru-RU" b="1" spc="-40" dirty="0" smtClean="0">
                <a:solidFill>
                  <a:srgbClr val="294790"/>
                </a:solidFill>
                <a:latin typeface="Arial" panose="020B0604020202020204" pitchFamily="34" charset="0"/>
                <a:ea typeface="Helvetica Neue Black Condensed"/>
                <a:cs typeface="Arial" panose="020B0604020202020204" pitchFamily="34" charset="0"/>
                <a:sym typeface="Helvetica"/>
              </a:rPr>
              <a:t>Структура учебника, рубрики</a:t>
            </a:r>
            <a:endParaRPr lang="ru-RU" b="1" spc="-40" dirty="0">
              <a:solidFill>
                <a:srgbClr val="294790"/>
              </a:solidFill>
              <a:latin typeface="Arial" panose="020B0604020202020204" pitchFamily="34" charset="0"/>
              <a:ea typeface="Helvetica Neue Black Condensed"/>
              <a:cs typeface="Arial" panose="020B0604020202020204" pitchFamily="34" charset="0"/>
              <a:sym typeface="Helvetica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1" t="19079" r="1834" b="15450"/>
          <a:stretch/>
        </p:blipFill>
        <p:spPr bwMode="auto">
          <a:xfrm>
            <a:off x="1257300" y="565149"/>
            <a:ext cx="6553200" cy="43688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33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3400" y="133350"/>
            <a:ext cx="800100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 defTabSz="685800" hangingPunct="0"/>
            <a:r>
              <a:rPr lang="ru-RU" b="1" spc="-40" dirty="0" smtClean="0">
                <a:solidFill>
                  <a:srgbClr val="294790"/>
                </a:solidFill>
                <a:latin typeface="Arial" panose="020B0604020202020204" pitchFamily="34" charset="0"/>
                <a:ea typeface="Helvetica Neue Black Condensed"/>
                <a:cs typeface="Arial" panose="020B0604020202020204" pitchFamily="34" charset="0"/>
                <a:sym typeface="Helvetica"/>
              </a:rPr>
              <a:t>Структура учебника, рубрики</a:t>
            </a:r>
            <a:endParaRPr lang="ru-RU" b="1" spc="-40" dirty="0">
              <a:solidFill>
                <a:srgbClr val="294790"/>
              </a:solidFill>
              <a:latin typeface="Arial" panose="020B0604020202020204" pitchFamily="34" charset="0"/>
              <a:ea typeface="Helvetica Neue Black Condensed"/>
              <a:cs typeface="Arial" panose="020B0604020202020204" pitchFamily="34" charset="0"/>
              <a:sym typeface="Helvetica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8" t="18882" r="1793" b="14918"/>
          <a:stretch/>
        </p:blipFill>
        <p:spPr bwMode="auto">
          <a:xfrm>
            <a:off x="1257300" y="586426"/>
            <a:ext cx="6553200" cy="43931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81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548</TotalTime>
  <Words>1982</Words>
  <Application>Microsoft Office PowerPoint</Application>
  <PresentationFormat>Экран (16:9)</PresentationFormat>
  <Paragraphs>281</Paragraphs>
  <Slides>41</Slides>
  <Notes>24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Тема Office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ОСОЗНАНИЕ ПРОБЛЕМЫ, ПОСТАНОВКА УЧЕБНОЙ ЗАДАЧИ,  «ОТКРЫТИЕ» НОВОГО СПОСОБА ДЕЙСТВИЙ</vt:lpstr>
      <vt:lpstr> </vt:lpstr>
      <vt:lpstr>  </vt:lpstr>
      <vt:lpstr> </vt:lpstr>
      <vt:lpstr>РАБОТА С ТАБЛИЦАМИ И ДИАГРАММАМИ</vt:lpstr>
      <vt:lpstr>РАЗВИТИЕ ПРОСТРАНСТВЕННЫХ ПРЕДСТАВЛЕНИЙ</vt:lpstr>
      <vt:lpstr>РАЗВИТИЕ ПРОСТРАНСТВЕННЫХ ПРЕДСТАВЛЕНИЙ </vt:lpstr>
      <vt:lpstr>ЗАНИМАТЕЛЬНАЯ МАТЕМАТИКА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Игушева Ирина Александровна</dc:creator>
  <cp:lastModifiedBy>Ставцева Дина Александровна</cp:lastModifiedBy>
  <cp:revision>23</cp:revision>
  <dcterms:created xsi:type="dcterms:W3CDTF">2019-04-10T07:07:37Z</dcterms:created>
  <dcterms:modified xsi:type="dcterms:W3CDTF">2019-05-22T09:16:19Z</dcterms:modified>
</cp:coreProperties>
</file>