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5" r:id="rId29"/>
    <p:sldId id="336" r:id="rId30"/>
    <p:sldId id="337" r:id="rId31"/>
    <p:sldId id="338" r:id="rId32"/>
    <p:sldId id="340" r:id="rId33"/>
    <p:sldId id="341" r:id="rId34"/>
    <p:sldId id="342" r:id="rId35"/>
    <p:sldId id="344" r:id="rId36"/>
    <p:sldId id="345" r:id="rId37"/>
    <p:sldId id="346" r:id="rId38"/>
    <p:sldId id="347" r:id="rId39"/>
    <p:sldId id="348" r:id="rId40"/>
    <p:sldId id="349" r:id="rId41"/>
    <p:sldId id="350" r:id="rId42"/>
    <p:sldId id="351" r:id="rId43"/>
    <p:sldId id="352" r:id="rId44"/>
    <p:sldId id="353" r:id="rId45"/>
    <p:sldId id="354" r:id="rId46"/>
    <p:sldId id="355" r:id="rId47"/>
    <p:sldId id="356" r:id="rId48"/>
    <p:sldId id="357" r:id="rId49"/>
    <p:sldId id="358" r:id="rId50"/>
    <p:sldId id="359" r:id="rId51"/>
    <p:sldId id="361" r:id="rId52"/>
    <p:sldId id="362" r:id="rId53"/>
    <p:sldId id="305" r:id="rId54"/>
    <p:sldId id="306" r:id="rId5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v" initials="L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294" y="-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5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4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8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6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2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00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2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2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3D4C2-34CD-465A-A8A2-174F961BA0EE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hyperlink" Target="mailto:zhemchuzhkina@gmail.com" TargetMode="External"/><Relationship Id="rId4" Type="http://schemas.openxmlformats.org/officeDocument/2006/relationships/hyperlink" Target="mailto:levgenden@gmail.com" TargetMode="Externa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s://urok.1sept.ru/" TargetMode="External"/><Relationship Id="rId13" Type="http://schemas.openxmlformats.org/officeDocument/2006/relationships/image" Target="../media/image89.emf"/><Relationship Id="rId18" Type="http://schemas.openxmlformats.org/officeDocument/2006/relationships/hyperlink" Target="https://www.instagram.com/pervoes/" TargetMode="External"/><Relationship Id="rId3" Type="http://schemas.openxmlformats.org/officeDocument/2006/relationships/image" Target="../media/image84.emf"/><Relationship Id="rId21" Type="http://schemas.openxmlformats.org/officeDocument/2006/relationships/image" Target="../media/image93.emf"/><Relationship Id="rId7" Type="http://schemas.openxmlformats.org/officeDocument/2006/relationships/image" Target="../media/image86.emf"/><Relationship Id="rId12" Type="http://schemas.openxmlformats.org/officeDocument/2006/relationships/hyperlink" Target="https://ok.ru/digital.september" TargetMode="External"/><Relationship Id="rId17" Type="http://schemas.openxmlformats.org/officeDocument/2006/relationships/image" Target="../media/image91.emf"/><Relationship Id="rId2" Type="http://schemas.openxmlformats.org/officeDocument/2006/relationships/hyperlink" Target="https://edu.1sept.ru/" TargetMode="External"/><Relationship Id="rId16" Type="http://schemas.openxmlformats.org/officeDocument/2006/relationships/hyperlink" Target="https://vk.com/digital.september" TargetMode="External"/><Relationship Id="rId20" Type="http://schemas.openxmlformats.org/officeDocument/2006/relationships/hyperlink" Target="https://www.youtube.com/user/PervoeSentyabr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1sept.ru/" TargetMode="External"/><Relationship Id="rId11" Type="http://schemas.openxmlformats.org/officeDocument/2006/relationships/image" Target="../media/image88.emf"/><Relationship Id="rId5" Type="http://schemas.openxmlformats.org/officeDocument/2006/relationships/image" Target="../media/image85.emf"/><Relationship Id="rId15" Type="http://schemas.openxmlformats.org/officeDocument/2006/relationships/image" Target="../media/image90.emf"/><Relationship Id="rId10" Type="http://schemas.openxmlformats.org/officeDocument/2006/relationships/hyperlink" Target="https://ds.1sept.ru/" TargetMode="External"/><Relationship Id="rId19" Type="http://schemas.openxmlformats.org/officeDocument/2006/relationships/image" Target="../media/image92.emf"/><Relationship Id="rId4" Type="http://schemas.openxmlformats.org/officeDocument/2006/relationships/hyperlink" Target="https://video.1sept.ru/" TargetMode="External"/><Relationship Id="rId9" Type="http://schemas.openxmlformats.org/officeDocument/2006/relationships/image" Target="../media/image87.emf"/><Relationship Id="rId14" Type="http://schemas.openxmlformats.org/officeDocument/2006/relationships/hyperlink" Target="https://www.facebook.com/digital.september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1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2643188"/>
            <a:ext cx="4978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Лев Элевич </a:t>
            </a:r>
            <a:r>
              <a:rPr lang="ru-RU" sz="2400" b="1" dirty="0" smtClean="0">
                <a:solidFill>
                  <a:srgbClr val="0070C0"/>
                </a:solidFill>
              </a:rPr>
              <a:t>Генденштейн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Галина Владимировна </a:t>
            </a:r>
            <a:r>
              <a:rPr lang="ru-RU" sz="2400" b="1" dirty="0" smtClean="0">
                <a:solidFill>
                  <a:srgbClr val="0070C0"/>
                </a:solidFill>
              </a:rPr>
              <a:t>Жемчужкина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9343" y="4000510"/>
            <a:ext cx="3296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Издательство </a:t>
            </a:r>
            <a:r>
              <a:rPr lang="ru-RU" sz="2400" b="1" dirty="0" smtClean="0">
                <a:solidFill>
                  <a:srgbClr val="0070C0"/>
                </a:solidFill>
              </a:rPr>
              <a:t>«Илекса»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Москва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1000114"/>
            <a:ext cx="7880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Исследуем равнобедренный треугольник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10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46842" y="1157872"/>
            <a:ext cx="16430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Задания органично включены в «теорию». </a:t>
            </a:r>
          </a:p>
          <a:p>
            <a:pPr algn="ctr"/>
            <a:r>
              <a:rPr lang="ru-RU" sz="1400" dirty="0" smtClean="0"/>
              <a:t>После многих заданий приведены похожие задания. </a:t>
            </a:r>
            <a:endParaRPr lang="ru-RU" sz="1400" dirty="0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7215206" y="1131020"/>
            <a:ext cx="1643074" cy="1797920"/>
          </a:xfrm>
          <a:prstGeom prst="wedgeRectCallout">
            <a:avLst>
              <a:gd name="adj1" fmla="val -152810"/>
              <a:gd name="adj2" fmla="val -10708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6"/>
            <a:ext cx="476885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84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11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43570" y="1030721"/>
            <a:ext cx="16430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Удобные инструменты для исследования фигур и решения задач. </a:t>
            </a:r>
            <a:endParaRPr lang="ru-RU" sz="1400" dirty="0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5643570" y="1000114"/>
            <a:ext cx="1643074" cy="1226416"/>
          </a:xfrm>
          <a:prstGeom prst="wedgeRectCallout">
            <a:avLst>
              <a:gd name="adj1" fmla="val -111506"/>
              <a:gd name="adj2" fmla="val 3578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8"/>
            <a:ext cx="402209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84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12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5404" y="1157872"/>
            <a:ext cx="16430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Наглядные схемы позволяют понять логическую структуру геометрии. </a:t>
            </a:r>
            <a:endParaRPr lang="ru-RU" sz="1400" dirty="0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7143768" y="1186118"/>
            <a:ext cx="1643074" cy="1154978"/>
          </a:xfrm>
          <a:prstGeom prst="wedgeRectCallout">
            <a:avLst>
              <a:gd name="adj1" fmla="val -79767"/>
              <a:gd name="adj2" fmla="val 30832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4282" y="500048"/>
            <a:ext cx="5029200" cy="169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2844" y="2428874"/>
            <a:ext cx="5021580" cy="230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84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13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61024" y="598338"/>
            <a:ext cx="164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«Паспорт» равнобедренного треугольника. </a:t>
            </a:r>
            <a:endParaRPr lang="ru-RU" sz="1400" dirty="0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6429388" y="571486"/>
            <a:ext cx="1643074" cy="797788"/>
          </a:xfrm>
          <a:prstGeom prst="wedgeRectCallout">
            <a:avLst>
              <a:gd name="adj1" fmla="val -152810"/>
              <a:gd name="adj2" fmla="val -13469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442" y="483518"/>
            <a:ext cx="364305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57818" y="1571618"/>
            <a:ext cx="35719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Извлечение «скрытой» информации с помощью признаков и свойств. </a:t>
            </a:r>
            <a:br>
              <a:rPr lang="ru-RU" sz="1400" dirty="0" smtClean="0"/>
            </a:br>
            <a:r>
              <a:rPr lang="ru-RU" sz="1400" dirty="0" smtClean="0"/>
              <a:t>Чтобы установить, что треугольник равнобедренный, достаточно </a:t>
            </a:r>
            <a:r>
              <a:rPr lang="ru-RU" sz="1400" b="1" dirty="0" smtClean="0"/>
              <a:t>одного</a:t>
            </a:r>
            <a:r>
              <a:rPr lang="ru-RU" sz="1400" dirty="0" smtClean="0"/>
              <a:t> любого признака. </a:t>
            </a:r>
            <a:br>
              <a:rPr lang="ru-RU" sz="1400" dirty="0" smtClean="0"/>
            </a:br>
            <a:r>
              <a:rPr lang="ru-RU" sz="1400" dirty="0" smtClean="0"/>
              <a:t>А потом можно использовать </a:t>
            </a:r>
            <a:r>
              <a:rPr lang="ru-RU" sz="1400" b="1" dirty="0" smtClean="0"/>
              <a:t>все</a:t>
            </a:r>
            <a:r>
              <a:rPr lang="ru-RU" sz="1400" dirty="0" smtClean="0"/>
              <a:t> свойства равнобедренного треугольника. </a:t>
            </a:r>
            <a:endParaRPr lang="ru-RU" sz="1400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5357818" y="1571618"/>
            <a:ext cx="3571900" cy="1571636"/>
          </a:xfrm>
          <a:prstGeom prst="wedgeRectCallout">
            <a:avLst>
              <a:gd name="adj1" fmla="val -83325"/>
              <a:gd name="adj2" fmla="val -2422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1382845" y="994889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483768" y="2067694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483768" y="3193089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483107" y="4264509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4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7" grpId="0" animBg="1"/>
      <p:bldP spid="2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14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8280" y="1136440"/>
            <a:ext cx="1808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Исследовательские задания. </a:t>
            </a:r>
            <a:endParaRPr lang="ru-RU" sz="1400" dirty="0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7286644" y="1131020"/>
            <a:ext cx="1808750" cy="512036"/>
          </a:xfrm>
          <a:prstGeom prst="wedgeRectCallout">
            <a:avLst>
              <a:gd name="adj1" fmla="val -76122"/>
              <a:gd name="adj2" fmla="val -1723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6"/>
            <a:ext cx="6509618" cy="39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84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15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5404" y="1157872"/>
            <a:ext cx="164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Интрига геометрических построений. </a:t>
            </a:r>
            <a:endParaRPr lang="ru-RU" sz="1400" dirty="0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7143768" y="1131020"/>
            <a:ext cx="1643074" cy="797788"/>
          </a:xfrm>
          <a:prstGeom prst="wedgeRectCallout">
            <a:avLst>
              <a:gd name="adj1" fmla="val -65854"/>
              <a:gd name="adj2" fmla="val 3578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800"/>
            <a:ext cx="5483891" cy="192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84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16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42924"/>
            <a:ext cx="691515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175404" y="1157872"/>
            <a:ext cx="164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Выделена суть геометрических построений. </a:t>
            </a:r>
            <a:endParaRPr lang="ru-RU" sz="1400" dirty="0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7143768" y="1131020"/>
            <a:ext cx="1643074" cy="797788"/>
          </a:xfrm>
          <a:prstGeom prst="wedgeRectCallout">
            <a:avLst>
              <a:gd name="adj1" fmla="val -73680"/>
              <a:gd name="adj2" fmla="val -38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985826"/>
            <a:ext cx="4786346" cy="14287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4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17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5404" y="1157872"/>
            <a:ext cx="1643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Ученики сами проводят основные построения. </a:t>
            </a:r>
            <a:endParaRPr lang="ru-RU" sz="1400" dirty="0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7143768" y="1131020"/>
            <a:ext cx="1643074" cy="1012102"/>
          </a:xfrm>
          <a:prstGeom prst="wedgeRectCallout">
            <a:avLst>
              <a:gd name="adj1" fmla="val -181506"/>
              <a:gd name="adj2" fmla="val 2378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8"/>
            <a:ext cx="4005274" cy="432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84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18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 l="1500"/>
          <a:stretch>
            <a:fillRect/>
          </a:stretch>
        </p:blipFill>
        <p:spPr bwMode="auto">
          <a:xfrm>
            <a:off x="428596" y="785800"/>
            <a:ext cx="46910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85932"/>
            <a:ext cx="36099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928940"/>
            <a:ext cx="36004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857884" y="1157872"/>
            <a:ext cx="296059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Названия фрагментов, в которых ученики сами проводят основные построения в серии заданий с помощью учителя. </a:t>
            </a:r>
          </a:p>
          <a:p>
            <a:pPr algn="ctr"/>
            <a:r>
              <a:rPr lang="ru-RU" sz="1400" dirty="0" smtClean="0"/>
              <a:t>Этот материал можно использовать для построения учебного диалога </a:t>
            </a:r>
            <a:br>
              <a:rPr lang="ru-RU" sz="1400" dirty="0" smtClean="0"/>
            </a:br>
            <a:r>
              <a:rPr lang="ru-RU" sz="1400" dirty="0" smtClean="0"/>
              <a:t>в классе. </a:t>
            </a:r>
            <a:endParaRPr lang="ru-RU" sz="1400" dirty="0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5857884" y="1131020"/>
            <a:ext cx="2928958" cy="1627290"/>
          </a:xfrm>
          <a:prstGeom prst="wedgeRectCallout">
            <a:avLst>
              <a:gd name="adj1" fmla="val -79015"/>
              <a:gd name="adj2" fmla="val -1769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4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19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5404" y="1157872"/>
            <a:ext cx="1643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Примеры исследования геометрических фигур. </a:t>
            </a:r>
            <a:endParaRPr lang="ru-RU" sz="1400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571486"/>
            <a:ext cx="52673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1142990"/>
            <a:ext cx="4010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142990"/>
            <a:ext cx="1949350" cy="160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1" y="2357436"/>
            <a:ext cx="39147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06" y="3214692"/>
            <a:ext cx="5334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06" y="3571882"/>
            <a:ext cx="61912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7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5267" y="3929072"/>
            <a:ext cx="69056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ая выноска 3"/>
          <p:cNvSpPr/>
          <p:nvPr/>
        </p:nvSpPr>
        <p:spPr>
          <a:xfrm>
            <a:off x="7143768" y="1181026"/>
            <a:ext cx="1643074" cy="940664"/>
          </a:xfrm>
          <a:prstGeom prst="wedgeRectCallout">
            <a:avLst>
              <a:gd name="adj1" fmla="val -89767"/>
              <a:gd name="adj2" fmla="val 1831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4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2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3518"/>
            <a:ext cx="286868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500048"/>
            <a:ext cx="4663140" cy="429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572396" y="1157872"/>
            <a:ext cx="164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Нас окружают равнобедренные треугольники. </a:t>
            </a:r>
            <a:endParaRPr lang="ru-RU" sz="1400" dirty="0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7643834" y="1131020"/>
            <a:ext cx="1451560" cy="797788"/>
          </a:xfrm>
          <a:prstGeom prst="wedgeRectCallout">
            <a:avLst>
              <a:gd name="adj1" fmla="val -65854"/>
              <a:gd name="adj2" fmla="val 3578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4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20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5404" y="1157872"/>
            <a:ext cx="164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Исследование более сложной фигуры. </a:t>
            </a:r>
            <a:endParaRPr lang="ru-RU" sz="1400" dirty="0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7143768" y="1131020"/>
            <a:ext cx="1643074" cy="797788"/>
          </a:xfrm>
          <a:prstGeom prst="wedgeRectCallout">
            <a:avLst>
              <a:gd name="adj1" fmla="val -108462"/>
              <a:gd name="adj2" fmla="val 44735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42924"/>
            <a:ext cx="5759797" cy="312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84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21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5404" y="1157872"/>
            <a:ext cx="164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Секрет решения трудных задач (начало). </a:t>
            </a:r>
            <a:endParaRPr lang="ru-RU" sz="1400" dirty="0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7143768" y="1131020"/>
            <a:ext cx="1643074" cy="797788"/>
          </a:xfrm>
          <a:prstGeom prst="wedgeRectCallout">
            <a:avLst>
              <a:gd name="adj1" fmla="val -65854"/>
              <a:gd name="adj2" fmla="val 3578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9512" y="483519"/>
            <a:ext cx="5178305" cy="4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84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22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42924"/>
            <a:ext cx="6210377" cy="346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175404" y="1157872"/>
            <a:ext cx="164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Секрет решения трудных задач (продолжение). </a:t>
            </a:r>
            <a:endParaRPr lang="ru-RU" sz="1400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7143768" y="1131020"/>
            <a:ext cx="1643074" cy="797788"/>
          </a:xfrm>
          <a:prstGeom prst="wedgeRectCallout">
            <a:avLst>
              <a:gd name="adj1" fmla="val -65854"/>
              <a:gd name="adj2" fmla="val 3578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4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23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 b="7109"/>
          <a:stretch>
            <a:fillRect/>
          </a:stretch>
        </p:blipFill>
        <p:spPr bwMode="auto">
          <a:xfrm>
            <a:off x="142844" y="500048"/>
            <a:ext cx="495300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175404" y="1157872"/>
            <a:ext cx="164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Секрет решения трудных задач (окончание). </a:t>
            </a:r>
            <a:endParaRPr lang="ru-RU" sz="1400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7143768" y="1131020"/>
            <a:ext cx="1643074" cy="797788"/>
          </a:xfrm>
          <a:prstGeom prst="wedgeRectCallout">
            <a:avLst>
              <a:gd name="adj1" fmla="val -65854"/>
              <a:gd name="adj2" fmla="val 3578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4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24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5404" y="1157872"/>
            <a:ext cx="16430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Чтобы научиться решать задачи, лучше всего научиться их ставить. </a:t>
            </a:r>
            <a:endParaRPr lang="ru-RU" sz="1400" dirty="0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7143768" y="1131020"/>
            <a:ext cx="1643074" cy="1154978"/>
          </a:xfrm>
          <a:prstGeom prst="wedgeRectCallout">
            <a:avLst>
              <a:gd name="adj1" fmla="val -125419"/>
              <a:gd name="adj2" fmla="val 32069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55" y="520108"/>
            <a:ext cx="5443577" cy="429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84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25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5404" y="1157872"/>
            <a:ext cx="164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Учимся сами ставить вопросы к чертежу. </a:t>
            </a:r>
            <a:endParaRPr lang="ru-RU" sz="1400" dirty="0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7143768" y="1131020"/>
            <a:ext cx="1643074" cy="797788"/>
          </a:xfrm>
          <a:prstGeom prst="wedgeRectCallout">
            <a:avLst>
              <a:gd name="adj1" fmla="val -124549"/>
              <a:gd name="adj2" fmla="val 43839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1405" y="571486"/>
            <a:ext cx="5303520" cy="294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406" y="3729046"/>
            <a:ext cx="380238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42844" y="4286262"/>
            <a:ext cx="3771900" cy="25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84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26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5404" y="1157872"/>
            <a:ext cx="16430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Задания на постановку вопросов — лучший способ научить решать задачи. </a:t>
            </a:r>
            <a:endParaRPr lang="ru-RU" sz="1400" dirty="0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7143768" y="1131020"/>
            <a:ext cx="1643074" cy="1369292"/>
          </a:xfrm>
          <a:prstGeom prst="wedgeRectCallout">
            <a:avLst>
              <a:gd name="adj1" fmla="val -149332"/>
              <a:gd name="adj2" fmla="val -1331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5" y="500048"/>
            <a:ext cx="4894655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84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27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5404" y="1157872"/>
            <a:ext cx="16430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Применение геометрических построений для практико-ориентированных ситуаций. </a:t>
            </a:r>
            <a:endParaRPr lang="ru-RU" sz="1400" dirty="0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7143768" y="1131020"/>
            <a:ext cx="1643074" cy="1369292"/>
          </a:xfrm>
          <a:prstGeom prst="wedgeRectCallout">
            <a:avLst>
              <a:gd name="adj1" fmla="val -133245"/>
              <a:gd name="adj2" fmla="val 2221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8"/>
            <a:ext cx="4364051" cy="42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84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28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236" y="877626"/>
            <a:ext cx="45243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316" y="1718139"/>
            <a:ext cx="44767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00" y="2333625"/>
            <a:ext cx="4495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17783" y="486910"/>
            <a:ext cx="2826025" cy="428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8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29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9542"/>
            <a:ext cx="6334125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6911586" y="987574"/>
            <a:ext cx="2035967" cy="936104"/>
          </a:xfrm>
          <a:prstGeom prst="wedgeRectCallout">
            <a:avLst>
              <a:gd name="adj1" fmla="val -82510"/>
              <a:gd name="adj2" fmla="val 17953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Первые игры достаточно простые: ищем равнобедренные треугольники.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4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3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571486"/>
            <a:ext cx="6333511" cy="405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389718" y="1142990"/>
            <a:ext cx="1643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Провоцируйте Ваших учеников на подобные вопросы. </a:t>
            </a:r>
            <a:endParaRPr lang="ru-RU" sz="1400" dirty="0"/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7358082" y="1131020"/>
            <a:ext cx="1643074" cy="940664"/>
          </a:xfrm>
          <a:prstGeom prst="wedgeRectCallout">
            <a:avLst>
              <a:gd name="adj1" fmla="val -104549"/>
              <a:gd name="adj2" fmla="val 35021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4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30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9542"/>
            <a:ext cx="619125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6911586" y="1059582"/>
            <a:ext cx="2035967" cy="720080"/>
          </a:xfrm>
          <a:prstGeom prst="wedgeRectCallout">
            <a:avLst>
              <a:gd name="adj1" fmla="val -94374"/>
              <a:gd name="adj2" fmla="val 6744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Чертим  равнобедренные треугольники.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6911586" y="2385466"/>
            <a:ext cx="2035967" cy="690339"/>
          </a:xfrm>
          <a:prstGeom prst="wedgeRectCallout">
            <a:avLst>
              <a:gd name="adj1" fmla="val -96541"/>
              <a:gd name="adj2" fmla="val -4294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Сначала довольно простые задания.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45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31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9" y="771550"/>
            <a:ext cx="616267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51"/>
          <a:stretch/>
        </p:blipFill>
        <p:spPr bwMode="auto">
          <a:xfrm>
            <a:off x="3611904" y="771550"/>
            <a:ext cx="2585214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ая выноска 5"/>
          <p:cNvSpPr/>
          <p:nvPr/>
        </p:nvSpPr>
        <p:spPr>
          <a:xfrm>
            <a:off x="6911586" y="997182"/>
            <a:ext cx="2035967" cy="690339"/>
          </a:xfrm>
          <a:prstGeom prst="wedgeRectCallout">
            <a:avLst>
              <a:gd name="adj1" fmla="val -93307"/>
              <a:gd name="adj2" fmla="val -479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Затем более сложные задания.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375874" y="1462370"/>
            <a:ext cx="720080" cy="4800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5095954" y="1222335"/>
            <a:ext cx="532174" cy="7493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4375874" y="1222335"/>
            <a:ext cx="1247154" cy="2400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4629388" y="1971700"/>
            <a:ext cx="466566" cy="24001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629388" y="2211710"/>
            <a:ext cx="233283" cy="50405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4862671" y="1942440"/>
            <a:ext cx="233283" cy="75765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4379337" y="2719430"/>
            <a:ext cx="466566" cy="24001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98913" y="2217810"/>
            <a:ext cx="233283" cy="50405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352712" y="2229828"/>
            <a:ext cx="233283" cy="72961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4333699" y="2205545"/>
            <a:ext cx="233283" cy="7296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4088585" y="2205545"/>
            <a:ext cx="264127" cy="7538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4100416" y="2217810"/>
            <a:ext cx="466566" cy="120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4610374" y="1222335"/>
            <a:ext cx="485580" cy="98094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4598913" y="2203277"/>
            <a:ext cx="1016800" cy="51858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5107313" y="1222335"/>
            <a:ext cx="508400" cy="149953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5085156" y="1267495"/>
            <a:ext cx="532174" cy="74936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102304" y="1977580"/>
            <a:ext cx="516865" cy="77942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5619169" y="1257875"/>
            <a:ext cx="15309" cy="1501324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4069572" y="2229828"/>
            <a:ext cx="264127" cy="75389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4112520" y="1462370"/>
            <a:ext cx="240192" cy="75389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352712" y="1462371"/>
            <a:ext cx="17470" cy="147278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ая выноска 30"/>
          <p:cNvSpPr/>
          <p:nvPr/>
        </p:nvSpPr>
        <p:spPr>
          <a:xfrm>
            <a:off x="6874902" y="2454950"/>
            <a:ext cx="2035967" cy="690339"/>
          </a:xfrm>
          <a:prstGeom prst="wedgeRectCallout">
            <a:avLst>
              <a:gd name="adj1" fmla="val -73547"/>
              <a:gd name="adj2" fmla="val -10122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 это ещё не все...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11560" y="1433110"/>
            <a:ext cx="288032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11560" y="1657845"/>
            <a:ext cx="288032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11560" y="1868578"/>
            <a:ext cx="288032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11560" y="2091705"/>
            <a:ext cx="7200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39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32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71513"/>
            <a:ext cx="585787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6228184" y="1203598"/>
            <a:ext cx="2719369" cy="1080120"/>
          </a:xfrm>
          <a:prstGeom prst="wedgeRectCallout">
            <a:avLst>
              <a:gd name="adj1" fmla="val -63918"/>
              <a:gd name="adj2" fmla="val 835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Используем свойства равнобедренного треугольника и свойства клеточного фона.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755576" y="3903327"/>
            <a:ext cx="1080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585833" y="2620268"/>
            <a:ext cx="0" cy="15356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831457" y="2630689"/>
            <a:ext cx="504056" cy="15252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4318893" y="3393307"/>
            <a:ext cx="764592" cy="2553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55576" y="3939902"/>
            <a:ext cx="1080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621266" y="2630689"/>
            <a:ext cx="0" cy="15356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860032" y="2614051"/>
            <a:ext cx="504056" cy="15252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42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33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5526"/>
            <a:ext cx="45434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54901"/>
            <a:ext cx="620077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6228183" y="1030713"/>
            <a:ext cx="2719369" cy="828817"/>
          </a:xfrm>
          <a:prstGeom prst="wedgeRectCallout">
            <a:avLst>
              <a:gd name="adj1" fmla="val -61549"/>
              <a:gd name="adj2" fmla="val 109801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Ищем равные треугольники и равнобедренные треугольники.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6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34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9125"/>
            <a:ext cx="6391275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40"/>
          <a:stretch/>
        </p:blipFill>
        <p:spPr bwMode="auto">
          <a:xfrm>
            <a:off x="179511" y="2761474"/>
            <a:ext cx="6391275" cy="175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6228184" y="619125"/>
            <a:ext cx="2719369" cy="1376561"/>
          </a:xfrm>
          <a:prstGeom prst="wedgeRectCallout">
            <a:avLst>
              <a:gd name="adj1" fmla="val -61528"/>
              <a:gd name="adj2" fmla="val -3325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Строим равнобедренные треугольники, используя признаки или определение равнобедренного треугольника. Ориентируемся на клеточный фон.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73748" y="3381428"/>
            <a:ext cx="732888" cy="256003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1635469" y="3387063"/>
            <a:ext cx="732888" cy="256003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638910" y="3125425"/>
            <a:ext cx="732888" cy="25600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884155" y="3122584"/>
            <a:ext cx="732888" cy="25600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73748" y="3387063"/>
            <a:ext cx="765162" cy="5063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1603195" y="3389880"/>
            <a:ext cx="765162" cy="5063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622860" y="3122584"/>
            <a:ext cx="765162" cy="5063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639819" y="3628955"/>
            <a:ext cx="765162" cy="5063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639819" y="3122583"/>
            <a:ext cx="487097" cy="51484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639819" y="3620478"/>
            <a:ext cx="487097" cy="51484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639084" y="3114107"/>
            <a:ext cx="0" cy="76379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5257186" y="3496005"/>
            <a:ext cx="0" cy="76379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4893485" y="3378587"/>
            <a:ext cx="234228" cy="5127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5140072" y="3114106"/>
            <a:ext cx="499012" cy="2563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644492" y="3137707"/>
            <a:ext cx="282624" cy="99761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899866" y="3851015"/>
            <a:ext cx="1027250" cy="28431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ая выноска 24"/>
          <p:cNvSpPr/>
          <p:nvPr/>
        </p:nvSpPr>
        <p:spPr>
          <a:xfrm>
            <a:off x="6897073" y="2355726"/>
            <a:ext cx="2035967" cy="690339"/>
          </a:xfrm>
          <a:prstGeom prst="wedgeRectCallout">
            <a:avLst>
              <a:gd name="adj1" fmla="val -85762"/>
              <a:gd name="adj2" fmla="val 76798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 это ещё не всё...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8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35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9125"/>
            <a:ext cx="578167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32"/>
          <a:stretch/>
        </p:blipFill>
        <p:spPr bwMode="auto">
          <a:xfrm>
            <a:off x="323528" y="1852095"/>
            <a:ext cx="4677301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27" t="11854" b="9116"/>
          <a:stretch/>
        </p:blipFill>
        <p:spPr bwMode="auto">
          <a:xfrm>
            <a:off x="5940152" y="483518"/>
            <a:ext cx="2875428" cy="1964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6444208" y="2427735"/>
            <a:ext cx="2232413" cy="1080120"/>
          </a:xfrm>
          <a:prstGeom prst="wedgeRectCallout">
            <a:avLst>
              <a:gd name="adj1" fmla="val -104635"/>
              <a:gd name="adj2" fmla="val -55704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Применяем все признаки равенства треугольников для извлечения информации.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56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0" y="622327"/>
            <a:ext cx="6912000" cy="3888608"/>
          </a:xfrm>
          <a:prstGeom prst="rect">
            <a:avLst/>
          </a:prstGeom>
        </p:spPr>
      </p:pic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36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95936" y="3327262"/>
            <a:ext cx="2915751" cy="1188703"/>
          </a:xfrm>
          <a:prstGeom prst="rect">
            <a:avLst/>
          </a:prstGeom>
          <a:solidFill>
            <a:srgbClr val="2E6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563888" y="2190907"/>
            <a:ext cx="2915751" cy="1140264"/>
          </a:xfrm>
          <a:prstGeom prst="rect">
            <a:avLst/>
          </a:prstGeom>
          <a:solidFill>
            <a:srgbClr val="2E6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44279" y="1995686"/>
            <a:ext cx="2016224" cy="1938284"/>
          </a:xfrm>
          <a:prstGeom prst="rect">
            <a:avLst/>
          </a:prstGeom>
          <a:solidFill>
            <a:srgbClr val="2E6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33466"/>
            <a:ext cx="2016224" cy="2442340"/>
          </a:xfrm>
          <a:prstGeom prst="rect">
            <a:avLst/>
          </a:prstGeom>
          <a:solidFill>
            <a:srgbClr val="2E6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42" y="987864"/>
            <a:ext cx="1444755" cy="9387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50" y="987864"/>
            <a:ext cx="1444755" cy="9387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49" y="987864"/>
            <a:ext cx="1444755" cy="93878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Прямоугольная выноска 19"/>
          <p:cNvSpPr/>
          <p:nvPr/>
        </p:nvSpPr>
        <p:spPr>
          <a:xfrm>
            <a:off x="7020272" y="2355726"/>
            <a:ext cx="2035967" cy="899009"/>
          </a:xfrm>
          <a:prstGeom prst="wedgeRectCallout">
            <a:avLst>
              <a:gd name="adj1" fmla="val -233793"/>
              <a:gd name="adj2" fmla="val -156822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Возможный ход представления результатов групповой работы.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24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37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70" y="771550"/>
            <a:ext cx="77724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2771800" y="3304311"/>
            <a:ext cx="2232413" cy="1211655"/>
          </a:xfrm>
          <a:prstGeom prst="wedgeRectCallout">
            <a:avLst>
              <a:gd name="adj1" fmla="val 89375"/>
              <a:gd name="adj2" fmla="val -6443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Более сложное задание, в котором предлагается извлечь больше информации.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9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38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3518"/>
            <a:ext cx="6777186" cy="414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6732240" y="1344581"/>
            <a:ext cx="2232413" cy="1211655"/>
          </a:xfrm>
          <a:prstGeom prst="wedgeRectCallout">
            <a:avLst>
              <a:gd name="adj1" fmla="val -103324"/>
              <a:gd name="adj2" fmla="val 35049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Применяем третий признак равенства треугольников и используем свойства клеточного фона.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31840" y="3371412"/>
            <a:ext cx="2304256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147276"/>
            <a:ext cx="2304256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55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39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6732240" y="1344581"/>
            <a:ext cx="2232413" cy="1211655"/>
          </a:xfrm>
          <a:prstGeom prst="wedgeRectCallout">
            <a:avLst>
              <a:gd name="adj1" fmla="val -103324"/>
              <a:gd name="adj2" fmla="val 35049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Строим пары равных треугольников, а также равнобедренные треугольники, используя клеточный фон.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" y="513442"/>
            <a:ext cx="5519295" cy="427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39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03966" y="1142990"/>
            <a:ext cx="1643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Распознавание равнобедренных треугольников по их определению. </a:t>
            </a:r>
            <a:endParaRPr lang="ru-RU" sz="1400" dirty="0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7072330" y="1131020"/>
            <a:ext cx="1643074" cy="940664"/>
          </a:xfrm>
          <a:prstGeom prst="wedgeRectCallout">
            <a:avLst>
              <a:gd name="adj1" fmla="val -91941"/>
              <a:gd name="adj2" fmla="val 28945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7184" y="571486"/>
            <a:ext cx="5600700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2844" y="3214692"/>
            <a:ext cx="57454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103966" y="2440844"/>
            <a:ext cx="164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Простейшие дополнительные построения. </a:t>
            </a:r>
            <a:endParaRPr lang="ru-RU" sz="1400" dirty="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7072330" y="2428874"/>
            <a:ext cx="1643074" cy="785818"/>
          </a:xfrm>
          <a:prstGeom prst="wedgeRectCallout">
            <a:avLst>
              <a:gd name="adj1" fmla="val -114984"/>
              <a:gd name="adj2" fmla="val 46218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4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40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5741418" y="1852492"/>
            <a:ext cx="2035967" cy="792088"/>
          </a:xfrm>
          <a:prstGeom prst="wedgeRectCallout">
            <a:avLst>
              <a:gd name="adj1" fmla="val -68813"/>
              <a:gd name="adj2" fmla="val -4859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 книге есть задания разных уровней сложности.</a:t>
            </a: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5741417" y="2931790"/>
            <a:ext cx="2035967" cy="792088"/>
          </a:xfrm>
          <a:prstGeom prst="wedgeRectCallout">
            <a:avLst>
              <a:gd name="adj1" fmla="val -68813"/>
              <a:gd name="adj2" fmla="val -4859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Ученики являются соавторами своих заданий.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843558"/>
            <a:ext cx="45243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34903" y="501544"/>
            <a:ext cx="2824671" cy="428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2300"/>
            <a:ext cx="6246016" cy="418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ая выноска 5"/>
          <p:cNvSpPr/>
          <p:nvPr/>
        </p:nvSpPr>
        <p:spPr>
          <a:xfrm>
            <a:off x="6911586" y="1851670"/>
            <a:ext cx="2035967" cy="760538"/>
          </a:xfrm>
          <a:prstGeom prst="wedgeRectCallout">
            <a:avLst>
              <a:gd name="adj1" fmla="val -102971"/>
              <a:gd name="adj2" fmla="val 2762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Используем свойства равнобедренного треугольника.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53952" y="1131590"/>
            <a:ext cx="3190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115616" y="1335566"/>
            <a:ext cx="20162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ая выноска 11"/>
          <p:cNvSpPr/>
          <p:nvPr/>
        </p:nvSpPr>
        <p:spPr>
          <a:xfrm>
            <a:off x="6911586" y="555526"/>
            <a:ext cx="2035967" cy="1192586"/>
          </a:xfrm>
          <a:prstGeom prst="wedgeRectCallout">
            <a:avLst>
              <a:gd name="adj1" fmla="val -158063"/>
              <a:gd name="adj2" fmla="val -3068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Одна из особенностей заданий для самостоятельной работы, которую нельзя списать.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41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6425528" y="2715766"/>
            <a:ext cx="2522025" cy="864096"/>
          </a:xfrm>
          <a:prstGeom prst="wedgeRectCallout">
            <a:avLst>
              <a:gd name="adj1" fmla="val -78097"/>
              <a:gd name="adj2" fmla="val 5651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Пропедевтика изучения свойств ромба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(опережающее упоминание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 С.Н. </a:t>
            </a:r>
            <a:r>
              <a:rPr lang="ru-RU" sz="1400" dirty="0" err="1" smtClean="0">
                <a:solidFill>
                  <a:schemeClr val="tx1"/>
                </a:solidFill>
              </a:rPr>
              <a:t>Лысенковой</a:t>
            </a:r>
            <a:r>
              <a:rPr lang="ru-RU" sz="1400" dirty="0" smtClean="0">
                <a:solidFill>
                  <a:schemeClr val="tx1"/>
                </a:solidFill>
              </a:rPr>
              <a:t>).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3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42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670"/>
            <a:ext cx="4788024" cy="289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3" t="41939"/>
          <a:stretch/>
        </p:blipFill>
        <p:spPr bwMode="auto">
          <a:xfrm>
            <a:off x="3738056" y="555526"/>
            <a:ext cx="5389477" cy="243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24328" y="555526"/>
            <a:ext cx="1368152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38056" y="1770641"/>
            <a:ext cx="5082416" cy="22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738056" y="1995686"/>
            <a:ext cx="5298440" cy="990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8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43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5716"/>
            <a:ext cx="6643447" cy="325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ая выноска 5"/>
          <p:cNvSpPr/>
          <p:nvPr/>
        </p:nvSpPr>
        <p:spPr>
          <a:xfrm>
            <a:off x="7001299" y="771550"/>
            <a:ext cx="2035967" cy="720080"/>
          </a:xfrm>
          <a:prstGeom prst="wedgeRectCallout">
            <a:avLst>
              <a:gd name="adj1" fmla="val -70655"/>
              <a:gd name="adj2" fmla="val -39334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Задания, в которых нужно сделать чертёж.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7001299" y="1995686"/>
            <a:ext cx="2035967" cy="648072"/>
          </a:xfrm>
          <a:prstGeom prst="wedgeRectCallout">
            <a:avLst>
              <a:gd name="adj1" fmla="val -70655"/>
              <a:gd name="adj2" fmla="val -39334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Исследуем «фигуру Х».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2606576" y="3786196"/>
            <a:ext cx="1656184" cy="6577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2606215" y="3796356"/>
            <a:ext cx="1656184" cy="6577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601135" y="3786196"/>
            <a:ext cx="1656184" cy="65776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62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44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4550"/>
            <a:ext cx="6625177" cy="2802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7001299" y="771549"/>
            <a:ext cx="2035967" cy="1224135"/>
          </a:xfrm>
          <a:prstGeom prst="wedgeRectCallout">
            <a:avLst>
              <a:gd name="adj1" fmla="val -68446"/>
              <a:gd name="adj2" fmla="val 78631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Используем свойства равнобедренного треугольника для извлечения «скрытой» информации.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52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45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7534"/>
            <a:ext cx="6264696" cy="216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ая выноска 5"/>
          <p:cNvSpPr/>
          <p:nvPr/>
        </p:nvSpPr>
        <p:spPr>
          <a:xfrm>
            <a:off x="6911586" y="1710839"/>
            <a:ext cx="2035967" cy="1224136"/>
          </a:xfrm>
          <a:prstGeom prst="wedgeRectCallout">
            <a:avLst>
              <a:gd name="adj1" fmla="val -77319"/>
              <a:gd name="adj2" fmla="val -102574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Несложное задание, в котором ученик задаёт свои числовые данные и решает свою задачу.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1222386" y="3291830"/>
            <a:ext cx="2035967" cy="1332148"/>
          </a:xfrm>
          <a:prstGeom prst="wedgeRectCallout">
            <a:avLst>
              <a:gd name="adj1" fmla="val -26917"/>
              <a:gd name="adj2" fmla="val -89408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Предупредите!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Выбранные значения длины высоты должны быть разными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у сидящих рядом учеников.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12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6"/>
          <p:cNvSpPr/>
          <p:nvPr/>
        </p:nvSpPr>
        <p:spPr>
          <a:xfrm>
            <a:off x="1222386" y="3291830"/>
            <a:ext cx="2035967" cy="1332148"/>
          </a:xfrm>
          <a:prstGeom prst="wedgeRectCallout">
            <a:avLst>
              <a:gd name="adj1" fmla="val -26917"/>
              <a:gd name="adj2" fmla="val -89408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Предупредите!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Выбранные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значения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b="1" i="1" dirty="0" smtClean="0">
                <a:solidFill>
                  <a:schemeClr val="tx1"/>
                </a:solidFill>
                <a:latin typeface="SchoolBook" pitchFamily="18" charset="-52"/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и </a:t>
            </a:r>
            <a:r>
              <a:rPr lang="en-US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400" dirty="0" smtClean="0">
                <a:solidFill>
                  <a:schemeClr val="tx1"/>
                </a:solidFill>
              </a:rPr>
              <a:t> должны быть разными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у сидящих рядом учеников.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46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6911586" y="2211710"/>
            <a:ext cx="2035967" cy="1368152"/>
          </a:xfrm>
          <a:prstGeom prst="wedgeRectCallout">
            <a:avLst>
              <a:gd name="adj1" fmla="val -56739"/>
              <a:gd name="adj2" fmla="val -113644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Более сложное задание, в котором ученик задаёт свои числовые данные в условии и решает свою задачу.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9542"/>
            <a:ext cx="6535628" cy="190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30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ая выноска 5"/>
          <p:cNvSpPr/>
          <p:nvPr/>
        </p:nvSpPr>
        <p:spPr>
          <a:xfrm>
            <a:off x="6911586" y="2571750"/>
            <a:ext cx="2035967" cy="1008112"/>
          </a:xfrm>
          <a:prstGeom prst="wedgeRectCallout">
            <a:avLst>
              <a:gd name="adj1" fmla="val -52984"/>
              <a:gd name="adj2" fmla="val -100299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Применяем признаки и свойства равнобедренных треугольников.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47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1550"/>
            <a:ext cx="659124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0" y="3075806"/>
            <a:ext cx="1082042" cy="14843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075806"/>
            <a:ext cx="1082042" cy="1484379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1738601" y="3875174"/>
            <a:ext cx="360040" cy="15691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347864" y="3875173"/>
            <a:ext cx="360040" cy="15691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504916" y="362632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Признак</a:t>
            </a:r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48790" y="359817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Свойства</a:t>
            </a:r>
            <a:endParaRPr lang="ru-RU" sz="1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075806"/>
            <a:ext cx="1082042" cy="148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5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ая выноска 5"/>
          <p:cNvSpPr/>
          <p:nvPr/>
        </p:nvSpPr>
        <p:spPr>
          <a:xfrm>
            <a:off x="6911586" y="2571750"/>
            <a:ext cx="2035967" cy="1008112"/>
          </a:xfrm>
          <a:prstGeom prst="wedgeRectCallout">
            <a:avLst>
              <a:gd name="adj1" fmla="val -52984"/>
              <a:gd name="adj2" fmla="val -100299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Применяем признаки и свойства равнобедренных треугольников.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48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5526"/>
            <a:ext cx="6048672" cy="269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1" y="3404203"/>
            <a:ext cx="1112522" cy="1255779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1875302" y="3875174"/>
            <a:ext cx="360040" cy="15691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342" y="3404202"/>
            <a:ext cx="1112522" cy="1255779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3347864" y="3875173"/>
            <a:ext cx="360040" cy="15691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404203"/>
            <a:ext cx="1112522" cy="12557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1617" y="362632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Признак</a:t>
            </a:r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48790" y="359817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Свойства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69937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9" grpId="0" animBg="1"/>
      <p:bldP spid="8" grpId="0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49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72852"/>
            <a:ext cx="6660066" cy="27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6911586" y="1851670"/>
            <a:ext cx="2035967" cy="1756022"/>
          </a:xfrm>
          <a:prstGeom prst="wedgeRectCallout">
            <a:avLst>
              <a:gd name="adj1" fmla="val -64051"/>
              <a:gd name="adj2" fmla="val 869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Рисуем равнобедренные треугольники, учитывая дополнительные условия.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Используем клеточный фон.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94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5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768" y="1643056"/>
            <a:ext cx="1643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«Щупаем» определения фигур: </a:t>
            </a:r>
            <a:br>
              <a:rPr lang="ru-RU" sz="1400" dirty="0" smtClean="0"/>
            </a:br>
            <a:r>
              <a:rPr lang="ru-RU" sz="1400" dirty="0" smtClean="0"/>
              <a:t>«умные ручки». </a:t>
            </a:r>
            <a:endParaRPr lang="ru-RU" sz="1400" dirty="0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7112132" y="1616204"/>
            <a:ext cx="1643074" cy="1000132"/>
          </a:xfrm>
          <a:prstGeom prst="wedgeRectCallout">
            <a:avLst>
              <a:gd name="adj1" fmla="val -104550"/>
              <a:gd name="adj2" fmla="val 81794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7158" y="642924"/>
            <a:ext cx="5623560" cy="358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84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0191"/>
            <a:ext cx="6530054" cy="293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6911586" y="672852"/>
            <a:ext cx="2035967" cy="1296144"/>
          </a:xfrm>
          <a:prstGeom prst="wedgeRectCallout">
            <a:avLst>
              <a:gd name="adj1" fmla="val -74082"/>
              <a:gd name="adj2" fmla="val 51682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Извлекаем информацию из условия  и используем её для извлечения новой информации.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50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26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51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20924"/>
            <a:ext cx="6732074" cy="241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72852"/>
            <a:ext cx="5095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ая выноска 5"/>
          <p:cNvSpPr/>
          <p:nvPr/>
        </p:nvSpPr>
        <p:spPr>
          <a:xfrm>
            <a:off x="6924799" y="771549"/>
            <a:ext cx="2035967" cy="1758835"/>
          </a:xfrm>
          <a:prstGeom prst="wedgeRectCallout">
            <a:avLst>
              <a:gd name="adj1" fmla="val -65604"/>
              <a:gd name="adj2" fmla="val -3461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Применяем все признаки равенства треугольников, а также свойства равных треугольников.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Пропедевтика изучения параллелограмма.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79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52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627535"/>
            <a:ext cx="704018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ая выноска 5"/>
          <p:cNvSpPr/>
          <p:nvPr/>
        </p:nvSpPr>
        <p:spPr>
          <a:xfrm>
            <a:off x="6924799" y="771549"/>
            <a:ext cx="2035967" cy="1584177"/>
          </a:xfrm>
          <a:prstGeom prst="wedgeRectCallout">
            <a:avLst>
              <a:gd name="adj1" fmla="val -65604"/>
              <a:gd name="adj2" fmla="val -3461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Более сложное задание на применение признаков равенства треугольников и свойств равных треугольников.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157807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53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91478"/>
          <a:stretch>
            <a:fillRect/>
          </a:stretch>
        </p:blipFill>
        <p:spPr bwMode="auto">
          <a:xfrm>
            <a:off x="142844" y="571486"/>
            <a:ext cx="4357718" cy="27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071552"/>
            <a:ext cx="321471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214942" y="571486"/>
            <a:ext cx="3689472" cy="17235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209B7"/>
                </a:solidFill>
              </a:rPr>
              <a:t>Издательство «Илекса»</a:t>
            </a:r>
          </a:p>
          <a:p>
            <a:pPr algn="ctr"/>
            <a:r>
              <a:rPr lang="en-US" sz="2400" b="1" dirty="0" smtClean="0">
                <a:solidFill>
                  <a:srgbClr val="3209B7"/>
                </a:solidFill>
                <a:hlinkClick r:id="rId4"/>
              </a:rPr>
              <a:t>ilexa.ru</a:t>
            </a:r>
            <a:endParaRPr lang="ru-RU" sz="2400" b="1" dirty="0" smtClean="0">
              <a:solidFill>
                <a:srgbClr val="3209B7"/>
              </a:solidFill>
              <a:hlinkClick r:id="rId4"/>
            </a:endParaRPr>
          </a:p>
          <a:p>
            <a:pPr algn="ctr">
              <a:spcBef>
                <a:spcPts val="1200"/>
              </a:spcBef>
            </a:pPr>
            <a:r>
              <a:rPr lang="en-US" sz="2400" dirty="0" smtClean="0">
                <a:solidFill>
                  <a:srgbClr val="3209B7"/>
                </a:solidFill>
                <a:hlinkClick r:id="rId4"/>
              </a:rPr>
              <a:t>levgenden@gmail.com</a:t>
            </a:r>
            <a:endParaRPr lang="en-US" sz="2400" dirty="0" smtClean="0">
              <a:solidFill>
                <a:srgbClr val="3209B7"/>
              </a:solidFill>
            </a:endParaRPr>
          </a:p>
          <a:p>
            <a:pPr algn="ctr"/>
            <a:r>
              <a:rPr lang="en-US" sz="2400" dirty="0" smtClean="0">
                <a:hlinkClick r:id="rId5"/>
              </a:rPr>
              <a:t>zhemchuzhkina@gmail.com</a:t>
            </a:r>
            <a:endParaRPr lang="en-US" sz="2400" b="1" dirty="0" smtClean="0">
              <a:solidFill>
                <a:srgbClr val="3209B7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2943" y="1071552"/>
            <a:ext cx="2857520" cy="3679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643570" y="2500312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До новых встреч!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09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339752" y="3147814"/>
            <a:ext cx="3960440" cy="36004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CE4A1F"/>
                </a:solidFill>
                <a:latin typeface="Roboto Black"/>
                <a:cs typeface="Roboto Black"/>
              </a:rPr>
              <a:t>Наши социальные сети</a:t>
            </a:r>
            <a:endParaRPr lang="ru-RU" sz="1800" dirty="0">
              <a:solidFill>
                <a:srgbClr val="CE4A1F"/>
              </a:solidFill>
              <a:latin typeface="Roboto Black"/>
              <a:cs typeface="Roboto Black"/>
            </a:endParaRPr>
          </a:p>
        </p:txBody>
      </p:sp>
      <p:pic>
        <p:nvPicPr>
          <p:cNvPr id="5" name="Изображение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290230"/>
            <a:ext cx="1872208" cy="417424"/>
          </a:xfrm>
          <a:prstGeom prst="rect">
            <a:avLst/>
          </a:prstGeom>
        </p:spPr>
      </p:pic>
      <p:pic>
        <p:nvPicPr>
          <p:cNvPr id="6" name="Изображение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1290230"/>
            <a:ext cx="1872208" cy="417424"/>
          </a:xfrm>
          <a:prstGeom prst="rect">
            <a:avLst/>
          </a:prstGeom>
        </p:spPr>
      </p:pic>
      <p:pic>
        <p:nvPicPr>
          <p:cNvPr id="8" name="Изображение 7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104" y="1290230"/>
            <a:ext cx="1872208" cy="417424"/>
          </a:xfrm>
          <a:prstGeom prst="rect">
            <a:avLst/>
          </a:prstGeom>
        </p:spPr>
      </p:pic>
      <p:pic>
        <p:nvPicPr>
          <p:cNvPr id="9" name="Изображение 8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1760" y="2010310"/>
            <a:ext cx="1872208" cy="417424"/>
          </a:xfrm>
          <a:prstGeom prst="rect">
            <a:avLst/>
          </a:prstGeom>
        </p:spPr>
      </p:pic>
      <p:pic>
        <p:nvPicPr>
          <p:cNvPr id="10" name="Изображение 9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8024" y="2010310"/>
            <a:ext cx="1872208" cy="417424"/>
          </a:xfrm>
          <a:prstGeom prst="rect">
            <a:avLst/>
          </a:prstGeom>
        </p:spPr>
      </p:pic>
      <p:pic>
        <p:nvPicPr>
          <p:cNvPr id="11" name="Изображение 10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27784" y="3723878"/>
            <a:ext cx="504056" cy="504056"/>
          </a:xfrm>
          <a:prstGeom prst="rect">
            <a:avLst/>
          </a:prstGeom>
        </p:spPr>
      </p:pic>
      <p:pic>
        <p:nvPicPr>
          <p:cNvPr id="12" name="Изображение 11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03948" y="3723878"/>
            <a:ext cx="504056" cy="504056"/>
          </a:xfrm>
          <a:prstGeom prst="rect">
            <a:avLst/>
          </a:prstGeom>
        </p:spPr>
      </p:pic>
      <p:pic>
        <p:nvPicPr>
          <p:cNvPr id="13" name="Изображение 12">
            <a:hlinkClick r:id="rId16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65866" y="3723878"/>
            <a:ext cx="504056" cy="504056"/>
          </a:xfrm>
          <a:prstGeom prst="rect">
            <a:avLst/>
          </a:prstGeom>
        </p:spPr>
      </p:pic>
      <p:pic>
        <p:nvPicPr>
          <p:cNvPr id="14" name="Изображение 13">
            <a:hlinkClick r:id="rId18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42030" y="3723878"/>
            <a:ext cx="504056" cy="504056"/>
          </a:xfrm>
          <a:prstGeom prst="rect">
            <a:avLst/>
          </a:prstGeom>
        </p:spPr>
      </p:pic>
      <p:pic>
        <p:nvPicPr>
          <p:cNvPr id="15" name="Изображение 14">
            <a:hlinkClick r:id="rId20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80112" y="3723878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6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46842" y="785800"/>
            <a:ext cx="16430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Простые наглядные опыты, помогающие «открывать» свойства фигур. </a:t>
            </a:r>
            <a:endParaRPr lang="ru-RU" sz="1400" dirty="0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7215206" y="800373"/>
            <a:ext cx="1643074" cy="1154978"/>
          </a:xfrm>
          <a:prstGeom prst="wedgeRectCallout">
            <a:avLst>
              <a:gd name="adj1" fmla="val -96289"/>
              <a:gd name="adj2" fmla="val 36399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4282" y="500048"/>
            <a:ext cx="5585460" cy="382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265212" y="2098227"/>
            <a:ext cx="1643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А вот и «открытие»!</a:t>
            </a:r>
          </a:p>
          <a:p>
            <a:pPr algn="ctr"/>
            <a:r>
              <a:rPr lang="ru-RU" sz="1400" dirty="0" smtClean="0"/>
              <a:t>Но его ещё надо доказать. </a:t>
            </a:r>
            <a:endParaRPr lang="ru-RU" sz="1400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7233576" y="2112799"/>
            <a:ext cx="1643074" cy="937275"/>
          </a:xfrm>
          <a:prstGeom prst="wedgeRectCallout">
            <a:avLst>
              <a:gd name="adj1" fmla="val -108463"/>
              <a:gd name="adj2" fmla="val 72221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4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46842" y="1142990"/>
            <a:ext cx="1643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Ученики с помощью учителя открывают свойства фигур. </a:t>
            </a:r>
            <a:endParaRPr lang="ru-RU" sz="1400" dirty="0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7215206" y="1131020"/>
            <a:ext cx="1643074" cy="940664"/>
          </a:xfrm>
          <a:prstGeom prst="wedgeRectCallout">
            <a:avLst>
              <a:gd name="adj1" fmla="val -119767"/>
              <a:gd name="adj2" fmla="val 51898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4282" y="571486"/>
            <a:ext cx="5638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84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5404" y="1157872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Продолжаем делать открытия. </a:t>
            </a:r>
            <a:endParaRPr lang="ru-RU" sz="1400" dirty="0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7143768" y="1131020"/>
            <a:ext cx="1643074" cy="583474"/>
          </a:xfrm>
          <a:prstGeom prst="wedgeRectCallout">
            <a:avLst>
              <a:gd name="adj1" fmla="val -104549"/>
              <a:gd name="adj2" fmla="val 33331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5720" y="571486"/>
            <a:ext cx="5654040" cy="372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84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9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03966" y="2027098"/>
            <a:ext cx="1643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Наглядные схемы — хорошее средство для обсуждений. </a:t>
            </a:r>
            <a:endParaRPr lang="ru-RU" sz="1400" dirty="0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7072330" y="2000246"/>
            <a:ext cx="1643074" cy="1000132"/>
          </a:xfrm>
          <a:prstGeom prst="wedgeRectCallout">
            <a:avLst>
              <a:gd name="adj1" fmla="val -99332"/>
              <a:gd name="adj2" fmla="val -785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0034" y="714362"/>
            <a:ext cx="5501640" cy="29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84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7333</TotalTime>
  <Words>622</Words>
  <Application>Microsoft Office PowerPoint</Application>
  <PresentationFormat>Экран (16:9)</PresentationFormat>
  <Paragraphs>140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Lev</dc:creator>
  <cp:lastModifiedBy>Арсений Соловейчик</cp:lastModifiedBy>
  <cp:revision>201</cp:revision>
  <dcterms:created xsi:type="dcterms:W3CDTF">2019-11-08T08:59:02Z</dcterms:created>
  <dcterms:modified xsi:type="dcterms:W3CDTF">2022-02-28T12:01:44Z</dcterms:modified>
</cp:coreProperties>
</file>