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5143500" cx="9144000"/>
  <p:notesSz cx="6858000" cy="9144000"/>
  <p:embeddedFontLst>
    <p:embeddedFont>
      <p:font typeface="Roboto Black"/>
      <p:bold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2" roundtripDataSignature="AMtx7mjp28wTi4fO99aOhoxXtlr+FCMU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6C5EB0-1A1A-4256-93DC-7326B29CE9AF}">
  <a:tblStyle styleId="{C96C5EB0-1A1A-4256-93DC-7326B29CE9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Black-boldItalic.fntdata"/><Relationship Id="rId50" Type="http://schemas.openxmlformats.org/officeDocument/2006/relationships/font" Target="fonts/RobotoBlack-bold.fntdata"/><Relationship Id="rId52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fd9759ca2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dfd9759ca2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fd9759ca2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dfd9759ca2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fd9759ca2_0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dfd9759ca2_0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fd9759ca2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dfd9759ca2_0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fd9759ca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dfd9759ca2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fd9759ca2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dfd9759ca2_0_3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fd9759ca2_0_3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dfd9759ca2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fd9759ca2_0_3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dfd9759ca2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fd9759ca2_0_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dfd9759ca2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fd9759ca2_0_3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dfd9759ca2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fd9759ca2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dfd9759ca2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dfd9759ca2_0_3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dfd9759ca2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fd9759ca2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2dfd9759ca2_0_3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fd9759ca2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2dfd9759ca2_0_4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dfd9759ca2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g2dfd9759ca2_0_4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dfd9759ca2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g2dfd9759ca2_0_4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fd9759ca2_0_4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dfd9759ca2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dfd9759ca2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dfd9759ca2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fd9759ca2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dfd9759ca2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fd9759ca2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dfd9759ca2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fd9759ca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dfd9759ca2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dfd9759ca2_0_5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2dfd9759ca2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dfd9759ca2_0_5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2dfd9759ca2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dfd9759ca2_0_5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2dfd9759ca2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dfd9759ca2_0_5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2dfd9759ca2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dfd9759ca2_0_5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2dfd9759ca2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fd9759ca2_0_5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2dfd9759ca2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dfd9759ca2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g2dfd9759ca2_0_7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dfd9759ca2_0_7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g2dfd9759ca2_0_7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dfd9759ca2_0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8" name="Google Shape;368;g2dfd9759ca2_0_7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dfd9759ca2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6" name="Google Shape;376;g2dfd9759ca2_0_7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fd9759ca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dfd9759ca2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fd9759ca2_0_8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2dfd9759ca2_0_8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dfd9759ca2_0_9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dfd9759ca2_0_9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dfd9759ca2_0_6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2dfd9759ca2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fd9759ca2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fd9759ca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fd9759ca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dfd9759ca2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fd9759ca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dfd9759ca2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fd9759ca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dfd9759ca2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fd9759ca2_0_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dfd9759ca2_0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6" name="Google Shape;1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fd9759ca2_0_5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2dfd9759ca2_0_5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85" name="Google Shape;85;g2dfd9759ca2_0_5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86" name="Google Shape;86;g2dfd9759ca2_0_5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2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2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1" name="Google Shape;11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worksheetplace.com/mf_pdf/Holiday-Memory-Book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Relationship Id="rId4" Type="http://schemas.openxmlformats.org/officeDocument/2006/relationships/image" Target="../media/image32.png"/><Relationship Id="rId5" Type="http://schemas.openxmlformats.org/officeDocument/2006/relationships/image" Target="../media/image4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4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Relationship Id="rId5" Type="http://schemas.openxmlformats.org/officeDocument/2006/relationships/image" Target="../media/image4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4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2.png"/><Relationship Id="rId4" Type="http://schemas.openxmlformats.org/officeDocument/2006/relationships/image" Target="../media/image34.png"/><Relationship Id="rId5" Type="http://schemas.openxmlformats.org/officeDocument/2006/relationships/image" Target="../media/image4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newsinlevels.com/" TargetMode="External"/><Relationship Id="rId4" Type="http://schemas.openxmlformats.org/officeDocument/2006/relationships/hyperlink" Target="https://breakingnewsenglish.com/" TargetMode="External"/><Relationship Id="rId5" Type="http://schemas.openxmlformats.org/officeDocument/2006/relationships/hyperlink" Target="https://www.enewsdispatch.com/" TargetMode="External"/><Relationship Id="rId6" Type="http://schemas.openxmlformats.org/officeDocument/2006/relationships/hyperlink" Target="https://www.simpleenglishnews.com/" TargetMode="External"/><Relationship Id="rId7" Type="http://schemas.openxmlformats.org/officeDocument/2006/relationships/hyperlink" Target="https://www.english-online.at/" TargetMode="External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hyperlink" Target="http://languageshare.net/" TargetMode="External"/><Relationship Id="rId10" Type="http://schemas.openxmlformats.org/officeDocument/2006/relationships/hyperlink" Target="https://www.scrabbin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postcrossing.com/" TargetMode="External"/><Relationship Id="rId4" Type="http://schemas.openxmlformats.org/officeDocument/2006/relationships/hyperlink" Target="https://www.conversationexchange.com/" TargetMode="External"/><Relationship Id="rId9" Type="http://schemas.openxmlformats.org/officeDocument/2006/relationships/hyperlink" Target="https://www.lingoglobe.com/" TargetMode="External"/><Relationship Id="rId5" Type="http://schemas.openxmlformats.org/officeDocument/2006/relationships/hyperlink" Target="https://www.hellotalk.com/" TargetMode="External"/><Relationship Id="rId6" Type="http://schemas.openxmlformats.org/officeDocument/2006/relationships/hyperlink" Target="https://www.language-exchanges.org/" TargetMode="External"/><Relationship Id="rId7" Type="http://schemas.openxmlformats.org/officeDocument/2006/relationships/hyperlink" Target="https://www.easylanguageexchange.com/" TargetMode="External"/><Relationship Id="rId8" Type="http://schemas.openxmlformats.org/officeDocument/2006/relationships/hyperlink" Target="https://www.speaky.com/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www.englishteachers.ru/shop" TargetMode="External"/><Relationship Id="rId4" Type="http://schemas.openxmlformats.org/officeDocument/2006/relationships/hyperlink" Target="https://www.ozon.ru/seller/izdatelstvo-titul-6954/knigi-16500/" TargetMode="External"/><Relationship Id="rId5" Type="http://schemas.openxmlformats.org/officeDocument/2006/relationships/hyperlink" Target="https://www.wildberries.ru/brands/izdatelstvo-titul" TargetMode="External"/></Relationships>
</file>

<file path=ppt/slides/_rels/slide43.xml.rels><?xml version="1.0" encoding="UTF-8" standalone="yes"?><Relationships xmlns="http://schemas.openxmlformats.org/package/2006/relationships"><Relationship Id="rId20" Type="http://schemas.openxmlformats.org/officeDocument/2006/relationships/image" Target="../media/image51.png"/><Relationship Id="rId11" Type="http://schemas.openxmlformats.org/officeDocument/2006/relationships/hyperlink" Target="https://ds.1sept.ru/" TargetMode="External"/><Relationship Id="rId10" Type="http://schemas.openxmlformats.org/officeDocument/2006/relationships/image" Target="../media/image43.png"/><Relationship Id="rId13" Type="http://schemas.openxmlformats.org/officeDocument/2006/relationships/hyperlink" Target="https://urok.1sept.ru/" TargetMode="External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t.me/pervoesent" TargetMode="External"/><Relationship Id="rId4" Type="http://schemas.openxmlformats.org/officeDocument/2006/relationships/image" Target="../media/image42.png"/><Relationship Id="rId9" Type="http://schemas.openxmlformats.org/officeDocument/2006/relationships/hyperlink" Target="https://vk.com/digital.september" TargetMode="External"/><Relationship Id="rId15" Type="http://schemas.openxmlformats.org/officeDocument/2006/relationships/hyperlink" Target="https://video.1sept.ru/" TargetMode="External"/><Relationship Id="rId14" Type="http://schemas.openxmlformats.org/officeDocument/2006/relationships/image" Target="../media/image47.png"/><Relationship Id="rId17" Type="http://schemas.openxmlformats.org/officeDocument/2006/relationships/hyperlink" Target="https://1sept.ru/" TargetMode="External"/><Relationship Id="rId16" Type="http://schemas.openxmlformats.org/officeDocument/2006/relationships/image" Target="../media/image50.png"/><Relationship Id="rId5" Type="http://schemas.openxmlformats.org/officeDocument/2006/relationships/hyperlink" Target="https://ok.ru/digital.september" TargetMode="External"/><Relationship Id="rId19" Type="http://schemas.openxmlformats.org/officeDocument/2006/relationships/hyperlink" Target="https://edu.1sept.ru/" TargetMode="External"/><Relationship Id="rId6" Type="http://schemas.openxmlformats.org/officeDocument/2006/relationships/image" Target="../media/image53.png"/><Relationship Id="rId18" Type="http://schemas.openxmlformats.org/officeDocument/2006/relationships/image" Target="../media/image55.png"/><Relationship Id="rId7" Type="http://schemas.openxmlformats.org/officeDocument/2006/relationships/hyperlink" Target="https://www.youtube.com/user/PervoeSentyabrya" TargetMode="External"/><Relationship Id="rId8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685800" y="1232124"/>
            <a:ext cx="7772400" cy="220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66">
                <a:highlight>
                  <a:srgbClr val="FFFFFF"/>
                </a:highlight>
              </a:rPr>
              <a:t>Чем заняться с учениками летом: </a:t>
            </a:r>
            <a:endParaRPr b="1" sz="3666"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b="1" lang="ru-RU" sz="3666">
                <a:highlight>
                  <a:srgbClr val="FFFFFF"/>
                </a:highlight>
              </a:rPr>
              <a:t>ресурсы и приемы для поддержания английского языка на каникулах</a:t>
            </a:r>
            <a:r>
              <a:rPr b="1" lang="ru-RU"/>
              <a:t> </a:t>
            </a:r>
            <a:endParaRPr b="1"/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371600" y="343770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А.В. Конобеев, к.пед.н., главный редактор издательства “Титул”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fd9759ca2_0_2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7" name="Google Shape;147;g2dfd9759ca2_0_2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149" y="961749"/>
            <a:ext cx="2746800" cy="36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dfd9759ca2_0_21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9151" y="928139"/>
            <a:ext cx="2746800" cy="3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fd9759ca2_0_22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4" name="Google Shape;154;g2dfd9759ca2_0_2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4226" y="1063375"/>
            <a:ext cx="2685300" cy="36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dfd9759ca2_0_22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2348" y="1063378"/>
            <a:ext cx="2685300" cy="36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fd9759ca2_0_231"/>
          <p:cNvSpPr txBox="1"/>
          <p:nvPr>
            <p:ph type="title"/>
          </p:nvPr>
        </p:nvSpPr>
        <p:spPr>
          <a:xfrm>
            <a:off x="2445875" y="205975"/>
            <a:ext cx="62409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М. Кауфман, К. Кауфман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Кауфман М. Ю. и др. Учебное пособие. Смешные истории в стихах / Funny stories in poems. QR-код для аудио. Английский язык" id="161" name="Google Shape;161;g2dfd9759ca2_0_2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6004" y="1200151"/>
            <a:ext cx="2460900" cy="33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2" name="Google Shape;162;g2dfd9759ca2_0_231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623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Рассказы в стихах</a:t>
            </a:r>
            <a:endParaRPr/>
          </a:p>
          <a:p>
            <a:pPr indent="-3562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Аудиоприложение с записью всех стихов</a:t>
            </a:r>
            <a:endParaRPr/>
          </a:p>
          <a:p>
            <a:pPr indent="-3562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Упражнения на понимание, лексику и грамматику</a:t>
            </a:r>
            <a:endParaRPr/>
          </a:p>
          <a:p>
            <a:pPr indent="-3562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Опора для проблемного обучения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fd9759ca2_0_23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8" name="Google Shape;168;g2dfd9759ca2_0_2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0926" y="1063375"/>
            <a:ext cx="26556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dfd9759ca2_0_23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5523" y="1063378"/>
            <a:ext cx="26556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fd9759ca2_0_85"/>
          <p:cNvSpPr txBox="1"/>
          <p:nvPr>
            <p:ph type="title"/>
          </p:nvPr>
        </p:nvSpPr>
        <p:spPr>
          <a:xfrm>
            <a:off x="2446800" y="205975"/>
            <a:ext cx="62400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Планируем лето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5" name="Google Shape;175;g2dfd9759ca2_0_8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My summer bucket list - пишем список того, что хотим сделать летом, планируем по месяцам и неделям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dfd9759ca2_0_325"/>
          <p:cNvSpPr txBox="1"/>
          <p:nvPr>
            <p:ph type="title"/>
          </p:nvPr>
        </p:nvSpPr>
        <p:spPr>
          <a:xfrm>
            <a:off x="2446800" y="205975"/>
            <a:ext cx="6240000" cy="4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Цели на лето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g2dfd9759ca2_0_32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My 3 summer goals are:...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They are good for me because…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To make sure my goals happen, I will…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My goals will require me to…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dfd9759ca2_0_35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Holiday memory book</a:t>
            </a:r>
            <a:endParaRPr/>
          </a:p>
        </p:txBody>
      </p:sp>
      <p:sp>
        <p:nvSpPr>
          <p:cNvPr id="187" name="Google Shape;187;g2dfd9759ca2_0_35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Проект на лето: Holiday memory book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Бесплатный шаблон: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https://www.worksheetplace.com/mf_pdf/Holiday-Memory-Book.pdf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fd9759ca2_0_36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Holiday Memory Book</a:t>
            </a:r>
            <a:endParaRPr/>
          </a:p>
        </p:txBody>
      </p:sp>
      <p:sp>
        <p:nvSpPr>
          <p:cNvPr id="193" name="Google Shape;193;g2dfd9759ca2_0_36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g2dfd9759ca2_0_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320" y="925725"/>
            <a:ext cx="3097257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dfd9759ca2_0_3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7097" y="849525"/>
            <a:ext cx="3208755" cy="409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fd9759ca2_0_36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Для младших школьников</a:t>
            </a:r>
            <a:endParaRPr/>
          </a:p>
        </p:txBody>
      </p:sp>
      <p:sp>
        <p:nvSpPr>
          <p:cNvPr id="201" name="Google Shape;201;g2dfd9759ca2_0_367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dfd9759ca2_0_367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ru-RU"/>
              <a:t>Повторяем алфавит и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ru-RU"/>
              <a:t>составляем личный словарь</a:t>
            </a:r>
            <a:endParaRPr/>
          </a:p>
        </p:txBody>
      </p:sp>
      <p:pic>
        <p:nvPicPr>
          <p:cNvPr id="203" name="Google Shape;203;g2dfd9759ca2_0_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50" y="959425"/>
            <a:ext cx="2916250" cy="40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fd9759ca2_0_37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dfd9759ca2_0_374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dfd9759ca2_0_374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g2dfd9759ca2_0_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"/>
            <a:ext cx="3372775" cy="463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dfd9759ca2_0_3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425" y="-57213"/>
            <a:ext cx="3508950" cy="475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2446800" y="205975"/>
            <a:ext cx="6240000" cy="55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Сегодня обсудим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как интересно подвести итоги учебного года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что можно делать летом ученикам разных возрастов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как помочь не забыть английский язык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fd9759ca2_0_38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Тренируем память</a:t>
            </a:r>
            <a:endParaRPr/>
          </a:p>
        </p:txBody>
      </p:sp>
      <p:sp>
        <p:nvSpPr>
          <p:cNvPr id="218" name="Google Shape;218;g2dfd9759ca2_0_38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g2dfd9759ca2_0_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378" y="1028025"/>
            <a:ext cx="2718650" cy="373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dfd9759ca2_0_3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813" y="1040025"/>
            <a:ext cx="269557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fd9759ca2_0_389"/>
          <p:cNvSpPr txBox="1"/>
          <p:nvPr>
            <p:ph type="title"/>
          </p:nvPr>
        </p:nvSpPr>
        <p:spPr>
          <a:xfrm>
            <a:off x="2532550" y="205975"/>
            <a:ext cx="6154200" cy="408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Повторяем грамматику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6" name="Google Shape;226;g2dfd9759ca2_0_38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Тренажеры и упражнения позволяют повторять самостоятельно и нескучно/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Удобно спланировать: по странице или развороту в день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dfd9759ca2_0_394"/>
          <p:cNvSpPr txBox="1"/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2" name="Google Shape;232;g2dfd9759ca2_0_39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33" name="Google Shape;233;g2dfd9759ca2_0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400" y="441637"/>
            <a:ext cx="5297676" cy="426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dfd9759ca2_0_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41625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dfd9759ca2_0_401"/>
          <p:cNvSpPr txBox="1"/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0" name="Google Shape;240;g2dfd9759ca2_0_40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41" name="Google Shape;241;g2dfd9759ca2_0_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400" y="425000"/>
            <a:ext cx="5185551" cy="429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dfd9759ca2_0_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41625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fd9759ca2_0_408"/>
          <p:cNvSpPr txBox="1"/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8" name="Google Shape;248;g2dfd9759ca2_0_40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49" name="Google Shape;249;g2dfd9759ca2_0_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600" y="443937"/>
            <a:ext cx="3230375" cy="42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dfd9759ca2_0_4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0973" y="466477"/>
            <a:ext cx="3230375" cy="438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dfd9759ca2_0_4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41625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dfd9759ca2_0_416"/>
          <p:cNvSpPr txBox="1"/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7" name="Google Shape;257;g2dfd9759ca2_0_41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58" name="Google Shape;258;g2dfd9759ca2_0_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125" y="403050"/>
            <a:ext cx="3165425" cy="433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dfd9759ca2_0_4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550" y="403045"/>
            <a:ext cx="3165425" cy="433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dfd9759ca2_0_4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41625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fd9759ca2_0_42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dfd9759ca2_0_424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g2dfd9759ca2_0_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48" y="495388"/>
            <a:ext cx="3114550" cy="415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dfd9759ca2_0_424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/>
              <a:t>Повторяем грамматику в интересных упражнениях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dfd9759ca2_0_4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2dfd9759ca2_0_4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dfd9759ca2_0_4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g2dfd9759ca2_0_4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" y="0"/>
            <a:ext cx="374016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dfd9759ca2_0_4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686" y="69625"/>
            <a:ext cx="377647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dfd9759ca2_0_4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dfd9759ca2_0_4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dfd9759ca2_0_4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g2dfd9759ca2_0_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" y="0"/>
            <a:ext cx="377647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dfd9759ca2_0_4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539" y="0"/>
            <a:ext cx="38897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dfd9759ca2_0_4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dfd9759ca2_0_4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dfd9759ca2_0_4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g2dfd9759ca2_0_4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38135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dfd9759ca2_0_4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811" y="69625"/>
            <a:ext cx="377647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fd9759ca2_0_60"/>
          <p:cNvSpPr txBox="1"/>
          <p:nvPr>
            <p:ph type="title"/>
          </p:nvPr>
        </p:nvSpPr>
        <p:spPr>
          <a:xfrm>
            <a:off x="2446800" y="205975"/>
            <a:ext cx="6240000" cy="48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Перед началом каникул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g2dfd9759ca2_0_6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показать ученикам их прогресс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мотивировать на изучение английского летом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организовать создание материалов к новому учебному году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d9759ca2_0_542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Коды и символы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dfd9759ca2_0_54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g2dfd9759ca2_0_5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050" y="689100"/>
            <a:ext cx="2913615" cy="395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dfd9759ca2_0_5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675" y="675999"/>
            <a:ext cx="2913625" cy="389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dfd9759ca2_0_5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" y="1200150"/>
            <a:ext cx="1728776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dfd9759ca2_0_550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Загадки и ребусы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dfd9759ca2_0_55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2dfd9759ca2_0_5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675" y="689350"/>
            <a:ext cx="2889275" cy="396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dfd9759ca2_0_5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7453" y="769075"/>
            <a:ext cx="1728776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dfd9759ca2_0_557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Загадки и ребусы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dfd9759ca2_0_55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2dfd9759ca2_0_5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150" y="783275"/>
            <a:ext cx="2886000" cy="386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dfd9759ca2_0_5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150" y="743426"/>
            <a:ext cx="2886000" cy="384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dfd9759ca2_0_5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396" y="1357675"/>
            <a:ext cx="2092049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dfd9759ca2_0_565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Загадки и ребусы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dfd9759ca2_0_56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g2dfd9759ca2_0_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400" y="779075"/>
            <a:ext cx="2883365" cy="38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dfd9759ca2_0_5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075" y="849525"/>
            <a:ext cx="2803352" cy="38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dfd9759ca2_0_5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396" y="1357675"/>
            <a:ext cx="2092049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dfd9759ca2_0_573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 с информацией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dfd9759ca2_0_57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g2dfd9759ca2_0_5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669475"/>
            <a:ext cx="3089475" cy="40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dfd9759ca2_0_5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6675" y="641100"/>
            <a:ext cx="3027294" cy="403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dfd9759ca2_0_5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553" y="669475"/>
            <a:ext cx="1728776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dfd9759ca2_0_581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Учимся общаться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dfd9759ca2_0_58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g2dfd9759ca2_0_5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450" y="668825"/>
            <a:ext cx="3049000" cy="404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dfd9759ca2_0_5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1450" y="703625"/>
            <a:ext cx="2970068" cy="40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dfd9759ca2_0_5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396" y="1357675"/>
            <a:ext cx="2092049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dfd9759ca2_0_748"/>
          <p:cNvSpPr txBox="1"/>
          <p:nvPr>
            <p:ph type="title"/>
          </p:nvPr>
        </p:nvSpPr>
        <p:spPr>
          <a:xfrm>
            <a:off x="3724072" y="1"/>
            <a:ext cx="49398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ru-RU" sz="2700"/>
              <a:t>Книги для чтения К.И. Кауфман, М.Ю. Кауфман</a:t>
            </a:r>
            <a:endParaRPr sz="4000"/>
          </a:p>
        </p:txBody>
      </p:sp>
      <p:sp>
        <p:nvSpPr>
          <p:cNvPr id="354" name="Google Shape;354;g2dfd9759ca2_0_748"/>
          <p:cNvSpPr txBox="1"/>
          <p:nvPr>
            <p:ph idx="1" type="body"/>
          </p:nvPr>
        </p:nvSpPr>
        <p:spPr>
          <a:xfrm>
            <a:off x="3724073" y="1828800"/>
            <a:ext cx="49398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ru-RU" sz="1500">
                <a:latin typeface="Arial"/>
                <a:ea typeface="Arial"/>
                <a:cs typeface="Arial"/>
                <a:sym typeface="Arial"/>
              </a:rPr>
              <a:t>Книга для чтения на английском языке “Adventures of Bob, the Hedgehog, and his friends” адресована ученикам 5–6 классов.</a:t>
            </a:r>
            <a:br>
              <a:rPr lang="ru-RU" sz="1500">
                <a:latin typeface="Arial"/>
                <a:ea typeface="Arial"/>
                <a:cs typeface="Arial"/>
                <a:sym typeface="Arial"/>
              </a:rPr>
            </a:br>
            <a:r>
              <a:rPr lang="ru-RU" sz="1500">
                <a:latin typeface="Arial"/>
                <a:ea typeface="Arial"/>
                <a:cs typeface="Arial"/>
                <a:sym typeface="Arial"/>
              </a:rPr>
              <a:t>Книга состоит из коротких рассказов в виде „дневниковых записей“ ежика Боба, живущего в саду английского коттеджа, и мальчика Тома и позволяет взглянуть на повседневную жизнь английской семьи с необычного ракурса. Все рассказы сопровождаются серией упражнений, которые помогают закрепить изучаемые лексические и грамматические темы и обсудить различные стороны жизни современной Великобритании.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pic>
        <p:nvPicPr>
          <p:cNvPr descr="Кауфман М. Ю. и др. Книга для чтения в 5–6 классе. Приключения ежика Боба и его друзей / Adventures of Bob, the Hedgehog, and his friends. Учебное пособие. Английский язык" id="355" name="Google Shape;355;g2dfd9759ca2_0_74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4835" r="5114" t="0"/>
          <a:stretch/>
        </p:blipFill>
        <p:spPr>
          <a:xfrm>
            <a:off x="797775" y="1110902"/>
            <a:ext cx="2404500" cy="355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g2dfd9759ca2_0_748"/>
          <p:cNvCxnSpPr/>
          <p:nvPr/>
        </p:nvCxnSpPr>
        <p:spPr>
          <a:xfrm>
            <a:off x="3810700" y="1586338"/>
            <a:ext cx="4731900" cy="0"/>
          </a:xfrm>
          <a:prstGeom prst="straightConnector1">
            <a:avLst/>
          </a:prstGeom>
          <a:noFill/>
          <a:ln cap="flat" cmpd="sng" w="19050">
            <a:solidFill>
              <a:srgbClr val="F6FA6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fd9759ca2_0_755"/>
          <p:cNvSpPr txBox="1"/>
          <p:nvPr>
            <p:ph type="title"/>
          </p:nvPr>
        </p:nvSpPr>
        <p:spPr>
          <a:xfrm>
            <a:off x="2114525" y="0"/>
            <a:ext cx="6556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362" name="Google Shape;362;g2dfd9759ca2_0_755"/>
          <p:cNvSpPr txBox="1"/>
          <p:nvPr>
            <p:ph idx="1" type="body"/>
          </p:nvPr>
        </p:nvSpPr>
        <p:spPr>
          <a:xfrm>
            <a:off x="587200" y="1088875"/>
            <a:ext cx="17295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63" name="Google Shape;363;g2dfd9759ca2_0_7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750" y="646700"/>
            <a:ext cx="3103675" cy="411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dfd9759ca2_0_7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427" y="701450"/>
            <a:ext cx="3020543" cy="400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dfd9759ca2_0_7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287" y="1629725"/>
            <a:ext cx="1917425" cy="25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dfd9759ca2_0_763"/>
          <p:cNvSpPr txBox="1"/>
          <p:nvPr>
            <p:ph type="title"/>
          </p:nvPr>
        </p:nvSpPr>
        <p:spPr>
          <a:xfrm>
            <a:off x="3476722" y="1"/>
            <a:ext cx="49398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ru-RU" sz="2400">
                <a:solidFill>
                  <a:schemeClr val="lt1"/>
                </a:solidFill>
              </a:rPr>
              <a:t>Книги для чтения К.И. Кауфман, М.Ю. Кауфман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371" name="Google Shape;371;g2dfd9759ca2_0_763"/>
          <p:cNvSpPr txBox="1"/>
          <p:nvPr>
            <p:ph idx="1" type="body"/>
          </p:nvPr>
        </p:nvSpPr>
        <p:spPr>
          <a:xfrm>
            <a:off x="3724073" y="1828800"/>
            <a:ext cx="49398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Книга для чтения на английском языке “The Ring of the Druids” адресована ученикам 7–8 классов.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Содержание книги способствует формированию устойчивых страноведческих знаний по истории Великобритании с помощью создания атмосферы эмоционального сопереживания с героями, живущими и действующими в ту или иную историческую эпоху.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Юные читатели узнают историю возникновения таинственного кольца друидов. Следя за приключениями владельцев кольца, школьники знакомятся с историей Великобритании — от завоевания острова римлянами до победы герцога Вильгельма Завоевателя, а затем до времен последних королей династии Тюдоров.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Каждый рассказ сопровождается системой заданий.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descr="Кауфман М. Ю. и др. Книга для чтения в 7–8 классе. Кольцо друидов. Рассказы об истории Великобритании / The Ring of the Druids. Stories about the History of Britain. Учебное пособие. Английский язык" id="372" name="Google Shape;372;g2dfd9759ca2_0_76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4944" r="5968" t="0"/>
          <a:stretch/>
        </p:blipFill>
        <p:spPr>
          <a:xfrm>
            <a:off x="586006" y="1149753"/>
            <a:ext cx="2240400" cy="331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g2dfd9759ca2_0_763"/>
          <p:cNvCxnSpPr/>
          <p:nvPr/>
        </p:nvCxnSpPr>
        <p:spPr>
          <a:xfrm>
            <a:off x="3810700" y="1586338"/>
            <a:ext cx="4731900" cy="0"/>
          </a:xfrm>
          <a:prstGeom prst="straightConnector1">
            <a:avLst/>
          </a:prstGeom>
          <a:noFill/>
          <a:ln cap="flat" cmpd="sng" w="19050">
            <a:solidFill>
              <a:srgbClr val="F4FB2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dfd9759ca2_0_770"/>
          <p:cNvSpPr txBox="1"/>
          <p:nvPr>
            <p:ph type="title"/>
          </p:nvPr>
        </p:nvSpPr>
        <p:spPr>
          <a:xfrm>
            <a:off x="3602797" y="56426"/>
            <a:ext cx="49398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ru-RU" sz="2500">
                <a:solidFill>
                  <a:schemeClr val="lt1"/>
                </a:solidFill>
              </a:rPr>
              <a:t>Книги для чтения К.И. Кауфман, М.Ю. Кауфман</a:t>
            </a:r>
            <a:endParaRPr sz="4200">
              <a:solidFill>
                <a:schemeClr val="lt1"/>
              </a:solidFill>
            </a:endParaRPr>
          </a:p>
        </p:txBody>
      </p:sp>
      <p:sp>
        <p:nvSpPr>
          <p:cNvPr id="379" name="Google Shape;379;g2dfd9759ca2_0_770"/>
          <p:cNvSpPr txBox="1"/>
          <p:nvPr>
            <p:ph idx="1" type="body"/>
          </p:nvPr>
        </p:nvSpPr>
        <p:spPr>
          <a:xfrm>
            <a:off x="3724073" y="1828800"/>
            <a:ext cx="49398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Книга для чтения на английском языке “Robin MacWizard’s diary” адресована ученикам 9 класса.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Читая дневниковые записи Робина Маквизарда, ученики смогут глазами очевидца увидеть путешествие переселенцев из Англии в США на корабле „Мэйфлауэр“, узнать о жизни первых колонистов, познакомиться с основными событиями в истории США.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Книга также содержит короткие рассказы из жизни современной Великобритании, которые, несомненно, вызовут интерес читателей.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Все рассказы сопровождаются списком слов, комментариями и системой заданий, позволяющими закрепить изучаемый лексический и грамматический материал и развивать умения устной речи.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descr="Кауфман М. Ю. и др. Книга для чтения в 9 классе. Дневник Робина Маквизарда. Рассказы об истории США. / Robin MacWizard’s Diary. Stories about the History of the USA. Учебное пособие. Английский язык" id="380" name="Google Shape;380;g2dfd9759ca2_0_77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4519" r="6154" t="0"/>
          <a:stretch/>
        </p:blipFill>
        <p:spPr>
          <a:xfrm>
            <a:off x="596722" y="1135152"/>
            <a:ext cx="2504400" cy="370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g2dfd9759ca2_0_770"/>
          <p:cNvCxnSpPr/>
          <p:nvPr/>
        </p:nvCxnSpPr>
        <p:spPr>
          <a:xfrm>
            <a:off x="3810700" y="1586338"/>
            <a:ext cx="4731900" cy="0"/>
          </a:xfrm>
          <a:prstGeom prst="straightConnector1">
            <a:avLst/>
          </a:prstGeom>
          <a:noFill/>
          <a:ln cap="flat" cmpd="sng" w="19050">
            <a:solidFill>
              <a:srgbClr val="FEFC8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fd9759ca2_0_65"/>
          <p:cNvSpPr txBox="1"/>
          <p:nvPr>
            <p:ph type="title"/>
          </p:nvPr>
        </p:nvSpPr>
        <p:spPr>
          <a:xfrm>
            <a:off x="2446800" y="205975"/>
            <a:ext cx="62400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Показываем прогресс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0" name="Google Shape;110;g2dfd9759ca2_0_6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Then and now - ученики пишут что знали и умели в начале года и сейчас, в конце. Опора - таблица. Помимо знаний, можно включить отношения и мотивы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dfd9759ca2_0_855"/>
          <p:cNvSpPr txBox="1"/>
          <p:nvPr>
            <p:ph type="title"/>
          </p:nvPr>
        </p:nvSpPr>
        <p:spPr>
          <a:xfrm>
            <a:off x="2402525" y="205975"/>
            <a:ext cx="62844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Читаем новости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7" name="Google Shape;387;g2dfd9759ca2_0_85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https://www.newsinlevels.com/</a:t>
            </a:r>
            <a:r>
              <a:rPr lang="ru-RU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https://breakingnewsenglish.com/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u="sng">
                <a:solidFill>
                  <a:schemeClr val="hlink"/>
                </a:solidFill>
                <a:hlinkClick r:id="rId5"/>
              </a:rPr>
              <a:t>https://www.enewsdispatch.com/</a:t>
            </a:r>
            <a:r>
              <a:rPr lang="ru-RU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u="sng">
                <a:solidFill>
                  <a:schemeClr val="hlink"/>
                </a:solidFill>
                <a:hlinkClick r:id="rId6"/>
              </a:rPr>
              <a:t>https://www.simpleenglishnews.com/</a:t>
            </a:r>
            <a:r>
              <a:rPr lang="ru-RU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u="sng">
                <a:solidFill>
                  <a:schemeClr val="hlink"/>
                </a:solidFill>
                <a:hlinkClick r:id="rId7"/>
              </a:rPr>
              <a:t>https://www.english-online.at/</a:t>
            </a:r>
            <a:r>
              <a:rPr lang="ru-RU"/>
              <a:t>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dfd9759ca2_0_935"/>
          <p:cNvSpPr txBox="1"/>
          <p:nvPr>
            <p:ph type="title"/>
          </p:nvPr>
        </p:nvSpPr>
        <p:spPr>
          <a:xfrm>
            <a:off x="2619250" y="205975"/>
            <a:ext cx="60675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ru-RU" sz="2640">
                <a:solidFill>
                  <a:schemeClr val="lt1"/>
                </a:solidFill>
              </a:rPr>
              <a:t>Общение с зарубежными сверстниками</a:t>
            </a:r>
            <a:endParaRPr sz="3359">
              <a:solidFill>
                <a:schemeClr val="lt1"/>
              </a:solidFill>
            </a:endParaRPr>
          </a:p>
        </p:txBody>
      </p:sp>
      <p:sp>
        <p:nvSpPr>
          <p:cNvPr id="393" name="Google Shape;393;g2dfd9759ca2_0_93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581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https://www.postcrossing.com/</a:t>
            </a:r>
            <a:r>
              <a:rPr lang="ru-RU"/>
              <a:t> </a:t>
            </a:r>
            <a:endParaRPr/>
          </a:p>
          <a:p>
            <a:pPr indent="-35814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https://www.conversationexchange.com/</a:t>
            </a:r>
            <a:r>
              <a:rPr lang="ru-RU"/>
              <a:t> </a:t>
            </a:r>
            <a:endParaRPr/>
          </a:p>
          <a:p>
            <a:pPr indent="-35814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u="sng">
                <a:solidFill>
                  <a:schemeClr val="hlink"/>
                </a:solidFill>
                <a:hlinkClick r:id="rId5"/>
              </a:rPr>
              <a:t>https://www.hellotalk.com/</a:t>
            </a:r>
            <a:r>
              <a:rPr lang="ru-RU"/>
              <a:t> </a:t>
            </a:r>
            <a:endParaRPr/>
          </a:p>
          <a:p>
            <a:pPr indent="-35814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u="sng">
                <a:solidFill>
                  <a:schemeClr val="hlink"/>
                </a:solidFill>
                <a:hlinkClick r:id="rId6"/>
              </a:rPr>
              <a:t>https://www.language-exchanges.org/</a:t>
            </a:r>
            <a:r>
              <a:rPr lang="ru-RU"/>
              <a:t> </a:t>
            </a:r>
            <a:endParaRPr/>
          </a:p>
          <a:p>
            <a:pPr indent="-35814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u="sng">
                <a:solidFill>
                  <a:schemeClr val="hlink"/>
                </a:solidFill>
                <a:hlinkClick r:id="rId7"/>
              </a:rPr>
              <a:t>https://www.easylanguageexchange.com/</a:t>
            </a:r>
            <a:r>
              <a:rPr lang="ru-RU"/>
              <a:t> </a:t>
            </a:r>
            <a:endParaRPr/>
          </a:p>
          <a:p>
            <a:pPr indent="-35814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u="sng">
                <a:solidFill>
                  <a:schemeClr val="hlink"/>
                </a:solidFill>
                <a:hlinkClick r:id="rId8"/>
              </a:rPr>
              <a:t>https://www.speaky.com/</a:t>
            </a:r>
            <a:endParaRPr/>
          </a:p>
          <a:p>
            <a:pPr indent="-35814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u="sng">
                <a:solidFill>
                  <a:schemeClr val="hlink"/>
                </a:solidFill>
                <a:hlinkClick r:id="rId9"/>
              </a:rPr>
              <a:t>https://www.lingoglobe.com/</a:t>
            </a:r>
            <a:r>
              <a:rPr lang="ru-RU"/>
              <a:t> </a:t>
            </a:r>
            <a:endParaRPr/>
          </a:p>
          <a:p>
            <a:pPr indent="-35814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u="sng">
                <a:solidFill>
                  <a:schemeClr val="hlink"/>
                </a:solidFill>
                <a:hlinkClick r:id="rId10"/>
              </a:rPr>
              <a:t>https://www.scrabbin.com/</a:t>
            </a:r>
            <a:r>
              <a:rPr lang="ru-RU"/>
              <a:t> </a:t>
            </a:r>
            <a:endParaRPr/>
          </a:p>
          <a:p>
            <a:pPr indent="-35814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u="sng">
                <a:solidFill>
                  <a:schemeClr val="hlink"/>
                </a:solidFill>
                <a:hlinkClick r:id="rId11"/>
              </a:rPr>
              <a:t>http://languageshare.net/</a:t>
            </a:r>
            <a:r>
              <a:rPr lang="ru-RU"/>
              <a:t>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fd9759ca2_0_666"/>
          <p:cNvSpPr txBox="1"/>
          <p:nvPr>
            <p:ph type="title"/>
          </p:nvPr>
        </p:nvSpPr>
        <p:spPr>
          <a:xfrm>
            <a:off x="1856400" y="118250"/>
            <a:ext cx="68304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1282"/>
              <a:buNone/>
            </a:pPr>
            <a:r>
              <a:rPr lang="ru-RU" sz="3900">
                <a:solidFill>
                  <a:schemeClr val="lt1"/>
                </a:solidFill>
              </a:rPr>
              <a:t>Где найти эти материалы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399" name="Google Shape;399;g2dfd9759ca2_0_66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www.englishteachers.ru/shop</a:t>
            </a:r>
            <a:r>
              <a:rPr lang="ru-RU"/>
              <a:t> - магазин издательства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/>
              <a:t>titul.online - онлайн-подписка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https://www.ozon.ru/seller/izdatelstvo-titul-6954/knigi-16500/</a:t>
            </a:r>
            <a:r>
              <a:rPr lang="ru-RU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5"/>
              </a:rPr>
              <a:t>https://www.wildberries.ru/brands/izdatelstvo-titul</a:t>
            </a:r>
            <a:r>
              <a:rPr lang="ru-RU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/>
              <a:t>в книжных магазинах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9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descr="Group 39883(1).png" id="405" name="Google Shape;405;p19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7.png" id="406" name="Google Shape;406;p19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6.png" id="407" name="Google Shape;407;p19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90.png" id="408" name="Google Shape;408;p19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9" name="Google Shape;409;p19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социальные сети</a:t>
            </a:r>
            <a:endParaRPr/>
          </a:p>
        </p:txBody>
      </p:sp>
      <p:grpSp>
        <p:nvGrpSpPr>
          <p:cNvPr id="410" name="Google Shape;410;p19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411" name="Google Shape;411;p19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descr="логошвц 1.png" id="412" name="Google Shape;412;p19">
                <a:hlinkClick r:id="rId11"/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oup.png" id="413" name="Google Shape;413;p19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1вебинары 1.png" id="414" name="Google Shape;414;p19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5" name="Google Shape;415;p19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descr="logo 3.png" id="416" name="Google Shape;416;p19">
                <a:hlinkClick r:id="rId17"/>
              </p:cNvPr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 2.png" id="417" name="Google Shape;417;p19">
                <a:hlinkClick r:id="rId19"/>
              </p:cNvPr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fd9759ca2_0_120"/>
          <p:cNvSpPr txBox="1"/>
          <p:nvPr>
            <p:ph type="title"/>
          </p:nvPr>
        </p:nvSpPr>
        <p:spPr>
          <a:xfrm>
            <a:off x="2586275" y="205975"/>
            <a:ext cx="6100500" cy="520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Then and Now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16" name="Google Shape;116;g2dfd9759ca2_0_120"/>
          <p:cNvGraphicFramePr/>
          <p:nvPr/>
        </p:nvGraphicFramePr>
        <p:xfrm>
          <a:off x="847900" y="112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{C96C5EB0-1A1A-4256-93DC-7326B29CE9AF}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/>
                        <a:t>Favourite subject then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100">
                          <a:solidFill>
                            <a:schemeClr val="dk1"/>
                          </a:solidFill>
                        </a:rPr>
                        <a:t>Favourite subject now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100">
                          <a:solidFill>
                            <a:schemeClr val="dk1"/>
                          </a:solidFill>
                        </a:rPr>
                        <a:t>Hardest subject then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100">
                          <a:solidFill>
                            <a:schemeClr val="dk1"/>
                          </a:solidFill>
                        </a:rPr>
                        <a:t>Hardest subject now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/>
                        <a:t>Sport you were good at then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100">
                          <a:solidFill>
                            <a:schemeClr val="dk1"/>
                          </a:solidFill>
                        </a:rPr>
                        <a:t>Sport you are good at now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/>
                        <a:t>Most difficult rule then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/>
                        <a:t>Most difficult rule now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/>
                        <a:t>What I didn’t understand then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/>
                        <a:t>What I understand now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/>
                        <a:t>What I wanted to know then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/>
                        <a:t>What I want to know now</a:t>
                      </a:r>
                      <a:endParaRPr sz="2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fd9759ca2_0_70"/>
          <p:cNvSpPr txBox="1"/>
          <p:nvPr>
            <p:ph type="title"/>
          </p:nvPr>
        </p:nvSpPr>
        <p:spPr>
          <a:xfrm>
            <a:off x="2446800" y="205975"/>
            <a:ext cx="6240000" cy="520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Рефлексия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g2dfd9759ca2_0_7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My favourite activity this year and why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I had the most fun when…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The hardest part was…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What I liked best about my class and teacher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What I’ll miss the most and why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The most useful things I learned this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My advice to students for next year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fd9759ca2_0_75"/>
          <p:cNvSpPr txBox="1"/>
          <p:nvPr>
            <p:ph type="title"/>
          </p:nvPr>
        </p:nvSpPr>
        <p:spPr>
          <a:xfrm>
            <a:off x="2446800" y="205975"/>
            <a:ext cx="6240000" cy="50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My year in photos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g2dfd9759ca2_0_7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Мини-проект: презентация своих самых лучших/важных/ценных фотографий за год с объяснением почему выбраны именно они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fd9759ca2_0_80"/>
          <p:cNvSpPr txBox="1"/>
          <p:nvPr>
            <p:ph type="title"/>
          </p:nvPr>
        </p:nvSpPr>
        <p:spPr>
          <a:xfrm>
            <a:off x="2446800" y="205975"/>
            <a:ext cx="62400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Mailbox keepsake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g2dfd9759ca2_0_8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Ученики пишут предположения кто их одноклассников как проведет лето, складывают в коробку/пакет. В сентябре можно начать с прочтения предположений и сравнения с действительностью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fd9759ca2_0_213"/>
          <p:cNvSpPr txBox="1"/>
          <p:nvPr>
            <p:ph type="title"/>
          </p:nvPr>
        </p:nvSpPr>
        <p:spPr>
          <a:xfrm>
            <a:off x="2590350" y="205975"/>
            <a:ext cx="60966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Декламируем и учим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g2dfd9759ca2_0_213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Тематика школьной программы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Упражнения на понимание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Отработка лексики и грамматики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Опоры для развития памяти</a:t>
            </a:r>
            <a:endParaRPr/>
          </a:p>
        </p:txBody>
      </p:sp>
      <p:pic>
        <p:nvPicPr>
          <p:cNvPr descr="Кауфман М. Ю. и др. Учебное пособие. Английский в стихах в школе и дома. QR-код для аудио. Английский язык" id="141" name="Google Shape;141;g2dfd9759ca2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7004" y="1200151"/>
            <a:ext cx="2460992" cy="33944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2023-03-27T17:12:42Z</dcterms:created>
  <dc:creator>cheba</dc:creator>
</cp:coreProperties>
</file>