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668" r:id="rId10"/>
    <p:sldId id="290" r:id="rId11"/>
    <p:sldId id="666" r:id="rId12"/>
    <p:sldId id="667" r:id="rId13"/>
    <p:sldId id="291" r:id="rId14"/>
    <p:sldId id="669" r:id="rId15"/>
    <p:sldId id="670" r:id="rId16"/>
    <p:sldId id="314" r:id="rId17"/>
    <p:sldId id="753" r:id="rId18"/>
    <p:sldId id="772" r:id="rId19"/>
    <p:sldId id="269" r:id="rId20"/>
    <p:sldId id="773" r:id="rId21"/>
    <p:sldId id="671" r:id="rId22"/>
    <p:sldId id="672" r:id="rId23"/>
    <p:sldId id="673" r:id="rId24"/>
    <p:sldId id="674" r:id="rId25"/>
    <p:sldId id="740" r:id="rId26"/>
    <p:sldId id="741" r:id="rId27"/>
    <p:sldId id="754" r:id="rId28"/>
    <p:sldId id="767" r:id="rId29"/>
    <p:sldId id="701" r:id="rId30"/>
    <p:sldId id="717" r:id="rId31"/>
    <p:sldId id="283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271" r:id="rId40"/>
    <p:sldId id="272" r:id="rId41"/>
    <p:sldId id="286" r:id="rId42"/>
    <p:sldId id="273" r:id="rId43"/>
    <p:sldId id="274" r:id="rId44"/>
    <p:sldId id="275" r:id="rId45"/>
    <p:sldId id="373" r:id="rId46"/>
    <p:sldId id="295" r:id="rId47"/>
    <p:sldId id="296" r:id="rId48"/>
    <p:sldId id="297" r:id="rId49"/>
    <p:sldId id="675" r:id="rId50"/>
    <p:sldId id="774" r:id="rId51"/>
    <p:sldId id="775" r:id="rId52"/>
    <p:sldId id="676" r:id="rId53"/>
    <p:sldId id="665" r:id="rId54"/>
    <p:sldId id="359" r:id="rId55"/>
    <p:sldId id="663" r:id="rId56"/>
    <p:sldId id="388" r:id="rId57"/>
    <p:sldId id="664" r:id="rId58"/>
    <p:sldId id="318" r:id="rId5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C8C17-DF12-458F-8D4C-F288A4021796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38981-FBDA-420D-80B0-F3492A869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0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>
            <a:extLst>
              <a:ext uri="{FF2B5EF4-FFF2-40B4-BE49-F238E27FC236}">
                <a16:creationId xmlns:a16="http://schemas.microsoft.com/office/drawing/2014/main" id="{05AD28BE-62A8-3528-0F72-2E3BAA3841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07523" name="Заметки 2">
            <a:extLst>
              <a:ext uri="{FF2B5EF4-FFF2-40B4-BE49-F238E27FC236}">
                <a16:creationId xmlns:a16="http://schemas.microsoft.com/office/drawing/2014/main" id="{FE1218BB-AF13-20A4-0CCB-80F35D541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7524" name="Номер слайда 3">
            <a:extLst>
              <a:ext uri="{FF2B5EF4-FFF2-40B4-BE49-F238E27FC236}">
                <a16:creationId xmlns:a16="http://schemas.microsoft.com/office/drawing/2014/main" id="{AA03F17F-D223-1C15-37B5-892071124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7C9B96-BF8C-4346-99A1-BEE6F1CC25E4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>
            <a:extLst>
              <a:ext uri="{FF2B5EF4-FFF2-40B4-BE49-F238E27FC236}">
                <a16:creationId xmlns:a16="http://schemas.microsoft.com/office/drawing/2014/main" id="{4F881887-D06D-10F2-8FF5-FC8F196C3E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95235" name="Заметки 2">
            <a:extLst>
              <a:ext uri="{FF2B5EF4-FFF2-40B4-BE49-F238E27FC236}">
                <a16:creationId xmlns:a16="http://schemas.microsoft.com/office/drawing/2014/main" id="{2BBC4DD7-C28B-37DE-20D2-1603957BC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5236" name="Номер слайда 3">
            <a:extLst>
              <a:ext uri="{FF2B5EF4-FFF2-40B4-BE49-F238E27FC236}">
                <a16:creationId xmlns:a16="http://schemas.microsoft.com/office/drawing/2014/main" id="{B451F5DD-1AF2-494E-901A-80355FA68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F5260B-7AA1-41C6-8804-CB63277A3445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emf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emf"/><Relationship Id="rId4" Type="http://schemas.openxmlformats.org/officeDocument/2006/relationships/image" Target="../media/image7.jpeg"/><Relationship Id="rId9" Type="http://schemas.openxmlformats.org/officeDocument/2006/relationships/image" Target="../media/image12.emf"/><Relationship Id="rId1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emf"/><Relationship Id="rId7" Type="http://schemas.openxmlformats.org/officeDocument/2006/relationships/image" Target="../media/image78.jpe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emf"/><Relationship Id="rId4" Type="http://schemas.openxmlformats.org/officeDocument/2006/relationships/image" Target="../media/image10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-univers.ru/info/publishers/izdatelstvo_intellekt_tsentr/" TargetMode="Externa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30973" y="987574"/>
            <a:ext cx="7513027" cy="1936856"/>
          </a:xfrm>
        </p:spPr>
        <p:txBody>
          <a:bodyPr anchor="ctr">
            <a:noAutofit/>
          </a:bodyPr>
          <a:lstStyle/>
          <a:p>
            <a:r>
              <a:rPr lang="ru-RU" alt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учащихся 5 – 11 классов</a:t>
            </a:r>
            <a:br>
              <a:rPr lang="ru-RU" alt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оценочным процедурам</a:t>
            </a:r>
            <a:br>
              <a:rPr lang="ru-RU" alt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математике</a:t>
            </a:r>
            <a:endParaRPr lang="ru-RU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75856" y="3527748"/>
            <a:ext cx="2664296" cy="916210"/>
          </a:xfrm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rgbClr val="0D3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Миндюк Михаил Борисович, </a:t>
            </a:r>
          </a:p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rgbClr val="0D3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</a:t>
            </a:r>
          </a:p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rgbClr val="0D3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«Издательства «Интеллект-Центр»,</a:t>
            </a:r>
          </a:p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rgbClr val="0D3F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 педагогических наук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6717" y="521755"/>
            <a:ext cx="7167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D3F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«Интеллект-Центр»</a:t>
            </a:r>
            <a:endParaRPr lang="ru-RU" sz="2000" dirty="0">
              <a:solidFill>
                <a:srgbClr val="0D3F95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CDFF04-B261-D27A-425B-284BB100A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9" y="574737"/>
            <a:ext cx="1007943" cy="694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E6196B-09A8-F94B-D391-EBEB38E0C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79662"/>
            <a:ext cx="1770948" cy="17950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06C1E9-906C-0771-46A4-25C15FE2F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628" y="2905998"/>
            <a:ext cx="1716149" cy="181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EA2967-C0CC-468A-83BD-4D800E89D4BB}"/>
              </a:ext>
            </a:extLst>
          </p:cNvPr>
          <p:cNvSpPr/>
          <p:nvPr/>
        </p:nvSpPr>
        <p:spPr>
          <a:xfrm>
            <a:off x="2051720" y="422579"/>
            <a:ext cx="510274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100" b="1" kern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 «Готовимся к итоговой аттестации»</a:t>
            </a:r>
            <a:endParaRPr lang="ru-RU" sz="2100" kern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8EDCCB-E5EA-4197-8261-F321251622A6}"/>
              </a:ext>
            </a:extLst>
          </p:cNvPr>
          <p:cNvSpPr/>
          <p:nvPr/>
        </p:nvSpPr>
        <p:spPr>
          <a:xfrm>
            <a:off x="4211960" y="987574"/>
            <a:ext cx="36221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500" b="1" kern="0" dirty="0">
                <a:solidFill>
                  <a:srgbClr val="002060"/>
                </a:solidFill>
              </a:rPr>
              <a:t>Ященко И.В., Семенов А.В. и др.</a:t>
            </a:r>
          </a:p>
          <a:p>
            <a:pPr defTabSz="685800">
              <a:defRPr/>
            </a:pPr>
            <a:r>
              <a:rPr lang="ru-RU" sz="1500" b="1" kern="0" dirty="0">
                <a:solidFill>
                  <a:srgbClr val="C00000"/>
                </a:solidFill>
              </a:rPr>
              <a:t>Математика. ЕГЭ.  Базовый уровень.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53522C-870B-40B3-A4B4-2AE2A0CD8B96}"/>
              </a:ext>
            </a:extLst>
          </p:cNvPr>
          <p:cNvSpPr/>
          <p:nvPr/>
        </p:nvSpPr>
        <p:spPr>
          <a:xfrm>
            <a:off x="3419872" y="1655417"/>
            <a:ext cx="531328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rgbClr val="000000"/>
                </a:solidFill>
                <a:latin typeface="OfficinaSerifC-Bold"/>
              </a:rPr>
              <a:t>Предназначено для подготовки к ЕГЭ по математике базового уровня.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rgbClr val="000000"/>
                </a:solidFill>
                <a:latin typeface="OfficinaSerifC-Bold"/>
              </a:rPr>
              <a:t>Включает типовые задания по всем содержательным линиям экзаменационной работы.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rgbClr val="000000"/>
                </a:solidFill>
                <a:latin typeface="OfficinaSerifC-Bold"/>
              </a:rPr>
              <a:t>Содержит 30 типовых вариантов в формате ЕГЭ 2023.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rgbClr val="000000"/>
                </a:solidFill>
                <a:latin typeface="OfficinaSerifC-Bold"/>
              </a:rPr>
              <a:t>Содержит ответы на все задания.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rgbClr val="000000"/>
                </a:solidFill>
                <a:latin typeface="OfficinaSerifC-Bold"/>
              </a:rPr>
              <a:t>Содержит справочные материалы по математике (базовый уровень).</a:t>
            </a:r>
          </a:p>
          <a:p>
            <a:pPr lvl="0" algn="just"/>
            <a:endParaRPr lang="ru-RU" sz="1500" dirty="0">
              <a:solidFill>
                <a:srgbClr val="000000"/>
              </a:solidFill>
              <a:latin typeface="OfficinaSerifC-Bold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A9A83B-DB83-5388-A276-DDFC80AD9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29739"/>
            <a:ext cx="2515489" cy="36500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928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D9D51F-C758-D083-B396-61887C989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1470"/>
            <a:ext cx="5812673" cy="468110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367E6E-ABF3-BDE1-99E1-045C09AA5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7534"/>
            <a:ext cx="1186615" cy="17218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459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7868FE-A54B-7ED2-AA05-6BFCC4576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65" y="483518"/>
            <a:ext cx="6373906" cy="4356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727116-D686-BEB2-536D-E5BD3B65A3D3}"/>
              </a:ext>
            </a:extLst>
          </p:cNvPr>
          <p:cNvSpPr txBox="1"/>
          <p:nvPr/>
        </p:nvSpPr>
        <p:spPr>
          <a:xfrm>
            <a:off x="7308304" y="2427734"/>
            <a:ext cx="154695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rgbClr val="FF0000"/>
                </a:solidFill>
              </a:rPr>
              <a:t>Всего 30 тренировочных вариантов.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33E702-4BD6-62B6-0E37-93DB86546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55526"/>
            <a:ext cx="1186615" cy="17218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600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EA2967-C0CC-468A-83BD-4D800E89D4BB}"/>
              </a:ext>
            </a:extLst>
          </p:cNvPr>
          <p:cNvSpPr/>
          <p:nvPr/>
        </p:nvSpPr>
        <p:spPr>
          <a:xfrm>
            <a:off x="1811704" y="472010"/>
            <a:ext cx="510274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100" b="1" kern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 «Готовимся к итоговой аттестации»</a:t>
            </a:r>
            <a:endParaRPr lang="ru-RU" sz="2100" kern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B27F0C-8693-416F-93C6-EE1044124C5A}"/>
              </a:ext>
            </a:extLst>
          </p:cNvPr>
          <p:cNvSpPr/>
          <p:nvPr/>
        </p:nvSpPr>
        <p:spPr>
          <a:xfrm>
            <a:off x="3851920" y="915566"/>
            <a:ext cx="3571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500" b="1" kern="0" dirty="0">
                <a:solidFill>
                  <a:srgbClr val="002060"/>
                </a:solidFill>
              </a:rPr>
              <a:t>Ященко И.В., Семенов А.В. и др.</a:t>
            </a:r>
          </a:p>
          <a:p>
            <a:pPr defTabSz="685800">
              <a:defRPr/>
            </a:pPr>
            <a:r>
              <a:rPr lang="ru-RU" sz="1500" b="1" kern="0" dirty="0">
                <a:solidFill>
                  <a:srgbClr val="C00000"/>
                </a:solidFill>
              </a:rPr>
              <a:t>Математика. ЕГЭ. Профильный уровень.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18BD26-2045-4750-9FF2-17578DC79A45}"/>
              </a:ext>
            </a:extLst>
          </p:cNvPr>
          <p:cNvSpPr/>
          <p:nvPr/>
        </p:nvSpPr>
        <p:spPr>
          <a:xfrm>
            <a:off x="3387084" y="1516915"/>
            <a:ext cx="52173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rgbClr val="000000"/>
                </a:solidFill>
                <a:latin typeface="OfficinaSerifC-Bold"/>
              </a:rPr>
              <a:t>Предназначено для подготовки к ЕГЭ по математике профильного уровня.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rgbClr val="000000"/>
                </a:solidFill>
                <a:latin typeface="OfficinaSerifC-Bold"/>
              </a:rPr>
              <a:t>Включает типовые задания по всем содержательным линиям экзаменационной работы.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rgbClr val="000000"/>
                </a:solidFill>
                <a:latin typeface="OfficinaSerifC-Bold"/>
              </a:rPr>
              <a:t>Содержит 30 типовых тренировочных вариантов в формате ЕГЭ 2023.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rgbClr val="000000"/>
                </a:solidFill>
                <a:latin typeface="OfficinaSerifC-Bold"/>
              </a:rPr>
              <a:t>Содержит ответы на все задания.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rgbClr val="000000"/>
                </a:solidFill>
                <a:latin typeface="OfficinaSerifC-Bold"/>
              </a:rPr>
              <a:t>Содержит решения заданий с развёрнутым ответом.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81A35C-1F01-7590-2B88-29C8921B4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18928"/>
            <a:ext cx="2448272" cy="35525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5786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19F3D3-BBB6-BB61-CF52-C7E7D406B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7743"/>
            <a:ext cx="5004887" cy="494801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A1FE72-2AC5-3271-EE00-6856E7984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7534"/>
            <a:ext cx="1058919" cy="15365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0031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C610F9-D6A9-6617-58AC-83282C80E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19" y="36193"/>
            <a:ext cx="5109882" cy="17884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909FEA-26DB-1373-1642-211F88067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383" y="1758203"/>
            <a:ext cx="5190565" cy="1627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B27F5-8FD5-0A48-B628-E89F7D047775}"/>
              </a:ext>
            </a:extLst>
          </p:cNvPr>
          <p:cNvSpPr txBox="1"/>
          <p:nvPr/>
        </p:nvSpPr>
        <p:spPr>
          <a:xfrm>
            <a:off x="7266617" y="2213959"/>
            <a:ext cx="140426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rgbClr val="FF0000"/>
                </a:solidFill>
              </a:rPr>
              <a:t>Всего 30 тренировочных вариантов.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3BEB56-D29F-5E31-8CDA-67695C51B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632" y="3054958"/>
            <a:ext cx="5162069" cy="19325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74A085-671E-BBDD-F88A-7ECE7F7A6C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481" y="509548"/>
            <a:ext cx="1058919" cy="15365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4677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B01280-B5E9-DA73-66A2-0012A9296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353"/>
            <a:ext cx="9144000" cy="553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883F61-6CEE-4B62-AFB2-241F2661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0376"/>
            <a:ext cx="9144000" cy="13973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723509-DD1D-4F80-F55C-E2FBE7F1F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7734"/>
            <a:ext cx="9144000" cy="18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24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7BA7D9A-BDCE-2183-FB9C-33D0ED4D6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10048"/>
            <a:ext cx="6858000" cy="37742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100" b="1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rPr>
              <a:t>Соответствие формул и геометрических образов</a:t>
            </a:r>
          </a:p>
        </p:txBody>
      </p:sp>
      <p:grpSp>
        <p:nvGrpSpPr>
          <p:cNvPr id="63492" name="Группа 9">
            <a:extLst>
              <a:ext uri="{FF2B5EF4-FFF2-40B4-BE49-F238E27FC236}">
                <a16:creationId xmlns:a16="http://schemas.microsoft.com/office/drawing/2014/main" id="{28CAB740-C3E3-188B-11B7-9636CBB0F893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423697"/>
            <a:ext cx="6643688" cy="4724400"/>
            <a:chOff x="107504" y="490266"/>
            <a:chExt cx="8857674" cy="6298446"/>
          </a:xfrm>
        </p:grpSpPr>
        <p:pic>
          <p:nvPicPr>
            <p:cNvPr id="63497" name="Рисунок 11">
              <a:extLst>
                <a:ext uri="{FF2B5EF4-FFF2-40B4-BE49-F238E27FC236}">
                  <a16:creationId xmlns:a16="http://schemas.microsoft.com/office/drawing/2014/main" id="{E8B7E175-D96D-FE18-F8ED-EDC3CC0EF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5" y="490266"/>
              <a:ext cx="6696744" cy="95667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498" name="Рисунок 12">
              <a:extLst>
                <a:ext uri="{FF2B5EF4-FFF2-40B4-BE49-F238E27FC236}">
                  <a16:creationId xmlns:a16="http://schemas.microsoft.com/office/drawing/2014/main" id="{4F64FFA3-9151-104B-3D51-250B58143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6624" y="1541462"/>
              <a:ext cx="1019175" cy="1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9" name="Рисунок 13">
              <a:extLst>
                <a:ext uri="{FF2B5EF4-FFF2-40B4-BE49-F238E27FC236}">
                  <a16:creationId xmlns:a16="http://schemas.microsoft.com/office/drawing/2014/main" id="{ACFC964C-5DBB-0403-7749-1586EB230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756800"/>
              <a:ext cx="5505722" cy="4989839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500" name="Рисунок 14">
              <a:extLst>
                <a:ext uri="{FF2B5EF4-FFF2-40B4-BE49-F238E27FC236}">
                  <a16:creationId xmlns:a16="http://schemas.microsoft.com/office/drawing/2014/main" id="{8D1AE94C-392C-09A9-BF9A-FCD7105B6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944" y="4454349"/>
              <a:ext cx="4181234" cy="1908824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501" name="Рисунок 15">
              <a:extLst>
                <a:ext uri="{FF2B5EF4-FFF2-40B4-BE49-F238E27FC236}">
                  <a16:creationId xmlns:a16="http://schemas.microsoft.com/office/drawing/2014/main" id="{6C7CF736-D089-95B8-43EB-C0ADAF719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6398187"/>
              <a:ext cx="3295650" cy="390525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502" name="Рисунок 16">
              <a:extLst>
                <a:ext uri="{FF2B5EF4-FFF2-40B4-BE49-F238E27FC236}">
                  <a16:creationId xmlns:a16="http://schemas.microsoft.com/office/drawing/2014/main" id="{BB672827-C47E-78A3-C510-C87D097A4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202461"/>
              <a:ext cx="3169042" cy="3195974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493" name="Рисунок 3">
            <a:extLst>
              <a:ext uri="{FF2B5EF4-FFF2-40B4-BE49-F238E27FC236}">
                <a16:creationId xmlns:a16="http://schemas.microsoft.com/office/drawing/2014/main" id="{CF57A038-2D03-D02E-9DD1-FA0B01C141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32" y="903863"/>
            <a:ext cx="983456" cy="1427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11E39AE-7FE5-50C9-80F0-54AFAB2F8648}"/>
              </a:ext>
            </a:extLst>
          </p:cNvPr>
          <p:cNvCxnSpPr/>
          <p:nvPr/>
        </p:nvCxnSpPr>
        <p:spPr>
          <a:xfrm>
            <a:off x="3851920" y="3249172"/>
            <a:ext cx="0" cy="18133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823C5259-6D26-E6CD-A1E9-83E13BA79CCD}"/>
              </a:ext>
            </a:extLst>
          </p:cNvPr>
          <p:cNvSpPr/>
          <p:nvPr/>
        </p:nvSpPr>
        <p:spPr>
          <a:xfrm>
            <a:off x="230517" y="728450"/>
            <a:ext cx="525059" cy="2547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50" dirty="0">
                <a:solidFill>
                  <a:srgbClr val="FF0000"/>
                </a:solidFill>
              </a:rPr>
              <a:t>101</a:t>
            </a:r>
          </a:p>
        </p:txBody>
      </p:sp>
      <p:sp>
        <p:nvSpPr>
          <p:cNvPr id="63496" name="Прямоугольник 17">
            <a:extLst>
              <a:ext uri="{FF2B5EF4-FFF2-40B4-BE49-F238E27FC236}">
                <a16:creationId xmlns:a16="http://schemas.microsoft.com/office/drawing/2014/main" id="{CF264A68-F823-A2F6-EFD0-592109DCB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305" y="1129905"/>
            <a:ext cx="90717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i="1">
                <a:solidFill>
                  <a:srgbClr val="C00000"/>
                </a:solidFill>
              </a:rPr>
              <a:t>Решение.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Прямоугольник 13">
            <a:extLst>
              <a:ext uri="{FF2B5EF4-FFF2-40B4-BE49-F238E27FC236}">
                <a16:creationId xmlns:a16="http://schemas.microsoft.com/office/drawing/2014/main" id="{ABC2F81B-66C6-7E79-4C45-0CB10A423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945" y="-11343"/>
            <a:ext cx="6858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chemeClr val="bg1"/>
                </a:solidFill>
                <a:latin typeface="Corbel" panose="020B0503020204020204" pitchFamily="34" charset="0"/>
              </a:rPr>
              <a:t>Функциональный метод</a:t>
            </a:r>
            <a:r>
              <a:rPr lang="en-US" altLang="ru-RU" sz="21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altLang="ru-RU" sz="1800" b="1" dirty="0">
                <a:solidFill>
                  <a:schemeClr val="bg1"/>
                </a:solidFill>
                <a:latin typeface="Corbel" panose="020B0503020204020204" pitchFamily="34" charset="0"/>
              </a:rPr>
              <a:t>(</a:t>
            </a:r>
            <a:r>
              <a:rPr lang="ru-RU" altLang="ru-RU" sz="1800" b="1" dirty="0">
                <a:solidFill>
                  <a:schemeClr val="bg1"/>
                </a:solidFill>
                <a:latin typeface="Corbel" panose="020B0503020204020204" pitchFamily="34" charset="0"/>
              </a:rPr>
              <a:t>монотонность функции)</a:t>
            </a:r>
          </a:p>
        </p:txBody>
      </p:sp>
      <p:grpSp>
        <p:nvGrpSpPr>
          <p:cNvPr id="106500" name="Группа 1">
            <a:extLst>
              <a:ext uri="{FF2B5EF4-FFF2-40B4-BE49-F238E27FC236}">
                <a16:creationId xmlns:a16="http://schemas.microsoft.com/office/drawing/2014/main" id="{E186DDD2-8E1B-8290-8D15-42ABC950E3BB}"/>
              </a:ext>
            </a:extLst>
          </p:cNvPr>
          <p:cNvGrpSpPr>
            <a:grpSpLocks/>
          </p:cNvGrpSpPr>
          <p:nvPr/>
        </p:nvGrpSpPr>
        <p:grpSpPr bwMode="auto">
          <a:xfrm>
            <a:off x="595549" y="483518"/>
            <a:ext cx="8276765" cy="4277916"/>
            <a:chOff x="107950" y="260350"/>
            <a:chExt cx="11035686" cy="5703888"/>
          </a:xfrm>
        </p:grpSpPr>
        <p:pic>
          <p:nvPicPr>
            <p:cNvPr id="106502" name="Рисунок 1">
              <a:extLst>
                <a:ext uri="{FF2B5EF4-FFF2-40B4-BE49-F238E27FC236}">
                  <a16:creationId xmlns:a16="http://schemas.microsoft.com/office/drawing/2014/main" id="{0418ED0E-FE60-00FD-A9A4-63EE2C377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692150"/>
              <a:ext cx="8891588" cy="715963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503" name="Рисунок 10">
              <a:extLst>
                <a:ext uri="{FF2B5EF4-FFF2-40B4-BE49-F238E27FC236}">
                  <a16:creationId xmlns:a16="http://schemas.microsoft.com/office/drawing/2014/main" id="{E3292DC5-8A14-1A7F-E8F9-A10B057CA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0061" y="3382963"/>
              <a:ext cx="1933575" cy="485775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Скругленный прямоугольник 20">
              <a:extLst>
                <a:ext uri="{FF2B5EF4-FFF2-40B4-BE49-F238E27FC236}">
                  <a16:creationId xmlns:a16="http://schemas.microsoft.com/office/drawing/2014/main" id="{7B89A639-4402-CAB6-E58E-DEA1B9A15046}"/>
                </a:ext>
              </a:extLst>
            </p:cNvPr>
            <p:cNvSpPr/>
            <p:nvPr/>
          </p:nvSpPr>
          <p:spPr>
            <a:xfrm>
              <a:off x="107950" y="260350"/>
              <a:ext cx="900608" cy="360363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350" dirty="0">
                  <a:solidFill>
                    <a:srgbClr val="FF0000"/>
                  </a:solidFill>
                </a:rPr>
                <a:t>65</a:t>
              </a:r>
            </a:p>
          </p:txBody>
        </p:sp>
        <p:sp>
          <p:nvSpPr>
            <p:cNvPr id="106505" name="Прямоугольник 21">
              <a:extLst>
                <a:ext uri="{FF2B5EF4-FFF2-40B4-BE49-F238E27FC236}">
                  <a16:creationId xmlns:a16="http://schemas.microsoft.com/office/drawing/2014/main" id="{7B45767F-9DAE-4104-0C58-954947466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3" y="1393825"/>
              <a:ext cx="132788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500" b="1" i="1">
                  <a:solidFill>
                    <a:srgbClr val="C00000"/>
                  </a:solidFill>
                  <a:latin typeface="Corbel" panose="020B0503020204020204" pitchFamily="34" charset="0"/>
                </a:rPr>
                <a:t>Решение.</a:t>
              </a:r>
              <a:endParaRPr lang="ru-RU" altLang="ru-RU" sz="1500" i="1"/>
            </a:p>
          </p:txBody>
        </p:sp>
        <p:grpSp>
          <p:nvGrpSpPr>
            <p:cNvPr id="106506" name="Группа 14">
              <a:extLst>
                <a:ext uri="{FF2B5EF4-FFF2-40B4-BE49-F238E27FC236}">
                  <a16:creationId xmlns:a16="http://schemas.microsoft.com/office/drawing/2014/main" id="{82871EAA-BE2D-7940-D0B1-8839D04A71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950" y="1773238"/>
              <a:ext cx="8896350" cy="4191000"/>
              <a:chOff x="107504" y="1955863"/>
              <a:chExt cx="8897491" cy="4191911"/>
            </a:xfrm>
          </p:grpSpPr>
          <p:pic>
            <p:nvPicPr>
              <p:cNvPr id="106507" name="Рисунок 9">
                <a:extLst>
                  <a:ext uri="{FF2B5EF4-FFF2-40B4-BE49-F238E27FC236}">
                    <a16:creationId xmlns:a16="http://schemas.microsoft.com/office/drawing/2014/main" id="{8B5DDF15-A436-C146-33B2-9CCA5AC6F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1955863"/>
                <a:ext cx="8897491" cy="4191911"/>
              </a:xfrm>
              <a:prstGeom prst="rect">
                <a:avLst/>
              </a:prstGeom>
              <a:noFill/>
              <a:ln w="9525">
                <a:solidFill>
                  <a:srgbClr val="0000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Стрелка вправо 23">
                <a:extLst>
                  <a:ext uri="{FF2B5EF4-FFF2-40B4-BE49-F238E27FC236}">
                    <a16:creationId xmlns:a16="http://schemas.microsoft.com/office/drawing/2014/main" id="{08119A9D-4957-C952-8458-EDD9BEC40085}"/>
                  </a:ext>
                </a:extLst>
              </p:cNvPr>
              <p:cNvSpPr/>
              <p:nvPr/>
            </p:nvSpPr>
            <p:spPr>
              <a:xfrm>
                <a:off x="2484297" y="4869558"/>
                <a:ext cx="358821" cy="215947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26" name="Стрелка вправо 25">
                <a:extLst>
                  <a:ext uri="{FF2B5EF4-FFF2-40B4-BE49-F238E27FC236}">
                    <a16:creationId xmlns:a16="http://schemas.microsoft.com/office/drawing/2014/main" id="{79148D1D-8946-B301-F0F0-E8A2DE8A8D32}"/>
                  </a:ext>
                </a:extLst>
              </p:cNvPr>
              <p:cNvSpPr/>
              <p:nvPr/>
            </p:nvSpPr>
            <p:spPr>
              <a:xfrm>
                <a:off x="2123888" y="3792999"/>
                <a:ext cx="360409" cy="215947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106510" name="Прямоугольник 12">
                <a:extLst>
                  <a:ext uri="{FF2B5EF4-FFF2-40B4-BE49-F238E27FC236}">
                    <a16:creationId xmlns:a16="http://schemas.microsoft.com/office/drawing/2014/main" id="{EDD88F85-2420-08D7-7EC9-B15244E41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5449" y="3003147"/>
                <a:ext cx="2771627" cy="400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350" b="1">
                    <a:solidFill>
                      <a:srgbClr val="00B0F0"/>
                    </a:solidFill>
                    <a:latin typeface="Corbel" panose="020B0503020204020204" pitchFamily="34" charset="0"/>
                  </a:rPr>
                  <a:t>Монотонность функции!</a:t>
                </a:r>
                <a:endParaRPr lang="ru-RU" altLang="ru-RU" sz="1350">
                  <a:solidFill>
                    <a:srgbClr val="00B0F0"/>
                  </a:solidFill>
                </a:endParaRPr>
              </a:p>
            </p:txBody>
          </p:sp>
        </p:grpSp>
      </p:grpSp>
      <p:pic>
        <p:nvPicPr>
          <p:cNvPr id="106501" name="Рисунок 13">
            <a:extLst>
              <a:ext uri="{FF2B5EF4-FFF2-40B4-BE49-F238E27FC236}">
                <a16:creationId xmlns:a16="http://schemas.microsoft.com/office/drawing/2014/main" id="{F474F63D-5BA7-E108-4A4D-3FB1CF2E9A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985" y="689372"/>
            <a:ext cx="1058466" cy="156567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100DDE-9618-4BEE-9B71-0B293579AB45}"/>
              </a:ext>
            </a:extLst>
          </p:cNvPr>
          <p:cNvSpPr/>
          <p:nvPr/>
        </p:nvSpPr>
        <p:spPr>
          <a:xfrm>
            <a:off x="107504" y="427293"/>
            <a:ext cx="6616084" cy="42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2175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Материалы для подготовки учащихся к ЕГЭ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A0F466-35A6-427D-9202-601BBCB5D9FF}"/>
              </a:ext>
            </a:extLst>
          </p:cNvPr>
          <p:cNvSpPr/>
          <p:nvPr/>
        </p:nvSpPr>
        <p:spPr>
          <a:xfrm>
            <a:off x="4263501" y="5347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OfficinaSerifC-Bold"/>
              </a:rPr>
              <a:t>НОВАЯ КНИГА</a:t>
            </a:r>
          </a:p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OfficinaSerifC-Bold"/>
              </a:rPr>
              <a:t>А.В. Семенов, И.В. Ященко, И.Р. Высоцкий,</a:t>
            </a:r>
          </a:p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OfficinaSerifC-Bold"/>
              </a:rPr>
              <a:t>А.С. Трепалин</a:t>
            </a:r>
          </a:p>
          <a:p>
            <a:r>
              <a:rPr lang="ru-RU" sz="1500" b="1" dirty="0">
                <a:solidFill>
                  <a:srgbClr val="C00000"/>
                </a:solidFill>
                <a:latin typeface="OfficinaSerifC-Bold"/>
              </a:rPr>
              <a:t>Математика. Решение заданий повышенного и высокого уровня сложности. Как получить максимальный балл на ЕГЭ</a:t>
            </a:r>
            <a:endParaRPr lang="ru-RU" sz="15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D44F7D7-1D9B-4167-AC90-D6FC8B1BB1F1}"/>
              </a:ext>
            </a:extLst>
          </p:cNvPr>
          <p:cNvSpPr/>
          <p:nvPr/>
        </p:nvSpPr>
        <p:spPr>
          <a:xfrm>
            <a:off x="4196919" y="199041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rgbClr val="000000"/>
                </a:solidFill>
                <a:latin typeface="OfficinaSerifC-Bold"/>
              </a:rPr>
              <a:t>Дана характеристика основных типов заданий повышенного и высокого уровня сложности, используемых на ЕГЭ по математике.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rgbClr val="000000"/>
                </a:solidFill>
                <a:latin typeface="OfficinaSerifC-Bold"/>
              </a:rPr>
              <a:t>Особое внимание уделяется разбору заданий, вызвавших наибольшие затруднения.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rgbClr val="000000"/>
                </a:solidFill>
                <a:latin typeface="OfficinaSerifC-Bold"/>
              </a:rPr>
              <a:t>Для тренировки и самоподготовки к ЕГЭ предлагаются задания с развёрнутым ответом различного уровня сложности по всем содержательным блокам.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005197-F600-EA81-430E-16048F4B4ADF}"/>
              </a:ext>
            </a:extLst>
          </p:cNvPr>
          <p:cNvSpPr txBox="1"/>
          <p:nvPr/>
        </p:nvSpPr>
        <p:spPr>
          <a:xfrm>
            <a:off x="3563888" y="3867894"/>
            <a:ext cx="34523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99" algn="ctr"/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прошло научно-методическую оценку ФГБНУ «ФИПИ»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BE019C-DC20-99A0-491F-A45220582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33047"/>
            <a:ext cx="242088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0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92E47E-6562-8104-7405-D1052B952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" y="451223"/>
            <a:ext cx="1502571" cy="2180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D63232-B11B-85CC-7C76-F84CBB9064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85" y="442818"/>
            <a:ext cx="1506282" cy="218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3D741A5-F6DC-C7E6-1BCD-1AA4452A9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" y="2571750"/>
            <a:ext cx="1522964" cy="2231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F20845B-D846-DFA9-6F1B-92CFFB8762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15" y="2569146"/>
            <a:ext cx="1522964" cy="22336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626903E-A82C-5D33-5781-B91956FA70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20" y="2554497"/>
            <a:ext cx="1584854" cy="2262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0A71E5-35FC-8CDB-2AA9-471DAAC08C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66" y="2559369"/>
            <a:ext cx="1530921" cy="2258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6CC26B-807D-13D9-6147-E9BDFD8C40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37" y="442818"/>
            <a:ext cx="1463291" cy="21233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38B12D-3569-72A9-878A-F795485588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7051" y="428528"/>
            <a:ext cx="1462000" cy="2130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B075E4-D901-D306-4967-FD4AF63360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6373" y="426518"/>
            <a:ext cx="1516367" cy="2233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5941EC-DB83-4FF2-A06C-E634D2DAC8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2802" y="433633"/>
            <a:ext cx="1594884" cy="22258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4DF741-60D5-4809-BCF5-8803399611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1056" y="433634"/>
            <a:ext cx="1562347" cy="2225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62DF8E-0DE4-D5FE-966E-4F10302AE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97" y="2569146"/>
            <a:ext cx="1569667" cy="22483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7B9E2FA-D45E-07EE-AE62-9782D80B7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30" y="2566124"/>
            <a:ext cx="1584855" cy="22630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D59E0E3-427D-2A92-1670-57F89BC0A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150" y="2554497"/>
            <a:ext cx="1576850" cy="22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46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E2E0A9-B394-F1D1-125E-189CDD442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25254"/>
            <a:ext cx="6042299" cy="449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15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EF6FCF-5BAC-709D-6E5D-609BE49B7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37364"/>
            <a:ext cx="6434204" cy="386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96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C45A32-2246-3399-8F4C-9A1F3CF6D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8318"/>
            <a:ext cx="5950388" cy="47385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5E1FF-BEE5-05F4-90E1-9E1A0C25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635247"/>
            <a:ext cx="3698987" cy="34261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BE80E3-946F-2406-4265-097923E0A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627534"/>
            <a:ext cx="1199012" cy="174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67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CDF2C-E1FC-A4EB-E436-72164A2AC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11" y="183103"/>
            <a:ext cx="3617650" cy="5426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E74ABF-61AD-DFA6-5081-273FFA36D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6" y="761415"/>
            <a:ext cx="6082118" cy="403645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EA144F-9716-75D3-C241-C2329D6CA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999432"/>
            <a:ext cx="1199012" cy="174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50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75C380-43D4-D8B5-D072-A39206B44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725" y="110122"/>
            <a:ext cx="4145939" cy="4691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68A43-35BF-217A-E43B-DD90879DC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508553"/>
            <a:ext cx="5831748" cy="453580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CB44BE-7688-2FD6-6298-45F9A07F7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1005847"/>
            <a:ext cx="1199012" cy="174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0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Прямоугольник 13">
            <a:extLst>
              <a:ext uri="{FF2B5EF4-FFF2-40B4-BE49-F238E27FC236}">
                <a16:creationId xmlns:a16="http://schemas.microsoft.com/office/drawing/2014/main" id="{61C055A5-B538-50BC-FB5F-11E473CD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98664"/>
            <a:ext cx="6858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50" b="1" dirty="0">
                <a:solidFill>
                  <a:schemeClr val="bg1"/>
                </a:solidFill>
                <a:latin typeface="Corbel" panose="020B0503020204020204" pitchFamily="34" charset="0"/>
              </a:rPr>
              <a:t>Задачи, сводящиеся к исследованию  </a:t>
            </a:r>
            <a:br>
              <a:rPr lang="ru-RU" altLang="ru-RU" sz="1950" b="1" dirty="0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ru-RU" altLang="ru-RU" sz="1950" b="1" dirty="0">
                <a:solidFill>
                  <a:srgbClr val="C00000"/>
                </a:solidFill>
                <a:latin typeface="Corbel" panose="020B0503020204020204" pitchFamily="34" charset="0"/>
              </a:rPr>
              <a:t>квадратного трехчлена</a:t>
            </a:r>
            <a:endParaRPr lang="ru-RU" altLang="ru-RU" sz="18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grpSp>
        <p:nvGrpSpPr>
          <p:cNvPr id="46085" name="Группа 1">
            <a:extLst>
              <a:ext uri="{FF2B5EF4-FFF2-40B4-BE49-F238E27FC236}">
                <a16:creationId xmlns:a16="http://schemas.microsoft.com/office/drawing/2014/main" id="{823E4D15-3B3D-92D7-2FD4-CA937E3700B1}"/>
              </a:ext>
            </a:extLst>
          </p:cNvPr>
          <p:cNvGrpSpPr>
            <a:grpSpLocks/>
          </p:cNvGrpSpPr>
          <p:nvPr/>
        </p:nvGrpSpPr>
        <p:grpSpPr bwMode="auto">
          <a:xfrm>
            <a:off x="180922" y="425639"/>
            <a:ext cx="6874970" cy="4520804"/>
            <a:chOff x="-176614" y="590550"/>
            <a:chExt cx="9166627" cy="6027738"/>
          </a:xfrm>
        </p:grpSpPr>
        <p:sp>
          <p:nvSpPr>
            <p:cNvPr id="46086" name="Прямоугольник 17">
              <a:extLst>
                <a:ext uri="{FF2B5EF4-FFF2-40B4-BE49-F238E27FC236}">
                  <a16:creationId xmlns:a16="http://schemas.microsoft.com/office/drawing/2014/main" id="{99B51173-4CA1-3DBE-AE24-7CA4EAF6E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663" y="1801813"/>
              <a:ext cx="1331049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350" b="1" i="1">
                  <a:solidFill>
                    <a:srgbClr val="C00000"/>
                  </a:solidFill>
                </a:rPr>
                <a:t>Решение.</a:t>
              </a:r>
            </a:p>
          </p:txBody>
        </p:sp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EE5EB535-F904-B687-9665-D8A3AA3744A4}"/>
                </a:ext>
              </a:extLst>
            </p:cNvPr>
            <p:cNvSpPr/>
            <p:nvPr/>
          </p:nvSpPr>
          <p:spPr>
            <a:xfrm>
              <a:off x="-176614" y="590550"/>
              <a:ext cx="762403" cy="360363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350" dirty="0">
                  <a:solidFill>
                    <a:srgbClr val="FF0000"/>
                  </a:solidFill>
                </a:rPr>
                <a:t>22</a:t>
              </a:r>
            </a:p>
          </p:txBody>
        </p:sp>
        <p:pic>
          <p:nvPicPr>
            <p:cNvPr id="46088" name="Рисунок 8">
              <a:extLst>
                <a:ext uri="{FF2B5EF4-FFF2-40B4-BE49-F238E27FC236}">
                  <a16:creationId xmlns:a16="http://schemas.microsoft.com/office/drawing/2014/main" id="{9884B92D-E8CF-1570-3BE1-17A4795F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63" y="1077913"/>
              <a:ext cx="7335837" cy="757237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89" name="Рисунок 10">
              <a:extLst>
                <a:ext uri="{FF2B5EF4-FFF2-40B4-BE49-F238E27FC236}">
                  <a16:creationId xmlns:a16="http://schemas.microsoft.com/office/drawing/2014/main" id="{C80A2133-FE78-AB63-4CE9-716BDD0A0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63" y="2578100"/>
              <a:ext cx="8858250" cy="904875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90" name="Рисунок 11">
              <a:extLst>
                <a:ext uri="{FF2B5EF4-FFF2-40B4-BE49-F238E27FC236}">
                  <a16:creationId xmlns:a16="http://schemas.microsoft.com/office/drawing/2014/main" id="{12E721D6-8409-A2D5-BCF1-0068B0A16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63" y="3954463"/>
              <a:ext cx="8834437" cy="197485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91" name="Прямоугольник 12">
              <a:extLst>
                <a:ext uri="{FF2B5EF4-FFF2-40B4-BE49-F238E27FC236}">
                  <a16:creationId xmlns:a16="http://schemas.microsoft.com/office/drawing/2014/main" id="{C0358ADB-3951-A1B6-12DB-8C5CAD85B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" y="2165350"/>
              <a:ext cx="605524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350" b="1" i="1">
                  <a:solidFill>
                    <a:srgbClr val="C00000"/>
                  </a:solidFill>
                </a:rPr>
                <a:t>Шаг 1. Замена и решение квадратного уравнения</a:t>
              </a:r>
              <a:endParaRPr lang="ru-RU" altLang="ru-RU" sz="1350"/>
            </a:p>
          </p:txBody>
        </p:sp>
        <p:sp>
          <p:nvSpPr>
            <p:cNvPr id="46092" name="Прямоугольник 17">
              <a:extLst>
                <a:ext uri="{FF2B5EF4-FFF2-40B4-BE49-F238E27FC236}">
                  <a16:creationId xmlns:a16="http://schemas.microsoft.com/office/drawing/2014/main" id="{6FEFC70E-C2A7-F7A4-69D3-7CD4BCCAF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99" y="3549650"/>
              <a:ext cx="269655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350" b="1" i="1">
                  <a:solidFill>
                    <a:srgbClr val="C00000"/>
                  </a:solidFill>
                </a:rPr>
                <a:t>Шаг 2. Исследование</a:t>
              </a:r>
              <a:endParaRPr lang="ru-RU" altLang="ru-RU" sz="1350"/>
            </a:p>
          </p:txBody>
        </p:sp>
        <p:sp>
          <p:nvSpPr>
            <p:cNvPr id="46093" name="Прямоугольник 18">
              <a:extLst>
                <a:ext uri="{FF2B5EF4-FFF2-40B4-BE49-F238E27FC236}">
                  <a16:creationId xmlns:a16="http://schemas.microsoft.com/office/drawing/2014/main" id="{AD03F1ED-DCC5-EF48-2D28-C2DA283CF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99" y="6026149"/>
              <a:ext cx="4442242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350" b="1" i="1">
                  <a:solidFill>
                    <a:srgbClr val="C00000"/>
                  </a:solidFill>
                </a:rPr>
                <a:t>Шаг 3. Анализ количества решений</a:t>
              </a:r>
              <a:endParaRPr lang="ru-RU" altLang="ru-RU" sz="1350"/>
            </a:p>
          </p:txBody>
        </p:sp>
        <p:sp>
          <p:nvSpPr>
            <p:cNvPr id="15" name="Стрелка вниз 14">
              <a:extLst>
                <a:ext uri="{FF2B5EF4-FFF2-40B4-BE49-F238E27FC236}">
                  <a16:creationId xmlns:a16="http://schemas.microsoft.com/office/drawing/2014/main" id="{04980456-1F22-005C-8992-C41B677C4B89}"/>
                </a:ext>
              </a:extLst>
            </p:cNvPr>
            <p:cNvSpPr/>
            <p:nvPr/>
          </p:nvSpPr>
          <p:spPr>
            <a:xfrm>
              <a:off x="4533900" y="6157913"/>
              <a:ext cx="1392238" cy="460375"/>
            </a:xfrm>
            <a:prstGeom prst="downArrow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2046A7-5293-989E-BA68-223DA72D7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6" y="695911"/>
            <a:ext cx="1199012" cy="17475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Прямоугольник 13">
            <a:extLst>
              <a:ext uri="{FF2B5EF4-FFF2-40B4-BE49-F238E27FC236}">
                <a16:creationId xmlns:a16="http://schemas.microsoft.com/office/drawing/2014/main" id="{C103D23A-3DEF-DF55-1FF9-E075C619B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764"/>
            <a:ext cx="68580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50" b="1" dirty="0">
                <a:solidFill>
                  <a:schemeClr val="bg1"/>
                </a:solidFill>
                <a:latin typeface="Corbel" panose="020B0503020204020204" pitchFamily="34" charset="0"/>
              </a:rPr>
              <a:t>Продолжение решения</a:t>
            </a:r>
            <a:endParaRPr lang="ru-RU" altLang="ru-RU" sz="1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47108" name="Группа 1">
            <a:extLst>
              <a:ext uri="{FF2B5EF4-FFF2-40B4-BE49-F238E27FC236}">
                <a16:creationId xmlns:a16="http://schemas.microsoft.com/office/drawing/2014/main" id="{D11AF98B-88A1-C5CA-9FDE-D05A0D7ACE6F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639343"/>
            <a:ext cx="6629400" cy="4055269"/>
            <a:chOff x="152400" y="555625"/>
            <a:chExt cx="8839200" cy="5407025"/>
          </a:xfrm>
        </p:grpSpPr>
        <p:pic>
          <p:nvPicPr>
            <p:cNvPr id="47109" name="Рисунок 1">
              <a:extLst>
                <a:ext uri="{FF2B5EF4-FFF2-40B4-BE49-F238E27FC236}">
                  <a16:creationId xmlns:a16="http://schemas.microsoft.com/office/drawing/2014/main" id="{C33B3FF5-6A70-FD8C-BB3F-8A06F1B78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55625"/>
              <a:ext cx="8839200" cy="4181475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10" name="Рисунок 2">
              <a:extLst>
                <a:ext uri="{FF2B5EF4-FFF2-40B4-BE49-F238E27FC236}">
                  <a16:creationId xmlns:a16="http://schemas.microsoft.com/office/drawing/2014/main" id="{79F6BC07-52B4-D581-FD9D-BA1432CB7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5372100"/>
              <a:ext cx="3467100" cy="59055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A0B8F5-4832-8AC0-4244-49F52E598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699542"/>
            <a:ext cx="1199012" cy="17475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Прямоугольник 7">
            <a:extLst>
              <a:ext uri="{FF2B5EF4-FFF2-40B4-BE49-F238E27FC236}">
                <a16:creationId xmlns:a16="http://schemas.microsoft.com/office/drawing/2014/main" id="{70FCAC6F-AB52-6B92-F66C-6F661CF52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orbel" panose="020B0503020204020204" pitchFamily="34" charset="0"/>
              </a:rPr>
              <a:t>Уравнения, содержащие модули</a:t>
            </a:r>
            <a:endParaRPr lang="ru-RU" altLang="ru-RU" sz="1500" b="1" dirty="0">
              <a:solidFill>
                <a:schemeClr val="bg1"/>
              </a:solidFill>
            </a:endParaRPr>
          </a:p>
        </p:txBody>
      </p:sp>
      <p:grpSp>
        <p:nvGrpSpPr>
          <p:cNvPr id="57348" name="Группа 1">
            <a:extLst>
              <a:ext uri="{FF2B5EF4-FFF2-40B4-BE49-F238E27FC236}">
                <a16:creationId xmlns:a16="http://schemas.microsoft.com/office/drawing/2014/main" id="{1AB341D3-FB7F-C38B-68C1-DABB4A2A67CB}"/>
              </a:ext>
            </a:extLst>
          </p:cNvPr>
          <p:cNvGrpSpPr>
            <a:grpSpLocks/>
          </p:cNvGrpSpPr>
          <p:nvPr/>
        </p:nvGrpSpPr>
        <p:grpSpPr bwMode="auto">
          <a:xfrm>
            <a:off x="114226" y="432420"/>
            <a:ext cx="7027487" cy="4465582"/>
            <a:chOff x="-1475271" y="896865"/>
            <a:chExt cx="9369984" cy="5954111"/>
          </a:xfrm>
        </p:grpSpPr>
        <p:sp>
          <p:nvSpPr>
            <p:cNvPr id="33" name="Скругленный прямоугольник 32">
              <a:extLst>
                <a:ext uri="{FF2B5EF4-FFF2-40B4-BE49-F238E27FC236}">
                  <a16:creationId xmlns:a16="http://schemas.microsoft.com/office/drawing/2014/main" id="{3F439D95-EDF5-1F89-0321-75F6FF552A61}"/>
                </a:ext>
              </a:extLst>
            </p:cNvPr>
            <p:cNvSpPr/>
            <p:nvPr/>
          </p:nvSpPr>
          <p:spPr>
            <a:xfrm>
              <a:off x="251519" y="1062037"/>
              <a:ext cx="642244" cy="360361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350" dirty="0">
                  <a:solidFill>
                    <a:srgbClr val="FF0000"/>
                  </a:solidFill>
                </a:rPr>
                <a:t>30</a:t>
              </a:r>
            </a:p>
          </p:txBody>
        </p: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A3FD2914-C3AD-11DC-294C-C509E7A8E1D3}"/>
                </a:ext>
              </a:extLst>
            </p:cNvPr>
            <p:cNvCxnSpPr/>
            <p:nvPr/>
          </p:nvCxnSpPr>
          <p:spPr>
            <a:xfrm>
              <a:off x="3282729" y="2022556"/>
              <a:ext cx="28575" cy="466407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351" name="Рисунок 12">
              <a:extLst>
                <a:ext uri="{FF2B5EF4-FFF2-40B4-BE49-F238E27FC236}">
                  <a16:creationId xmlns:a16="http://schemas.microsoft.com/office/drawing/2014/main" id="{740F3CA5-03C6-279B-AACA-6EBEDF41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065" y="896865"/>
              <a:ext cx="4232275" cy="133985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52" name="Рисунок 36">
              <a:extLst>
                <a:ext uri="{FF2B5EF4-FFF2-40B4-BE49-F238E27FC236}">
                  <a16:creationId xmlns:a16="http://schemas.microsoft.com/office/drawing/2014/main" id="{884D6A6D-9580-3728-B813-7CAC1DECA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5271" y="2212301"/>
              <a:ext cx="4314826" cy="4638675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53" name="Рисунок 47">
              <a:extLst>
                <a:ext uri="{FF2B5EF4-FFF2-40B4-BE49-F238E27FC236}">
                  <a16:creationId xmlns:a16="http://schemas.microsoft.com/office/drawing/2014/main" id="{821AF5F8-5F66-7B7A-66FC-AB16ACD19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265" y="2320831"/>
              <a:ext cx="4362448" cy="245745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54" name="Рисунок 48">
              <a:extLst>
                <a:ext uri="{FF2B5EF4-FFF2-40B4-BE49-F238E27FC236}">
                  <a16:creationId xmlns:a16="http://schemas.microsoft.com/office/drawing/2014/main" id="{7996A23B-E868-0FA2-B42C-78FA7CE07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915" y="4997445"/>
              <a:ext cx="3752850" cy="390525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357" name="Прямоугольник 17">
              <a:extLst>
                <a:ext uri="{FF2B5EF4-FFF2-40B4-BE49-F238E27FC236}">
                  <a16:creationId xmlns:a16="http://schemas.microsoft.com/office/drawing/2014/main" id="{8C70606D-F942-A9EA-2362-9D47B5F2D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14348" y="1606919"/>
              <a:ext cx="1209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i="1" dirty="0">
                  <a:solidFill>
                    <a:srgbClr val="C00000"/>
                  </a:solidFill>
                </a:rPr>
                <a:t>Решение.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06140F-E410-0C28-40A9-44EF04819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7436" y="749143"/>
            <a:ext cx="1199012" cy="17475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Прямоугольник 13">
            <a:extLst>
              <a:ext uri="{FF2B5EF4-FFF2-40B4-BE49-F238E27FC236}">
                <a16:creationId xmlns:a16="http://schemas.microsoft.com/office/drawing/2014/main" id="{5A7E8B2A-3B66-2FCB-6E7F-9832B1B00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-14060"/>
            <a:ext cx="685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Corbel" panose="020B0503020204020204" pitchFamily="34" charset="0"/>
              </a:rPr>
              <a:t>Функциональный метод</a:t>
            </a:r>
            <a:r>
              <a:rPr lang="en-US" altLang="ru-RU" sz="1600" b="1" dirty="0">
                <a:solidFill>
                  <a:schemeClr val="bg1"/>
                </a:solidFill>
                <a:latin typeface="Corbel" panose="020B0503020204020204" pitchFamily="34" charset="0"/>
              </a:rPr>
              <a:t> (</a:t>
            </a:r>
            <a:r>
              <a:rPr lang="ru-RU" altLang="ru-RU" sz="1600" b="1" dirty="0">
                <a:solidFill>
                  <a:schemeClr val="bg1"/>
                </a:solidFill>
                <a:latin typeface="Corbel" panose="020B0503020204020204" pitchFamily="34" charset="0"/>
              </a:rPr>
              <a:t>множество значений функции)</a:t>
            </a:r>
          </a:p>
        </p:txBody>
      </p:sp>
      <p:grpSp>
        <p:nvGrpSpPr>
          <p:cNvPr id="94212" name="Группа 1">
            <a:extLst>
              <a:ext uri="{FF2B5EF4-FFF2-40B4-BE49-F238E27FC236}">
                <a16:creationId xmlns:a16="http://schemas.microsoft.com/office/drawing/2014/main" id="{CA807351-2FBA-7095-0A4C-D18756201427}"/>
              </a:ext>
            </a:extLst>
          </p:cNvPr>
          <p:cNvGrpSpPr>
            <a:grpSpLocks/>
          </p:cNvGrpSpPr>
          <p:nvPr/>
        </p:nvGrpSpPr>
        <p:grpSpPr bwMode="auto">
          <a:xfrm>
            <a:off x="446586" y="406003"/>
            <a:ext cx="6552010" cy="4737497"/>
            <a:chOff x="142875" y="523875"/>
            <a:chExt cx="8736013" cy="6316663"/>
          </a:xfrm>
        </p:grpSpPr>
        <p:pic>
          <p:nvPicPr>
            <p:cNvPr id="94214" name="Рисунок 7">
              <a:extLst>
                <a:ext uri="{FF2B5EF4-FFF2-40B4-BE49-F238E27FC236}">
                  <a16:creationId xmlns:a16="http://schemas.microsoft.com/office/drawing/2014/main" id="{90B5A40B-76A7-02B5-DCEB-E4DA737A4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950" y="523875"/>
              <a:ext cx="7632700" cy="969963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215" name="Рисунок 19">
              <a:extLst>
                <a:ext uri="{FF2B5EF4-FFF2-40B4-BE49-F238E27FC236}">
                  <a16:creationId xmlns:a16="http://schemas.microsoft.com/office/drawing/2014/main" id="{0DDCE635-BBB1-4286-CF58-7DF7CDF81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1589088"/>
              <a:ext cx="8636000" cy="4716462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216" name="Рисунок 23">
              <a:extLst>
                <a:ext uri="{FF2B5EF4-FFF2-40B4-BE49-F238E27FC236}">
                  <a16:creationId xmlns:a16="http://schemas.microsoft.com/office/drawing/2014/main" id="{927E6F3F-A38A-BD6D-153F-8A8EC42E9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013" y="6154738"/>
              <a:ext cx="4714875" cy="6858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43056A35-03DB-1B03-6E54-6439CFBCBBB3}"/>
                </a:ext>
              </a:extLst>
            </p:cNvPr>
            <p:cNvSpPr/>
            <p:nvPr/>
          </p:nvSpPr>
          <p:spPr>
            <a:xfrm>
              <a:off x="142875" y="697516"/>
              <a:ext cx="657225" cy="358775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350" dirty="0">
                  <a:solidFill>
                    <a:srgbClr val="FF0000"/>
                  </a:solidFill>
                </a:rPr>
                <a:t>58</a:t>
              </a:r>
            </a:p>
          </p:txBody>
        </p:sp>
      </p:grpSp>
      <p:sp>
        <p:nvSpPr>
          <p:cNvPr id="94213" name="Прямоугольник 10">
            <a:extLst>
              <a:ext uri="{FF2B5EF4-FFF2-40B4-BE49-F238E27FC236}">
                <a16:creationId xmlns:a16="http://schemas.microsoft.com/office/drawing/2014/main" id="{8410708A-CF72-3A82-3DE4-E6ACD7902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45" y="927914"/>
            <a:ext cx="8317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i="1" dirty="0">
                <a:solidFill>
                  <a:srgbClr val="C00000"/>
                </a:solidFill>
                <a:latin typeface="Corbel" panose="020B0503020204020204" pitchFamily="34" charset="0"/>
              </a:rPr>
              <a:t>Решение.</a:t>
            </a:r>
            <a:endParaRPr lang="ru-RU" altLang="ru-RU" sz="1200" i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CC83B8-4726-90AB-4D11-D7BD1B448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494" y="927914"/>
            <a:ext cx="1199012" cy="17475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13">
            <a:extLst>
              <a:ext uri="{FF2B5EF4-FFF2-40B4-BE49-F238E27FC236}">
                <a16:creationId xmlns:a16="http://schemas.microsoft.com/office/drawing/2014/main" id="{0A2C292C-1313-C802-C2B1-4A367785F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094" y="1"/>
            <a:ext cx="68580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50" b="1" dirty="0">
                <a:solidFill>
                  <a:schemeClr val="bg1"/>
                </a:solidFill>
                <a:latin typeface="Corbel" panose="020B0503020204020204" pitchFamily="34" charset="0"/>
              </a:rPr>
              <a:t>Пример на инвариантность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C4D776F4-0791-5521-8BA3-3E0E0ECFB6C0}"/>
              </a:ext>
            </a:extLst>
          </p:cNvPr>
          <p:cNvSpPr/>
          <p:nvPr/>
        </p:nvSpPr>
        <p:spPr>
          <a:xfrm>
            <a:off x="346472" y="841884"/>
            <a:ext cx="481111" cy="2702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50" dirty="0">
                <a:solidFill>
                  <a:srgbClr val="FF0000"/>
                </a:solidFill>
              </a:rPr>
              <a:t>71</a:t>
            </a:r>
          </a:p>
        </p:txBody>
      </p:sp>
      <p:pic>
        <p:nvPicPr>
          <p:cNvPr id="10245" name="Рисунок 2">
            <a:extLst>
              <a:ext uri="{FF2B5EF4-FFF2-40B4-BE49-F238E27FC236}">
                <a16:creationId xmlns:a16="http://schemas.microsoft.com/office/drawing/2014/main" id="{F5A31AEB-635B-C5C6-DB85-BA46AE605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8572"/>
            <a:ext cx="6584156" cy="2907506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Рисунок 3">
            <a:extLst>
              <a:ext uri="{FF2B5EF4-FFF2-40B4-BE49-F238E27FC236}">
                <a16:creationId xmlns:a16="http://schemas.microsoft.com/office/drawing/2014/main" id="{87FFD986-72E0-BC4C-6374-E18212663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94171"/>
            <a:ext cx="1571625" cy="2071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Прямоугольник 17">
            <a:extLst>
              <a:ext uri="{FF2B5EF4-FFF2-40B4-BE49-F238E27FC236}">
                <a16:creationId xmlns:a16="http://schemas.microsoft.com/office/drawing/2014/main" id="{715A204C-FA91-E268-6AEC-080F7B831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34" y="1607760"/>
            <a:ext cx="9071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i="1" dirty="0">
                <a:solidFill>
                  <a:srgbClr val="C00000"/>
                </a:solidFill>
              </a:rPr>
              <a:t>Решение.</a:t>
            </a:r>
          </a:p>
        </p:txBody>
      </p:sp>
      <p:pic>
        <p:nvPicPr>
          <p:cNvPr id="10249" name="Рисунок 6">
            <a:extLst>
              <a:ext uri="{FF2B5EF4-FFF2-40B4-BE49-F238E27FC236}">
                <a16:creationId xmlns:a16="http://schemas.microsoft.com/office/drawing/2014/main" id="{97C31E42-9BFB-D9AE-E81C-8B2753C10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68" y="625801"/>
            <a:ext cx="4922044" cy="79295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C51E18-0356-413D-584E-E7113F8A7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900" y="733990"/>
            <a:ext cx="1199012" cy="1747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13E97B-C91C-487C-8845-7955D8A2BFB6}"/>
              </a:ext>
            </a:extLst>
          </p:cNvPr>
          <p:cNvSpPr/>
          <p:nvPr/>
        </p:nvSpPr>
        <p:spPr>
          <a:xfrm>
            <a:off x="2555776" y="467772"/>
            <a:ext cx="510274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kern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 «Готовимся к итоговой аттестации»</a:t>
            </a:r>
            <a:endParaRPr lang="ru-RU" sz="2100" kern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885584-7F42-41F3-9F49-621180BE45F3}"/>
              </a:ext>
            </a:extLst>
          </p:cNvPr>
          <p:cNvSpPr/>
          <p:nvPr/>
        </p:nvSpPr>
        <p:spPr>
          <a:xfrm>
            <a:off x="3049479" y="1025724"/>
            <a:ext cx="56492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30 типовых вариантов составленных с учетом требований к ОГЭ-2023;</a:t>
            </a:r>
          </a:p>
          <a:p>
            <a:pPr marL="557213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Содержит новый раздел «Практические задачи» (20 задач);</a:t>
            </a:r>
          </a:p>
          <a:p>
            <a:pPr marL="557213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Содержит теоретические и справочные материалы;</a:t>
            </a:r>
          </a:p>
          <a:p>
            <a:pPr marL="557213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Ответы и решения ко всем заданиям.</a:t>
            </a:r>
          </a:p>
          <a:p>
            <a:endParaRPr lang="ru-RU" sz="13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D92103-DC1E-62E8-0145-60A78D575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83270"/>
            <a:ext cx="2651954" cy="3848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1DF84B-53E9-8BE0-4001-7C5A72F9B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137" y="3075806"/>
            <a:ext cx="5768717" cy="7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36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6">
            <a:extLst>
              <a:ext uri="{FF2B5EF4-FFF2-40B4-BE49-F238E27FC236}">
                <a16:creationId xmlns:a16="http://schemas.microsoft.com/office/drawing/2014/main" id="{3B01D75A-9E40-7E58-A9DE-29EBE902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4762" y="4926807"/>
            <a:ext cx="376238" cy="2166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ACDBAA-34C1-4B71-8320-35D07ACD905E}" type="slidenum">
              <a:rPr lang="ru-RU" altLang="ru-RU" sz="105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050"/>
          </a:p>
        </p:txBody>
      </p:sp>
      <p:sp>
        <p:nvSpPr>
          <p:cNvPr id="11267" name="Прямоугольник 13">
            <a:extLst>
              <a:ext uri="{FF2B5EF4-FFF2-40B4-BE49-F238E27FC236}">
                <a16:creationId xmlns:a16="http://schemas.microsoft.com/office/drawing/2014/main" id="{DF004DFE-B3C7-E3B6-DB06-C50386E05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094" y="1"/>
            <a:ext cx="68580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50" b="1" dirty="0">
                <a:solidFill>
                  <a:schemeClr val="bg1"/>
                </a:solidFill>
                <a:latin typeface="Corbel" panose="020B0503020204020204" pitchFamily="34" charset="0"/>
              </a:rPr>
              <a:t>Пример на инвариантность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CBE37EBD-D21A-48C7-1E9A-196334951662}"/>
              </a:ext>
            </a:extLst>
          </p:cNvPr>
          <p:cNvSpPr/>
          <p:nvPr/>
        </p:nvSpPr>
        <p:spPr>
          <a:xfrm>
            <a:off x="467544" y="604838"/>
            <a:ext cx="457198" cy="2702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50" dirty="0">
                <a:solidFill>
                  <a:srgbClr val="FF0000"/>
                </a:solidFill>
              </a:rPr>
              <a:t>72</a:t>
            </a:r>
          </a:p>
        </p:txBody>
      </p:sp>
      <p:pic>
        <p:nvPicPr>
          <p:cNvPr id="11269" name="Рисунок 5">
            <a:extLst>
              <a:ext uri="{FF2B5EF4-FFF2-40B4-BE49-F238E27FC236}">
                <a16:creationId xmlns:a16="http://schemas.microsoft.com/office/drawing/2014/main" id="{79284FFA-10A4-90EF-241E-D56683EA2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9669"/>
            <a:ext cx="5064919" cy="77509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Рисунок 6">
            <a:extLst>
              <a:ext uri="{FF2B5EF4-FFF2-40B4-BE49-F238E27FC236}">
                <a16:creationId xmlns:a16="http://schemas.microsoft.com/office/drawing/2014/main" id="{5335EE12-4844-10D5-071A-7549CE427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7523"/>
            <a:ext cx="3250406" cy="3698081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Рисунок 7">
            <a:extLst>
              <a:ext uri="{FF2B5EF4-FFF2-40B4-BE49-F238E27FC236}">
                <a16:creationId xmlns:a16="http://schemas.microsoft.com/office/drawing/2014/main" id="{4B2F25B8-8A24-9FD5-FFE4-C90EB73BF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769" y="1135858"/>
            <a:ext cx="3088481" cy="370165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Рисунок 8">
            <a:extLst>
              <a:ext uri="{FF2B5EF4-FFF2-40B4-BE49-F238E27FC236}">
                <a16:creationId xmlns:a16="http://schemas.microsoft.com/office/drawing/2014/main" id="{CAB0AA5F-2F94-2CB6-6E48-0F6101B2E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1635646"/>
            <a:ext cx="776288" cy="21074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AEE3A7C-9381-2EFD-BECA-971BA0ADCD6A}"/>
              </a:ext>
            </a:extLst>
          </p:cNvPr>
          <p:cNvCxnSpPr/>
          <p:nvPr/>
        </p:nvCxnSpPr>
        <p:spPr>
          <a:xfrm flipH="1">
            <a:off x="3491880" y="1127523"/>
            <a:ext cx="0" cy="36826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7F6EEFA-A512-62F3-9376-3DBA4CCC9D27}"/>
              </a:ext>
            </a:extLst>
          </p:cNvPr>
          <p:cNvCxnSpPr/>
          <p:nvPr/>
        </p:nvCxnSpPr>
        <p:spPr>
          <a:xfrm>
            <a:off x="5004048" y="1104766"/>
            <a:ext cx="191333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B2B505-3C30-44ED-AD4D-7190D9A27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2" y="442149"/>
            <a:ext cx="8193151" cy="47637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B2A7E2-F0AE-4C0C-B711-3E5738D930C9}"/>
              </a:ext>
            </a:extLst>
          </p:cNvPr>
          <p:cNvSpPr/>
          <p:nvPr/>
        </p:nvSpPr>
        <p:spPr>
          <a:xfrm>
            <a:off x="1234465" y="75415"/>
            <a:ext cx="72277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Пособия для подготовки  к Всероссийской проверочной работе</a:t>
            </a:r>
            <a:endParaRPr lang="ru-RU" sz="13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3D63E7-F018-49E9-B056-382C186D4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47" y="2107663"/>
            <a:ext cx="1317812" cy="2756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4D802B-9EF9-CF69-7377-E91F9E12B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2" y="1039303"/>
            <a:ext cx="2671264" cy="13851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A4B1AC-1FA5-8A66-EF41-7FD683620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9" y="4555818"/>
            <a:ext cx="4022866" cy="431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67BAD1-9845-1C31-534A-99840F381B00}"/>
              </a:ext>
            </a:extLst>
          </p:cNvPr>
          <p:cNvSpPr txBox="1"/>
          <p:nvPr/>
        </p:nvSpPr>
        <p:spPr>
          <a:xfrm>
            <a:off x="145930" y="1027556"/>
            <a:ext cx="27348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05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5 класс.</a:t>
            </a:r>
          </a:p>
          <a:p>
            <a:pPr defTabSz="685800">
              <a:defRPr/>
            </a:pPr>
            <a:r>
              <a:rPr lang="ru-RU" sz="105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6 класс.</a:t>
            </a:r>
          </a:p>
          <a:p>
            <a:pPr defTabSz="685800">
              <a:defRPr/>
            </a:pPr>
            <a:r>
              <a:rPr lang="ru-RU" sz="105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7 класс.</a:t>
            </a:r>
          </a:p>
          <a:p>
            <a:pPr defTabSz="685800">
              <a:defRPr/>
            </a:pPr>
            <a:r>
              <a:rPr lang="ru-RU" sz="105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8 класс.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95F5A5-8F09-175A-DC02-1EFB28FD8E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1" y="529754"/>
            <a:ext cx="1484884" cy="217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846BA6-A6D5-490E-B45E-3BA2F690B6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31" y="532826"/>
            <a:ext cx="1523442" cy="2177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196A1A-483D-2BEF-61BB-1646B8D60B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90" y="2771698"/>
            <a:ext cx="1523442" cy="217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563647-5472-C201-9744-755E8C92C0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31" y="2798369"/>
            <a:ext cx="1523442" cy="2121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152968-E93E-F977-9538-E2B9303CD791}"/>
              </a:ext>
            </a:extLst>
          </p:cNvPr>
          <p:cNvSpPr txBox="1"/>
          <p:nvPr/>
        </p:nvSpPr>
        <p:spPr>
          <a:xfrm>
            <a:off x="18152" y="1811670"/>
            <a:ext cx="311439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Все пособия получили положительную экспертную оценку ФИОКО.</a:t>
            </a:r>
            <a:endParaRPr lang="ru-RU" sz="135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41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297A2D-F7F8-40DC-B0A0-6C6037D4E421}"/>
              </a:ext>
            </a:extLst>
          </p:cNvPr>
          <p:cNvSpPr/>
          <p:nvPr/>
        </p:nvSpPr>
        <p:spPr>
          <a:xfrm>
            <a:off x="3493877" y="-54570"/>
            <a:ext cx="185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ru-RU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DB7B00-E765-4101-A90A-78CA56123A12}"/>
              </a:ext>
            </a:extLst>
          </p:cNvPr>
          <p:cNvSpPr/>
          <p:nvPr/>
        </p:nvSpPr>
        <p:spPr>
          <a:xfrm>
            <a:off x="4198852" y="545127"/>
            <a:ext cx="4463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500" b="1" kern="0" dirty="0">
                <a:solidFill>
                  <a:srgbClr val="002060"/>
                </a:solidFill>
              </a:rPr>
              <a:t>Высоцкий И.В., Титова Л.А;  Под ред. Ященко И.В.</a:t>
            </a:r>
          </a:p>
          <a:p>
            <a:pPr defTabSz="685800">
              <a:defRPr/>
            </a:pPr>
            <a:r>
              <a:rPr lang="ru-RU" sz="1500" b="1" kern="0" dirty="0">
                <a:solidFill>
                  <a:srgbClr val="C00000"/>
                </a:solidFill>
              </a:rPr>
              <a:t>Математика. 8 класс.</a:t>
            </a:r>
          </a:p>
          <a:p>
            <a:pPr defTabSz="685800">
              <a:defRPr/>
            </a:pPr>
            <a:r>
              <a:rPr lang="ru-RU" sz="1500" b="1" kern="0" dirty="0">
                <a:solidFill>
                  <a:srgbClr val="C00000"/>
                </a:solidFill>
              </a:rPr>
              <a:t>12 вариантов итоговых работ для подготовки к Всероссийской проверочной работе. </a:t>
            </a:r>
            <a:endParaRPr lang="ru-RU" sz="1500" b="1" i="1" kern="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8E3DAC-6848-4B2D-9E95-128CC4D866EC}"/>
              </a:ext>
            </a:extLst>
          </p:cNvPr>
          <p:cNvSpPr/>
          <p:nvPr/>
        </p:nvSpPr>
        <p:spPr>
          <a:xfrm>
            <a:off x="3131840" y="1560790"/>
            <a:ext cx="5616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200" dirty="0"/>
              <a:t>Сборник задач содержит 12 вариантов, скомпонованных в соответствии с демонстрационным вариантом Всероссийской проверочной работы по математике для 8 класса.</a:t>
            </a:r>
          </a:p>
          <a:p>
            <a:pPr indent="342900" algn="just"/>
            <a:r>
              <a:rPr lang="ru-RU" sz="1200" dirty="0"/>
              <a:t>Сборник адресован учителям математики, школьникам и их родителям и предназначен для проверки качества освоения программы по математике и подготовки к ВПР. Особое внимание уделяется практико-ориентированным задачам, проверяющим функциональную математическую грамотность.</a:t>
            </a:r>
          </a:p>
          <a:p>
            <a:pPr indent="342900" algn="just"/>
            <a:r>
              <a:rPr lang="ru-RU" sz="1200" dirty="0"/>
              <a:t>Можно использовать варианты целиком, можно использовать отдельные задачи наряду с собственными разработками и задачами из других источников. Варианты сгруппированы в блоки; внутри каждого блока варианты схожи по составу задач. Это позволит учителю гибко выстроить систему повторения.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AFF62A-1B48-7DAE-73F9-93B621FC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0" y="771550"/>
            <a:ext cx="2504009" cy="36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93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159013-1DE2-4FA3-A08C-0C320874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" y="555526"/>
            <a:ext cx="4867086" cy="41764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5A6505-1296-4174-BACF-4AB9318A1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555526"/>
            <a:ext cx="4287914" cy="32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07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2A65C6-7860-4D22-8D4D-2C6E7777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3518"/>
            <a:ext cx="3894682" cy="43060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E9EE19-A7A8-4B2C-B638-EBB3F7A6B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41"/>
            <a:ext cx="35369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52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5275A2-33C3-43EA-97AD-4B835F994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3638405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4878B3-4958-4079-A017-DAF565A48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925" y="0"/>
            <a:ext cx="36382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86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864157-F586-47C7-88B6-21C27A581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33415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A4729F-E0B5-49C8-8617-DA744D582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415" y="0"/>
            <a:ext cx="35648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14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5AE632-841C-40BC-93D6-101853569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94354" cy="7324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832065-C688-46D9-BF12-4B98E5FE5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534184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3F1B0C-23FE-4C97-BFB0-11B219896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184" y="0"/>
            <a:ext cx="34998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18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7062A4-66D4-4063-983E-D8B9FCCFD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2"/>
            <a:ext cx="4262454" cy="51391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BE290E-C4DC-4CF4-92C5-291B6AA00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54" y="0"/>
            <a:ext cx="36036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46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297A2D-F7F8-40DC-B0A0-6C6037D4E421}"/>
              </a:ext>
            </a:extLst>
          </p:cNvPr>
          <p:cNvSpPr/>
          <p:nvPr/>
        </p:nvSpPr>
        <p:spPr>
          <a:xfrm>
            <a:off x="3563888" y="29925"/>
            <a:ext cx="1624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Геометрия</a:t>
            </a:r>
            <a:endParaRPr lang="ru-RU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EB5E8-B9A3-4FC5-AE05-5D2A7045E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7534"/>
            <a:ext cx="2746271" cy="4104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DB7B00-E765-4101-A90A-78CA56123A12}"/>
              </a:ext>
            </a:extLst>
          </p:cNvPr>
          <p:cNvSpPr/>
          <p:nvPr/>
        </p:nvSpPr>
        <p:spPr>
          <a:xfrm>
            <a:off x="3779912" y="614020"/>
            <a:ext cx="32553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500" b="1" kern="0" dirty="0">
                <a:solidFill>
                  <a:srgbClr val="002060"/>
                </a:solidFill>
              </a:rPr>
              <a:t>Глазков Ю.А., Егупова М.В.</a:t>
            </a:r>
          </a:p>
          <a:p>
            <a:pPr defTabSz="685800">
              <a:defRPr/>
            </a:pPr>
            <a:r>
              <a:rPr lang="ru-RU" sz="1500" b="1" kern="0" dirty="0">
                <a:solidFill>
                  <a:srgbClr val="C00000"/>
                </a:solidFill>
              </a:rPr>
              <a:t>Геометрия. 7-9 классы.</a:t>
            </a:r>
          </a:p>
          <a:p>
            <a:pPr defTabSz="685800">
              <a:defRPr/>
            </a:pPr>
            <a:r>
              <a:rPr lang="ru-RU" sz="1500" b="1" kern="0" dirty="0">
                <a:solidFill>
                  <a:srgbClr val="C00000"/>
                </a:solidFill>
              </a:rPr>
              <a:t>Практикум по планиметрии.</a:t>
            </a:r>
          </a:p>
          <a:p>
            <a:pPr defTabSz="685800">
              <a:defRPr/>
            </a:pPr>
            <a:r>
              <a:rPr lang="ru-RU" sz="1500" b="1" i="1" kern="0" dirty="0">
                <a:solidFill>
                  <a:srgbClr val="C00000"/>
                </a:solidFill>
              </a:rPr>
              <a:t>Готовимся к ОГЭ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8E3DAC-6848-4B2D-9E95-128CC4D866EC}"/>
              </a:ext>
            </a:extLst>
          </p:cNvPr>
          <p:cNvSpPr/>
          <p:nvPr/>
        </p:nvSpPr>
        <p:spPr>
          <a:xfrm>
            <a:off x="3803433" y="1745722"/>
            <a:ext cx="456534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предназначено для проведения обобщающего повторения курса планиметрии при подготовки к ОГЭ. </a:t>
            </a:r>
          </a:p>
          <a:p>
            <a:pPr marL="257175" indent="-257175" defTabSz="685800"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него включены справочные материалы, рекомендации по осуществлению поиска способов решений задач.</a:t>
            </a:r>
          </a:p>
          <a:p>
            <a:pPr marL="257175" indent="-257175" defTabSz="685800"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многочисленные подробные примеры решений и большое количество задач для самостоятельной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16708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4D85C25-D027-BE20-C7DC-CDAB63B2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46" y="267494"/>
            <a:ext cx="7907788" cy="7261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пособия для подготовки к ОГЭ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986F57A-0F4E-AF03-D287-138486E00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83766"/>
            <a:ext cx="7443926" cy="3462431"/>
          </a:xfrm>
        </p:spPr>
        <p:txBody>
          <a:bodyPr>
            <a:noAutofit/>
          </a:bodyPr>
          <a:lstStyle/>
          <a:p>
            <a:pPr marL="270000" indent="-27000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Введение.</a:t>
            </a:r>
          </a:p>
          <a:p>
            <a:pPr marL="270000" indent="-27000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Практические задачи.</a:t>
            </a:r>
          </a:p>
          <a:p>
            <a:pPr marL="270000" indent="-27000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Алгебра.(11 пунктов)</a:t>
            </a:r>
          </a:p>
          <a:p>
            <a:pPr marL="270000" indent="-27000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Геометрия.(6 пунктов)</a:t>
            </a:r>
          </a:p>
          <a:p>
            <a:pPr marL="270000" indent="-27000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Задания повышенного уровня.(2 пункта)</a:t>
            </a:r>
          </a:p>
          <a:p>
            <a:pPr marL="270000" indent="-27000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Справочные материалы по математике.</a:t>
            </a:r>
          </a:p>
          <a:p>
            <a:pPr marL="270000" indent="-27000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Тренировочные варианты ОГЭ. (30 вариантов+ инструкция по выполнению работы)</a:t>
            </a:r>
          </a:p>
          <a:p>
            <a:pPr marL="270000" indent="-27000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Решение задач части 2. (6 вариантов)</a:t>
            </a:r>
          </a:p>
          <a:p>
            <a:pPr marL="270000" indent="-27000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Ответы.</a:t>
            </a:r>
          </a:p>
          <a:p>
            <a:pPr marL="270000" indent="-27000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Для заметок.</a:t>
            </a:r>
          </a:p>
        </p:txBody>
      </p:sp>
    </p:spTree>
    <p:extLst>
      <p:ext uri="{BB962C8B-B14F-4D97-AF65-F5344CB8AC3E}">
        <p14:creationId xmlns:p14="http://schemas.microsoft.com/office/powerpoint/2010/main" val="3114821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CE319-21C4-44BE-9B93-30E27011F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682" y="90278"/>
            <a:ext cx="1793925" cy="4087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3FE539-337A-4C96-A117-7E0654C80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37" y="498977"/>
            <a:ext cx="7711201" cy="502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48F51D-BF76-488E-A22F-9A7B0E410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8" y="1006945"/>
            <a:ext cx="8850184" cy="34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90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80B761-82A7-498D-A595-CFAF13C57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740" y="51901"/>
            <a:ext cx="2206880" cy="414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68C796-F0A0-47EE-979F-56260E084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526"/>
            <a:ext cx="7763885" cy="42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68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3808C9-9D8B-4ADE-962E-F9A33894CA55}"/>
              </a:ext>
            </a:extLst>
          </p:cNvPr>
          <p:cNvSpPr/>
          <p:nvPr/>
        </p:nvSpPr>
        <p:spPr>
          <a:xfrm>
            <a:off x="3759918" y="-27635"/>
            <a:ext cx="1624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Геометрия</a:t>
            </a:r>
            <a:endParaRPr lang="ru-RU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2AA094-08E2-4EBC-AE5B-ED89C9B1A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13278"/>
            <a:ext cx="2527062" cy="37169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7C954-EFC0-4FEB-BADD-54A0A6853BBF}"/>
              </a:ext>
            </a:extLst>
          </p:cNvPr>
          <p:cNvSpPr/>
          <p:nvPr/>
        </p:nvSpPr>
        <p:spPr>
          <a:xfrm>
            <a:off x="3532949" y="449585"/>
            <a:ext cx="4944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500" b="1" kern="0" dirty="0">
                <a:solidFill>
                  <a:srgbClr val="002060"/>
                </a:solidFill>
              </a:rPr>
              <a:t>Глазков Ю.А.</a:t>
            </a:r>
          </a:p>
          <a:p>
            <a:pPr defTabSz="685800">
              <a:defRPr/>
            </a:pPr>
            <a:r>
              <a:rPr lang="ru-RU" sz="1500" b="1" kern="0" dirty="0">
                <a:solidFill>
                  <a:srgbClr val="C00000"/>
                </a:solidFill>
              </a:rPr>
              <a:t>Геометрия. 10-11 классы. Практикум по планиметрии и стереометрии.</a:t>
            </a:r>
          </a:p>
          <a:p>
            <a:pPr defTabSz="685800">
              <a:defRPr/>
            </a:pPr>
            <a:r>
              <a:rPr lang="ru-RU" sz="1500" b="1" i="1" kern="0" dirty="0">
                <a:solidFill>
                  <a:srgbClr val="C00000"/>
                </a:solidFill>
              </a:rPr>
              <a:t>Готовимся к ЕГЭ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F6B884-8CBC-4614-AB62-D2EB9ADE197E}"/>
              </a:ext>
            </a:extLst>
          </p:cNvPr>
          <p:cNvSpPr/>
          <p:nvPr/>
        </p:nvSpPr>
        <p:spPr>
          <a:xfrm>
            <a:off x="3635896" y="1563638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предназначено для проведения обобщающего повторения курсов планиметрии  и стереометрии при подготовки к ЕГЭ. 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него включены справочные материалы, рекомендации по осуществлению поиска способов решений задач.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многочисленные подробные примеры решений и большое количество задач для самостоятельной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979591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CD8B04-301F-4812-8919-AECD853A5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48" y="125768"/>
            <a:ext cx="4181952" cy="3669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B4C994-22A1-42BD-A366-6A4AE1E0A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80148"/>
            <a:ext cx="6118970" cy="2566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B5CDC1-7736-45DF-B49D-64A589CEC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894937"/>
            <a:ext cx="5978395" cy="12080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8F40D2-21A9-482C-8016-31633AA46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7" y="3967938"/>
            <a:ext cx="5731898" cy="114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45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4CCE76-EA07-449C-B4B2-E01CCDBB7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23478"/>
            <a:ext cx="2122455" cy="4792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4885C7-237F-40C6-BF00-72A1FD758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7" y="725286"/>
            <a:ext cx="8261774" cy="36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93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4F5C66-A7D7-4714-B7BC-D2A824273A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181" y="567056"/>
            <a:ext cx="2231903" cy="322847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3808C9-9D8B-4ADE-962E-F9A33894CA55}"/>
              </a:ext>
            </a:extLst>
          </p:cNvPr>
          <p:cNvSpPr/>
          <p:nvPr/>
        </p:nvSpPr>
        <p:spPr>
          <a:xfrm>
            <a:off x="2987824" y="437938"/>
            <a:ext cx="1277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6">
              <a:defRPr/>
            </a:pPr>
            <a:r>
              <a:rPr lang="ru-RU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Алгебра</a:t>
            </a:r>
            <a:endParaRPr lang="ru-RU" sz="2400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7C954-EFC0-4FEB-BADD-54A0A6853BBF}"/>
              </a:ext>
            </a:extLst>
          </p:cNvPr>
          <p:cNvSpPr/>
          <p:nvPr/>
        </p:nvSpPr>
        <p:spPr>
          <a:xfrm>
            <a:off x="4572001" y="614996"/>
            <a:ext cx="4410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Крачковский С.М., Фирстова Н.И., Кийко С.И.</a:t>
            </a:r>
          </a:p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Алгебра. 7, 8, 9 классы. Новые дидактические материалы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углублённого изучения математики.  </a:t>
            </a:r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F6B884-8CBC-4614-AB62-D2EB9ADE197E}"/>
              </a:ext>
            </a:extLst>
          </p:cNvPr>
          <p:cNvSpPr/>
          <p:nvPr/>
        </p:nvSpPr>
        <p:spPr>
          <a:xfrm>
            <a:off x="4900196" y="1303777"/>
            <a:ext cx="378928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данных пособий — помочь учащимся научиться основным математическим методам решения задач. Для этого в книгах приведены необходимые теоретические сведения, а способы решения уравнений носят конкретные названия.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Набор заданий, представленный в дидактических материалах стимулирует ученика к мыслительной деятельности, а решение задач обеспечивает развитие личности. </a:t>
            </a:r>
            <a:endParaRPr lang="en-US" sz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материалы ориентированы на учащихся </a:t>
            </a:r>
            <a:r>
              <a:rPr lang="en-US" sz="1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7, </a:t>
            </a:r>
            <a:r>
              <a:rPr lang="ru-RU" sz="1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8 и 9 классов, а также послужит неплохим  подспорьем учителям математики.</a:t>
            </a:r>
          </a:p>
          <a:p>
            <a:pPr marL="27674" indent="342884" algn="just"/>
            <a:endParaRPr lang="en-US" sz="1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B4B99D-A396-4068-B871-C0694AD802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766" y="1059582"/>
            <a:ext cx="2260178" cy="32284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3585689-E4FF-47F6-B6F9-42539E606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52" y="1871506"/>
            <a:ext cx="2025982" cy="29019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69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dqzrr9k4bjpzk.cloudfront.net/images/7297407/296645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9847">
            <a:off x="3517208" y="751783"/>
            <a:ext cx="1209553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0588" y="39130"/>
            <a:ext cx="4222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</a:rPr>
              <a:t> Числовые выражения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9512" y="623905"/>
            <a:ext cx="2232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/>
            <a:r>
              <a:rPr lang="ru-RU" sz="3200" b="1" u="sng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yandex-sans"/>
              </a:rPr>
              <a:t>Вычислите:</a:t>
            </a:r>
            <a:endParaRPr lang="ru-RU" sz="3200" b="1" u="sng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1768" y="1110118"/>
                <a:ext cx="9252520" cy="4275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94088" indent="-457189" defTabSz="914378">
                  <a:buFont typeface="+mj-lt"/>
                  <a:buAutoNum type="arabicPeriod"/>
                </a:pPr>
                <a:endParaRPr lang="en-US" sz="2400" b="1" i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494088" indent="-457189" defTabSz="914378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libri"/>
                            <a:cs typeface="Arial" panose="020B0604020202020204" pitchFamily="34" charset="0"/>
                          </a:rPr>
                          <m:t>1254 ⋅1399 − 145 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 b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libri"/>
                            <a:cs typeface="Arial" panose="020B0604020202020204" pitchFamily="34" charset="0"/>
                          </a:rPr>
                          <m:t>1254 + 1399 ⋅ 1253 </m:t>
                        </m:r>
                      </m:den>
                    </m:f>
                  </m:oMath>
                </a14:m>
                <a:endParaRPr lang="ru-RU" sz="2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Arial" panose="020B0604020202020204" pitchFamily="34" charset="0"/>
                </a:endParaRPr>
              </a:p>
              <a:p>
                <a:pPr marL="494088" indent="-457189" defTabSz="914378">
                  <a:buFont typeface="+mj-lt"/>
                  <a:buAutoNum type="arabicPeriod"/>
                </a:pPr>
                <a:endParaRPr lang="ru-RU" sz="2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Arial" panose="020B0604020202020204" pitchFamily="34" charset="0"/>
                </a:endParaRPr>
              </a:p>
              <a:p>
                <a:pPr marL="494088" indent="-457189" defTabSz="914378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1" i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400" b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e>
                        </m:d>
                        <m:r>
                          <a:rPr lang="ru-RU" sz="2400" b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ru-RU" sz="2400" b="1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cs typeface="Arial" panose="020B0604020202020204" pitchFamily="34" charset="0"/>
                      </a:rPr>
                      <m:t>⋅</m:t>
                    </m:r>
                    <m:d>
                      <m:dPr>
                        <m:ctrlPr>
                          <a:rPr lang="ru-RU" sz="2400" b="1" i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ru-RU" sz="2400" b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𝟏𝟓𝟑𝟖𝟒𝟔</m:t>
                            </m:r>
                          </m:e>
                        </m:d>
                        <m:r>
                          <a:rPr lang="ru-RU" sz="2400" b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1" i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f>
                          <m:fPr>
                            <m:ctrlP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ru-RU" sz="2400" b="1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cs typeface="Arial" panose="020B0604020202020204" pitchFamily="34" charset="0"/>
                      </a:rPr>
                      <m:t>⋅</m:t>
                    </m:r>
                    <m:d>
                      <m:dPr>
                        <m:ctrlPr>
                          <a:rPr lang="ru-RU" sz="2400" b="1" i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m:rPr>
                                <m:nor/>
                              </m:rP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libri"/>
                                <a:cs typeface="Arial" panose="020B0604020202020204" pitchFamily="34" charset="0"/>
                              </a:rPr>
                              <m:t>⋅</m:t>
                            </m:r>
                            <m: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ru-RU" sz="2400" b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m:rPr>
                                <m:nor/>
                              </m:rP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libri"/>
                                <a:cs typeface="Arial" panose="020B0604020202020204" pitchFamily="34" charset="0"/>
                              </a:rPr>
                              <m:t>⋅</m:t>
                            </m:r>
                            <m: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den>
                        </m:f>
                        <m:r>
                          <a:rPr lang="ru-RU" sz="2400" b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𝟏𝟏</m:t>
                            </m:r>
                            <m:r>
                              <m:rPr>
                                <m:nor/>
                              </m:rP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libri"/>
                                <a:cs typeface="Arial" panose="020B0604020202020204" pitchFamily="34" charset="0"/>
                              </a:rPr>
                              <m:t>⋅</m:t>
                            </m:r>
                            <m: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e>
                    </m:d>
                  </m:oMath>
                </a14:m>
                <a:endParaRPr lang="en-US" sz="2400" b="1" i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494088" indent="-457189" defTabSz="914378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/>
                          <m:e>
                            <m:r>
                              <m:rPr>
                                <m:nor/>
                              </m:rP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libri"/>
                                <a:cs typeface="Arial" panose="020B0604020202020204" pitchFamily="34" charset="0"/>
                              </a:rPr>
                              <m:t>1490403 ⋅ 1489396 − 1490401 ⋅ 1289398 </m:t>
                            </m:r>
                          </m:e>
                        </m:eqArr>
                      </m:num>
                      <m:den>
                        <m:sSup>
                          <m:sSupPr>
                            <m:ctrlP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𝟑𝟓</m:t>
                            </m:r>
                          </m:e>
                          <m:sup>
                            <m: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sz="2400" b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libri"/>
                            <a:cs typeface="Arial" panose="020B0604020202020204" pitchFamily="34" charset="0"/>
                          </a:rPr>
                          <m:t> − 1024 </m:t>
                        </m:r>
                      </m:den>
                    </m:f>
                  </m:oMath>
                </a14:m>
                <a:endParaRPr lang="en-US" sz="2400" b="1" i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494088" indent="-457189" defTabSz="914378">
                  <a:buFont typeface="+mj-lt"/>
                  <a:buAutoNum type="arabicPeriod"/>
                </a:pPr>
                <a:endParaRPr lang="en-US" sz="2400" b="1" i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494088" indent="-457189" defTabSz="914378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libri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libri"/>
                                <a:cs typeface="Arial" panose="020B0604020202020204" pitchFamily="34" charset="0"/>
                              </a:rPr>
                              <m:t>19367235)</m:t>
                            </m:r>
                          </m:e>
                          <m:sup>
                            <m: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sz="2400" b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libri"/>
                            <a:cs typeface="Arial" panose="020B0604020202020204" pitchFamily="34" charset="0"/>
                          </a:rPr>
                          <m:t>+ (</m:t>
                        </m:r>
                        <m:sSup>
                          <m:sSupPr>
                            <m:ctrlP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ru-RU" sz="2400" b="1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libri"/>
                                <a:cs typeface="Arial" panose="020B0604020202020204" pitchFamily="34" charset="0"/>
                              </a:rPr>
                              <m:t>19367225)</m:t>
                            </m:r>
                          </m:e>
                          <m:sup>
                            <m: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2400" b="1" i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2400" b="1" dirty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libri"/>
                            <a:cs typeface="Arial" panose="020B0604020202020204" pitchFamily="34" charset="0"/>
                          </a:rPr>
                          <m:t>− 50</m:t>
                        </m:r>
                      </m:num>
                      <m:den>
                        <m:sSup>
                          <m:sSupPr>
                            <m:ctrlP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libri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ru-RU" sz="2400" b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libri"/>
                                <a:cs typeface="Arial" panose="020B0604020202020204" pitchFamily="34" charset="0"/>
                              </a:rPr>
                              <m:t>1936723)</m:t>
                            </m:r>
                          </m:e>
                          <m:sup>
                            <m:r>
                              <a:rPr lang="ru-RU" sz="2400" b="1" i="1" dirty="0">
                                <a:ln w="0"/>
                                <a:solidFill>
                                  <a:prstClr val="black"/>
                                </a:solidFill>
                                <a:effectLst>
                                  <a:outerShdw blurRad="38100" dist="1905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Arial" panose="020B0604020202020204" pitchFamily="34" charset="0"/>
                </a:endParaRPr>
              </a:p>
              <a:p>
                <a:pPr marL="494088" indent="-457189" defTabSz="914378">
                  <a:buFont typeface="+mj-lt"/>
                  <a:buAutoNum type="arabicPeriod"/>
                </a:pPr>
                <a:endParaRPr lang="ru-RU" sz="16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Arial" panose="020B0604020202020204" pitchFamily="34" charset="0"/>
                </a:endParaRPr>
              </a:p>
              <a:p>
                <a:pPr marL="494088" indent="-457189" defTabSz="914378">
                  <a:buFont typeface="+mj-lt"/>
                  <a:buAutoNum type="arabicPeriod"/>
                </a:pPr>
                <a:endParaRPr lang="ru-RU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" y="1110118"/>
                <a:ext cx="9252520" cy="42755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54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-92546"/>
            <a:ext cx="4129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Числовые выражения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9871" y="2533559"/>
                <a:ext cx="9252520" cy="297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899">
                  <a:lnSpc>
                    <a:spcPct val="150000"/>
                  </a:lnSpc>
                </a:pPr>
                <a:r>
                  <a:rPr lang="en-US" sz="3200" b="1" dirty="0"/>
                  <a:t>3.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200" b="1" dirty="0"/>
                          <m:t>857536 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200" b="1" dirty="0"/>
                          <m:t>857537</m:t>
                        </m:r>
                      </m:den>
                    </m:f>
                  </m:oMath>
                </a14:m>
                <a:r>
                  <a:rPr lang="ru-RU" sz="3200" b="1" dirty="0"/>
                  <a:t>  и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200" b="1" dirty="0"/>
                          <m:t>931453 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200" b="1" dirty="0"/>
                          <m:t>931454 </m:t>
                        </m:r>
                      </m:den>
                    </m:f>
                  </m:oMath>
                </a14:m>
                <a:r>
                  <a:rPr lang="ru-RU" sz="3200" b="1" dirty="0"/>
                  <a:t>    </a:t>
                </a:r>
                <a:endParaRPr lang="en-US" sz="3200" b="1" dirty="0"/>
              </a:p>
              <a:p>
                <a:pPr marL="36899">
                  <a:lnSpc>
                    <a:spcPct val="150000"/>
                  </a:lnSpc>
                </a:pPr>
                <a:r>
                  <a:rPr lang="en-US" sz="3200" b="1" dirty="0"/>
                  <a:t>4</a:t>
                </a:r>
                <a:r>
                  <a:rPr lang="ru-RU" sz="3200" b="1" dirty="0"/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200" b="1" dirty="0"/>
                          <m:t>123456 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200" b="1" dirty="0"/>
                          <m:t>246964 </m:t>
                        </m:r>
                      </m:den>
                    </m:f>
                  </m:oMath>
                </a14:m>
                <a:r>
                  <a:rPr lang="ru-RU" sz="3200" b="1" dirty="0"/>
                  <a:t>  и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200" b="1" dirty="0"/>
                          <m:t>245437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200" b="1" dirty="0"/>
                          <m:t>490870 </m:t>
                        </m:r>
                      </m:den>
                    </m:f>
                  </m:oMath>
                </a14:m>
                <a:endParaRPr lang="ru-RU" b="1" dirty="0"/>
              </a:p>
              <a:p>
                <a:pPr marL="494088" indent="-457189">
                  <a:buAutoNum type="arabicPeriod"/>
                </a:pPr>
                <a:endParaRPr lang="ru-RU" b="1" dirty="0"/>
              </a:p>
              <a:p>
                <a:pPr marL="494088" indent="-457189">
                  <a:buFont typeface="+mj-lt"/>
                  <a:buAutoNum type="arabicPeriod"/>
                </a:pPr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71" y="2533559"/>
                <a:ext cx="9252520" cy="2972993"/>
              </a:xfrm>
              <a:prstGeom prst="rect">
                <a:avLst/>
              </a:prstGeom>
              <a:blipFill>
                <a:blip r:embed="rId2"/>
                <a:stretch>
                  <a:fillRect l="-12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577790" y="2292451"/>
            <a:ext cx="3072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Сравните числа: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5" y="274523"/>
            <a:ext cx="2496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Вычислите</a:t>
            </a:r>
            <a:r>
              <a:rPr lang="ru-RU" sz="40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5302" y="755165"/>
                <a:ext cx="11653158" cy="8275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1</a:t>
                </a:r>
                <a:r>
                  <a:rPr lang="ru-RU" sz="4400" b="1" dirty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e>
                        </m:rad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  <m:r>
                      <a:rPr lang="ru-RU" sz="3600" b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e>
                        </m:rad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e>
                        </m:rad>
                      </m:den>
                    </m:f>
                    <m:r>
                      <a:rPr lang="ru-RU" sz="3600" b="1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>
                                <a:latin typeface="Cambria Math" panose="02040503050406030204" pitchFamily="18" charset="0"/>
                              </a:rPr>
                              <m:t>𝟐𝟒</m:t>
                            </m:r>
                          </m:e>
                        </m:rad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ru-RU" sz="36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</m:oMath>
                </a14:m>
                <a:endParaRPr lang="ru-RU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2" y="755165"/>
                <a:ext cx="11653158" cy="827534"/>
              </a:xfrm>
              <a:prstGeom prst="rect">
                <a:avLst/>
              </a:prstGeom>
              <a:blipFill>
                <a:blip r:embed="rId3"/>
                <a:stretch>
                  <a:fillRect l="-2930" t="-16176" b="-25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5302" y="1627585"/>
                <a:ext cx="11359944" cy="825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1" dirty="0">
                    <a:latin typeface="+mj-lt"/>
                  </a:rPr>
                  <a:t>2</a:t>
                </a:r>
                <a:r>
                  <a:rPr lang="ru-RU" sz="3600" b="1" dirty="0">
                    <a:latin typeface="+mj-lt"/>
                  </a:rPr>
                  <a:t>. </a:t>
                </a:r>
                <a:r>
                  <a:rPr lang="en-US" sz="36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e>
                        </m:rad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>
                                <a:latin typeface="Cambria Math" panose="02040503050406030204" pitchFamily="18" charset="0"/>
                              </a:rPr>
                              <m:t>𝟑𝟕</m:t>
                            </m:r>
                          </m:e>
                        </m:rad>
                      </m:den>
                    </m:f>
                    <m:r>
                      <a:rPr lang="ru-RU" sz="3600" b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>
                                <a:latin typeface="Cambria Math" panose="02040503050406030204" pitchFamily="18" charset="0"/>
                              </a:rPr>
                              <m:t>𝟑𝟕</m:t>
                            </m:r>
                          </m:e>
                        </m:rad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>
                                <a:latin typeface="Cambria Math" panose="02040503050406030204" pitchFamily="18" charset="0"/>
                              </a:rPr>
                              <m:t>𝟑𝟖</m:t>
                            </m:r>
                          </m:e>
                        </m:rad>
                      </m:den>
                    </m:f>
                    <m:r>
                      <a:rPr lang="ru-RU" sz="3600" b="1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 i="1">
                                <a:latin typeface="Cambria Math" panose="02040503050406030204" pitchFamily="18" charset="0"/>
                              </a:rPr>
                              <m:t>𝟒𝟖</m:t>
                            </m:r>
                          </m:e>
                        </m:rad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>
                                <a:latin typeface="Cambria Math" panose="02040503050406030204" pitchFamily="18" charset="0"/>
                              </a:rPr>
                              <m:t>𝟒𝟗</m:t>
                            </m:r>
                          </m:e>
                        </m:rad>
                      </m:den>
                    </m:f>
                  </m:oMath>
                </a14:m>
                <a:endParaRPr lang="ru-RU" sz="36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2" y="1627585"/>
                <a:ext cx="11359944" cy="825675"/>
              </a:xfrm>
              <a:prstGeom prst="rect">
                <a:avLst/>
              </a:prstGeom>
              <a:blipFill>
                <a:blip r:embed="rId4"/>
                <a:stretch>
                  <a:fillRect l="-2469" t="-741" b="-16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724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972616" y="-344069"/>
            <a:ext cx="12192000" cy="972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Преобразование рациональных выражений</a:t>
            </a:r>
            <a:endParaRPr lang="ru-RU" sz="24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49998" y="339503"/>
                <a:ext cx="8356538" cy="5028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899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ru-RU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4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  <m:r>
                                            <a:rPr lang="ru-RU" sz="2400" b="1" dirty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ru-RU" sz="2400" b="1" dirty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b="1" dirty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ru-RU" sz="2400" b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b="1" dirty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ru-RU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b="1" i="1" dirty="0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ru-RU" sz="2400" b="1" dirty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ru-RU" sz="2400" b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b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b="1" i="1" dirty="0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ru-RU" sz="2400" b="1" dirty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ru-RU" sz="2400" b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400" b="1" dirty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ru-RU" sz="2400" b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ctrlPr>
                                            <a:rPr lang="ru-RU" sz="24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  <m:r>
                                            <a:rPr lang="ru-RU" sz="2400" b="1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ru-RU" sz="2400" b="1" dirty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</m:e>
                                    <m:sub/>
                                    <m:sup>
                                      <m:r>
                                        <a:rPr lang="ru-RU" sz="2400" b="1" dirty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ru-RU" sz="2400" b="1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24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ru-RU" sz="2400" b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b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400" b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ru-RU" sz="2400" b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b="1" dirty="0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ru-RU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ru-RU" sz="2400" b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6899"/>
                <a:r>
                  <a:rPr lang="en-US" sz="24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d>
                          <m:d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en-US" sz="2400" b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4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6899">
                  <a:lnSpc>
                    <a:spcPct val="150000"/>
                  </a:lnSpc>
                </a:pPr>
                <a:r>
                  <a:rPr lang="en-US" sz="24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 dirty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ru-RU" sz="2400" b="1" dirty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ru-RU" sz="2400" b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ru-RU" sz="2400" b="1" i="1" dirty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4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 dirty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ru-RU" sz="2400" b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2400" b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ru-RU" sz="2400" b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 dirty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2400" b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ru-RU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ru-RU" sz="2400" b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sSup>
                      <m:sSupPr>
                        <m:ctrlPr>
                          <a:rPr lang="ru-RU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ru-RU" sz="2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 dirty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ru-RU" sz="2400" b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𝐛</m:t>
                            </m:r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ru-RU" sz="24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sSubSup>
                          <m:sSubSupPr>
                            <m:ctrlPr>
                              <a:rPr lang="ru-RU" sz="2400" b="1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ru-RU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d>
                          </m:e>
                          <m:sub/>
                          <m:sup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</m:e>
                      <m:sup/>
                    </m:sSup>
                  </m:oMath>
                </a14:m>
                <a:endParaRPr lang="en-US" sz="24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6899">
                  <a:lnSpc>
                    <a:spcPct val="150000"/>
                  </a:lnSpc>
                </a:pPr>
                <a:r>
                  <a:rPr lang="en-US" sz="24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dirty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ru-RU" sz="2800" b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ru-RU" sz="2800" b="1" i="1" dirty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ru-RU" sz="2800" b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n-US" sz="2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2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b="1" i="1" dirty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ru-RU" sz="2800" b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dirty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b="1" i="1" dirty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ru-RU" sz="2800" b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6899">
                  <a:lnSpc>
                    <a:spcPct val="150000"/>
                  </a:lnSpc>
                </a:pPr>
                <a:r>
                  <a:rPr lang="en-US" sz="2400" b="1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6899"/>
                <a:endParaRPr lang="en-US" sz="24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98" y="339503"/>
                <a:ext cx="8356538" cy="50280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5046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3808C9-9D8B-4ADE-962E-F9A33894CA55}"/>
              </a:ext>
            </a:extLst>
          </p:cNvPr>
          <p:cNvSpPr/>
          <p:nvPr/>
        </p:nvSpPr>
        <p:spPr>
          <a:xfrm>
            <a:off x="3491880" y="479274"/>
            <a:ext cx="1277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>
              <a:defRPr/>
            </a:pPr>
            <a:r>
              <a:rPr lang="ru-RU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Алгебра</a:t>
            </a:r>
            <a:endParaRPr lang="ru-RU" sz="2400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7C954-EFC0-4FEB-BADD-54A0A6853BBF}"/>
              </a:ext>
            </a:extLst>
          </p:cNvPr>
          <p:cNvSpPr/>
          <p:nvPr/>
        </p:nvSpPr>
        <p:spPr>
          <a:xfrm>
            <a:off x="4130837" y="479274"/>
            <a:ext cx="44107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КНИГА</a:t>
            </a:r>
          </a:p>
          <a:p>
            <a:pPr algn="ctr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Прокофьев А.А., Карташов С.С.</a:t>
            </a:r>
          </a:p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алгебры и начал математического анализа в инженерных классах.  </a:t>
            </a:r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F6B884-8CBC-4614-AB62-D2EB9ADE197E}"/>
              </a:ext>
            </a:extLst>
          </p:cNvPr>
          <p:cNvSpPr/>
          <p:nvPr/>
        </p:nvSpPr>
        <p:spPr>
          <a:xfrm>
            <a:off x="2843808" y="1635119"/>
            <a:ext cx="61926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Пособие в первую очередь предназначено учителям, обучающим учащихся инженерных классов, но будет также полезно учителям, ведущим преподавание математики в профильных 10-х и 11-х классах.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Данное пособие содержит дидактические материалы по ряду тем школьного курса математики, которые будут полезны при обучении учащихся инженерных классов.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Пособие написано преподавателями технического вуза на основе личного опыта авторов в преподавании различных разделов математики.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Отличительная особенность курса для инженерных классов – его прикладная направленность, наличие большого количества разобранных примеров, знакомящих учащихся с различными методами решений и доказательств.</a:t>
            </a:r>
            <a:endParaRPr lang="en-US" sz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965843-AE95-7836-8103-5AAD1879D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50" y="710106"/>
            <a:ext cx="2528372" cy="37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4ACC97-E5CB-4E3B-95F3-1561E1415C3A}"/>
              </a:ext>
            </a:extLst>
          </p:cNvPr>
          <p:cNvSpPr/>
          <p:nvPr/>
        </p:nvSpPr>
        <p:spPr>
          <a:xfrm>
            <a:off x="1619672" y="41151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000" b="1" dirty="0">
                <a:solidFill>
                  <a:srgbClr val="FF0000"/>
                </a:solidFill>
              </a:rPr>
              <a:t>Практические задачи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C7A78A-CAA0-452A-885A-38345AA59D08}"/>
              </a:ext>
            </a:extLst>
          </p:cNvPr>
          <p:cNvSpPr/>
          <p:nvPr/>
        </p:nvSpPr>
        <p:spPr>
          <a:xfrm>
            <a:off x="539319" y="891262"/>
            <a:ext cx="8416031" cy="359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реальные жизненные ситуации;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</a:rPr>
              <a:t> одна ситуация объединяет в себе несколько задач;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адресованы тем, кто не пойдёт в старшую школу;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 акценты на сложности, встречающиеся в 10-11 классах;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распознавание объектов; 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задачи вычислительного характера;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площади фигуры (или сравнение площадей фигур);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длины отрезка;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на оптимальный выбор.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05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C2192E-1DF6-3D1C-D5BA-D5ADBEC56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55526"/>
            <a:ext cx="5289476" cy="45076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D9E000-C7F2-69FD-3A48-CD89BA49D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603090"/>
            <a:ext cx="1516367" cy="22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90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DA23C2-A9D5-0FB7-4A86-000E5404F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1470"/>
            <a:ext cx="4809223" cy="3045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4F7D7C-B07D-AC86-16C9-7D15CF178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863719"/>
            <a:ext cx="1663137" cy="24491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65F17C-0C4F-74A9-28FA-25A75BEC7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47" y="2931790"/>
            <a:ext cx="4967144" cy="203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40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3808C9-9D8B-4ADE-962E-F9A33894CA55}"/>
              </a:ext>
            </a:extLst>
          </p:cNvPr>
          <p:cNvSpPr/>
          <p:nvPr/>
        </p:nvSpPr>
        <p:spPr>
          <a:xfrm>
            <a:off x="3275856" y="376222"/>
            <a:ext cx="1789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>
              <a:defRPr/>
            </a:pPr>
            <a:r>
              <a:rPr lang="ru-RU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ГЕОМЕТРИЯ</a:t>
            </a:r>
            <a:endParaRPr lang="ru-RU" sz="2400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7C954-EFC0-4FEB-BADD-54A0A6853BBF}"/>
              </a:ext>
            </a:extLst>
          </p:cNvPr>
          <p:cNvSpPr/>
          <p:nvPr/>
        </p:nvSpPr>
        <p:spPr>
          <a:xfrm>
            <a:off x="3995936" y="512074"/>
            <a:ext cx="4410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КНИГА</a:t>
            </a:r>
          </a:p>
          <a:p>
            <a:pPr algn="ctr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Прокофьев А.А.</a:t>
            </a:r>
          </a:p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Стереометрия. Подготовка к ЕГЭ.</a:t>
            </a:r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F6B884-8CBC-4614-AB62-D2EB9ADE197E}"/>
              </a:ext>
            </a:extLst>
          </p:cNvPr>
          <p:cNvSpPr/>
          <p:nvPr/>
        </p:nvSpPr>
        <p:spPr>
          <a:xfrm>
            <a:off x="2807804" y="1423472"/>
            <a:ext cx="622869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Пособие будет полезно всем выпускникам на этапе подготовки к сдаче ЕГЭ по математике профильного уровня, учителям, осуществляющим обучение геометрии в старших классах, методистам и репетиторам, а также может быть использовано и при дистанционном обучении.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Пособие предназначено для отработки навыков выполнения задания 13 в вариантах ЕГЭ по математике профильного уровня.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Особое внимание в книге уделено теоретическим сведениям, необходимым для решения стереометрических задач, и правильному их применению, особенно при выполнении пунктов заданий на доказательство, способам построения сечений многогранников плоскостью, использованию векторного и координатного методов решения задач.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Также пособие содержит набор опорных задач, составляющих основу для выполнения большинства стереометрических задач, в частности, и в формате ЕГЭ.</a:t>
            </a:r>
            <a:endParaRPr lang="en-US" sz="1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E8F912-BAFC-3A51-59B5-F948556B0856}"/>
              </a:ext>
            </a:extLst>
          </p:cNvPr>
          <p:cNvSpPr txBox="1"/>
          <p:nvPr/>
        </p:nvSpPr>
        <p:spPr>
          <a:xfrm>
            <a:off x="654174" y="4397945"/>
            <a:ext cx="276569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Выход книги в феврале 2023 г.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7B7406-BEFD-E25E-C1CF-0700EB128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2" y="610927"/>
            <a:ext cx="2666342" cy="355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618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7D98142-A902-46EC-BCA1-9F5F1C31BE8A}"/>
              </a:ext>
            </a:extLst>
          </p:cNvPr>
          <p:cNvSpPr txBox="1"/>
          <p:nvPr/>
        </p:nvSpPr>
        <p:spPr>
          <a:xfrm>
            <a:off x="2195736" y="411510"/>
            <a:ext cx="6008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издательства: </a:t>
            </a: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intellectcentre.ru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4EE9AA-5A4F-BF74-0A25-E85814A0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58906"/>
            <a:ext cx="7272580" cy="41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792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27849C-3D8C-4B36-849B-F62D0F740E57}"/>
              </a:ext>
            </a:extLst>
          </p:cNvPr>
          <p:cNvSpPr txBox="1"/>
          <p:nvPr/>
        </p:nvSpPr>
        <p:spPr>
          <a:xfrm>
            <a:off x="1114431" y="400844"/>
            <a:ext cx="6499448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ru-RU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Электронные книги Издательства «Интеллект-Центр» можно купить в интернет-магазине электронных изданий «Электронный универс»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(e-Univers.ru)</a:t>
            </a:r>
            <a:endParaRPr lang="ru-RU" sz="2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685783">
              <a:defRPr/>
            </a:pPr>
            <a:r>
              <a:rPr lang="ru-RU" sz="1350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4D86E0-4173-4CFC-B8F2-BD6CACD86F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5" y="952377"/>
            <a:ext cx="1257300" cy="10244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CBB628-5682-47B7-B86C-D16EE4265BD7}"/>
              </a:ext>
            </a:extLst>
          </p:cNvPr>
          <p:cNvSpPr txBox="1"/>
          <p:nvPr/>
        </p:nvSpPr>
        <p:spPr>
          <a:xfrm>
            <a:off x="1907299" y="1443588"/>
            <a:ext cx="45708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ru-RU" sz="1350" dirty="0">
                <a:solidFill>
                  <a:srgbClr val="005BD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https://e-univers.ru/info/publishers/izdatelstvo_intellekt_tsentr/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5A88D1-F995-46D7-8D0E-4F5AC77F4F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79" y="699542"/>
            <a:ext cx="1208853" cy="117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349A18-6DD3-4CCE-A171-2D6CD846ED33}"/>
              </a:ext>
            </a:extLst>
          </p:cNvPr>
          <p:cNvSpPr txBox="1"/>
          <p:nvPr/>
        </p:nvSpPr>
        <p:spPr>
          <a:xfrm>
            <a:off x="107504" y="2107169"/>
            <a:ext cx="68058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В наше время, когда и учителя, и ученики чаще смотрят на экран, чем на запечатанный бумажный лист, все большую роль играют электронные издания. </a:t>
            </a:r>
          </a:p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ru-RU" sz="135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Их преимущества очевидны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Легко купить, не выходя из дома.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Электронные издания снабжены навигационным меню. 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занимают места в квартире и сумке.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Можно читать на различных устройствах.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них легко перенести тот или иной фрагмент в рабочий материал.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Текст легко увеличить и приспособить к самому требовательному зрению.</a:t>
            </a:r>
          </a:p>
          <a:p>
            <a:pPr marL="257162" indent="-257162" algn="just" defTabSz="685783">
              <a:buFont typeface="Wingdings" panose="05000000000000000000" pitchFamily="2" charset="2"/>
              <a:buChar char="Ø"/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Электронные книги, как правило, существенно дешевле своих</a:t>
            </a:r>
          </a:p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бумажных аналогов и т.д. и т.п.</a:t>
            </a:r>
          </a:p>
          <a:p>
            <a:pPr algn="just" defTabSz="685783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2177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B5943C-244B-5668-3B1A-1310A2B6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6224"/>
            <a:ext cx="7210888" cy="507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817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8A789-B18A-6BB2-994A-13332C60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98" y="195486"/>
            <a:ext cx="8449323" cy="875427"/>
          </a:xfrm>
        </p:spPr>
        <p:txBody>
          <a:bodyPr>
            <a:normAutofit/>
          </a:bodyPr>
          <a:lstStyle/>
          <a:p>
            <a:pPr algn="ctr"/>
            <a:r>
              <a:rPr lang="ru-RU" sz="2325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Курсы повышения квалификации учителей математики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28B82-8B79-EA63-B7B8-086F6C340CD5}"/>
              </a:ext>
            </a:extLst>
          </p:cNvPr>
          <p:cNvSpPr txBox="1"/>
          <p:nvPr/>
        </p:nvSpPr>
        <p:spPr>
          <a:xfrm>
            <a:off x="15753" y="843558"/>
            <a:ext cx="826289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CF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экзамен по математике профильного уровня: технология подготовки (72 часа).</a:t>
            </a:r>
          </a:p>
          <a:p>
            <a:pPr algn="l"/>
            <a:endParaRPr lang="en-US" sz="1350" b="1" dirty="0">
              <a:solidFill>
                <a:srgbClr val="0006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350" b="1" dirty="0">
                <a:solidFill>
                  <a:srgbClr val="0006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Прокофьев Александр Александрович, </a:t>
            </a:r>
            <a:r>
              <a:rPr lang="ru-RU" sz="1350" dirty="0">
                <a:solidFill>
                  <a:srgbClr val="0006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педагогических наук, заведующий кафедрой «Высшей математики — 1» НИУ МИЭТ, председатель предметной комиссии по проверке ЕГЭ по математике г. Москвы в 2015-2020 гг., автор более 300 научных и учебно-методических публикаций.</a:t>
            </a:r>
          </a:p>
          <a:p>
            <a:pPr algn="l"/>
            <a:endParaRPr lang="en-US" sz="135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часов: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72 часа</a:t>
            </a:r>
          </a:p>
          <a:p>
            <a:pPr algn="l"/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обучения: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любое удобное для вас время! Предоставляется видеозапись занятий и материалы для самостоятельной работы.</a:t>
            </a:r>
          </a:p>
          <a:p>
            <a:pPr algn="l"/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об окончании обучения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удостоверение о повышении квалификации установленного образца.</a:t>
            </a:r>
          </a:p>
          <a:p>
            <a:pPr algn="l"/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курса: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5000 руб.</a:t>
            </a:r>
          </a:p>
          <a:p>
            <a:pPr algn="l"/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каждом разделе будут рассмотрены вопросы технологии подготовки учащихся к решению соответствующих заданий и особенности требований к оформлению решения. Курс содержит видео лекции, презентации, материалы для самостоятельной работы и контрольных мероприятий.</a:t>
            </a:r>
          </a:p>
          <a:p>
            <a:pPr algn="l"/>
            <a:endParaRPr lang="en-US" sz="1350" dirty="0">
              <a:solidFill>
                <a:srgbClr val="0693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350" dirty="0">
                <a:solidFill>
                  <a:srgbClr val="0693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Записаться на программу можно по электронной почте:</a:t>
            </a:r>
            <a:r>
              <a:rPr lang="ru-RU" sz="1350" b="1" dirty="0">
                <a:solidFill>
                  <a:srgbClr val="0693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intellect@izentr.ru</a:t>
            </a:r>
            <a:endParaRPr lang="ru-RU" sz="1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661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3A1683-AC1F-B6A1-B932-3745273AD71D}"/>
              </a:ext>
            </a:extLst>
          </p:cNvPr>
          <p:cNvSpPr txBox="1"/>
          <p:nvPr/>
        </p:nvSpPr>
        <p:spPr>
          <a:xfrm>
            <a:off x="899592" y="451527"/>
            <a:ext cx="8402714" cy="45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25" b="1" i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Курсы повышения квалификации учителей математики </a:t>
            </a:r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937A3-A97B-1366-1080-89475DDBE02E}"/>
              </a:ext>
            </a:extLst>
          </p:cNvPr>
          <p:cNvSpPr txBox="1"/>
          <p:nvPr/>
        </p:nvSpPr>
        <p:spPr>
          <a:xfrm>
            <a:off x="107504" y="915566"/>
            <a:ext cx="8622436" cy="394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50" b="1" dirty="0">
                <a:solidFill>
                  <a:srgbClr val="CF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ЕГЭ, ОГЭ по математике. Методические рекомендации, особенности подготовки, оценивание заданий и практика</a:t>
            </a:r>
            <a:r>
              <a:rPr lang="ru-RU" sz="1650" dirty="0">
                <a:solidFill>
                  <a:srgbClr val="CF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(36 часов)</a:t>
            </a:r>
            <a:r>
              <a:rPr lang="ru-RU" sz="1650" b="1" dirty="0">
                <a:solidFill>
                  <a:srgbClr val="CF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50" dirty="0">
              <a:solidFill>
                <a:srgbClr val="CF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350" b="1" dirty="0">
              <a:solidFill>
                <a:srgbClr val="0006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350" b="1" dirty="0">
                <a:solidFill>
                  <a:srgbClr val="0006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Казарихина Т.Н., </a:t>
            </a:r>
            <a:r>
              <a:rPr lang="ru-RU" sz="1350" dirty="0">
                <a:solidFill>
                  <a:srgbClr val="0006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пед. н., учитель математики и информатики, зам. директора по НМР, АНО СОШ «Димитриевская», доцент кафедры теоретической информатики и дискретной математики, МПГУ, рецензент пособий Издательства “Интеллект-Центр”.</a:t>
            </a:r>
          </a:p>
          <a:p>
            <a:pPr algn="l"/>
            <a:endParaRPr 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часов: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часов</a:t>
            </a:r>
          </a:p>
          <a:p>
            <a:pPr algn="l"/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обучения: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Обучаетесь дистанционно в удобное для вас время!  Вам высылается видеозапись занятий и материалы для самостоятельной работы.</a:t>
            </a:r>
          </a:p>
          <a:p>
            <a:pPr algn="l"/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об окончании обучения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удостоверение о повышении квалификации установленного образца.</a:t>
            </a:r>
          </a:p>
          <a:p>
            <a:pPr algn="l"/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курса: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3500 руб.</a:t>
            </a:r>
          </a:p>
          <a:p>
            <a:pPr algn="l"/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курс дает совершенствование профессиональных компетенций учителей математики общеобразовательных и профильных (математических) классов в области преподавания избранных вопросов математики в рамках реализации ФГОС и подготовки к итоговой аттестации школьников (ОГЭ и ЕГЭ).</a:t>
            </a:r>
            <a:endParaRPr 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50" dirty="0">
                <a:solidFill>
                  <a:srgbClr val="0693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Записаться на программу можно по электронной почте:</a:t>
            </a:r>
            <a:r>
              <a:rPr lang="ru-RU" sz="1350" b="1" dirty="0">
                <a:solidFill>
                  <a:srgbClr val="0693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intellect@izentr.ru</a:t>
            </a:r>
            <a:endParaRPr lang="ru-RU" sz="1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85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DEA94A9-92A1-47FF-B113-A1F189875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6" y="915566"/>
            <a:ext cx="1659271" cy="110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DDAB76C-BF82-4A34-8792-A6B70E28E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1454"/>
            <a:ext cx="4749819" cy="30614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5">
            <a:extLst>
              <a:ext uri="{FF2B5EF4-FFF2-40B4-BE49-F238E27FC236}">
                <a16:creationId xmlns:a16="http://schemas.microsoft.com/office/drawing/2014/main" id="{FADF8BC1-C5C4-462B-B818-9DF7F32E3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3075806"/>
            <a:ext cx="4132676" cy="1709045"/>
          </a:xfrm>
          <a:prstGeom prst="roundRect">
            <a:avLst>
              <a:gd name="adj" fmla="val 50000"/>
            </a:avLst>
          </a:prstGeom>
          <a:solidFill>
            <a:srgbClr val="0202DA"/>
          </a:solidFill>
          <a:ln w="19050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hangingPunct="0">
              <a:spcBef>
                <a:spcPct val="30000"/>
              </a:spcBef>
              <a:defRPr/>
            </a:pPr>
            <a:r>
              <a:rPr lang="en-US" altLang="ru-RU" sz="1350" kern="0" dirty="0">
                <a:solidFill>
                  <a:prstClr val="white"/>
                </a:solidFill>
                <a:latin typeface="Abadi" panose="020B0604020202020204" pitchFamily="34" charset="0"/>
              </a:rPr>
              <a:t>www.intellectcentre.ru</a:t>
            </a:r>
          </a:p>
          <a:p>
            <a:pPr algn="ctr" defTabSz="685800" eaLnBrk="0" hangingPunct="0">
              <a:spcBef>
                <a:spcPct val="30000"/>
              </a:spcBef>
              <a:defRPr/>
            </a:pPr>
            <a:r>
              <a:rPr lang="ru-RU" altLang="ru-RU" sz="1350" kern="0" dirty="0">
                <a:solidFill>
                  <a:prstClr val="white"/>
                </a:solidFill>
                <a:latin typeface="Arial" panose="020B0604020202020204" pitchFamily="34" charset="0"/>
              </a:rPr>
              <a:t>E-</a:t>
            </a:r>
            <a:r>
              <a:rPr lang="ru-RU" altLang="ru-RU" sz="1350" kern="0" dirty="0" err="1">
                <a:solidFill>
                  <a:prstClr val="white"/>
                </a:solidFill>
                <a:latin typeface="Arial" panose="020B0604020202020204" pitchFamily="34" charset="0"/>
              </a:rPr>
              <a:t>mail</a:t>
            </a:r>
            <a:r>
              <a:rPr lang="ru-RU" altLang="ru-RU" sz="1350" kern="0" dirty="0">
                <a:solidFill>
                  <a:prstClr val="white"/>
                </a:solidFill>
                <a:latin typeface="Arial" panose="020B0604020202020204" pitchFamily="34" charset="0"/>
              </a:rPr>
              <a:t>: </a:t>
            </a:r>
            <a:r>
              <a:rPr lang="en-US" altLang="ru-RU" sz="1350" kern="0" dirty="0">
                <a:solidFill>
                  <a:prstClr val="white"/>
                </a:solidFill>
                <a:latin typeface="Abadi" panose="020B0604020202020204" pitchFamily="34" charset="0"/>
              </a:rPr>
              <a:t>intellect@izentr.ru</a:t>
            </a:r>
            <a:endParaRPr lang="ru-RU" altLang="ru-RU" sz="1350" kern="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defTabSz="685800" eaLnBrk="0" hangingPunct="0">
              <a:spcBef>
                <a:spcPct val="30000"/>
              </a:spcBef>
              <a:defRPr/>
            </a:pPr>
            <a:r>
              <a:rPr lang="ru-RU" altLang="ru-RU" sz="1350" kern="0" dirty="0">
                <a:solidFill>
                  <a:prstClr val="white"/>
                </a:solidFill>
                <a:latin typeface="Arial" panose="020B0604020202020204" pitchFamily="34" charset="0"/>
              </a:rPr>
              <a:t>Тел./факс: (495) </a:t>
            </a:r>
            <a:r>
              <a:rPr lang="en-US" altLang="ru-RU" sz="1350" kern="0" dirty="0">
                <a:solidFill>
                  <a:prstClr val="white"/>
                </a:solidFill>
                <a:latin typeface="Abadi" panose="020B0604020202020204" pitchFamily="34" charset="0"/>
              </a:rPr>
              <a:t>660-34-53</a:t>
            </a:r>
            <a:endParaRPr lang="ru-RU" altLang="ru-RU" sz="1350" kern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1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6835DC-6920-4E5C-ABAC-6314111EB2D8}"/>
              </a:ext>
            </a:extLst>
          </p:cNvPr>
          <p:cNvSpPr/>
          <p:nvPr/>
        </p:nvSpPr>
        <p:spPr>
          <a:xfrm>
            <a:off x="2843808" y="296009"/>
            <a:ext cx="16321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b="1" dirty="0">
                <a:solidFill>
                  <a:srgbClr val="FF0000"/>
                </a:solidFill>
              </a:rPr>
              <a:t>Задача 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B2EDC4-890F-443E-8946-D49E14B4AFAD}"/>
              </a:ext>
            </a:extLst>
          </p:cNvPr>
          <p:cNvSpPr/>
          <p:nvPr/>
        </p:nvSpPr>
        <p:spPr>
          <a:xfrm>
            <a:off x="323528" y="775477"/>
            <a:ext cx="36931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изображен план однокомнатной квартиры в 16-этажном жилом доме (сторона каждой клетки на плане равна 0,5 м). Окна квартиры выходят на север. При входе в квартиру располагается прихожая. Справа от прихожей находится санузел, а слева – вход в комнату. Санузел имеет общую стену с кухней, отмеченную на плане цифрой 2. Комната имеет наибольшую площадь из всех помещений. Из кухни есть выход на балкон. Пол санузла выложен плиткой размером 25смх25см.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7771E5-8456-45FA-8E47-A936B81EE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91" y="573008"/>
            <a:ext cx="2754220" cy="236607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67222F-89C8-4EE3-B213-3D4277197C64}"/>
              </a:ext>
            </a:extLst>
          </p:cNvPr>
          <p:cNvSpPr/>
          <p:nvPr/>
        </p:nvSpPr>
        <p:spPr>
          <a:xfrm>
            <a:off x="251520" y="3579862"/>
            <a:ext cx="4464496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объектов, указанных в таблице, определите, какими цифрами они обозначены на плане. Заполните таблицу, в бланк перенесите последовательность четырёх цифр.</a:t>
            </a:r>
            <a:endParaRPr lang="ru-RU" sz="1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BF17FBE-739B-4192-A4C0-BE9B12C1B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742162"/>
              </p:ext>
            </p:extLst>
          </p:nvPr>
        </p:nvGraphicFramePr>
        <p:xfrm>
          <a:off x="4788024" y="3007487"/>
          <a:ext cx="4266475" cy="731930"/>
        </p:xfrm>
        <a:graphic>
          <a:graphicData uri="http://schemas.openxmlformats.org/drawingml/2006/table">
            <a:tbl>
              <a:tblPr firstRow="1" firstCol="1" bandRow="1"/>
              <a:tblGrid>
                <a:gridCol w="853295">
                  <a:extLst>
                    <a:ext uri="{9D8B030D-6E8A-4147-A177-3AD203B41FA5}">
                      <a16:colId xmlns:a16="http://schemas.microsoft.com/office/drawing/2014/main" val="1322425445"/>
                    </a:ext>
                  </a:extLst>
                </a:gridCol>
                <a:gridCol w="853295">
                  <a:extLst>
                    <a:ext uri="{9D8B030D-6E8A-4147-A177-3AD203B41FA5}">
                      <a16:colId xmlns:a16="http://schemas.microsoft.com/office/drawing/2014/main" val="3814268686"/>
                    </a:ext>
                  </a:extLst>
                </a:gridCol>
                <a:gridCol w="853295">
                  <a:extLst>
                    <a:ext uri="{9D8B030D-6E8A-4147-A177-3AD203B41FA5}">
                      <a16:colId xmlns:a16="http://schemas.microsoft.com/office/drawing/2014/main" val="2818353617"/>
                    </a:ext>
                  </a:extLst>
                </a:gridCol>
                <a:gridCol w="853295">
                  <a:extLst>
                    <a:ext uri="{9D8B030D-6E8A-4147-A177-3AD203B41FA5}">
                      <a16:colId xmlns:a16="http://schemas.microsoft.com/office/drawing/2014/main" val="2319544358"/>
                    </a:ext>
                  </a:extLst>
                </a:gridCol>
                <a:gridCol w="853295">
                  <a:extLst>
                    <a:ext uri="{9D8B030D-6E8A-4147-A177-3AD203B41FA5}">
                      <a16:colId xmlns:a16="http://schemas.microsoft.com/office/drawing/2014/main" val="2916258467"/>
                    </a:ext>
                  </a:extLst>
                </a:gridCol>
              </a:tblGrid>
              <a:tr h="511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Объекты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санузел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прихожая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балкон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комната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412055"/>
                  </a:ext>
                </a:extLst>
              </a:tr>
              <a:tr h="220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Цифры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022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86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14F41F-54C7-4F57-8F67-D8B04113F8FA}"/>
              </a:ext>
            </a:extLst>
          </p:cNvPr>
          <p:cNvSpPr/>
          <p:nvPr/>
        </p:nvSpPr>
        <p:spPr>
          <a:xfrm>
            <a:off x="437837" y="548453"/>
            <a:ext cx="6289829" cy="569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07000"/>
              </a:lnSpc>
              <a:spcAft>
                <a:spcPts val="600"/>
              </a:spcAft>
            </a:pP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Плитка для пола продается в упаковках по 8 штук. Сколько упаковок плитки понадобилось, чтобы выложить пол санузла?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BD2DC45-03FC-4F13-B3DB-84D18B9DB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08397"/>
              </p:ext>
            </p:extLst>
          </p:nvPr>
        </p:nvGraphicFramePr>
        <p:xfrm>
          <a:off x="4776795" y="1310131"/>
          <a:ext cx="4266475" cy="735768"/>
        </p:xfrm>
        <a:graphic>
          <a:graphicData uri="http://schemas.openxmlformats.org/drawingml/2006/table">
            <a:tbl>
              <a:tblPr firstRow="1" firstCol="1" bandRow="1"/>
              <a:tblGrid>
                <a:gridCol w="853295">
                  <a:extLst>
                    <a:ext uri="{9D8B030D-6E8A-4147-A177-3AD203B41FA5}">
                      <a16:colId xmlns:a16="http://schemas.microsoft.com/office/drawing/2014/main" val="2540554913"/>
                    </a:ext>
                  </a:extLst>
                </a:gridCol>
                <a:gridCol w="853295">
                  <a:extLst>
                    <a:ext uri="{9D8B030D-6E8A-4147-A177-3AD203B41FA5}">
                      <a16:colId xmlns:a16="http://schemas.microsoft.com/office/drawing/2014/main" val="389274779"/>
                    </a:ext>
                  </a:extLst>
                </a:gridCol>
                <a:gridCol w="853295">
                  <a:extLst>
                    <a:ext uri="{9D8B030D-6E8A-4147-A177-3AD203B41FA5}">
                      <a16:colId xmlns:a16="http://schemas.microsoft.com/office/drawing/2014/main" val="1248732683"/>
                    </a:ext>
                  </a:extLst>
                </a:gridCol>
                <a:gridCol w="853295">
                  <a:extLst>
                    <a:ext uri="{9D8B030D-6E8A-4147-A177-3AD203B41FA5}">
                      <a16:colId xmlns:a16="http://schemas.microsoft.com/office/drawing/2014/main" val="3824769793"/>
                    </a:ext>
                  </a:extLst>
                </a:gridCol>
                <a:gridCol w="853295">
                  <a:extLst>
                    <a:ext uri="{9D8B030D-6E8A-4147-A177-3AD203B41FA5}">
                      <a16:colId xmlns:a16="http://schemas.microsoft.com/office/drawing/2014/main" val="890615343"/>
                    </a:ext>
                  </a:extLst>
                </a:gridCol>
              </a:tblGrid>
              <a:tr h="49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Объекты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санузел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прихожая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балкон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комната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65288"/>
                  </a:ext>
                </a:extLst>
              </a:tr>
              <a:tr h="245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Цифры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38206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6467A9-01C0-4312-89D2-411447AA0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0" y="1292288"/>
            <a:ext cx="4052797" cy="348165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F13507D-4FF2-45FC-A835-DED9F727A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2598471"/>
            <a:ext cx="30639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342900"/>
            <a:r>
              <a:rPr lang="ru-RU" sz="135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13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ru-RU" sz="1350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12DE85-2C87-4B95-AC9E-53C69F498860}"/>
              </a:ext>
            </a:extLst>
          </p:cNvPr>
          <p:cNvSpPr/>
          <p:nvPr/>
        </p:nvSpPr>
        <p:spPr>
          <a:xfrm>
            <a:off x="750611" y="627112"/>
            <a:ext cx="8362775" cy="55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07000"/>
              </a:lnSpc>
              <a:spcAft>
                <a:spcPts val="600"/>
              </a:spcAft>
            </a:pPr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площадь, которую занимает балкон. Ответ дайте в квадратных метрах.</a:t>
            </a:r>
          </a:p>
          <a:p>
            <a:pPr algn="just" defTabSz="342900">
              <a:lnSpc>
                <a:spcPct val="107000"/>
              </a:lnSpc>
              <a:spcAft>
                <a:spcPts val="600"/>
              </a:spcAft>
            </a:pPr>
            <a:endParaRPr lang="ru-RU" sz="105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500BC98-4AAF-41E7-BBBA-344993267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185177"/>
              </p:ext>
            </p:extLst>
          </p:nvPr>
        </p:nvGraphicFramePr>
        <p:xfrm>
          <a:off x="4584552" y="1183867"/>
          <a:ext cx="4266475" cy="735768"/>
        </p:xfrm>
        <a:graphic>
          <a:graphicData uri="http://schemas.openxmlformats.org/drawingml/2006/table">
            <a:tbl>
              <a:tblPr firstRow="1" firstCol="1" bandRow="1"/>
              <a:tblGrid>
                <a:gridCol w="853295">
                  <a:extLst>
                    <a:ext uri="{9D8B030D-6E8A-4147-A177-3AD203B41FA5}">
                      <a16:colId xmlns:a16="http://schemas.microsoft.com/office/drawing/2014/main" val="2540554913"/>
                    </a:ext>
                  </a:extLst>
                </a:gridCol>
                <a:gridCol w="853295">
                  <a:extLst>
                    <a:ext uri="{9D8B030D-6E8A-4147-A177-3AD203B41FA5}">
                      <a16:colId xmlns:a16="http://schemas.microsoft.com/office/drawing/2014/main" val="389274779"/>
                    </a:ext>
                  </a:extLst>
                </a:gridCol>
                <a:gridCol w="853295">
                  <a:extLst>
                    <a:ext uri="{9D8B030D-6E8A-4147-A177-3AD203B41FA5}">
                      <a16:colId xmlns:a16="http://schemas.microsoft.com/office/drawing/2014/main" val="1248732683"/>
                    </a:ext>
                  </a:extLst>
                </a:gridCol>
                <a:gridCol w="853295">
                  <a:extLst>
                    <a:ext uri="{9D8B030D-6E8A-4147-A177-3AD203B41FA5}">
                      <a16:colId xmlns:a16="http://schemas.microsoft.com/office/drawing/2014/main" val="3824769793"/>
                    </a:ext>
                  </a:extLst>
                </a:gridCol>
                <a:gridCol w="853295">
                  <a:extLst>
                    <a:ext uri="{9D8B030D-6E8A-4147-A177-3AD203B41FA5}">
                      <a16:colId xmlns:a16="http://schemas.microsoft.com/office/drawing/2014/main" val="890615343"/>
                    </a:ext>
                  </a:extLst>
                </a:gridCol>
              </a:tblGrid>
              <a:tr h="49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Объекты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санузел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прихожая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балкон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комната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65288"/>
                  </a:ext>
                </a:extLst>
              </a:tr>
              <a:tr h="245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Цифры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38206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B5DFCF-5C6C-477D-99C5-51D0813E4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83867"/>
            <a:ext cx="3536602" cy="30382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5A20C2-0E30-4BD7-9EFF-578DDE891020}"/>
              </a:ext>
            </a:extLst>
          </p:cNvPr>
          <p:cNvSpPr/>
          <p:nvPr/>
        </p:nvSpPr>
        <p:spPr>
          <a:xfrm>
            <a:off x="4931998" y="2203029"/>
            <a:ext cx="89729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ru-RU" sz="135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13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1350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6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AE9F7C-D294-4FB2-9531-8F03C362DEED}"/>
              </a:ext>
            </a:extLst>
          </p:cNvPr>
          <p:cNvSpPr/>
          <p:nvPr/>
        </p:nvSpPr>
        <p:spPr>
          <a:xfrm>
            <a:off x="899592" y="758097"/>
            <a:ext cx="6351800" cy="322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07000"/>
              </a:lnSpc>
              <a:spcAft>
                <a:spcPts val="600"/>
              </a:spcAft>
            </a:pP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сколько раз площадь прихожей меньше, чем площадь комнаты?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2556935-442D-4CE2-A7B4-5BBDC82EA862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211131"/>
          <a:ext cx="4273605" cy="758078"/>
        </p:xfrm>
        <a:graphic>
          <a:graphicData uri="http://schemas.openxmlformats.org/drawingml/2006/table">
            <a:tbl>
              <a:tblPr firstRow="1" firstCol="1" bandRow="1"/>
              <a:tblGrid>
                <a:gridCol w="854721">
                  <a:extLst>
                    <a:ext uri="{9D8B030D-6E8A-4147-A177-3AD203B41FA5}">
                      <a16:colId xmlns:a16="http://schemas.microsoft.com/office/drawing/2014/main" val="2540554913"/>
                    </a:ext>
                  </a:extLst>
                </a:gridCol>
                <a:gridCol w="854721">
                  <a:extLst>
                    <a:ext uri="{9D8B030D-6E8A-4147-A177-3AD203B41FA5}">
                      <a16:colId xmlns:a16="http://schemas.microsoft.com/office/drawing/2014/main" val="389274779"/>
                    </a:ext>
                  </a:extLst>
                </a:gridCol>
                <a:gridCol w="854721">
                  <a:extLst>
                    <a:ext uri="{9D8B030D-6E8A-4147-A177-3AD203B41FA5}">
                      <a16:colId xmlns:a16="http://schemas.microsoft.com/office/drawing/2014/main" val="1248732683"/>
                    </a:ext>
                  </a:extLst>
                </a:gridCol>
                <a:gridCol w="854721">
                  <a:extLst>
                    <a:ext uri="{9D8B030D-6E8A-4147-A177-3AD203B41FA5}">
                      <a16:colId xmlns:a16="http://schemas.microsoft.com/office/drawing/2014/main" val="3824769793"/>
                    </a:ext>
                  </a:extLst>
                </a:gridCol>
                <a:gridCol w="854721">
                  <a:extLst>
                    <a:ext uri="{9D8B030D-6E8A-4147-A177-3AD203B41FA5}">
                      <a16:colId xmlns:a16="http://schemas.microsoft.com/office/drawing/2014/main" val="890615343"/>
                    </a:ext>
                  </a:extLst>
                </a:gridCol>
              </a:tblGrid>
              <a:tr h="505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Объекты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санузел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прихожая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балкон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комната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65288"/>
                  </a:ext>
                </a:extLst>
              </a:tr>
              <a:tr h="252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Цифры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831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38206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3E6CDC-BDA6-4FF2-BE0C-3387750C4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5" y="1337069"/>
            <a:ext cx="3859737" cy="33157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C3F0E1-7C38-4FDE-B8F5-7F3C5EACD0AA}"/>
              </a:ext>
            </a:extLst>
          </p:cNvPr>
          <p:cNvSpPr/>
          <p:nvPr/>
        </p:nvSpPr>
        <p:spPr>
          <a:xfrm>
            <a:off x="4771425" y="2421709"/>
            <a:ext cx="89729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ru-RU" sz="135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135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1350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04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2001</Words>
  <Application>Microsoft Office PowerPoint</Application>
  <PresentationFormat>Экран (16:9)</PresentationFormat>
  <Paragraphs>253</Paragraphs>
  <Slides>58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8" baseType="lpstr">
      <vt:lpstr>Abadi</vt:lpstr>
      <vt:lpstr>Arial</vt:lpstr>
      <vt:lpstr>Calibri</vt:lpstr>
      <vt:lpstr>Cambria Math</vt:lpstr>
      <vt:lpstr>Corbel</vt:lpstr>
      <vt:lpstr>OfficinaSerifC-Bold</vt:lpstr>
      <vt:lpstr>Times New Roman</vt:lpstr>
      <vt:lpstr>Wingdings</vt:lpstr>
      <vt:lpstr>yandex-sans</vt:lpstr>
      <vt:lpstr>Тема Office</vt:lpstr>
      <vt:lpstr>Подготовка учащихся 5 – 11 классов  к оценочным процедурам  по математике</vt:lpstr>
      <vt:lpstr>Презентация PowerPoint</vt:lpstr>
      <vt:lpstr>Презентация PowerPoint</vt:lpstr>
      <vt:lpstr>Структура пособия для подготовки к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Соответствие формул и геометрических образов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Курсы повышения квалификации учителей математики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IntelectCentr IntelectCentr</cp:lastModifiedBy>
  <cp:revision>58</cp:revision>
  <cp:lastPrinted>2023-01-11T11:10:25Z</cp:lastPrinted>
  <dcterms:created xsi:type="dcterms:W3CDTF">2019-11-08T08:59:02Z</dcterms:created>
  <dcterms:modified xsi:type="dcterms:W3CDTF">2023-01-12T09:24:02Z</dcterms:modified>
</cp:coreProperties>
</file>