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3" r:id="rId3"/>
    <p:sldId id="344" r:id="rId4"/>
    <p:sldId id="258" r:id="rId5"/>
    <p:sldId id="259" r:id="rId6"/>
    <p:sldId id="260" r:id="rId7"/>
    <p:sldId id="261" r:id="rId8"/>
    <p:sldId id="268" r:id="rId9"/>
    <p:sldId id="318" r:id="rId10"/>
    <p:sldId id="269" r:id="rId11"/>
    <p:sldId id="324" r:id="rId12"/>
    <p:sldId id="267" r:id="rId13"/>
    <p:sldId id="280" r:id="rId14"/>
    <p:sldId id="311" r:id="rId15"/>
    <p:sldId id="312" r:id="rId16"/>
    <p:sldId id="283" r:id="rId17"/>
    <p:sldId id="285" r:id="rId18"/>
    <p:sldId id="323" r:id="rId19"/>
    <p:sldId id="317" r:id="rId20"/>
    <p:sldId id="286" r:id="rId21"/>
    <p:sldId id="321" r:id="rId22"/>
    <p:sldId id="289" r:id="rId23"/>
    <p:sldId id="322" r:id="rId24"/>
    <p:sldId id="313" r:id="rId25"/>
    <p:sldId id="330" r:id="rId26"/>
    <p:sldId id="331" r:id="rId27"/>
    <p:sldId id="327" r:id="rId28"/>
    <p:sldId id="279" r:id="rId29"/>
    <p:sldId id="340" r:id="rId30"/>
    <p:sldId id="336" r:id="rId31"/>
    <p:sldId id="325" r:id="rId32"/>
    <p:sldId id="326" r:id="rId33"/>
    <p:sldId id="301" r:id="rId34"/>
    <p:sldId id="333" r:id="rId35"/>
    <p:sldId id="332" r:id="rId36"/>
    <p:sldId id="341" r:id="rId37"/>
    <p:sldId id="302" r:id="rId38"/>
    <p:sldId id="334" r:id="rId39"/>
    <p:sldId id="329" r:id="rId40"/>
    <p:sldId id="338" r:id="rId41"/>
    <p:sldId id="337" r:id="rId42"/>
    <p:sldId id="339" r:id="rId43"/>
    <p:sldId id="310" r:id="rId44"/>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0"/>
  </p:normalViewPr>
  <p:slideViewPr>
    <p:cSldViewPr>
      <p:cViewPr>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66" d="100"/>
        <a:sy n="66" d="100"/>
      </p:scale>
      <p:origin x="0" y="4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457200" y="692696"/>
            <a:ext cx="8229600" cy="724942"/>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8" name="Текст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p:txBody>
      </p:sp>
    </p:spTree>
    <p:extLst>
      <p:ext uri="{BB962C8B-B14F-4D97-AF65-F5344CB8AC3E}">
        <p14:creationId xmlns:p14="http://schemas.microsoft.com/office/powerpoint/2010/main" val="401534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a:defRPr/>
            </a:pPr>
            <a:fld id="{9C240D34-1293-4AB9-A456-9F14BDEEAE04}" type="datetime1">
              <a:rPr lang="ru-RU"/>
              <a:pPr>
                <a:defRPr/>
              </a:pPr>
              <a:t>15.11.2019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8AB813D-7E72-4AF4-9C71-5A99F3ECA28D}" type="slidenum">
              <a:rPr lang="ru-RU" altLang="ru-RU"/>
              <a:pPr>
                <a:defRPr/>
              </a:pPr>
              <a:t>‹#›</a:t>
            </a:fld>
            <a:endParaRPr lang="ru-RU" altLang="ru-RU"/>
          </a:p>
        </p:txBody>
      </p:sp>
    </p:spTree>
    <p:extLst>
      <p:ext uri="{BB962C8B-B14F-4D97-AF65-F5344CB8AC3E}">
        <p14:creationId xmlns:p14="http://schemas.microsoft.com/office/powerpoint/2010/main" val="45207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356350"/>
            <a:ext cx="2133600" cy="365125"/>
          </a:xfrm>
          <a:prstGeom prst="rect">
            <a:avLst/>
          </a:prstGeom>
        </p:spPr>
        <p:txBody>
          <a:bodyPr/>
          <a:lstStyle/>
          <a:p>
            <a:fld id="{F3DCD28C-D4ED-40E6-8F2B-102850BF135B}" type="datetime1">
              <a:rPr lang="ru-RU" smtClean="0"/>
              <a:pPr/>
              <a:t>15.11.2019</a:t>
            </a:fld>
            <a:endParaRPr lang="ru-RU"/>
          </a:p>
        </p:txBody>
      </p:sp>
      <p:sp>
        <p:nvSpPr>
          <p:cNvPr id="3" name="Нижний колонтитул 2"/>
          <p:cNvSpPr>
            <a:spLocks noGrp="1"/>
          </p:cNvSpPr>
          <p:nvPr>
            <p:ph type="ftr" sz="quarter" idx="11"/>
          </p:nvPr>
        </p:nvSpPr>
        <p:spPr>
          <a:xfrm>
            <a:off x="2667000" y="6356350"/>
            <a:ext cx="3352800" cy="365125"/>
          </a:xfrm>
          <a:prstGeom prst="rect">
            <a:avLst/>
          </a:prstGeom>
        </p:spPr>
        <p:txBody>
          <a:bodyPr/>
          <a:lstStyle/>
          <a:p>
            <a:endParaRPr lang="ru-RU"/>
          </a:p>
        </p:txBody>
      </p:sp>
      <p:sp>
        <p:nvSpPr>
          <p:cNvPr id="4" name="Номер слайда 3"/>
          <p:cNvSpPr>
            <a:spLocks noGrp="1"/>
          </p:cNvSpPr>
          <p:nvPr>
            <p:ph type="sldNum" sz="quarter" idx="12"/>
          </p:nvPr>
        </p:nvSpPr>
        <p:spPr>
          <a:xfrm>
            <a:off x="7924800" y="6356350"/>
            <a:ext cx="762000" cy="365125"/>
          </a:xfrm>
          <a:prstGeom prst="rect">
            <a:avLst/>
          </a:prstGeom>
        </p:spPr>
        <p:txBody>
          <a:bodyPr/>
          <a:lstStyle/>
          <a:p>
            <a:fld id="{0435665D-3303-458C-A24E-040C80A1A13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724942"/>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p:txBody>
      </p:sp>
      <p:pic>
        <p:nvPicPr>
          <p:cNvPr id="4" name="Рисунок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7384"/>
            <a:ext cx="9144000" cy="588210"/>
          </a:xfrm>
          <a:prstGeom prst="rect">
            <a:avLst/>
          </a:prstGeom>
        </p:spPr>
      </p:pic>
      <p:pic>
        <p:nvPicPr>
          <p:cNvPr id="5" name="Рисунок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388842"/>
            <a:ext cx="9144000" cy="496542"/>
          </a:xfrm>
          <a:prstGeom prst="rect">
            <a:avLst/>
          </a:prstGeom>
        </p:spPr>
      </p:pic>
    </p:spTree>
    <p:extLst>
      <p:ext uri="{BB962C8B-B14F-4D97-AF65-F5344CB8AC3E}">
        <p14:creationId xmlns:p14="http://schemas.microsoft.com/office/powerpoint/2010/main" val="2534392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Русский родной язык</a:t>
            </a:r>
            <a:endParaRPr lang="ru-RU" dirty="0"/>
          </a:p>
        </p:txBody>
      </p:sp>
      <p:sp>
        <p:nvSpPr>
          <p:cNvPr id="3" name="Объект 2"/>
          <p:cNvSpPr>
            <a:spLocks noGrp="1"/>
          </p:cNvSpPr>
          <p:nvPr>
            <p:ph idx="1"/>
          </p:nvPr>
        </p:nvSpPr>
        <p:spPr/>
        <p:txBody>
          <a:bodyPr>
            <a:normAutofit/>
          </a:bodyPr>
          <a:lstStyle/>
          <a:p>
            <a:pPr algn="ctr"/>
            <a:endParaRPr lang="ru-RU" sz="3200" dirty="0" smtClean="0"/>
          </a:p>
          <a:p>
            <a:pPr algn="ctr"/>
            <a:endParaRPr lang="ru-RU" sz="3200" dirty="0"/>
          </a:p>
          <a:p>
            <a:pPr algn="ctr"/>
            <a:r>
              <a:rPr lang="ru-RU" sz="3200" b="1" dirty="0" smtClean="0"/>
              <a:t>Основы содержания учебного предмета «Русский родной язык»</a:t>
            </a:r>
            <a:endParaRPr lang="ru-RU" sz="3200" b="1" dirty="0"/>
          </a:p>
        </p:txBody>
      </p:sp>
    </p:spTree>
    <p:extLst>
      <p:ext uri="{BB962C8B-B14F-4D97-AF65-F5344CB8AC3E}">
        <p14:creationId xmlns:p14="http://schemas.microsoft.com/office/powerpoint/2010/main" val="4114944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t="3204"/>
          <a:stretch>
            <a:fillRect/>
          </a:stretch>
        </p:blipFill>
        <p:spPr bwMode="auto">
          <a:xfrm>
            <a:off x="45789" y="620365"/>
            <a:ext cx="4094163" cy="4968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50" y="2060848"/>
            <a:ext cx="4681538" cy="30972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noChangeArrowheads="1"/>
          </p:cNvPicPr>
          <p:nvPr/>
        </p:nvPicPr>
        <p:blipFill>
          <a:blip r:embed="rId4">
            <a:extLst>
              <a:ext uri="{28A0092B-C50C-407E-A947-70E740481C1C}">
                <a14:useLocalDpi xmlns:a14="http://schemas.microsoft.com/office/drawing/2010/main" val="0"/>
              </a:ext>
            </a:extLst>
          </a:blip>
          <a:srcRect r="19460" b="15096"/>
          <a:stretch>
            <a:fillRect/>
          </a:stretch>
        </p:blipFill>
        <p:spPr bwMode="auto">
          <a:xfrm>
            <a:off x="6876256" y="4952059"/>
            <a:ext cx="1944216" cy="135726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a:xfrm>
            <a:off x="4211960" y="692696"/>
            <a:ext cx="4608512" cy="1323439"/>
          </a:xfrm>
        </p:spPr>
        <p:txBody>
          <a:bodyPr>
            <a:spAutoFit/>
          </a:bodyPr>
          <a:lstStyle/>
          <a:p>
            <a:pPr>
              <a:defRPr/>
            </a:pPr>
            <a:r>
              <a:rPr lang="ru-RU" altLang="ru-RU" sz="2000" b="1" dirty="0" smtClean="0">
                <a:solidFill>
                  <a:schemeClr val="accent2">
                    <a:lumMod val="75000"/>
                  </a:schemeClr>
                </a:solidFill>
                <a:latin typeface="+mn-lt"/>
                <a:cs typeface="Arial" charset="0"/>
              </a:rPr>
              <a:t>    «Родной язык есть неистощимая сокровищница всего духовного</a:t>
            </a:r>
            <a:br>
              <a:rPr lang="ru-RU" altLang="ru-RU" sz="2000" b="1" dirty="0" smtClean="0">
                <a:solidFill>
                  <a:schemeClr val="accent2">
                    <a:lumMod val="75000"/>
                  </a:schemeClr>
                </a:solidFill>
                <a:latin typeface="+mn-lt"/>
                <a:cs typeface="Arial" charset="0"/>
              </a:rPr>
            </a:br>
            <a:r>
              <a:rPr lang="ru-RU" altLang="ru-RU" sz="2000" b="1" dirty="0" smtClean="0">
                <a:solidFill>
                  <a:schemeClr val="accent2">
                    <a:lumMod val="75000"/>
                  </a:schemeClr>
                </a:solidFill>
                <a:latin typeface="+mn-lt"/>
                <a:cs typeface="Arial" charset="0"/>
              </a:rPr>
              <a:t> бытия человеческого»</a:t>
            </a:r>
            <a:br>
              <a:rPr lang="ru-RU" altLang="ru-RU" sz="2000" b="1" dirty="0" smtClean="0">
                <a:solidFill>
                  <a:schemeClr val="accent2">
                    <a:lumMod val="75000"/>
                  </a:schemeClr>
                </a:solidFill>
                <a:latin typeface="+mn-lt"/>
                <a:cs typeface="Arial" charset="0"/>
              </a:rPr>
            </a:br>
            <a:r>
              <a:rPr lang="ru-RU" altLang="ru-RU" sz="2000" b="1" dirty="0">
                <a:solidFill>
                  <a:schemeClr val="accent2">
                    <a:lumMod val="75000"/>
                  </a:schemeClr>
                </a:solidFill>
                <a:latin typeface="+mn-lt"/>
                <a:cs typeface="Arial" charset="0"/>
              </a:rPr>
              <a:t> </a:t>
            </a:r>
            <a:r>
              <a:rPr lang="ru-RU" altLang="ru-RU" sz="2000" b="1" dirty="0" smtClean="0">
                <a:solidFill>
                  <a:schemeClr val="accent2">
                    <a:lumMod val="75000"/>
                  </a:schemeClr>
                </a:solidFill>
                <a:latin typeface="+mn-lt"/>
                <a:cs typeface="Arial" charset="0"/>
              </a:rPr>
              <a:t>          (Ф. И</a:t>
            </a:r>
            <a:r>
              <a:rPr lang="ru-RU" altLang="ru-RU" sz="2000" b="1" dirty="0">
                <a:solidFill>
                  <a:schemeClr val="accent2">
                    <a:lumMod val="75000"/>
                  </a:schemeClr>
                </a:solidFill>
                <a:latin typeface="+mn-lt"/>
                <a:cs typeface="Arial" charset="0"/>
              </a:rPr>
              <a:t>.</a:t>
            </a:r>
            <a:r>
              <a:rPr lang="ru-RU" altLang="ru-RU" sz="2000" b="1" dirty="0" smtClean="0">
                <a:solidFill>
                  <a:schemeClr val="accent2">
                    <a:lumMod val="75000"/>
                  </a:schemeClr>
                </a:solidFill>
                <a:latin typeface="+mn-lt"/>
                <a:cs typeface="Arial" charset="0"/>
              </a:rPr>
              <a:t> Буслаев)</a:t>
            </a:r>
          </a:p>
        </p:txBody>
      </p:sp>
    </p:spTree>
    <p:extLst>
      <p:ext uri="{BB962C8B-B14F-4D97-AF65-F5344CB8AC3E}">
        <p14:creationId xmlns:p14="http://schemas.microsoft.com/office/powerpoint/2010/main" val="519516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627784" y="665718"/>
            <a:ext cx="4318582" cy="564360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47813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19256" cy="1080120"/>
          </a:xfrm>
        </p:spPr>
        <p:txBody>
          <a:bodyPr>
            <a:normAutofit fontScale="90000"/>
          </a:bodyPr>
          <a:lstStyle/>
          <a:p>
            <a:pPr algn="l"/>
            <a:r>
              <a:rPr lang="ru-RU" altLang="ru-RU" sz="2200" dirty="0" smtClean="0">
                <a:latin typeface="Arial" panose="020B0604020202020204" pitchFamily="34" charset="0"/>
              </a:rPr>
              <a:t/>
            </a:r>
            <a:br>
              <a:rPr lang="ru-RU" altLang="ru-RU" sz="2200" dirty="0" smtClean="0">
                <a:latin typeface="Arial" panose="020B0604020202020204" pitchFamily="34" charset="0"/>
              </a:rPr>
            </a:br>
            <a:r>
              <a:rPr lang="ru-RU" altLang="ru-RU" sz="2200" dirty="0" smtClean="0">
                <a:latin typeface="Arial" panose="020B0604020202020204" pitchFamily="34" charset="0"/>
              </a:rPr>
              <a:t>      Рассмотрите </a:t>
            </a:r>
            <a:r>
              <a:rPr lang="ru-RU" altLang="ru-RU" sz="2200" dirty="0">
                <a:latin typeface="Arial" panose="020B0604020202020204" pitchFamily="34" charset="0"/>
              </a:rPr>
              <a:t>иллюстрацию Веры Павловой к книге Е. </a:t>
            </a:r>
            <a:r>
              <a:rPr lang="ru-RU" altLang="ru-RU" sz="2200" dirty="0" err="1">
                <a:latin typeface="Arial" panose="020B0604020202020204" pitchFamily="34" charset="0"/>
              </a:rPr>
              <a:t>Левкиевской</a:t>
            </a:r>
            <a:r>
              <a:rPr lang="ru-RU" altLang="ru-RU" sz="2200" dirty="0">
                <a:latin typeface="Arial" panose="020B0604020202020204" pitchFamily="34" charset="0"/>
              </a:rPr>
              <a:t> «Русские праздники». Составьте рассказ по этой иллюстрации, подготовив план, сформулировав тему и основную мысль вашего текста. </a:t>
            </a:r>
            <a:br>
              <a:rPr lang="ru-RU" altLang="ru-RU" sz="2200" dirty="0">
                <a:latin typeface="Arial" panose="020B0604020202020204" pitchFamily="34" charset="0"/>
              </a:rPr>
            </a:br>
            <a:endParaRPr lang="ru-RU" sz="2200" dirty="0"/>
          </a:p>
        </p:txBody>
      </p:sp>
      <p:pic>
        <p:nvPicPr>
          <p:cNvPr id="8" name="Рисунок 2" descr="Павлова"/>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640" t="9566" r="19745" b="14648"/>
          <a:stretch>
            <a:fillRect/>
          </a:stretch>
        </p:blipFill>
        <p:spPr bwMode="auto">
          <a:xfrm>
            <a:off x="1763688" y="1988840"/>
            <a:ext cx="6219288" cy="430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00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428596" y="628142"/>
            <a:ext cx="3351316" cy="244366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395536" y="3068960"/>
            <a:ext cx="3429024" cy="3222063"/>
          </a:xfrm>
          <a:prstGeom prst="rect">
            <a:avLst/>
          </a:prstGeom>
          <a:noFill/>
          <a:ln w="9525">
            <a:noFill/>
            <a:miter lim="800000"/>
            <a:headEnd/>
            <a:tailEnd/>
          </a:ln>
          <a:effectLst/>
        </p:spPr>
      </p:pic>
      <p:pic>
        <p:nvPicPr>
          <p:cNvPr id="5" name="Picture 5"/>
          <p:cNvPicPr>
            <a:picLocks noChangeAspect="1" noChangeArrowheads="1"/>
          </p:cNvPicPr>
          <p:nvPr/>
        </p:nvPicPr>
        <p:blipFill>
          <a:blip r:embed="rId4"/>
          <a:srcRect/>
          <a:stretch>
            <a:fillRect/>
          </a:stretch>
        </p:blipFill>
        <p:spPr bwMode="auto">
          <a:xfrm>
            <a:off x="4286248" y="642918"/>
            <a:ext cx="4084607" cy="1793990"/>
          </a:xfrm>
          <a:prstGeom prst="rect">
            <a:avLst/>
          </a:prstGeom>
          <a:noFill/>
          <a:ln w="9525">
            <a:noFill/>
            <a:miter lim="800000"/>
            <a:headEnd/>
            <a:tailEnd/>
          </a:ln>
          <a:effectLst/>
        </p:spPr>
      </p:pic>
      <p:pic>
        <p:nvPicPr>
          <p:cNvPr id="6" name="Picture 4"/>
          <p:cNvPicPr>
            <a:picLocks noChangeAspect="1" noChangeArrowheads="1"/>
          </p:cNvPicPr>
          <p:nvPr/>
        </p:nvPicPr>
        <p:blipFill>
          <a:blip r:embed="rId5"/>
          <a:srcRect/>
          <a:stretch>
            <a:fillRect/>
          </a:stretch>
        </p:blipFill>
        <p:spPr bwMode="auto">
          <a:xfrm>
            <a:off x="4286248" y="2500306"/>
            <a:ext cx="3854956"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500034" y="714356"/>
            <a:ext cx="3812130" cy="540545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a:srcRect/>
          <a:stretch>
            <a:fillRect/>
          </a:stretch>
        </p:blipFill>
        <p:spPr bwMode="auto">
          <a:xfrm>
            <a:off x="4427984" y="714356"/>
            <a:ext cx="4587363" cy="536330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5082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500034" y="785794"/>
            <a:ext cx="3243971" cy="283961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2"/>
          <p:cNvPicPr>
            <a:picLocks noChangeAspect="1" noChangeArrowheads="1"/>
          </p:cNvPicPr>
          <p:nvPr/>
        </p:nvPicPr>
        <p:blipFill>
          <a:blip r:embed="rId3"/>
          <a:srcRect/>
          <a:stretch>
            <a:fillRect/>
          </a:stretch>
        </p:blipFill>
        <p:spPr bwMode="auto">
          <a:xfrm>
            <a:off x="428597" y="3869816"/>
            <a:ext cx="3500462" cy="195507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026" name="Picture 2"/>
          <p:cNvPicPr>
            <a:picLocks noChangeAspect="1" noChangeArrowheads="1"/>
          </p:cNvPicPr>
          <p:nvPr/>
        </p:nvPicPr>
        <p:blipFill>
          <a:blip r:embed="rId4"/>
          <a:srcRect/>
          <a:stretch>
            <a:fillRect/>
          </a:stretch>
        </p:blipFill>
        <p:spPr bwMode="auto">
          <a:xfrm>
            <a:off x="4214810" y="785794"/>
            <a:ext cx="4483577" cy="5237178"/>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49903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424072" y="714357"/>
            <a:ext cx="3931904" cy="5594964"/>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2"/>
          <p:cNvPicPr>
            <a:picLocks noChangeAspect="1" noChangeArrowheads="1"/>
          </p:cNvPicPr>
          <p:nvPr/>
        </p:nvPicPr>
        <p:blipFill>
          <a:blip r:embed="rId3"/>
          <a:srcRect/>
          <a:stretch>
            <a:fillRect/>
          </a:stretch>
        </p:blipFill>
        <p:spPr bwMode="auto">
          <a:xfrm>
            <a:off x="4716016" y="693718"/>
            <a:ext cx="4075255" cy="5615604"/>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51520" y="665172"/>
            <a:ext cx="4262134" cy="557214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027" name="Picture 3"/>
          <p:cNvPicPr>
            <a:picLocks noChangeAspect="1" noChangeArrowheads="1"/>
          </p:cNvPicPr>
          <p:nvPr/>
        </p:nvPicPr>
        <p:blipFill>
          <a:blip r:embed="rId3"/>
          <a:srcRect/>
          <a:stretch>
            <a:fillRect/>
          </a:stretch>
        </p:blipFill>
        <p:spPr bwMode="auto">
          <a:xfrm>
            <a:off x="4628757" y="663095"/>
            <a:ext cx="4263723" cy="5574217"/>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0747" y="548680"/>
            <a:ext cx="4481253" cy="585618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680757" y="548680"/>
            <a:ext cx="4463243" cy="5832648"/>
          </a:xfrm>
          <a:prstGeom prst="rect">
            <a:avLst/>
          </a:prstGeom>
          <a:noFill/>
          <a:ln w="9525">
            <a:noFill/>
            <a:miter lim="800000"/>
            <a:headEnd/>
            <a:tailEnd/>
          </a:ln>
          <a:effectLst/>
        </p:spPr>
      </p:pic>
    </p:spTree>
    <p:extLst>
      <p:ext uri="{BB962C8B-B14F-4D97-AF65-F5344CB8AC3E}">
        <p14:creationId xmlns:p14="http://schemas.microsoft.com/office/powerpoint/2010/main" val="151315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09694" y="692696"/>
            <a:ext cx="4318290" cy="564357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0483" name="Picture 3"/>
          <p:cNvPicPr>
            <a:picLocks noChangeAspect="1" noChangeArrowheads="1"/>
          </p:cNvPicPr>
          <p:nvPr/>
        </p:nvPicPr>
        <p:blipFill>
          <a:blip r:embed="rId3"/>
          <a:srcRect/>
          <a:stretch>
            <a:fillRect/>
          </a:stretch>
        </p:blipFill>
        <p:spPr bwMode="auto">
          <a:xfrm>
            <a:off x="4521126" y="1726458"/>
            <a:ext cx="4371354" cy="321471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34106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Users\Russkoe slovo\Desktop\RusRod_JPG\RRJ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253" y="1729954"/>
            <a:ext cx="27336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Users\Russkoe slovo\Desktop\RusRod_JPG\RRJ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700213"/>
            <a:ext cx="280193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C:\Users\Russkoe slovo\Desktop\RusRod_JPG\RRJ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700213"/>
            <a:ext cx="282098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47638" y="5464175"/>
            <a:ext cx="8744842" cy="954107"/>
          </a:xfrm>
          <a:prstGeom prst="rect">
            <a:avLst/>
          </a:prstGeom>
        </p:spPr>
        <p:txBody>
          <a:bodyPr wrap="square">
            <a:spAutoFit/>
          </a:bodyPr>
          <a:lstStyle/>
          <a:p>
            <a:pPr eaLnBrk="1" hangingPunct="1">
              <a:buFont typeface="Arial" charset="0"/>
              <a:buNone/>
              <a:defRPr/>
            </a:pPr>
            <a:r>
              <a:rPr lang="ru-RU" altLang="ru-RU" sz="2400" b="1" dirty="0">
                <a:solidFill>
                  <a:schemeClr val="accent2">
                    <a:lumMod val="75000"/>
                  </a:schemeClr>
                </a:solidFill>
                <a:latin typeface="+mn-lt"/>
                <a:cs typeface="Arial" charset="0"/>
              </a:rPr>
              <a:t>Авторский коллектив: </a:t>
            </a:r>
            <a:r>
              <a:rPr lang="ru-RU" altLang="ru-RU" sz="2800" b="1" dirty="0">
                <a:solidFill>
                  <a:schemeClr val="accent2">
                    <a:lumMod val="75000"/>
                  </a:schemeClr>
                </a:solidFill>
                <a:latin typeface="+mn-lt"/>
                <a:cs typeface="Arial" charset="0"/>
              </a:rPr>
              <a:t>Т.М. </a:t>
            </a:r>
            <a:r>
              <a:rPr lang="ru-RU" altLang="ru-RU" sz="2800" b="1" dirty="0" err="1">
                <a:solidFill>
                  <a:schemeClr val="accent2">
                    <a:lumMod val="75000"/>
                  </a:schemeClr>
                </a:solidFill>
                <a:latin typeface="+mn-lt"/>
                <a:cs typeface="Arial" charset="0"/>
              </a:rPr>
              <a:t>Воителева</a:t>
            </a:r>
            <a:r>
              <a:rPr lang="ru-RU" altLang="ru-RU" sz="2800" b="1" dirty="0">
                <a:solidFill>
                  <a:schemeClr val="accent2">
                    <a:lumMod val="75000"/>
                  </a:schemeClr>
                </a:solidFill>
                <a:latin typeface="+mn-lt"/>
                <a:cs typeface="Arial" charset="0"/>
              </a:rPr>
              <a:t>, О.Н. Марченко, </a:t>
            </a:r>
            <a:endParaRPr lang="ru-RU" altLang="ru-RU" sz="2800" b="1" dirty="0" smtClean="0">
              <a:solidFill>
                <a:schemeClr val="accent2">
                  <a:lumMod val="75000"/>
                </a:schemeClr>
              </a:solidFill>
              <a:latin typeface="+mn-lt"/>
              <a:cs typeface="Arial" charset="0"/>
            </a:endParaRPr>
          </a:p>
          <a:p>
            <a:pPr eaLnBrk="1" hangingPunct="1">
              <a:buFont typeface="Arial" charset="0"/>
              <a:buNone/>
              <a:defRPr/>
            </a:pPr>
            <a:r>
              <a:rPr lang="ru-RU" altLang="ru-RU" sz="2800" b="1" dirty="0" smtClean="0">
                <a:solidFill>
                  <a:schemeClr val="accent2">
                    <a:lumMod val="75000"/>
                  </a:schemeClr>
                </a:solidFill>
                <a:latin typeface="+mn-lt"/>
                <a:cs typeface="Arial" charset="0"/>
              </a:rPr>
              <a:t>Л.Г</a:t>
            </a:r>
            <a:r>
              <a:rPr lang="ru-RU" altLang="ru-RU" sz="2800" b="1" dirty="0">
                <a:solidFill>
                  <a:schemeClr val="accent2">
                    <a:lumMod val="75000"/>
                  </a:schemeClr>
                </a:solidFill>
                <a:latin typeface="+mn-lt"/>
                <a:cs typeface="Arial" charset="0"/>
              </a:rPr>
              <a:t>. </a:t>
            </a:r>
            <a:r>
              <a:rPr lang="ru-RU" altLang="ru-RU" sz="2800" b="1" dirty="0" smtClean="0">
                <a:solidFill>
                  <a:schemeClr val="accent2">
                    <a:lumMod val="75000"/>
                  </a:schemeClr>
                </a:solidFill>
                <a:latin typeface="+mn-lt"/>
                <a:cs typeface="Arial" charset="0"/>
              </a:rPr>
              <a:t>Смирнова, </a:t>
            </a:r>
            <a:r>
              <a:rPr lang="ru-RU" altLang="ru-RU" sz="2800" b="1" dirty="0" err="1" smtClean="0">
                <a:solidFill>
                  <a:schemeClr val="accent2">
                    <a:lumMod val="75000"/>
                  </a:schemeClr>
                </a:solidFill>
                <a:latin typeface="+mn-lt"/>
                <a:cs typeface="Arial" charset="0"/>
              </a:rPr>
              <a:t>И.В.Текучева</a:t>
            </a:r>
            <a:r>
              <a:rPr lang="ru-RU" altLang="ru-RU" sz="2800" b="1" dirty="0">
                <a:solidFill>
                  <a:schemeClr val="accent2">
                    <a:lumMod val="75000"/>
                  </a:schemeClr>
                </a:solidFill>
                <a:latin typeface="+mn-lt"/>
                <a:cs typeface="Arial" charset="0"/>
              </a:rPr>
              <a:t>, И. В. </a:t>
            </a:r>
            <a:r>
              <a:rPr lang="ru-RU" altLang="ru-RU" sz="2800" b="1" dirty="0" err="1">
                <a:solidFill>
                  <a:schemeClr val="accent2">
                    <a:lumMod val="75000"/>
                  </a:schemeClr>
                </a:solidFill>
                <a:latin typeface="+mn-lt"/>
                <a:cs typeface="Arial" charset="0"/>
              </a:rPr>
              <a:t>Шамшин</a:t>
            </a:r>
            <a:r>
              <a:rPr lang="ru-RU" altLang="ru-RU" sz="2800" b="1" dirty="0">
                <a:solidFill>
                  <a:schemeClr val="accent2">
                    <a:lumMod val="75000"/>
                  </a:schemeClr>
                </a:solidFill>
                <a:latin typeface="+mn-lt"/>
                <a:cs typeface="Arial" charset="0"/>
              </a:rPr>
              <a:t>  </a:t>
            </a:r>
          </a:p>
        </p:txBody>
      </p:sp>
      <p:sp>
        <p:nvSpPr>
          <p:cNvPr id="9" name="Прямоугольник 4"/>
          <p:cNvSpPr>
            <a:spLocks noChangeArrowheads="1"/>
          </p:cNvSpPr>
          <p:nvPr/>
        </p:nvSpPr>
        <p:spPr bwMode="auto">
          <a:xfrm>
            <a:off x="971600" y="764704"/>
            <a:ext cx="8640763" cy="1077913"/>
          </a:xfrm>
          <a:prstGeom prst="rect">
            <a:avLst/>
          </a:prstGeom>
          <a:noFill/>
          <a:ln>
            <a:noFill/>
          </a:ln>
          <a:extLst/>
        </p:spPr>
        <p:txBody>
          <a:bodyPr>
            <a:spAutoFit/>
          </a:bodyPr>
          <a:lstStyle/>
          <a:p>
            <a:pPr algn="ctr" eaLnBrk="1" hangingPunct="1">
              <a:defRPr/>
            </a:pPr>
            <a:r>
              <a:rPr lang="ru-RU" altLang="ru-RU" sz="3200" b="1" dirty="0">
                <a:solidFill>
                  <a:schemeClr val="accent2">
                    <a:lumMod val="75000"/>
                  </a:schemeClr>
                </a:solidFill>
                <a:latin typeface="+mn-lt"/>
                <a:cs typeface="Arial" charset="0"/>
              </a:rPr>
              <a:t>Учебно-методический комплект </a:t>
            </a:r>
          </a:p>
          <a:p>
            <a:pPr algn="ctr" eaLnBrk="1" hangingPunct="1">
              <a:defRPr/>
            </a:pPr>
            <a:r>
              <a:rPr lang="ru-RU" altLang="ru-RU" sz="3200" b="1" dirty="0">
                <a:solidFill>
                  <a:schemeClr val="accent2">
                    <a:lumMod val="75000"/>
                  </a:schemeClr>
                </a:solidFill>
                <a:latin typeface="+mn-lt"/>
                <a:cs typeface="Arial" charset="0"/>
              </a:rPr>
              <a:t>«Русский родной язык»</a:t>
            </a:r>
          </a:p>
        </p:txBody>
      </p:sp>
    </p:spTree>
    <p:extLst>
      <p:ext uri="{BB962C8B-B14F-4D97-AF65-F5344CB8AC3E}">
        <p14:creationId xmlns:p14="http://schemas.microsoft.com/office/powerpoint/2010/main" val="2256231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a:stretch>
            <a:fillRect/>
          </a:stretch>
        </p:blipFill>
        <p:spPr bwMode="auto">
          <a:xfrm>
            <a:off x="359795" y="1124744"/>
            <a:ext cx="4217389" cy="1357321"/>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050" name="Picture 2"/>
          <p:cNvPicPr>
            <a:picLocks noChangeAspect="1" noChangeArrowheads="1"/>
          </p:cNvPicPr>
          <p:nvPr/>
        </p:nvPicPr>
        <p:blipFill>
          <a:blip r:embed="rId3"/>
          <a:srcRect/>
          <a:stretch>
            <a:fillRect/>
          </a:stretch>
        </p:blipFill>
        <p:spPr bwMode="auto">
          <a:xfrm>
            <a:off x="228651" y="3933056"/>
            <a:ext cx="4343349" cy="121444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051" name="Picture 3"/>
          <p:cNvPicPr>
            <a:picLocks noChangeAspect="1" noChangeArrowheads="1"/>
          </p:cNvPicPr>
          <p:nvPr/>
        </p:nvPicPr>
        <p:blipFill>
          <a:blip r:embed="rId4"/>
          <a:srcRect/>
          <a:stretch>
            <a:fillRect/>
          </a:stretch>
        </p:blipFill>
        <p:spPr bwMode="auto">
          <a:xfrm>
            <a:off x="4686368" y="692696"/>
            <a:ext cx="4206928" cy="5630313"/>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a:stretch>
            <a:fillRect/>
          </a:stretch>
        </p:blipFill>
        <p:spPr bwMode="auto">
          <a:xfrm>
            <a:off x="428596" y="697622"/>
            <a:ext cx="6786610" cy="244562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101" name="Picture 5"/>
          <p:cNvPicPr>
            <a:picLocks noChangeAspect="1" noChangeArrowheads="1"/>
          </p:cNvPicPr>
          <p:nvPr/>
        </p:nvPicPr>
        <p:blipFill>
          <a:blip r:embed="rId3"/>
          <a:srcRect/>
          <a:stretch>
            <a:fillRect/>
          </a:stretch>
        </p:blipFill>
        <p:spPr bwMode="auto">
          <a:xfrm>
            <a:off x="1285852" y="3357562"/>
            <a:ext cx="7348754" cy="2593565"/>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09410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323528" y="665493"/>
            <a:ext cx="4252223" cy="218744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3075" name="Picture 3"/>
          <p:cNvPicPr>
            <a:picLocks noChangeAspect="1" noChangeArrowheads="1"/>
          </p:cNvPicPr>
          <p:nvPr/>
        </p:nvPicPr>
        <p:blipFill>
          <a:blip r:embed="rId3"/>
          <a:srcRect/>
          <a:stretch>
            <a:fillRect/>
          </a:stretch>
        </p:blipFill>
        <p:spPr bwMode="auto">
          <a:xfrm>
            <a:off x="4716016" y="642918"/>
            <a:ext cx="4365790" cy="5214974"/>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8" name="Picture 2"/>
          <p:cNvPicPr>
            <a:picLocks noChangeAspect="1" noChangeArrowheads="1"/>
          </p:cNvPicPr>
          <p:nvPr/>
        </p:nvPicPr>
        <p:blipFill>
          <a:blip r:embed="rId4"/>
          <a:srcRect/>
          <a:stretch>
            <a:fillRect/>
          </a:stretch>
        </p:blipFill>
        <p:spPr bwMode="auto">
          <a:xfrm>
            <a:off x="469791" y="2924944"/>
            <a:ext cx="4160226" cy="1857388"/>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a:stretch>
            <a:fillRect/>
          </a:stretch>
        </p:blipFill>
        <p:spPr bwMode="auto">
          <a:xfrm>
            <a:off x="534475" y="4725144"/>
            <a:ext cx="4030858" cy="1643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72578" y="620688"/>
            <a:ext cx="4427984" cy="568863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6147" name="Picture 3"/>
          <p:cNvPicPr>
            <a:picLocks noChangeAspect="1" noChangeArrowheads="1"/>
          </p:cNvPicPr>
          <p:nvPr/>
        </p:nvPicPr>
        <p:blipFill>
          <a:blip r:embed="rId3"/>
          <a:srcRect/>
          <a:stretch>
            <a:fillRect/>
          </a:stretch>
        </p:blipFill>
        <p:spPr bwMode="auto">
          <a:xfrm>
            <a:off x="4673462" y="2428868"/>
            <a:ext cx="4363034" cy="2728909"/>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92818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srcRect/>
          <a:stretch>
            <a:fillRect/>
          </a:stretch>
        </p:blipFill>
        <p:spPr bwMode="auto">
          <a:xfrm>
            <a:off x="714348" y="2000240"/>
            <a:ext cx="7721790" cy="3360753"/>
          </a:xfrm>
          <a:prstGeom prst="rect">
            <a:avLst/>
          </a:prstGeom>
          <a:noFill/>
          <a:ln w="9525">
            <a:noFill/>
            <a:miter lim="800000"/>
            <a:headEnd/>
            <a:tailEnd/>
          </a:ln>
          <a:effectLst/>
        </p:spPr>
      </p:pic>
      <p:pic>
        <p:nvPicPr>
          <p:cNvPr id="25605" name="Picture 5"/>
          <p:cNvPicPr>
            <a:picLocks noChangeAspect="1" noChangeArrowheads="1"/>
          </p:cNvPicPr>
          <p:nvPr/>
        </p:nvPicPr>
        <p:blipFill>
          <a:blip r:embed="rId3"/>
          <a:srcRect/>
          <a:stretch>
            <a:fillRect/>
          </a:stretch>
        </p:blipFill>
        <p:spPr bwMode="auto">
          <a:xfrm>
            <a:off x="785786" y="714356"/>
            <a:ext cx="7424294" cy="1358965"/>
          </a:xfrm>
          <a:prstGeom prst="rect">
            <a:avLst/>
          </a:prstGeom>
          <a:noFill/>
          <a:ln w="9525">
            <a:noFill/>
            <a:miter lim="800000"/>
            <a:headEnd/>
            <a:tailEnd/>
          </a:ln>
          <a:effectLst/>
        </p:spPr>
      </p:pic>
    </p:spTree>
    <p:extLst>
      <p:ext uri="{BB962C8B-B14F-4D97-AF65-F5344CB8AC3E}">
        <p14:creationId xmlns:p14="http://schemas.microsoft.com/office/powerpoint/2010/main" val="4179622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714356"/>
            <a:ext cx="4951413" cy="154305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a:srcRect/>
          <a:stretch>
            <a:fillRect/>
          </a:stretch>
        </p:blipFill>
        <p:spPr bwMode="auto">
          <a:xfrm>
            <a:off x="0" y="2357430"/>
            <a:ext cx="4821237" cy="368300"/>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a:srcRect/>
          <a:stretch>
            <a:fillRect/>
          </a:stretch>
        </p:blipFill>
        <p:spPr bwMode="auto">
          <a:xfrm>
            <a:off x="0" y="2928934"/>
            <a:ext cx="4886325" cy="1235075"/>
          </a:xfrm>
          <a:prstGeom prst="rect">
            <a:avLst/>
          </a:prstGeom>
          <a:noFill/>
          <a:ln w="9525">
            <a:noFill/>
            <a:miter lim="800000"/>
            <a:headEnd/>
            <a:tailEnd/>
          </a:ln>
          <a:effectLst/>
        </p:spPr>
      </p:pic>
      <p:pic>
        <p:nvPicPr>
          <p:cNvPr id="19461" name="Picture 5"/>
          <p:cNvPicPr>
            <a:picLocks noChangeAspect="1" noChangeArrowheads="1"/>
          </p:cNvPicPr>
          <p:nvPr/>
        </p:nvPicPr>
        <p:blipFill>
          <a:blip r:embed="rId5"/>
          <a:srcRect/>
          <a:stretch>
            <a:fillRect/>
          </a:stretch>
        </p:blipFill>
        <p:spPr bwMode="auto">
          <a:xfrm>
            <a:off x="0" y="4143380"/>
            <a:ext cx="4779963" cy="665163"/>
          </a:xfrm>
          <a:prstGeom prst="rect">
            <a:avLst/>
          </a:prstGeom>
          <a:noFill/>
          <a:ln w="9525">
            <a:noFill/>
            <a:miter lim="800000"/>
            <a:headEnd/>
            <a:tailEnd/>
          </a:ln>
          <a:effectLst/>
        </p:spPr>
      </p:pic>
      <p:pic>
        <p:nvPicPr>
          <p:cNvPr id="19462" name="Picture 6"/>
          <p:cNvPicPr>
            <a:picLocks noChangeAspect="1" noChangeArrowheads="1"/>
          </p:cNvPicPr>
          <p:nvPr/>
        </p:nvPicPr>
        <p:blipFill>
          <a:blip r:embed="rId6"/>
          <a:srcRect/>
          <a:stretch>
            <a:fillRect/>
          </a:stretch>
        </p:blipFill>
        <p:spPr bwMode="auto">
          <a:xfrm>
            <a:off x="0" y="5072074"/>
            <a:ext cx="4946650" cy="1020763"/>
          </a:xfrm>
          <a:prstGeom prst="rect">
            <a:avLst/>
          </a:prstGeom>
          <a:noFill/>
          <a:ln w="9525">
            <a:noFill/>
            <a:miter lim="800000"/>
            <a:headEnd/>
            <a:tailEnd/>
          </a:ln>
          <a:effectLst/>
        </p:spPr>
      </p:pic>
      <p:pic>
        <p:nvPicPr>
          <p:cNvPr id="19463" name="Picture 7"/>
          <p:cNvPicPr>
            <a:picLocks noChangeAspect="1" noChangeArrowheads="1"/>
          </p:cNvPicPr>
          <p:nvPr/>
        </p:nvPicPr>
        <p:blipFill>
          <a:blip r:embed="rId7"/>
          <a:srcRect/>
          <a:stretch>
            <a:fillRect/>
          </a:stretch>
        </p:blipFill>
        <p:spPr bwMode="auto">
          <a:xfrm>
            <a:off x="4946651" y="829860"/>
            <a:ext cx="4197350" cy="2292868"/>
          </a:xfrm>
          <a:prstGeom prst="rect">
            <a:avLst/>
          </a:prstGeom>
          <a:noFill/>
          <a:ln w="9525">
            <a:noFill/>
            <a:miter lim="800000"/>
            <a:headEnd/>
            <a:tailEnd/>
          </a:ln>
          <a:effectLst/>
        </p:spPr>
      </p:pic>
      <p:sp>
        <p:nvSpPr>
          <p:cNvPr id="2" name="Прямоугольник 1"/>
          <p:cNvSpPr/>
          <p:nvPr/>
        </p:nvSpPr>
        <p:spPr>
          <a:xfrm>
            <a:off x="4886324" y="3122727"/>
            <a:ext cx="4150171" cy="2677656"/>
          </a:xfrm>
          <a:prstGeom prst="rect">
            <a:avLst/>
          </a:prstGeom>
        </p:spPr>
        <p:txBody>
          <a:bodyPr wrap="square">
            <a:spAutoFit/>
          </a:bodyPr>
          <a:lstStyle/>
          <a:p>
            <a:r>
              <a:rPr lang="ru-RU" sz="1400" dirty="0"/>
              <a:t>В старину в больших русских семьях было принято, чтобы все члены семьи чередовались </a:t>
            </a:r>
            <a:r>
              <a:rPr lang="ru-RU" sz="1400" dirty="0" err="1"/>
              <a:t>понедельно</a:t>
            </a:r>
            <a:r>
              <a:rPr lang="ru-RU" sz="1400" dirty="0"/>
              <a:t> на домашних работах: эту неделю Фёдор колет дрова, Иван таскает воду, следующую неделю —  наоборот. Так же поочерёдно мололи муку на домашнем жёрнове: очень нелёгкая работа была! Болтунам же, отлынивавшим от всякой работы, говорили с насмешкой: «Мели, Емеля, твоя неделя!» В этой игре словами комически сопоставлялась самая тяжёлая работа на жёрнове с праздным занятием —  языком молоть.  (О. Ушакова)</a:t>
            </a:r>
          </a:p>
        </p:txBody>
      </p:sp>
    </p:spTree>
    <p:extLst>
      <p:ext uri="{BB962C8B-B14F-4D97-AF65-F5344CB8AC3E}">
        <p14:creationId xmlns:p14="http://schemas.microsoft.com/office/powerpoint/2010/main" val="4110621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2285984" y="620688"/>
            <a:ext cx="4390240" cy="5737245"/>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8317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4294967295"/>
          </p:nvPr>
        </p:nvPicPr>
        <p:blipFill>
          <a:blip r:embed="rId2"/>
          <a:srcRect/>
          <a:stretch>
            <a:fillRect/>
          </a:stretch>
        </p:blipFill>
        <p:spPr bwMode="auto">
          <a:xfrm>
            <a:off x="2143108" y="1071546"/>
            <a:ext cx="4805156" cy="4924335"/>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2862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srcRect/>
          <a:stretch>
            <a:fillRect/>
          </a:stretch>
        </p:blipFill>
        <p:spPr bwMode="auto">
          <a:xfrm>
            <a:off x="571472" y="620688"/>
            <a:ext cx="4389961" cy="5737246"/>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5364" name="Picture 4"/>
          <p:cNvPicPr>
            <a:picLocks noChangeAspect="1" noChangeArrowheads="1"/>
          </p:cNvPicPr>
          <p:nvPr/>
        </p:nvPicPr>
        <p:blipFill>
          <a:blip r:embed="rId3" cstate="print"/>
          <a:srcRect/>
          <a:stretch>
            <a:fillRect/>
          </a:stretch>
        </p:blipFill>
        <p:spPr bwMode="auto">
          <a:xfrm>
            <a:off x="5214942" y="2285992"/>
            <a:ext cx="3448929" cy="275114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9896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594304"/>
            <a:ext cx="4372952" cy="5715016"/>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4644008" y="594390"/>
            <a:ext cx="4427984" cy="5786938"/>
          </a:xfrm>
          <a:prstGeom prst="rect">
            <a:avLst/>
          </a:prstGeom>
          <a:noFill/>
          <a:ln w="9525">
            <a:noFill/>
            <a:miter lim="800000"/>
            <a:headEnd/>
            <a:tailEnd/>
          </a:ln>
          <a:effectLst/>
        </p:spPr>
      </p:pic>
    </p:spTree>
    <p:extLst>
      <p:ext uri="{BB962C8B-B14F-4D97-AF65-F5344CB8AC3E}">
        <p14:creationId xmlns:p14="http://schemas.microsoft.com/office/powerpoint/2010/main" val="1509978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C:\Users\Russkoe slovo\Desktop\RusRod_JPG\RRJ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1203325"/>
            <a:ext cx="3162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C:\Users\Russkoe slovo\Desktop\RusRod_JPG\RRJ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203325"/>
            <a:ext cx="316865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954088" y="5445224"/>
            <a:ext cx="8189912" cy="954087"/>
          </a:xfrm>
          <a:prstGeom prst="rect">
            <a:avLst/>
          </a:prstGeom>
        </p:spPr>
        <p:txBody>
          <a:bodyPr>
            <a:spAutoFit/>
          </a:bodyPr>
          <a:lstStyle/>
          <a:p>
            <a:pPr eaLnBrk="1" hangingPunct="1">
              <a:buFont typeface="Arial" charset="0"/>
              <a:buNone/>
              <a:defRPr/>
            </a:pPr>
            <a:r>
              <a:rPr lang="ru-RU" altLang="ru-RU" sz="2400" b="1" dirty="0">
                <a:solidFill>
                  <a:schemeClr val="accent2">
                    <a:lumMod val="75000"/>
                  </a:schemeClr>
                </a:solidFill>
                <a:latin typeface="+mn-lt"/>
                <a:cs typeface="Arial" charset="0"/>
              </a:rPr>
              <a:t>Авторский коллектив: </a:t>
            </a:r>
            <a:r>
              <a:rPr lang="ru-RU" altLang="ru-RU" sz="2800" b="1" dirty="0">
                <a:solidFill>
                  <a:schemeClr val="accent2">
                    <a:lumMod val="75000"/>
                  </a:schemeClr>
                </a:solidFill>
                <a:latin typeface="+mn-lt"/>
                <a:cs typeface="Arial" charset="0"/>
              </a:rPr>
              <a:t>Т.М. </a:t>
            </a:r>
            <a:r>
              <a:rPr lang="ru-RU" altLang="ru-RU" sz="2800" b="1" dirty="0" err="1">
                <a:solidFill>
                  <a:schemeClr val="accent2">
                    <a:lumMod val="75000"/>
                  </a:schemeClr>
                </a:solidFill>
                <a:latin typeface="+mn-lt"/>
                <a:cs typeface="Arial" charset="0"/>
              </a:rPr>
              <a:t>Воителева</a:t>
            </a:r>
            <a:r>
              <a:rPr lang="ru-RU" altLang="ru-RU" sz="2800" b="1" dirty="0">
                <a:solidFill>
                  <a:schemeClr val="accent2">
                    <a:lumMod val="75000"/>
                  </a:schemeClr>
                </a:solidFill>
                <a:latin typeface="+mn-lt"/>
                <a:cs typeface="Arial" charset="0"/>
              </a:rPr>
              <a:t>, </a:t>
            </a:r>
          </a:p>
          <a:p>
            <a:pPr eaLnBrk="1" hangingPunct="1">
              <a:buFont typeface="Arial" charset="0"/>
              <a:buNone/>
              <a:defRPr/>
            </a:pPr>
            <a:r>
              <a:rPr lang="ru-RU" altLang="ru-RU" sz="2800" b="1" dirty="0">
                <a:solidFill>
                  <a:schemeClr val="accent2">
                    <a:lumMod val="75000"/>
                  </a:schemeClr>
                </a:solidFill>
                <a:latin typeface="+mn-lt"/>
                <a:cs typeface="Arial" charset="0"/>
              </a:rPr>
              <a:t>О.Н. Марченко, Л.Г. Смирнова, И.В. </a:t>
            </a:r>
            <a:r>
              <a:rPr lang="ru-RU" altLang="ru-RU" sz="2800" b="1" dirty="0" err="1">
                <a:solidFill>
                  <a:schemeClr val="accent2">
                    <a:lumMod val="75000"/>
                  </a:schemeClr>
                </a:solidFill>
                <a:latin typeface="+mn-lt"/>
                <a:cs typeface="Arial" charset="0"/>
              </a:rPr>
              <a:t>Шамшин</a:t>
            </a:r>
            <a:r>
              <a:rPr lang="ru-RU" altLang="ru-RU" sz="2800" b="1" dirty="0">
                <a:solidFill>
                  <a:schemeClr val="accent2">
                    <a:lumMod val="75000"/>
                  </a:schemeClr>
                </a:solidFill>
                <a:latin typeface="+mn-lt"/>
                <a:cs typeface="Arial" charset="0"/>
              </a:rPr>
              <a:t>  </a:t>
            </a:r>
          </a:p>
        </p:txBody>
      </p:sp>
    </p:spTree>
    <p:extLst>
      <p:ext uri="{BB962C8B-B14F-4D97-AF65-F5344CB8AC3E}">
        <p14:creationId xmlns:p14="http://schemas.microsoft.com/office/powerpoint/2010/main" val="1874856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53206" y="1000108"/>
            <a:ext cx="5022850" cy="2030413"/>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0" y="3214686"/>
            <a:ext cx="4879975" cy="808037"/>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a:stretch>
            <a:fillRect/>
          </a:stretch>
        </p:blipFill>
        <p:spPr bwMode="auto">
          <a:xfrm>
            <a:off x="39365" y="4214818"/>
            <a:ext cx="4892675" cy="1651000"/>
          </a:xfrm>
          <a:prstGeom prst="rect">
            <a:avLst/>
          </a:prstGeom>
          <a:noFill/>
          <a:ln w="9525">
            <a:noFill/>
            <a:miter lim="800000"/>
            <a:headEnd/>
            <a:tailEnd/>
          </a:ln>
          <a:effectLst/>
        </p:spPr>
      </p:pic>
      <p:pic>
        <p:nvPicPr>
          <p:cNvPr id="22533" name="Picture 5"/>
          <p:cNvPicPr>
            <a:picLocks noChangeAspect="1" noChangeArrowheads="1"/>
          </p:cNvPicPr>
          <p:nvPr/>
        </p:nvPicPr>
        <p:blipFill>
          <a:blip r:embed="rId5"/>
          <a:srcRect/>
          <a:stretch>
            <a:fillRect/>
          </a:stretch>
        </p:blipFill>
        <p:spPr bwMode="auto">
          <a:xfrm>
            <a:off x="4945663" y="1628800"/>
            <a:ext cx="4112293" cy="2746345"/>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3814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93070" y="692696"/>
            <a:ext cx="4234914" cy="4195774"/>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8195" name="Picture 3"/>
          <p:cNvPicPr>
            <a:picLocks noChangeAspect="1" noChangeArrowheads="1"/>
          </p:cNvPicPr>
          <p:nvPr/>
        </p:nvPicPr>
        <p:blipFill>
          <a:blip r:embed="rId3"/>
          <a:srcRect/>
          <a:stretch>
            <a:fillRect/>
          </a:stretch>
        </p:blipFill>
        <p:spPr bwMode="auto">
          <a:xfrm>
            <a:off x="4520132" y="689557"/>
            <a:ext cx="4300340" cy="561976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91740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79512" y="714356"/>
            <a:ext cx="4581525" cy="39243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7171" name="Picture 3"/>
          <p:cNvPicPr>
            <a:picLocks noChangeAspect="1" noChangeArrowheads="1"/>
          </p:cNvPicPr>
          <p:nvPr/>
        </p:nvPicPr>
        <p:blipFill>
          <a:blip r:embed="rId3"/>
          <a:srcRect/>
          <a:stretch>
            <a:fillRect/>
          </a:stretch>
        </p:blipFill>
        <p:spPr bwMode="auto">
          <a:xfrm>
            <a:off x="4211960" y="1772816"/>
            <a:ext cx="4678004" cy="4395784"/>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14886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srcRect/>
          <a:stretch>
            <a:fillRect/>
          </a:stretch>
        </p:blipFill>
        <p:spPr bwMode="auto">
          <a:xfrm>
            <a:off x="428596" y="714356"/>
            <a:ext cx="4109744" cy="1928826"/>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a:srcRect/>
          <a:stretch>
            <a:fillRect/>
          </a:stretch>
        </p:blipFill>
        <p:spPr bwMode="auto">
          <a:xfrm>
            <a:off x="571472" y="2617441"/>
            <a:ext cx="3568480" cy="3750794"/>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a:srcRect/>
          <a:stretch>
            <a:fillRect/>
          </a:stretch>
        </p:blipFill>
        <p:spPr bwMode="auto">
          <a:xfrm>
            <a:off x="4644008" y="690608"/>
            <a:ext cx="4357686" cy="223202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428596" y="1500174"/>
            <a:ext cx="3973255" cy="392909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2"/>
          <p:cNvPicPr>
            <a:picLocks noChangeAspect="1" noChangeArrowheads="1"/>
          </p:cNvPicPr>
          <p:nvPr/>
        </p:nvPicPr>
        <p:blipFill>
          <a:blip r:embed="rId3"/>
          <a:srcRect/>
          <a:stretch>
            <a:fillRect/>
          </a:stretch>
        </p:blipFill>
        <p:spPr bwMode="auto">
          <a:xfrm>
            <a:off x="4500562" y="1500174"/>
            <a:ext cx="4249159" cy="392909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52480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4716016" y="671757"/>
            <a:ext cx="4163479" cy="563756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32771" name="Picture 3"/>
          <p:cNvPicPr>
            <a:picLocks noChangeAspect="1" noChangeArrowheads="1"/>
          </p:cNvPicPr>
          <p:nvPr/>
        </p:nvPicPr>
        <p:blipFill>
          <a:blip r:embed="rId3"/>
          <a:srcRect/>
          <a:stretch>
            <a:fillRect/>
          </a:stretch>
        </p:blipFill>
        <p:spPr bwMode="auto">
          <a:xfrm>
            <a:off x="288032" y="671757"/>
            <a:ext cx="4211960" cy="563756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86440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37914" y="714356"/>
            <a:ext cx="4218062" cy="3429024"/>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1507" name="Picture 3"/>
          <p:cNvPicPr>
            <a:picLocks noChangeAspect="1" noChangeArrowheads="1"/>
          </p:cNvPicPr>
          <p:nvPr/>
        </p:nvPicPr>
        <p:blipFill>
          <a:blip r:embed="rId3"/>
          <a:srcRect/>
          <a:stretch>
            <a:fillRect/>
          </a:stretch>
        </p:blipFill>
        <p:spPr bwMode="auto">
          <a:xfrm>
            <a:off x="4528433" y="3000372"/>
            <a:ext cx="4292039" cy="289243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52968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428596" y="928670"/>
            <a:ext cx="3929090" cy="528641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8435" name="Picture 3"/>
          <p:cNvPicPr>
            <a:picLocks noChangeAspect="1" noChangeArrowheads="1"/>
          </p:cNvPicPr>
          <p:nvPr/>
        </p:nvPicPr>
        <p:blipFill>
          <a:blip r:embed="rId3"/>
          <a:srcRect/>
          <a:stretch>
            <a:fillRect/>
          </a:stretch>
        </p:blipFill>
        <p:spPr bwMode="auto">
          <a:xfrm>
            <a:off x="4707861" y="928671"/>
            <a:ext cx="4044998" cy="5286412"/>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428596" y="857232"/>
            <a:ext cx="4962525" cy="203835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9219" name="Picture 3"/>
          <p:cNvPicPr>
            <a:picLocks noChangeAspect="1" noChangeArrowheads="1"/>
          </p:cNvPicPr>
          <p:nvPr/>
        </p:nvPicPr>
        <p:blipFill>
          <a:blip r:embed="rId3"/>
          <a:srcRect/>
          <a:stretch>
            <a:fillRect/>
          </a:stretch>
        </p:blipFill>
        <p:spPr bwMode="auto">
          <a:xfrm>
            <a:off x="2928926" y="3286124"/>
            <a:ext cx="5343525" cy="21336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527914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57159" y="1144694"/>
            <a:ext cx="3682042" cy="250033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2"/>
          <p:cNvPicPr>
            <a:picLocks noChangeAspect="1" noChangeArrowheads="1"/>
          </p:cNvPicPr>
          <p:nvPr/>
        </p:nvPicPr>
        <p:blipFill>
          <a:blip r:embed="rId3"/>
          <a:srcRect/>
          <a:stretch>
            <a:fillRect/>
          </a:stretch>
        </p:blipFill>
        <p:spPr bwMode="auto">
          <a:xfrm>
            <a:off x="4211960" y="1071546"/>
            <a:ext cx="4818529" cy="1143008"/>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4067944" y="2500306"/>
            <a:ext cx="4935411" cy="1641481"/>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bwMode="auto">
          <a:xfrm>
            <a:off x="4033468" y="4500570"/>
            <a:ext cx="5003028" cy="1855298"/>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a:stretch>
            <a:fillRect/>
          </a:stretch>
        </p:blipFill>
        <p:spPr bwMode="auto">
          <a:xfrm>
            <a:off x="107504" y="3977055"/>
            <a:ext cx="3929122" cy="820097"/>
          </a:xfrm>
          <a:prstGeom prst="rect">
            <a:avLst/>
          </a:prstGeom>
          <a:noFill/>
          <a:ln w="9525">
            <a:noFill/>
            <a:miter lim="800000"/>
            <a:headEnd/>
            <a:tailEnd/>
          </a:ln>
          <a:effectLst/>
        </p:spPr>
      </p:pic>
    </p:spTree>
    <p:extLst>
      <p:ext uri="{BB962C8B-B14F-4D97-AF65-F5344CB8AC3E}">
        <p14:creationId xmlns:p14="http://schemas.microsoft.com/office/powerpoint/2010/main" val="2035852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91264" cy="940966"/>
          </a:xfrm>
        </p:spPr>
        <p:txBody>
          <a:bodyPr>
            <a:normAutofit fontScale="90000"/>
          </a:bodyPr>
          <a:lstStyle/>
          <a:p>
            <a:r>
              <a:rPr lang="ru-RU" dirty="0" smtClean="0">
                <a:solidFill>
                  <a:schemeClr val="accent2">
                    <a:lumMod val="75000"/>
                  </a:schemeClr>
                </a:solidFill>
                <a:cs typeface="Arial" charset="0"/>
              </a:rPr>
              <a:t/>
            </a:r>
            <a:br>
              <a:rPr lang="ru-RU" dirty="0" smtClean="0">
                <a:solidFill>
                  <a:schemeClr val="accent2">
                    <a:lumMod val="75000"/>
                  </a:schemeClr>
                </a:solidFill>
                <a:cs typeface="Arial" charset="0"/>
              </a:rPr>
            </a:br>
            <a:r>
              <a:rPr lang="ru-RU" dirty="0" smtClean="0">
                <a:solidFill>
                  <a:schemeClr val="accent2">
                    <a:lumMod val="75000"/>
                  </a:schemeClr>
                </a:solidFill>
                <a:cs typeface="Arial" charset="0"/>
              </a:rPr>
              <a:t>Основные </a:t>
            </a:r>
            <a:r>
              <a:rPr lang="ru-RU" dirty="0">
                <a:solidFill>
                  <a:schemeClr val="accent2">
                    <a:lumMod val="75000"/>
                  </a:schemeClr>
                </a:solidFill>
                <a:cs typeface="Arial" charset="0"/>
              </a:rPr>
              <a:t>содержательные линии </a:t>
            </a:r>
            <a:br>
              <a:rPr lang="ru-RU" dirty="0">
                <a:solidFill>
                  <a:schemeClr val="accent2">
                    <a:lumMod val="75000"/>
                  </a:schemeClr>
                </a:solidFill>
                <a:cs typeface="Arial" charset="0"/>
              </a:rPr>
            </a:br>
            <a:r>
              <a:rPr lang="ru-RU" dirty="0">
                <a:solidFill>
                  <a:schemeClr val="accent2">
                    <a:lumMod val="75000"/>
                  </a:schemeClr>
                </a:solidFill>
                <a:cs typeface="Arial" charset="0"/>
              </a:rPr>
              <a:t>учебного предмета «Русский родной язык»</a:t>
            </a:r>
            <a:br>
              <a:rPr lang="ru-RU" dirty="0">
                <a:solidFill>
                  <a:schemeClr val="accent2">
                    <a:lumMod val="75000"/>
                  </a:schemeClr>
                </a:solidFill>
                <a:cs typeface="Arial" charset="0"/>
              </a:rPr>
            </a:br>
            <a:endParaRPr lang="ru-RU" dirty="0">
              <a:solidFill>
                <a:schemeClr val="accent2">
                  <a:lumMod val="75000"/>
                </a:schemeClr>
              </a:solidFill>
            </a:endParaRPr>
          </a:p>
        </p:txBody>
      </p:sp>
      <p:sp>
        <p:nvSpPr>
          <p:cNvPr id="3" name="Объект 2"/>
          <p:cNvSpPr>
            <a:spLocks noGrp="1"/>
          </p:cNvSpPr>
          <p:nvPr>
            <p:ph idx="1"/>
          </p:nvPr>
        </p:nvSpPr>
        <p:spPr/>
        <p:txBody>
          <a:bodyPr>
            <a:normAutofit fontScale="92500" lnSpcReduction="10000"/>
          </a:bodyPr>
          <a:lstStyle/>
          <a:p>
            <a:pPr algn="just"/>
            <a:r>
              <a:rPr lang="ru-RU" altLang="ru-RU" b="1" dirty="0"/>
              <a:t>«Язык и культура»</a:t>
            </a:r>
            <a:r>
              <a:rPr lang="ru-RU" altLang="ru-RU" dirty="0"/>
              <a:t>: взаимосвязь языка и истории, языка и материальной и духовной культуры русского народа, овладение культурой межнационального общения.</a:t>
            </a:r>
          </a:p>
          <a:p>
            <a:pPr algn="just"/>
            <a:r>
              <a:rPr lang="ru-RU" altLang="ru-RU" b="1" dirty="0"/>
              <a:t>«Культура речи»</a:t>
            </a:r>
            <a:r>
              <a:rPr lang="ru-RU" altLang="ru-RU" dirty="0"/>
              <a:t>: практическое овладение культурой речи: навыками сознательного и произвольного использования норм русского литературного языка для создания правильной речи и конструирования речевых высказываний в устной и письменной форме.</a:t>
            </a:r>
          </a:p>
          <a:p>
            <a:pPr algn="just"/>
            <a:r>
              <a:rPr lang="ru-RU" altLang="ru-RU" b="1" dirty="0"/>
              <a:t>«Речь. Речевая деятельность. Текст»</a:t>
            </a:r>
            <a:r>
              <a:rPr lang="ru-RU" altLang="ru-RU" dirty="0"/>
              <a:t>: совершенствование видов речевой деятельности в их взаимосвязи и культуры устной и письменной речи.</a:t>
            </a:r>
          </a:p>
        </p:txBody>
      </p:sp>
    </p:spTree>
    <p:extLst>
      <p:ext uri="{BB962C8B-B14F-4D97-AF65-F5344CB8AC3E}">
        <p14:creationId xmlns:p14="http://schemas.microsoft.com/office/powerpoint/2010/main" val="2336794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nvPr>
        </p:nvPicPr>
        <p:blipFill>
          <a:blip r:embed="rId2"/>
          <a:srcRect/>
          <a:stretch>
            <a:fillRect/>
          </a:stretch>
        </p:blipFill>
        <p:spPr bwMode="auto">
          <a:xfrm>
            <a:off x="119257" y="963119"/>
            <a:ext cx="4092703" cy="1601785"/>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552397" y="1020850"/>
            <a:ext cx="3980043" cy="4424374"/>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Прямоугольник 3"/>
          <p:cNvSpPr/>
          <p:nvPr/>
        </p:nvSpPr>
        <p:spPr>
          <a:xfrm>
            <a:off x="107504" y="2924944"/>
            <a:ext cx="3985199" cy="3139321"/>
          </a:xfrm>
          <a:prstGeom prst="rect">
            <a:avLst/>
          </a:prstGeom>
        </p:spPr>
        <p:txBody>
          <a:bodyPr wrap="square">
            <a:spAutoFit/>
          </a:bodyPr>
          <a:lstStyle/>
          <a:p>
            <a:r>
              <a:rPr lang="ru-RU" dirty="0"/>
              <a:t>118. Представьте себя в данных речевых ситуациях. а может, вам уже доводилось в них бывать? как бы вы попросили извинения в этих случаях? 1) Вы наступили на ногу своему другу. 2) Вы задели локтем незнакомого человека. 3) Вы обидели друга. 4) Вы опоздали на урок по неуважительной причине. 5) Вы не пришли на выступление своего друга по уважительной причине.</a:t>
            </a:r>
          </a:p>
        </p:txBody>
      </p:sp>
    </p:spTree>
    <p:extLst>
      <p:ext uri="{BB962C8B-B14F-4D97-AF65-F5344CB8AC3E}">
        <p14:creationId xmlns:p14="http://schemas.microsoft.com/office/powerpoint/2010/main" val="12409729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64145" y="857232"/>
            <a:ext cx="3787775" cy="1360487"/>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3995936" y="928670"/>
            <a:ext cx="5022850" cy="425132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Прямоугольник 2"/>
          <p:cNvSpPr/>
          <p:nvPr/>
        </p:nvSpPr>
        <p:spPr>
          <a:xfrm>
            <a:off x="99641" y="2217719"/>
            <a:ext cx="3680271" cy="3816429"/>
          </a:xfrm>
          <a:prstGeom prst="rect">
            <a:avLst/>
          </a:prstGeom>
        </p:spPr>
        <p:txBody>
          <a:bodyPr wrap="square">
            <a:spAutoFit/>
          </a:bodyPr>
          <a:lstStyle/>
          <a:p>
            <a:r>
              <a:rPr lang="ru-RU" dirty="0"/>
              <a:t>27</a:t>
            </a:r>
            <a:r>
              <a:rPr lang="ru-RU" sz="1600" dirty="0"/>
              <a:t>. Прочитайте современные аббревиатуры. как они расшифровываются? Объедините аббревиатуры в группы в зависимости от их строения и прочтения: 1) буквенные аббревиатуры; 2) звуковые аббревиатуры; 3) сложносокращённые слова; 4) слова, в состав которых входят аббревиатуры (русские или заимствованные); 5) аббревиатуры, созданные на базе отдельных слов (профессионал —  профи). </a:t>
            </a:r>
            <a:endParaRPr lang="ru-RU" sz="1600" dirty="0" smtClean="0"/>
          </a:p>
          <a:p>
            <a:r>
              <a:rPr lang="ru-RU" sz="1600" dirty="0" smtClean="0"/>
              <a:t>Избирком</a:t>
            </a:r>
            <a:r>
              <a:rPr lang="ru-RU" sz="1600" dirty="0"/>
              <a:t>, МЧС, ИТ, </a:t>
            </a:r>
            <a:r>
              <a:rPr lang="ru-RU" sz="1600" dirty="0" err="1"/>
              <a:t>рунет</a:t>
            </a:r>
            <a:r>
              <a:rPr lang="ru-RU" sz="1600" dirty="0"/>
              <a:t>, ЖЖ, ЛС, ОСАГО, ОМОН, инет, МРОТ, админ, SPA-салон, SMS-сообщение, </a:t>
            </a:r>
            <a:r>
              <a:rPr lang="ru-RU" sz="1600" dirty="0" smtClean="0"/>
              <a:t>VIP-персона</a:t>
            </a:r>
            <a:endParaRPr lang="ru-RU" sz="1600" dirty="0"/>
          </a:p>
        </p:txBody>
      </p:sp>
    </p:spTree>
    <p:extLst>
      <p:ext uri="{BB962C8B-B14F-4D97-AF65-F5344CB8AC3E}">
        <p14:creationId xmlns:p14="http://schemas.microsoft.com/office/powerpoint/2010/main" val="24225066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637780" y="1174477"/>
            <a:ext cx="3286148" cy="362267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3315" name="Picture 3"/>
          <p:cNvPicPr>
            <a:picLocks noChangeAspect="1" noChangeArrowheads="1"/>
          </p:cNvPicPr>
          <p:nvPr/>
        </p:nvPicPr>
        <p:blipFill>
          <a:blip r:embed="rId3"/>
          <a:srcRect/>
          <a:stretch>
            <a:fillRect/>
          </a:stretch>
        </p:blipFill>
        <p:spPr bwMode="auto">
          <a:xfrm>
            <a:off x="4429124" y="759261"/>
            <a:ext cx="4081437" cy="5334035"/>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5303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Использованные материалы</a:t>
            </a:r>
            <a:endParaRPr lang="ru-RU" dirty="0"/>
          </a:p>
        </p:txBody>
      </p:sp>
      <p:sp>
        <p:nvSpPr>
          <p:cNvPr id="3" name="Объект 2"/>
          <p:cNvSpPr>
            <a:spLocks noGrp="1"/>
          </p:cNvSpPr>
          <p:nvPr>
            <p:ph idx="1"/>
          </p:nvPr>
        </p:nvSpPr>
        <p:spPr/>
        <p:txBody>
          <a:bodyPr/>
          <a:lstStyle/>
          <a:p>
            <a:r>
              <a:rPr lang="ru-RU" dirty="0" smtClean="0"/>
              <a:t>Учебные пособия по русскому родному языку 5-9 классов. Изд. «Русское слово», 2019.</a:t>
            </a:r>
            <a:endParaRPr lang="ru-RU" dirty="0"/>
          </a:p>
        </p:txBody>
      </p:sp>
    </p:spTree>
    <p:extLst>
      <p:ext uri="{BB962C8B-B14F-4D97-AF65-F5344CB8AC3E}">
        <p14:creationId xmlns:p14="http://schemas.microsoft.com/office/powerpoint/2010/main" val="1493016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dirty="0">
                <a:solidFill>
                  <a:schemeClr val="accent2">
                    <a:lumMod val="75000"/>
                  </a:schemeClr>
                </a:solidFill>
                <a:cs typeface="Arial" charset="0"/>
              </a:rPr>
              <a:t>Раздел 1. Язык и культура</a:t>
            </a:r>
            <a:endParaRPr lang="ru-RU" dirty="0"/>
          </a:p>
        </p:txBody>
      </p:sp>
      <p:sp>
        <p:nvSpPr>
          <p:cNvPr id="3" name="Объект 2"/>
          <p:cNvSpPr>
            <a:spLocks noGrp="1"/>
          </p:cNvSpPr>
          <p:nvPr>
            <p:ph idx="1"/>
          </p:nvPr>
        </p:nvSpPr>
        <p:spPr/>
        <p:txBody>
          <a:bodyPr>
            <a:normAutofit fontScale="85000" lnSpcReduction="10000"/>
          </a:bodyPr>
          <a:lstStyle/>
          <a:p>
            <a:pPr fontAlgn="t"/>
            <a:endParaRPr lang="ru-RU" b="1" dirty="0" smtClean="0"/>
          </a:p>
          <a:p>
            <a:pPr algn="ctr" fontAlgn="t"/>
            <a:r>
              <a:rPr lang="ru-RU" b="1" i="1" dirty="0" smtClean="0"/>
              <a:t>Содержание  </a:t>
            </a:r>
            <a:r>
              <a:rPr lang="ru-RU" b="1" i="1" dirty="0"/>
              <a:t>раздела</a:t>
            </a:r>
            <a:endParaRPr lang="ru-RU" i="1" dirty="0"/>
          </a:p>
          <a:p>
            <a:pPr fontAlgn="t"/>
            <a:r>
              <a:rPr lang="ru-RU" b="1" dirty="0"/>
              <a:t>5 </a:t>
            </a:r>
            <a:r>
              <a:rPr lang="ru-RU" b="1" dirty="0" err="1" smtClean="0"/>
              <a:t>кл</a:t>
            </a:r>
            <a:r>
              <a:rPr lang="ru-RU" dirty="0" smtClean="0"/>
              <a:t>. </a:t>
            </a:r>
            <a:r>
              <a:rPr lang="ru-RU" b="1" dirty="0" smtClean="0"/>
              <a:t>Русский </a:t>
            </a:r>
            <a:r>
              <a:rPr lang="ru-RU" b="1" dirty="0"/>
              <a:t>язык – национальный язык русского народа</a:t>
            </a:r>
            <a:endParaRPr lang="ru-RU" dirty="0"/>
          </a:p>
          <a:p>
            <a:pPr fontAlgn="t"/>
            <a:r>
              <a:rPr lang="ru-RU" b="1" dirty="0" smtClean="0"/>
              <a:t>6 </a:t>
            </a:r>
            <a:r>
              <a:rPr lang="ru-RU" b="1" dirty="0" err="1" smtClean="0"/>
              <a:t>кл</a:t>
            </a:r>
            <a:r>
              <a:rPr lang="ru-RU" b="1" dirty="0" smtClean="0"/>
              <a:t>. </a:t>
            </a:r>
            <a:r>
              <a:rPr lang="ru-RU" dirty="0" smtClean="0"/>
              <a:t> </a:t>
            </a:r>
            <a:r>
              <a:rPr lang="ru-RU" b="1" dirty="0" smtClean="0"/>
              <a:t>Краткая </a:t>
            </a:r>
            <a:r>
              <a:rPr lang="ru-RU" b="1" dirty="0"/>
              <a:t>история русского литературного языка. </a:t>
            </a:r>
            <a:endParaRPr lang="ru-RU" dirty="0"/>
          </a:p>
          <a:p>
            <a:pPr fontAlgn="t"/>
            <a:r>
              <a:rPr lang="ru-RU" b="1" dirty="0" smtClean="0"/>
              <a:t>7 </a:t>
            </a:r>
            <a:r>
              <a:rPr lang="ru-RU" b="1" dirty="0" err="1" smtClean="0"/>
              <a:t>кл</a:t>
            </a:r>
            <a:r>
              <a:rPr lang="ru-RU" b="1" dirty="0" smtClean="0"/>
              <a:t>.</a:t>
            </a:r>
            <a:r>
              <a:rPr lang="ru-RU" dirty="0" smtClean="0"/>
              <a:t> </a:t>
            </a:r>
            <a:r>
              <a:rPr lang="ru-RU" b="1" dirty="0" smtClean="0"/>
              <a:t>Русский </a:t>
            </a:r>
            <a:r>
              <a:rPr lang="ru-RU" b="1" dirty="0"/>
              <a:t>язык как развивающееся явление. Связь исторического развития языка с историей общества. </a:t>
            </a:r>
            <a:endParaRPr lang="ru-RU" dirty="0"/>
          </a:p>
          <a:p>
            <a:pPr fontAlgn="t"/>
            <a:r>
              <a:rPr lang="ru-RU" b="1" dirty="0" smtClean="0"/>
              <a:t>8 </a:t>
            </a:r>
            <a:r>
              <a:rPr lang="ru-RU" b="1" dirty="0" err="1" smtClean="0"/>
              <a:t>кл</a:t>
            </a:r>
            <a:r>
              <a:rPr lang="ru-RU" b="1" dirty="0" smtClean="0"/>
              <a:t>. Собственно </a:t>
            </a:r>
            <a:r>
              <a:rPr lang="ru-RU" b="1" dirty="0"/>
              <a:t>русские слова как база и основной источник развития лексики русского литературного языка</a:t>
            </a:r>
            <a:endParaRPr lang="ru-RU" dirty="0"/>
          </a:p>
          <a:p>
            <a:pPr fontAlgn="t"/>
            <a:r>
              <a:rPr lang="ru-RU" b="1" dirty="0" smtClean="0"/>
              <a:t>9 </a:t>
            </a:r>
            <a:r>
              <a:rPr lang="ru-RU" b="1" dirty="0" err="1" smtClean="0"/>
              <a:t>кл</a:t>
            </a:r>
            <a:r>
              <a:rPr lang="ru-RU" b="1" dirty="0" smtClean="0"/>
              <a:t>. Русский </a:t>
            </a:r>
            <a:r>
              <a:rPr lang="ru-RU" b="1" dirty="0"/>
              <a:t>язык как зеркало национальной культуры и истории народа (обобщение). Развитие языка как объективный процесс. </a:t>
            </a:r>
            <a:endParaRPr lang="ru-RU" dirty="0"/>
          </a:p>
          <a:p>
            <a:endParaRPr lang="ru-RU" dirty="0"/>
          </a:p>
        </p:txBody>
      </p:sp>
    </p:spTree>
    <p:extLst>
      <p:ext uri="{BB962C8B-B14F-4D97-AF65-F5344CB8AC3E}">
        <p14:creationId xmlns:p14="http://schemas.microsoft.com/office/powerpoint/2010/main" val="2741351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dirty="0">
                <a:solidFill>
                  <a:schemeClr val="accent2">
                    <a:lumMod val="75000"/>
                  </a:schemeClr>
                </a:solidFill>
                <a:cs typeface="Arial" charset="0"/>
              </a:rPr>
              <a:t>Раздел 2. Культура речи</a:t>
            </a:r>
            <a:endParaRPr lang="ru-RU" dirty="0"/>
          </a:p>
        </p:txBody>
      </p:sp>
      <p:sp>
        <p:nvSpPr>
          <p:cNvPr id="3" name="Объект 2"/>
          <p:cNvSpPr>
            <a:spLocks noGrp="1"/>
          </p:cNvSpPr>
          <p:nvPr>
            <p:ph idx="1"/>
          </p:nvPr>
        </p:nvSpPr>
        <p:spPr/>
        <p:txBody>
          <a:bodyPr/>
          <a:lstStyle/>
          <a:p>
            <a:pPr algn="ctr" fontAlgn="t"/>
            <a:r>
              <a:rPr lang="ru-RU" b="1" dirty="0" smtClean="0"/>
              <a:t>  </a:t>
            </a:r>
            <a:r>
              <a:rPr lang="ru-RU" b="1" i="1" dirty="0" smtClean="0"/>
              <a:t>Содержание раздела</a:t>
            </a:r>
            <a:endParaRPr lang="ru-RU" i="1" dirty="0"/>
          </a:p>
          <a:p>
            <a:pPr algn="ctr" fontAlgn="t"/>
            <a:r>
              <a:rPr lang="ru-RU" b="1" dirty="0"/>
              <a:t>Основные нормы современного русского литературного языка:  орфоэпические,      лексические, грамматические. </a:t>
            </a:r>
            <a:endParaRPr lang="ru-RU" b="1" dirty="0" smtClean="0"/>
          </a:p>
          <a:p>
            <a:pPr algn="ctr" fontAlgn="t"/>
            <a:r>
              <a:rPr lang="ru-RU" b="1" dirty="0" smtClean="0"/>
              <a:t>Речевой </a:t>
            </a:r>
            <a:r>
              <a:rPr lang="ru-RU" b="1" dirty="0"/>
              <a:t>этикет.</a:t>
            </a:r>
            <a:endParaRPr lang="ru-RU" dirty="0"/>
          </a:p>
          <a:p>
            <a:endParaRPr lang="ru-RU" dirty="0"/>
          </a:p>
        </p:txBody>
      </p:sp>
    </p:spTree>
    <p:extLst>
      <p:ext uri="{BB962C8B-B14F-4D97-AF65-F5344CB8AC3E}">
        <p14:creationId xmlns:p14="http://schemas.microsoft.com/office/powerpoint/2010/main" val="3859742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dirty="0">
                <a:solidFill>
                  <a:schemeClr val="accent2">
                    <a:lumMod val="75000"/>
                  </a:schemeClr>
                </a:solidFill>
                <a:cs typeface="Arial" charset="0"/>
              </a:rPr>
              <a:t>Раздел 3. Речь. Речевая деятельность. Текст</a:t>
            </a:r>
            <a:endParaRPr lang="ru-RU" dirty="0"/>
          </a:p>
        </p:txBody>
      </p:sp>
      <p:sp>
        <p:nvSpPr>
          <p:cNvPr id="3" name="Объект 2"/>
          <p:cNvSpPr>
            <a:spLocks noGrp="1"/>
          </p:cNvSpPr>
          <p:nvPr>
            <p:ph idx="1"/>
          </p:nvPr>
        </p:nvSpPr>
        <p:spPr/>
        <p:txBody>
          <a:bodyPr/>
          <a:lstStyle/>
          <a:p>
            <a:pPr algn="ctr"/>
            <a:r>
              <a:rPr lang="ru-RU" b="1" i="1" dirty="0" smtClean="0"/>
              <a:t>Содержание раздела</a:t>
            </a:r>
          </a:p>
          <a:p>
            <a:pPr algn="ctr"/>
            <a:r>
              <a:rPr lang="ru-RU" b="1" dirty="0"/>
              <a:t>Язык и речь. Виды речевой деятельности. </a:t>
            </a:r>
          </a:p>
          <a:p>
            <a:pPr algn="ctr"/>
            <a:r>
              <a:rPr lang="ru-RU" b="1" dirty="0"/>
              <a:t>Текст как единица языка и речи. </a:t>
            </a:r>
          </a:p>
          <a:p>
            <a:pPr algn="ctr"/>
            <a:r>
              <a:rPr lang="ru-RU" b="1" dirty="0"/>
              <a:t>Функциональные разновидности языка.</a:t>
            </a:r>
          </a:p>
          <a:p>
            <a:pPr algn="ctr"/>
            <a:endParaRPr lang="ru-RU" dirty="0"/>
          </a:p>
        </p:txBody>
      </p:sp>
    </p:spTree>
    <p:extLst>
      <p:ext uri="{BB962C8B-B14F-4D97-AF65-F5344CB8AC3E}">
        <p14:creationId xmlns:p14="http://schemas.microsoft.com/office/powerpoint/2010/main" val="771344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dirty="0" smtClean="0">
                <a:solidFill>
                  <a:schemeClr val="accent2">
                    <a:lumMod val="75000"/>
                  </a:schemeClr>
                </a:solidFill>
                <a:cs typeface="Arial" charset="0"/>
              </a:rPr>
              <a:t>Русский родной язык (5-9 классы)</a:t>
            </a:r>
            <a:endParaRPr lang="ru-RU" dirty="0"/>
          </a:p>
        </p:txBody>
      </p:sp>
      <p:sp>
        <p:nvSpPr>
          <p:cNvPr id="3" name="Объект 2"/>
          <p:cNvSpPr>
            <a:spLocks noGrp="1"/>
          </p:cNvSpPr>
          <p:nvPr>
            <p:ph idx="1"/>
          </p:nvPr>
        </p:nvSpPr>
        <p:spPr>
          <a:xfrm>
            <a:off x="611560" y="1906322"/>
            <a:ext cx="8229600" cy="4525963"/>
          </a:xfrm>
        </p:spPr>
        <p:txBody>
          <a:bodyPr/>
          <a:lstStyle/>
          <a:p>
            <a:r>
              <a:rPr lang="ru-RU" altLang="ru-RU" sz="2400" b="1" i="1" dirty="0">
                <a:solidFill>
                  <a:srgbClr val="500000"/>
                </a:solidFill>
                <a:latin typeface="Arial" panose="020B0604020202020204" pitchFamily="34" charset="0"/>
                <a:cs typeface="Arial" panose="020B0604020202020204" pitchFamily="34" charset="0"/>
              </a:rPr>
              <a:t>Рубрики </a:t>
            </a:r>
            <a:r>
              <a:rPr lang="ru-RU" altLang="ru-RU" sz="2400" b="1" i="1" dirty="0" smtClean="0">
                <a:solidFill>
                  <a:srgbClr val="500000"/>
                </a:solidFill>
                <a:latin typeface="Arial" panose="020B0604020202020204" pitchFamily="34" charset="0"/>
                <a:cs typeface="Arial" panose="020B0604020202020204" pitchFamily="34" charset="0"/>
              </a:rPr>
              <a:t>учебника               </a:t>
            </a:r>
          </a:p>
          <a:p>
            <a:r>
              <a:rPr lang="ru-RU" altLang="ru-RU" sz="2000" b="1" dirty="0" smtClean="0">
                <a:latin typeface="Arial" panose="020B0604020202020204" pitchFamily="34" charset="0"/>
                <a:cs typeface="Arial" panose="020B0604020202020204" pitchFamily="34" charset="0"/>
              </a:rPr>
              <a:t>Русь Великая                               </a:t>
            </a:r>
            <a:endParaRPr lang="ru-RU" altLang="ru-RU" sz="2000" b="1" dirty="0">
              <a:latin typeface="Arial" panose="020B0604020202020204" pitchFamily="34" charset="0"/>
              <a:cs typeface="Arial" panose="020B0604020202020204" pitchFamily="34" charset="0"/>
            </a:endParaRPr>
          </a:p>
          <a:p>
            <a:r>
              <a:rPr lang="ru-RU" altLang="ru-RU" sz="2000" b="1" dirty="0">
                <a:latin typeface="Arial" panose="020B0604020202020204" pitchFamily="34" charset="0"/>
                <a:cs typeface="Arial" panose="020B0604020202020204" pitchFamily="34" charset="0"/>
              </a:rPr>
              <a:t>Великие </a:t>
            </a:r>
            <a:r>
              <a:rPr lang="ru-RU" altLang="ru-RU" sz="2000" b="1" dirty="0" smtClean="0">
                <a:latin typeface="Arial" panose="020B0604020202020204" pitchFamily="34" charset="0"/>
                <a:cs typeface="Arial" panose="020B0604020202020204" pitchFamily="34" charset="0"/>
              </a:rPr>
              <a:t>имена</a:t>
            </a:r>
            <a:endParaRPr lang="ru-RU" altLang="ru-RU" sz="2000" b="1" dirty="0">
              <a:latin typeface="Arial" panose="020B0604020202020204" pitchFamily="34" charset="0"/>
              <a:cs typeface="Arial" panose="020B0604020202020204" pitchFamily="34" charset="0"/>
            </a:endParaRPr>
          </a:p>
          <a:p>
            <a:r>
              <a:rPr lang="ru-RU" altLang="ru-RU" sz="2000" b="1" dirty="0">
                <a:latin typeface="Arial" panose="020B0604020202020204" pitchFamily="34" charset="0"/>
                <a:cs typeface="Arial" panose="020B0604020202020204" pitchFamily="34" charset="0"/>
              </a:rPr>
              <a:t>Русские города</a:t>
            </a:r>
            <a:endParaRPr lang="ru-RU" altLang="ru-RU" sz="2000" b="1" dirty="0">
              <a:solidFill>
                <a:schemeClr val="accent2">
                  <a:lumMod val="75000"/>
                </a:schemeClr>
              </a:solidFill>
              <a:latin typeface="Arial" panose="020B0604020202020204" pitchFamily="34" charset="0"/>
              <a:cs typeface="Arial" panose="020B0604020202020204" pitchFamily="34" charset="0"/>
            </a:endParaRPr>
          </a:p>
          <a:p>
            <a:r>
              <a:rPr lang="ru-RU" altLang="ru-RU" sz="2000" b="1" dirty="0">
                <a:latin typeface="Arial" panose="020B0604020202020204" pitchFamily="34" charset="0"/>
                <a:cs typeface="Arial" panose="020B0604020202020204" pitchFamily="34" charset="0"/>
              </a:rPr>
              <a:t>Говорим </a:t>
            </a:r>
            <a:r>
              <a:rPr lang="ru-RU" altLang="ru-RU" sz="2000" b="1" dirty="0" smtClean="0">
                <a:latin typeface="Arial" panose="020B0604020202020204" pitchFamily="34" charset="0"/>
                <a:cs typeface="Arial" panose="020B0604020202020204" pitchFamily="34" charset="0"/>
              </a:rPr>
              <a:t>правильно</a:t>
            </a:r>
            <a:endParaRPr lang="ru-RU" altLang="ru-RU" sz="2000" b="1" dirty="0">
              <a:latin typeface="Arial" panose="020B0604020202020204" pitchFamily="34" charset="0"/>
              <a:cs typeface="Arial" panose="020B0604020202020204" pitchFamily="34" charset="0"/>
            </a:endParaRPr>
          </a:p>
          <a:p>
            <a:r>
              <a:rPr lang="ru-RU" altLang="ru-RU" sz="2000" b="1" dirty="0">
                <a:latin typeface="Arial" panose="020B0604020202020204" pitchFamily="34" charset="0"/>
                <a:cs typeface="Arial" panose="020B0604020202020204" pitchFamily="34" charset="0"/>
              </a:rPr>
              <a:t>Диалог культур</a:t>
            </a:r>
          </a:p>
          <a:p>
            <a:r>
              <a:rPr lang="ru-RU" altLang="ru-RU" sz="2000" b="1" dirty="0">
                <a:latin typeface="Arial" panose="020B0604020202020204" pitchFamily="34" charset="0"/>
                <a:cs typeface="Arial" panose="020B0604020202020204" pitchFamily="34" charset="0"/>
              </a:rPr>
              <a:t>Проверяем грамотность</a:t>
            </a:r>
          </a:p>
          <a:p>
            <a:r>
              <a:rPr lang="ru-RU" altLang="ru-RU" sz="2000" b="1" dirty="0">
                <a:latin typeface="Arial" panose="020B0604020202020204" pitchFamily="34" charset="0"/>
                <a:cs typeface="Arial" panose="020B0604020202020204" pitchFamily="34" charset="0"/>
              </a:rPr>
              <a:t>Знаете ли вы, </a:t>
            </a:r>
            <a:r>
              <a:rPr lang="ru-RU" altLang="ru-RU" sz="2000" b="1" dirty="0" smtClean="0">
                <a:latin typeface="Arial" panose="020B0604020202020204" pitchFamily="34" charset="0"/>
                <a:cs typeface="Arial" panose="020B0604020202020204" pitchFamily="34" charset="0"/>
              </a:rPr>
              <a:t>что…</a:t>
            </a:r>
          </a:p>
          <a:p>
            <a:endParaRPr lang="ru-RU" altLang="ru-RU" sz="2000" b="1" dirty="0">
              <a:latin typeface="Arial" panose="020B0604020202020204" pitchFamily="34" charset="0"/>
              <a:cs typeface="Arial" panose="020B0604020202020204" pitchFamily="34" charset="0"/>
            </a:endParaRPr>
          </a:p>
        </p:txBody>
      </p:sp>
      <p:pic>
        <p:nvPicPr>
          <p:cNvPr id="4" name="Объект 3"/>
          <p:cNvPicPr>
            <a:picLocks noChangeAspect="1"/>
          </p:cNvPicPr>
          <p:nvPr/>
        </p:nvPicPr>
        <p:blipFill rotWithShape="1">
          <a:blip r:embed="rId2"/>
          <a:srcRect l="24162" t="35303" r="42282" b="43382"/>
          <a:stretch/>
        </p:blipFill>
        <p:spPr>
          <a:xfrm>
            <a:off x="4139953" y="2132856"/>
            <a:ext cx="4676244" cy="2376264"/>
          </a:xfrm>
          <a:prstGeom prst="rect">
            <a:avLst/>
          </a:prstGeom>
        </p:spPr>
      </p:pic>
    </p:spTree>
    <p:extLst>
      <p:ext uri="{BB962C8B-B14F-4D97-AF65-F5344CB8AC3E}">
        <p14:creationId xmlns:p14="http://schemas.microsoft.com/office/powerpoint/2010/main" val="327566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11738"/>
            <a:ext cx="4472181" cy="549160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620688"/>
            <a:ext cx="4248845" cy="231725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157" y="2937940"/>
            <a:ext cx="4083050" cy="26527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l="12927" t="4332" r="10609" b="2702"/>
          <a:stretch>
            <a:fillRect/>
          </a:stretch>
        </p:blipFill>
        <p:spPr bwMode="auto">
          <a:xfrm>
            <a:off x="7884368" y="5388329"/>
            <a:ext cx="1259632" cy="143589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342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Презентация5</Template>
  <TotalTime>819</TotalTime>
  <Words>584</Words>
  <Application>Microsoft Office PowerPoint</Application>
  <PresentationFormat>Экран (4:3)</PresentationFormat>
  <Paragraphs>48</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Презентация5</vt:lpstr>
      <vt:lpstr>Русский родной язык</vt:lpstr>
      <vt:lpstr>Презентация PowerPoint</vt:lpstr>
      <vt:lpstr>Презентация PowerPoint</vt:lpstr>
      <vt:lpstr> Основные содержательные линии  учебного предмета «Русский родной язык» </vt:lpstr>
      <vt:lpstr>Раздел 1. Язык и культура</vt:lpstr>
      <vt:lpstr>Раздел 2. Культура речи</vt:lpstr>
      <vt:lpstr>Раздел 3. Речь. Речевая деятельность. Текст</vt:lpstr>
      <vt:lpstr>Русский родной язык (5-9 классы)</vt:lpstr>
      <vt:lpstr>Презентация PowerPoint</vt:lpstr>
      <vt:lpstr>    «Родной язык есть неистощимая сокровищница всего духовного  бытия человеческого»            (Ф. И. Буслаев)</vt:lpstr>
      <vt:lpstr>Презентация PowerPoint</vt:lpstr>
      <vt:lpstr>       Рассмотрите иллюстрацию Веры Павловой к книге Е. Левкиевской «Русские праздники». Составьте рассказ по этой иллюстрации, подготовив план, сформулировав тему и основную мысль вашего текста.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Использованные материалы</vt:lpstr>
    </vt:vector>
  </TitlesOfParts>
  <Company>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Naum Soloveychik</dc:creator>
  <cp:lastModifiedBy>Елена Кудрявцева</cp:lastModifiedBy>
  <cp:revision>50</cp:revision>
  <dcterms:created xsi:type="dcterms:W3CDTF">2016-05-25T17:40:02Z</dcterms:created>
  <dcterms:modified xsi:type="dcterms:W3CDTF">2019-11-15T08:29:13Z</dcterms:modified>
</cp:coreProperties>
</file>