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96" r:id="rId7"/>
    <p:sldId id="298" r:id="rId8"/>
    <p:sldId id="299" r:id="rId9"/>
    <p:sldId id="263" r:id="rId10"/>
    <p:sldId id="282" r:id="rId11"/>
    <p:sldId id="283" r:id="rId12"/>
    <p:sldId id="284" r:id="rId13"/>
    <p:sldId id="289" r:id="rId14"/>
    <p:sldId id="285" r:id="rId15"/>
    <p:sldId id="286" r:id="rId16"/>
    <p:sldId id="287" r:id="rId17"/>
    <p:sldId id="288" r:id="rId18"/>
    <p:sldId id="290" r:id="rId19"/>
    <p:sldId id="271" r:id="rId20"/>
    <p:sldId id="291" r:id="rId21"/>
    <p:sldId id="300" r:id="rId22"/>
    <p:sldId id="301" r:id="rId23"/>
    <p:sldId id="292" r:id="rId24"/>
    <p:sldId id="293" r:id="rId25"/>
    <p:sldId id="276" r:id="rId26"/>
    <p:sldId id="295" r:id="rId27"/>
    <p:sldId id="274" r:id="rId28"/>
    <p:sldId id="275" r:id="rId29"/>
    <p:sldId id="279" r:id="rId30"/>
    <p:sldId id="280" r:id="rId31"/>
    <p:sldId id="281" r:id="rId32"/>
    <p:sldId id="278" r:id="rId33"/>
    <p:sldId id="303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3" autoAdjust="0"/>
    <p:restoredTop sz="94660"/>
  </p:normalViewPr>
  <p:slideViewPr>
    <p:cSldViewPr snapToGrid="0">
      <p:cViewPr varScale="1">
        <p:scale>
          <a:sx n="92" d="100"/>
          <a:sy n="92" d="100"/>
        </p:scale>
        <p:origin x="4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403B9-2D0C-4BAC-91D0-C927EFD6C067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A6C24-6F0B-46F6-9E92-59F955613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20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27651" name="Заметки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7652" name="Номер слайда 3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42950" indent="-28575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430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6002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057400" indent="-228600">
              <a:lnSpc>
                <a:spcPct val="118000"/>
              </a:lnSpc>
              <a:spcBef>
                <a:spcPct val="30000"/>
              </a:spcBef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514600" indent="-228600" defTabSz="820738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971800" indent="-228600" defTabSz="820738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429000" indent="-228600" defTabSz="820738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886200" indent="-228600" defTabSz="820738" eaLnBrk="0" fontAlgn="base" hangingPunct="0">
              <a:lnSpc>
                <a:spcPct val="118000"/>
              </a:lnSpc>
              <a:spcBef>
                <a:spcPct val="3000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fld id="{B7421DE4-36EC-4908-BD53-F7BA121A7BFD}" type="slidenum">
              <a:rPr lang="ru-RU" altLang="ru-RU"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pPr algn="ctr" eaLnBrk="1">
                <a:lnSpc>
                  <a:spcPct val="100000"/>
                </a:lnSpc>
                <a:spcBef>
                  <a:spcPct val="0"/>
                </a:spcBef>
              </a:pPr>
              <a:t>29</a:t>
            </a:fld>
            <a:endParaRPr lang="ru-RU" altLang="ru-RU" sz="5000">
              <a:solidFill>
                <a:srgbClr val="000000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761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836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805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92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FB1A-2C7B-4829-9497-7FD259C3A655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DAA3-DAAC-48A2-9CB5-ABFD8CAA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86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FB1A-2C7B-4829-9497-7FD259C3A655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DAA3-DAAC-48A2-9CB5-ABFD8CAA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30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FB1A-2C7B-4829-9497-7FD259C3A655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DAA3-DAAC-48A2-9CB5-ABFD8CAA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808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"/>
          <p:cNvSpPr/>
          <p:nvPr/>
        </p:nvSpPr>
        <p:spPr>
          <a:xfrm>
            <a:off x="-39074" y="-42439"/>
            <a:ext cx="6306668" cy="7034706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1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19874" y="2155927"/>
            <a:ext cx="4606668" cy="154610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5277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447597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Линия"/>
          <p:cNvSpPr/>
          <p:nvPr/>
        </p:nvSpPr>
        <p:spPr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1" name="Линия"/>
          <p:cNvSpPr/>
          <p:nvPr/>
        </p:nvSpPr>
        <p:spPr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2" name="Линия"/>
          <p:cNvSpPr/>
          <p:nvPr/>
        </p:nvSpPr>
        <p:spPr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3" name="Линия"/>
          <p:cNvSpPr/>
          <p:nvPr/>
        </p:nvSpPr>
        <p:spPr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24" name="Прямоугольник"/>
          <p:cNvSpPr/>
          <p:nvPr/>
        </p:nvSpPr>
        <p:spPr>
          <a:xfrm>
            <a:off x="-1390" y="-5954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 sz="1600"/>
          </a:p>
        </p:txBody>
      </p:sp>
      <p:sp>
        <p:nvSpPr>
          <p:cNvPr id="25" name="Прямоугольник"/>
          <p:cNvSpPr/>
          <p:nvPr/>
        </p:nvSpPr>
        <p:spPr>
          <a:xfrm>
            <a:off x="-1389" y="6546820"/>
            <a:ext cx="12194779" cy="317470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26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39743" r="39743" b="36077"/>
          <a:stretch>
            <a:fillRect/>
          </a:stretch>
        </p:blipFill>
        <p:spPr>
          <a:xfrm>
            <a:off x="11386743" y="476085"/>
            <a:ext cx="523745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3112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FB1A-2C7B-4829-9497-7FD259C3A655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DAA3-DAAC-48A2-9CB5-ABFD8CAA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92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FB1A-2C7B-4829-9497-7FD259C3A655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DAA3-DAAC-48A2-9CB5-ABFD8CAA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2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FB1A-2C7B-4829-9497-7FD259C3A655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DAA3-DAAC-48A2-9CB5-ABFD8CAA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058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FB1A-2C7B-4829-9497-7FD259C3A655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DAA3-DAAC-48A2-9CB5-ABFD8CAA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FB1A-2C7B-4829-9497-7FD259C3A655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DAA3-DAAC-48A2-9CB5-ABFD8CAA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4085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FB1A-2C7B-4829-9497-7FD259C3A655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DAA3-DAAC-48A2-9CB5-ABFD8CAA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747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FB1A-2C7B-4829-9497-7FD259C3A655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DAA3-DAAC-48A2-9CB5-ABFD8CAA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95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0FB1A-2C7B-4829-9497-7FD259C3A655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6DAA3-DAAC-48A2-9CB5-ABFD8CAA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222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0FB1A-2C7B-4829-9497-7FD259C3A655}" type="datetimeFigureOut">
              <a:rPr lang="ru-RU" smtClean="0"/>
              <a:t>21.11.2019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6DAA3-DAAC-48A2-9CB5-ABFD8CAADB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68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JPG"/><Relationship Id="rId5" Type="http://schemas.openxmlformats.org/officeDocument/2006/relationships/image" Target="../media/image89.jpeg"/><Relationship Id="rId4" Type="http://schemas.openxmlformats.org/officeDocument/2006/relationships/image" Target="../media/image8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106.gi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7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elenasotem@yandex.ru" TargetMode="Externa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rcRect l="40204" r="40204" b="39182"/>
          <a:stretch>
            <a:fillRect/>
          </a:stretch>
        </p:blipFill>
        <p:spPr>
          <a:xfrm>
            <a:off x="4940735" y="4303131"/>
            <a:ext cx="1267629" cy="1320773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Предложения по  инструментам реализации  стратегии"/>
          <p:cNvSpPr txBox="1"/>
          <p:nvPr/>
        </p:nvSpPr>
        <p:spPr>
          <a:xfrm>
            <a:off x="553620" y="1346698"/>
            <a:ext cx="5117166" cy="204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ru-RU" sz="3200" b="1" dirty="0" smtClean="0"/>
              <a:t>Особенности обучения лексике в начальной школе по новому УМК    </a:t>
            </a:r>
          </a:p>
          <a:p>
            <a:pPr>
              <a:defRPr sz="6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ru-RU" sz="3200" b="1" dirty="0"/>
              <a:t> </a:t>
            </a:r>
            <a:r>
              <a:rPr lang="ru-RU" sz="3200" b="1" dirty="0" smtClean="0"/>
              <a:t>        «Сферы»</a:t>
            </a:r>
            <a:endParaRPr sz="3200" b="1" dirty="0"/>
          </a:p>
        </p:txBody>
      </p:sp>
      <p:sp>
        <p:nvSpPr>
          <p:cNvPr id="526" name="Подготовил: Сухов Никита…"/>
          <p:cNvSpPr txBox="1"/>
          <p:nvPr/>
        </p:nvSpPr>
        <p:spPr>
          <a:xfrm>
            <a:off x="415741" y="5234260"/>
            <a:ext cx="72200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2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sz="12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4555959"/>
            <a:ext cx="62244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Смирнова Елена Юрьевна,</a:t>
            </a:r>
          </a:p>
          <a:p>
            <a:pPr algn="r"/>
            <a:r>
              <a:rPr lang="ru-RU" altLang="ru-RU" b="1" i="1" dirty="0">
                <a:solidFill>
                  <a:schemeClr val="bg1"/>
                </a:solidFill>
                <a:latin typeface="Trebuchet MS" panose="020B0603020202020204" pitchFamily="34" charset="0"/>
              </a:rPr>
              <a:t>Учитель английского языка высшей категории, Заслуженный учитель РФ, Почётный работник общего образования РФ, лауреат «Гранта Москвы» в области наук и технологий в сфере образования</a:t>
            </a:r>
          </a:p>
          <a:p>
            <a:pPr algn="r"/>
            <a:endParaRPr lang="ru-RU" altLang="ru-RU" b="1" i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492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4824" y="307942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9 тематических циклов </a:t>
            </a: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(3 класс)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" y="506799"/>
            <a:ext cx="2884540" cy="3715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75" y="1114979"/>
            <a:ext cx="2842231" cy="3714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048" y="1720588"/>
            <a:ext cx="2676614" cy="34731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04" y="891308"/>
            <a:ext cx="2642976" cy="35129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663" y="1503898"/>
            <a:ext cx="2826358" cy="3743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97" y="2434274"/>
            <a:ext cx="3051563" cy="3940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90" y="2103791"/>
            <a:ext cx="2739473" cy="3537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046" y="1503898"/>
            <a:ext cx="2657919" cy="3460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817" y="2753469"/>
            <a:ext cx="2839506" cy="3629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74801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4305" y="339479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9 тематических циклов </a:t>
            </a: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(4 класс)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11" y="643569"/>
            <a:ext cx="2629830" cy="3429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56" y="1327483"/>
            <a:ext cx="2534506" cy="33958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455" y="2169853"/>
            <a:ext cx="2514779" cy="32590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02" y="957384"/>
            <a:ext cx="2762012" cy="3576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50" y="2813087"/>
            <a:ext cx="2611202" cy="3459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715" y="1456721"/>
            <a:ext cx="2762290" cy="35807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59" y="2258778"/>
            <a:ext cx="2710120" cy="3557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401" y="2975588"/>
            <a:ext cx="2681978" cy="3456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966" y="1456721"/>
            <a:ext cx="3192253" cy="40204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6731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4305" y="339479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Введение лексики (2 класс)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8" y="1008784"/>
            <a:ext cx="5248275" cy="2190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6" y="3579587"/>
            <a:ext cx="4814638" cy="2695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561" y="1298864"/>
            <a:ext cx="5865436" cy="161059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71"/>
          <a:stretch/>
        </p:blipFill>
        <p:spPr>
          <a:xfrm>
            <a:off x="6431461" y="4112909"/>
            <a:ext cx="4788163" cy="162887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5819011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4305" y="339479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Введение лексики (2 класс)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0" y="3865033"/>
            <a:ext cx="5203808" cy="2508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0" y="1074563"/>
            <a:ext cx="5139421" cy="2529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25" y="1498748"/>
            <a:ext cx="5120630" cy="1677823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652" y="4386097"/>
            <a:ext cx="4371975" cy="146685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5352858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4305" y="339479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Введение лексики (3 класс)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2" y="1284139"/>
            <a:ext cx="6020239" cy="1966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71" y="3587331"/>
            <a:ext cx="5791042" cy="2458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77" y="2267494"/>
            <a:ext cx="5459310" cy="2566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51744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4305" y="339479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Введение лексики (4 класс)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1" y="1220034"/>
            <a:ext cx="5451559" cy="2324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" y="4033741"/>
            <a:ext cx="5574153" cy="1853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96" y="1271385"/>
            <a:ext cx="5348583" cy="2189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46" y="4033741"/>
            <a:ext cx="5479233" cy="2148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39518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4305" y="339479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Тренировка  лексики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97" y="947659"/>
            <a:ext cx="5860086" cy="321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92" y="2090921"/>
            <a:ext cx="5791199" cy="3663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81" y="4572000"/>
            <a:ext cx="5645918" cy="162818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2109396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4305" y="339479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Тренировка  лексики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87" y="1015553"/>
            <a:ext cx="5359066" cy="2250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087" y="1543744"/>
            <a:ext cx="4862513" cy="378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48" y="3437900"/>
            <a:ext cx="4336131" cy="2967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9249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4305" y="339479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Отработка  лексики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471" y="1217823"/>
            <a:ext cx="5318028" cy="4565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5"/>
          <a:stretch/>
        </p:blipFill>
        <p:spPr>
          <a:xfrm>
            <a:off x="322117" y="1217823"/>
            <a:ext cx="5324383" cy="21903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4" y="3678382"/>
            <a:ext cx="4769427" cy="249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493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760" b="-1"/>
          <a:stretch/>
        </p:blipFill>
        <p:spPr>
          <a:xfrm>
            <a:off x="575781" y="1061958"/>
            <a:ext cx="4318337" cy="5222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97496" y="381041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Отработка  лексики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91" y="1266207"/>
            <a:ext cx="4714009" cy="1588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554" y="3208372"/>
            <a:ext cx="3603035" cy="307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2871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0884" y="517175"/>
            <a:ext cx="65154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Линия УМК «Сферы» (базовый уровень)</a:t>
            </a:r>
            <a:endParaRPr lang="ru-RU" altLang="ru-RU" sz="24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20" y="978840"/>
            <a:ext cx="1767994" cy="231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375" y="2179433"/>
            <a:ext cx="1733290" cy="2339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3503" y="3541437"/>
            <a:ext cx="1761115" cy="2300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170" y="852997"/>
            <a:ext cx="2677562" cy="3162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9415" y="1785202"/>
            <a:ext cx="1841747" cy="2430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553" y="2445911"/>
            <a:ext cx="1761779" cy="2303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9973" y="3140261"/>
            <a:ext cx="1709999" cy="2277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2090" y="3597760"/>
            <a:ext cx="1940604" cy="2532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3678" y="951008"/>
            <a:ext cx="1763296" cy="2371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14273" y="2660275"/>
            <a:ext cx="1767145" cy="2314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54132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7496" y="381041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Повторение и закрепление  лексики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04"/>
          <a:stretch/>
        </p:blipFill>
        <p:spPr>
          <a:xfrm>
            <a:off x="72151" y="1876247"/>
            <a:ext cx="3545714" cy="3166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383" y="1101189"/>
            <a:ext cx="3624498" cy="4716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984" y="1592352"/>
            <a:ext cx="4486826" cy="1967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90"/>
          <a:stretch/>
        </p:blipFill>
        <p:spPr>
          <a:xfrm>
            <a:off x="7864917" y="4002089"/>
            <a:ext cx="3914959" cy="158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42621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7496" y="381041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Повторение и закрепление  лексики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1" y="1020598"/>
            <a:ext cx="4963930" cy="3503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" r="3459" b="6464"/>
          <a:stretch/>
        </p:blipFill>
        <p:spPr>
          <a:xfrm>
            <a:off x="2473036" y="4555165"/>
            <a:ext cx="6109854" cy="1804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289" y="1020598"/>
            <a:ext cx="5535443" cy="349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6763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7496" y="381041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Повторение и закрепление  лексики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47" y="1063666"/>
            <a:ext cx="4631972" cy="3071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74" y="1099742"/>
            <a:ext cx="5020427" cy="3034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07" y="4396789"/>
            <a:ext cx="5154576" cy="1958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89169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7496" y="381041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Развивающие упражнения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3" y="1140994"/>
            <a:ext cx="48768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93" y="1140994"/>
            <a:ext cx="4895850" cy="2752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6"/>
          <a:stretch/>
        </p:blipFill>
        <p:spPr>
          <a:xfrm>
            <a:off x="2844215" y="4045492"/>
            <a:ext cx="4867275" cy="2447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6536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7496" y="381041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Развивающие упражнения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3" y="1620746"/>
            <a:ext cx="6056146" cy="3661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951" y="1098829"/>
            <a:ext cx="3152775" cy="235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2" y="3561113"/>
            <a:ext cx="5254814" cy="2895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61765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5221" t="16850" r="7231" b="33515"/>
          <a:stretch/>
        </p:blipFill>
        <p:spPr>
          <a:xfrm>
            <a:off x="104682" y="842742"/>
            <a:ext cx="3496236" cy="3024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4975" t="65766" r="5854"/>
          <a:stretch/>
        </p:blipFill>
        <p:spPr>
          <a:xfrm>
            <a:off x="3702096" y="1206285"/>
            <a:ext cx="4585448" cy="2662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23" y="1101111"/>
            <a:ext cx="3698593" cy="3739237"/>
          </a:xfrm>
          <a:prstGeom prst="rect">
            <a:avLst/>
          </a:prstGeom>
        </p:spPr>
      </p:pic>
      <p:pic>
        <p:nvPicPr>
          <p:cNvPr id="6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"/>
          <a:stretch/>
        </p:blipFill>
        <p:spPr bwMode="auto">
          <a:xfrm>
            <a:off x="1480213" y="2961382"/>
            <a:ext cx="3815911" cy="3385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892" y="4089813"/>
            <a:ext cx="4771423" cy="219942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486947" y="377462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Проектная деятельность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48465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80198" y="372797"/>
            <a:ext cx="2597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000" b="1" dirty="0">
                <a:latin typeface="Trebuchet MS" panose="020B0603020202020204" pitchFamily="34" charset="0"/>
                <a:cs typeface="Arial" panose="020B0604020202020204" pitchFamily="34" charset="0"/>
              </a:rPr>
              <a:t>Удобная навигация</a:t>
            </a:r>
            <a:endParaRPr lang="ru-RU" altLang="ru-RU" sz="2000" b="1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41" y="919523"/>
            <a:ext cx="5190811" cy="346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654478" y="5357363"/>
            <a:ext cx="2623530" cy="467461"/>
          </a:xfrm>
          <a:prstGeom prst="roundRect">
            <a:avLst/>
          </a:prstGeom>
          <a:gradFill>
            <a:gsLst>
              <a:gs pos="91000">
                <a:schemeClr val="accent1">
                  <a:lumMod val="20000"/>
                  <a:lumOff val="80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537" b="1" dirty="0" err="1">
                <a:solidFill>
                  <a:schemeClr val="tx2">
                    <a:lumMod val="75000"/>
                  </a:schemeClr>
                </a:solidFill>
              </a:rPr>
              <a:t>Аудирование</a:t>
            </a:r>
            <a:endParaRPr lang="ru-RU" sz="2537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595334" y="936325"/>
            <a:ext cx="3175852" cy="992454"/>
          </a:xfrm>
          <a:prstGeom prst="roundRect">
            <a:avLst/>
          </a:prstGeom>
          <a:gradFill>
            <a:gsLst>
              <a:gs pos="91000">
                <a:schemeClr val="accent1">
                  <a:lumMod val="20000"/>
                  <a:lumOff val="80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265" b="1" dirty="0">
                <a:solidFill>
                  <a:schemeClr val="tx2">
                    <a:lumMod val="75000"/>
                  </a:schemeClr>
                </a:solidFill>
              </a:rPr>
              <a:t>Задание на развитие </a:t>
            </a:r>
            <a:r>
              <a:rPr lang="ru-RU" sz="2265" b="1" dirty="0" err="1">
                <a:solidFill>
                  <a:schemeClr val="tx2">
                    <a:lumMod val="75000"/>
                  </a:schemeClr>
                </a:solidFill>
              </a:rPr>
              <a:t>межпредметных</a:t>
            </a:r>
            <a:r>
              <a:rPr lang="ru-RU" sz="2265" b="1" dirty="0">
                <a:solidFill>
                  <a:schemeClr val="tx2">
                    <a:lumMod val="75000"/>
                  </a:schemeClr>
                </a:solidFill>
              </a:rPr>
              <a:t> связей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69441" y="4627633"/>
            <a:ext cx="3467836" cy="384036"/>
          </a:xfrm>
          <a:prstGeom prst="roundRect">
            <a:avLst/>
          </a:prstGeom>
          <a:gradFill>
            <a:gsLst>
              <a:gs pos="91000">
                <a:schemeClr val="accent1">
                  <a:lumMod val="20000"/>
                  <a:lumOff val="80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537" b="1" dirty="0">
                <a:solidFill>
                  <a:schemeClr val="tx2">
                    <a:lumMod val="75000"/>
                  </a:schemeClr>
                </a:solidFill>
              </a:rPr>
              <a:t>Работа в группах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34" y="2814047"/>
            <a:ext cx="5226725" cy="3470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8626952" y="2044608"/>
            <a:ext cx="3398794" cy="663075"/>
          </a:xfrm>
          <a:prstGeom prst="roundRect">
            <a:avLst/>
          </a:prstGeom>
          <a:gradFill>
            <a:gsLst>
              <a:gs pos="91000">
                <a:schemeClr val="accent1">
                  <a:lumMod val="20000"/>
                  <a:lumOff val="80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537" b="1" dirty="0">
                <a:solidFill>
                  <a:schemeClr val="tx2">
                    <a:lumMod val="75000"/>
                  </a:schemeClr>
                </a:solidFill>
              </a:rPr>
              <a:t>Поиск информации в Интернете</a:t>
            </a:r>
          </a:p>
        </p:txBody>
      </p:sp>
      <p:cxnSp>
        <p:nvCxnSpPr>
          <p:cNvPr id="18" name="Прямая со стрелкой 17"/>
          <p:cNvCxnSpPr>
            <a:stCxn id="7" idx="1"/>
          </p:cNvCxnSpPr>
          <p:nvPr/>
        </p:nvCxnSpPr>
        <p:spPr>
          <a:xfrm flipH="1" flipV="1">
            <a:off x="4980198" y="1402773"/>
            <a:ext cx="615136" cy="2977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9060873" y="2652472"/>
            <a:ext cx="2628900" cy="26157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2223655" y="3823855"/>
            <a:ext cx="883227" cy="8555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4166755" y="4385421"/>
            <a:ext cx="2026227" cy="9866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3335482" y="3229549"/>
            <a:ext cx="831273" cy="2142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4210833" y="4679374"/>
            <a:ext cx="4560353" cy="6927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кругленный прямоугольник 28"/>
          <p:cNvSpPr/>
          <p:nvPr/>
        </p:nvSpPr>
        <p:spPr>
          <a:xfrm>
            <a:off x="2223655" y="6044667"/>
            <a:ext cx="3467836" cy="384036"/>
          </a:xfrm>
          <a:prstGeom prst="roundRect">
            <a:avLst/>
          </a:prstGeom>
          <a:gradFill>
            <a:gsLst>
              <a:gs pos="91000">
                <a:schemeClr val="accent1">
                  <a:lumMod val="20000"/>
                  <a:lumOff val="80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537" b="1" dirty="0">
                <a:solidFill>
                  <a:schemeClr val="tx2">
                    <a:lumMod val="75000"/>
                  </a:schemeClr>
                </a:solidFill>
              </a:rPr>
              <a:t>Работа в </a:t>
            </a:r>
            <a:r>
              <a:rPr lang="ru-RU" sz="2537" b="1" dirty="0" smtClean="0">
                <a:solidFill>
                  <a:schemeClr val="tx2">
                    <a:lumMod val="75000"/>
                  </a:schemeClr>
                </a:solidFill>
              </a:rPr>
              <a:t>парах</a:t>
            </a:r>
            <a:endParaRPr lang="ru-RU" sz="2537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 flipV="1">
            <a:off x="5413420" y="4898450"/>
            <a:ext cx="779562" cy="11516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1428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05301" y="463188"/>
            <a:ext cx="6024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Дополнительное занятие (2, 3 классы)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503" y="943550"/>
            <a:ext cx="3958309" cy="531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7504" y="924853"/>
            <a:ext cx="3915159" cy="5329045"/>
          </a:xfrm>
          <a:prstGeom prst="rect">
            <a:avLst/>
          </a:prstGeom>
          <a:noFill/>
          <a:ln>
            <a:noFill/>
          </a:ln>
          <a:effectLst>
            <a:outerShdw blurRad="279400" dist="38100" dir="2700000" sx="101000" sy="101000" algn="t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8233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96851" y="400597"/>
            <a:ext cx="5370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Проверочное занятие</a:t>
            </a:r>
            <a:r>
              <a:rPr lang="en-US" alt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 (Checkpoint)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039" y="1012591"/>
            <a:ext cx="3857625" cy="521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31" y="1012591"/>
            <a:ext cx="3906529" cy="516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409841" y="3884243"/>
            <a:ext cx="3757325" cy="550148"/>
          </a:xfrm>
          <a:prstGeom prst="roundRect">
            <a:avLst/>
          </a:prstGeom>
          <a:gradFill>
            <a:gsLst>
              <a:gs pos="91000">
                <a:schemeClr val="accent1">
                  <a:lumMod val="20000"/>
                  <a:lumOff val="80000"/>
                </a:schemeClr>
              </a:gs>
              <a:gs pos="37000">
                <a:schemeClr val="accent5">
                  <a:lumMod val="40000"/>
                  <a:lumOff val="6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537" b="1" dirty="0">
                <a:solidFill>
                  <a:schemeClr val="tx2">
                    <a:lumMod val="75000"/>
                  </a:schemeClr>
                </a:solidFill>
              </a:rPr>
              <a:t>Рубрика для рефлексии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386564" y="4434391"/>
            <a:ext cx="606788" cy="623536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7283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/>
          </p:cNvPr>
          <p:cNvSpPr/>
          <p:nvPr/>
        </p:nvSpPr>
        <p:spPr>
          <a:xfrm>
            <a:off x="77260" y="350838"/>
            <a:ext cx="6888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10766">
              <a:defRPr/>
            </a:pPr>
            <a:r>
              <a:rPr lang="en-US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YOUTUBE</a:t>
            </a:r>
            <a:r>
              <a:rPr 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: Просвещение Иностранные языки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9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0" y="1682750"/>
            <a:ext cx="3836194" cy="383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/>
          </p:cNvPr>
          <p:cNvPicPr>
            <a:picLocks noChangeAspect="1"/>
          </p:cNvPicPr>
          <p:nvPr/>
        </p:nvPicPr>
        <p:blipFill rotWithShape="1">
          <a:blip r:embed="rId4"/>
          <a:srcRect l="12789" t="12287" r="1621" b="7305"/>
          <a:stretch/>
        </p:blipFill>
        <p:spPr>
          <a:xfrm>
            <a:off x="1114477" y="962273"/>
            <a:ext cx="5262563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1" name="Picture 2" descr="Картинки по запросу youtube логотип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3" y="220663"/>
            <a:ext cx="1840707" cy="1183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41" y="3893343"/>
            <a:ext cx="3234531" cy="226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58" y="4022178"/>
            <a:ext cx="4499128" cy="212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655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4"/>
          <p:cNvSpPr>
            <a:spLocks noChangeArrowheads="1"/>
          </p:cNvSpPr>
          <p:nvPr/>
        </p:nvSpPr>
        <p:spPr bwMode="auto">
          <a:xfrm>
            <a:off x="1649772" y="569479"/>
            <a:ext cx="8881743" cy="57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alt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«Сферы» в новом Федеральном перечне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091046" y="1454202"/>
          <a:ext cx="9590810" cy="4666042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1882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193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50761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756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0574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u="none" strike="noStrike" dirty="0">
                          <a:effectLst/>
                        </a:rPr>
                        <a:t>Порядковый номер учебника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>
                    <a:solidFill>
                      <a:srgbClr val="D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u="none" strike="noStrike" dirty="0">
                          <a:effectLst/>
                        </a:rPr>
                        <a:t>Автор/авторский коллектив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>
                    <a:solidFill>
                      <a:srgbClr val="D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u="none" strike="noStrike" dirty="0">
                          <a:effectLst/>
                        </a:rPr>
                        <a:t>Наименование учебника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>
                    <a:solidFill>
                      <a:srgbClr val="DDECE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u="none" strike="noStrike" dirty="0">
                          <a:effectLst/>
                        </a:rPr>
                        <a:t>Класс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>
                    <a:solidFill>
                      <a:srgbClr val="DDECE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1.1.2.1.1.1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Э. </a:t>
                      </a:r>
                      <a:r>
                        <a:rPr lang="ru-RU" sz="1300" u="none" strike="noStrike" dirty="0" err="1">
                          <a:effectLst/>
                        </a:rPr>
                        <a:t>Хайн</a:t>
                      </a:r>
                      <a:r>
                        <a:rPr lang="ru-RU" sz="1300" u="none" strike="noStrike" dirty="0">
                          <a:effectLst/>
                        </a:rPr>
                        <a:t>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2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1.1.2.1.1.2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Э. </a:t>
                      </a:r>
                      <a:r>
                        <a:rPr lang="ru-RU" sz="1300" u="none" strike="noStrike" dirty="0" err="1">
                          <a:effectLst/>
                        </a:rPr>
                        <a:t>Хайн</a:t>
                      </a:r>
                      <a:r>
                        <a:rPr lang="ru-RU" sz="1300" u="none" strike="noStrike" dirty="0">
                          <a:effectLst/>
                        </a:rPr>
                        <a:t>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Английский язык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3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1.1.2.1.1.3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Э. </a:t>
                      </a:r>
                      <a:r>
                        <a:rPr lang="ru-RU" sz="1300" u="none" strike="noStrike" dirty="0" err="1">
                          <a:effectLst/>
                        </a:rPr>
                        <a:t>Хайн</a:t>
                      </a:r>
                      <a:r>
                        <a:rPr lang="ru-RU" sz="1300" u="none" strike="noStrike" dirty="0">
                          <a:effectLst/>
                        </a:rPr>
                        <a:t>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>
                          <a:effectLst/>
                        </a:rPr>
                        <a:t>4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1.2.2.1.1.1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С. Абби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1.2.2.1.1.2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С. Абби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1.2.2.1.1.3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С. Абби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7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1.2.2.1.1.4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С. Абби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724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1.2.2.1.1.5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Б. </a:t>
                      </a:r>
                      <a:r>
                        <a:rPr lang="ru-RU" sz="1300" u="none" strike="noStrike" dirty="0" err="1">
                          <a:effectLst/>
                        </a:rPr>
                        <a:t>Дерков-Диссельбек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69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1.3.2.1.1.1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С. Абби и др.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Английский язык (базовый уровень)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10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7240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 dirty="0">
                          <a:effectLst/>
                        </a:rPr>
                        <a:t>1.3.2.1.1.2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</a:rPr>
                        <a:t>Алексеев А.А., Смирнова Е.Ю., Б. </a:t>
                      </a:r>
                      <a:r>
                        <a:rPr lang="ru-RU" sz="1300" u="none" strike="noStrike" dirty="0" err="1">
                          <a:effectLst/>
                        </a:rPr>
                        <a:t>Дерков-Диссельбек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u="none" strike="noStrike">
                          <a:effectLst/>
                        </a:rPr>
                        <a:t>Английский язык (базовый уровень)</a:t>
                      </a:r>
                      <a:endParaRPr lang="ru-RU" sz="13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effectLst/>
                        </a:rPr>
                        <a:t>11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864" marR="4864" marT="4863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20777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Инструменты реализации стратегии">
            <a:extLst/>
          </p:cNvPr>
          <p:cNvSpPr txBox="1"/>
          <p:nvPr/>
        </p:nvSpPr>
        <p:spPr>
          <a:xfrm>
            <a:off x="83344" y="367816"/>
            <a:ext cx="9040991" cy="431976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square" lIns="31019" tIns="31019" rIns="31019" bIns="310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410766">
              <a:spcBef>
                <a:spcPts val="601"/>
              </a:spcBef>
              <a:buClr>
                <a:schemeClr val="accent2"/>
              </a:buClr>
              <a:buSzPct val="85000"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Онлайн-журнал «Просвещение. Иностранные языки»</a:t>
            </a:r>
          </a:p>
        </p:txBody>
      </p:sp>
      <p:pic>
        <p:nvPicPr>
          <p:cNvPr id="25603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094" y="1299369"/>
            <a:ext cx="4310063" cy="431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Прямоугольник 6"/>
          <p:cNvSpPr>
            <a:spLocks noChangeArrowheads="1"/>
          </p:cNvSpPr>
          <p:nvPr/>
        </p:nvSpPr>
        <p:spPr bwMode="auto">
          <a:xfrm>
            <a:off x="7083189" y="5339557"/>
            <a:ext cx="5091587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742950" indent="-28575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1430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6002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057400" indent="-228600"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25146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29718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34290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3886200" indent="-228600" defTabSz="820738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algn="ctr" eaLnBrk="1"/>
            <a:r>
              <a:rPr lang="ru-RU" altLang="ru-RU" sz="3500" b="1" dirty="0">
                <a:latin typeface="Trebuchet MS" panose="020B0603020202020204" pitchFamily="34" charset="0"/>
              </a:rPr>
              <a:t>http://iyazyki.prosv.ru/</a:t>
            </a:r>
          </a:p>
        </p:txBody>
      </p:sp>
      <p:sp>
        <p:nvSpPr>
          <p:cNvPr id="15" name="TextBox 14"/>
          <p:cNvSpPr txBox="1"/>
          <p:nvPr/>
        </p:nvSpPr>
        <p:spPr bwMode="auto">
          <a:xfrm>
            <a:off x="389467" y="1745408"/>
            <a:ext cx="1126090" cy="14138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35719" tIns="35719" rIns="35719" bIns="35719" spcCol="38100" anchor="ctr">
            <a:spAutoFit/>
          </a:bodyPr>
          <a:lstStyle/>
          <a:p>
            <a:pPr algn="ctr" defTabSz="410766">
              <a:defRPr/>
            </a:pPr>
            <a:endParaRPr lang="ru-RU" sz="450" dirty="0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13F965CE-5F2B-45F3-9F65-08E9DD1705F5}"/>
              </a:ext>
            </a:extLst>
          </p:cNvPr>
          <p:cNvGrpSpPr/>
          <p:nvPr/>
        </p:nvGrpSpPr>
        <p:grpSpPr>
          <a:xfrm>
            <a:off x="235405" y="1035303"/>
            <a:ext cx="6822620" cy="4425697"/>
            <a:chOff x="235405" y="1035303"/>
            <a:chExt cx="6822620" cy="4425697"/>
          </a:xfrm>
        </p:grpSpPr>
        <p:grpSp>
          <p:nvGrpSpPr>
            <p:cNvPr id="25608" name="Группа 13"/>
            <p:cNvGrpSpPr>
              <a:grpSpLocks/>
            </p:cNvGrpSpPr>
            <p:nvPr/>
          </p:nvGrpSpPr>
          <p:grpSpPr bwMode="auto">
            <a:xfrm>
              <a:off x="3692329" y="1041400"/>
              <a:ext cx="3365696" cy="4419600"/>
              <a:chOff x="7384521" y="2082800"/>
              <a:chExt cx="6731252" cy="8839200"/>
            </a:xfrm>
          </p:grpSpPr>
          <p:pic>
            <p:nvPicPr>
              <p:cNvPr id="25611" name="Рисунок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08" t="13129" r="49907" b="4732"/>
              <a:stretch>
                <a:fillRect/>
              </a:stretch>
            </p:blipFill>
            <p:spPr bwMode="auto">
              <a:xfrm>
                <a:off x="7384521" y="2082800"/>
                <a:ext cx="6731252" cy="8839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2" name="Рисунок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97496" y="4741332"/>
                <a:ext cx="2011328" cy="2631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3" name="Picture 6" descr="http://catalog.prosv.ru/images/big/5cf8e3e9-2be6-11e7-affc-0050569c7d18.jp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30546" y="4741332"/>
                <a:ext cx="1960129" cy="26313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614" name="Рисунок 2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29331" y="4742657"/>
                <a:ext cx="1957788" cy="2630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TextBox 20"/>
            <p:cNvSpPr txBox="1"/>
            <p:nvPr/>
          </p:nvSpPr>
          <p:spPr bwMode="auto">
            <a:xfrm>
              <a:off x="3748818" y="1745408"/>
              <a:ext cx="1126090" cy="141385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35719" tIns="35719" rIns="35719" bIns="35719" spcCol="38100" anchor="ctr">
              <a:spAutoFit/>
            </a:bodyPr>
            <a:lstStyle/>
            <a:p>
              <a:pPr algn="ctr" defTabSz="410766">
                <a:defRPr/>
              </a:pPr>
              <a:endParaRPr lang="ru-RU" sz="450" dirty="0"/>
            </a:p>
          </p:txBody>
        </p:sp>
        <p:pic>
          <p:nvPicPr>
            <p:cNvPr id="2" name="Рисунок 1">
              <a:extLst>
                <a:ext uri="{FF2B5EF4-FFF2-40B4-BE49-F238E27FC236}">
                  <a16:creationId xmlns="" xmlns:a16="http://schemas.microsoft.com/office/drawing/2014/main" id="{EE2CA6B5-7E5C-4BCC-90C8-08D71D499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405" y="1035303"/>
              <a:ext cx="3250978" cy="4419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34710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Инструменты реализации стратегии">
            <a:extLst/>
          </p:cNvPr>
          <p:cNvSpPr txBox="1"/>
          <p:nvPr/>
        </p:nvSpPr>
        <p:spPr>
          <a:xfrm>
            <a:off x="132505" y="465040"/>
            <a:ext cx="7782719" cy="878252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31019" tIns="31019" rIns="31019" bIns="310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410766">
              <a:spcBef>
                <a:spcPts val="601"/>
              </a:spcBef>
              <a:buClr>
                <a:schemeClr val="accent2"/>
              </a:buClr>
              <a:buSzPct val="85000"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Бесплатные образцы учебников «Сферы»</a:t>
            </a:r>
            <a:endParaRPr lang="en-US" altLang="ru-RU" sz="2400" b="1" dirty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410766">
              <a:spcBef>
                <a:spcPts val="601"/>
              </a:spcBef>
              <a:buClr>
                <a:schemeClr val="accent2"/>
              </a:buClr>
              <a:buSzPct val="85000"/>
              <a:defRPr/>
            </a:pPr>
            <a:r>
              <a:rPr lang="en-US" altLang="ru-RU" sz="2400" b="1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altLang="ru-RU" sz="2400" b="1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содержание + один тематический цикл)</a:t>
            </a:r>
            <a:endParaRPr lang="en-US" altLang="ru-RU" sz="2400" b="1" dirty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http://qrcoder.ru/code/?https%3A%2F%2Fwww.prosv.ru%2Fumk%2Fpage%2Fenglish-spheres.719.html&amp;10&amp;0">
            <a:extLst>
              <a:ext uri="{FF2B5EF4-FFF2-40B4-BE49-F238E27FC236}">
                <a16:creationId xmlns="" xmlns:a16="http://schemas.microsoft.com/office/drawing/2014/main" id="{C9FBC0FB-CDFE-4CDF-9438-0896E394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30" y="1415393"/>
            <a:ext cx="4537126" cy="453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18F55685-CFBA-4102-8A70-8D44E8A3CDDB}"/>
              </a:ext>
            </a:extLst>
          </p:cNvPr>
          <p:cNvSpPr/>
          <p:nvPr/>
        </p:nvSpPr>
        <p:spPr>
          <a:xfrm>
            <a:off x="269282" y="5932566"/>
            <a:ext cx="71615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rebuchet MS" panose="020B0603020202020204" pitchFamily="34" charset="0"/>
                <a:sym typeface="Helvetica Light"/>
              </a:rPr>
              <a:t>https://www.prosv.ru/umk/page/english-spheres.719.html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594D6FB-81BE-475C-81F4-59033DDC4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198" y="2566731"/>
            <a:ext cx="1164096" cy="152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E4EFDCB-98B6-4409-81E5-D4B0C350B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130" y="3752839"/>
            <a:ext cx="1141246" cy="154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5A6727F-1E15-44F7-AAF7-FED3C21EF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000" y="4356912"/>
            <a:ext cx="1159567" cy="151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3">
            <a:extLst>
              <a:ext uri="{FF2B5EF4-FFF2-40B4-BE49-F238E27FC236}">
                <a16:creationId xmlns="" xmlns:a16="http://schemas.microsoft.com/office/drawing/2014/main" id="{2257A717-E41E-41DB-AFA8-31FB7054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86" y="1808982"/>
            <a:ext cx="1762981" cy="20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7E138A5-5CE9-424C-BC29-151E37354A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4341" y="2491157"/>
            <a:ext cx="1212657" cy="160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37AE01A-66F7-4598-A998-B2B5C404BB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6164" y="3108573"/>
            <a:ext cx="1160004" cy="151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1AB5D4C-5F08-40F2-AB29-8A1C8DAE0B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19897" y="3793838"/>
            <a:ext cx="1125911" cy="149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D558A140-D9D5-4D5F-8E43-4F048686C7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9067" y="4402424"/>
            <a:ext cx="1277748" cy="1667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68E9397D-45A6-4D63-89C4-EB8D002E89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1065" y="1162937"/>
            <a:ext cx="1161003" cy="156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280ED25B-4C1F-4E7A-8CF4-8113535B92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10752" y="1962427"/>
            <a:ext cx="1163537" cy="152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81137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Инструменты реализации стратегии">
            <a:extLst/>
          </p:cNvPr>
          <p:cNvSpPr txBox="1"/>
          <p:nvPr/>
        </p:nvSpPr>
        <p:spPr>
          <a:xfrm>
            <a:off x="132505" y="688178"/>
            <a:ext cx="7782719" cy="431976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31019" tIns="31019" rIns="31019" bIns="31019" anchor="ctr">
            <a:spAutoFit/>
          </a:bodyPr>
          <a:lstStyle>
            <a:lvl1pPr algn="l">
              <a:defRPr sz="4800">
                <a:solidFill>
                  <a:srgbClr val="294891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410766">
              <a:spcBef>
                <a:spcPts val="601"/>
              </a:spcBef>
              <a:buClr>
                <a:schemeClr val="accent2"/>
              </a:buClr>
              <a:buSzPct val="85000"/>
              <a:defRPr/>
            </a:pPr>
            <a:r>
              <a:rPr lang="ru-RU" altLang="ru-RU" sz="2400" b="1" dirty="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Arial" panose="020B0604020202020204" pitchFamily="34" charset="0"/>
              </a:rPr>
              <a:t>Сайт УМК «Сферы»</a:t>
            </a:r>
            <a:endParaRPr lang="en-US" altLang="ru-RU" sz="2400" b="1" dirty="0">
              <a:solidFill>
                <a:schemeClr val="tx1"/>
              </a:solidFill>
              <a:latin typeface="Trebuchet MS" panose="020B0603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594D6FB-81BE-475C-81F4-59033DDC4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198" y="2566731"/>
            <a:ext cx="1164096" cy="1524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E4EFDCB-98B6-4409-81E5-D4B0C350B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130" y="3752839"/>
            <a:ext cx="1141246" cy="154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5A6727F-1E15-44F7-AAF7-FED3C21EF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00" y="4356912"/>
            <a:ext cx="1159567" cy="1514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3">
            <a:extLst>
              <a:ext uri="{FF2B5EF4-FFF2-40B4-BE49-F238E27FC236}">
                <a16:creationId xmlns="" xmlns:a16="http://schemas.microsoft.com/office/drawing/2014/main" id="{2257A717-E41E-41DB-AFA8-31FB70544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86" y="1808982"/>
            <a:ext cx="1762981" cy="208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67E138A5-5CE9-424C-BC29-151E37354A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4341" y="2491157"/>
            <a:ext cx="1212657" cy="1600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B37AE01A-66F7-4598-A998-B2B5C404BB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6164" y="3108573"/>
            <a:ext cx="1160004" cy="151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1AB5D4C-5F08-40F2-AB29-8A1C8DAE0B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9897" y="3793838"/>
            <a:ext cx="1125911" cy="149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D558A140-D9D5-4D5F-8E43-4F048686C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59067" y="4402424"/>
            <a:ext cx="1277748" cy="1667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68E9397D-45A6-4D63-89C4-EB8D002E89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1065" y="1162937"/>
            <a:ext cx="1161003" cy="156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280ED25B-4C1F-4E7A-8CF4-8113535B92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10752" y="1962427"/>
            <a:ext cx="1163537" cy="1523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132EE7D3-03E6-4204-975C-EED669D6258B}"/>
              </a:ext>
            </a:extLst>
          </p:cNvPr>
          <p:cNvSpPr/>
          <p:nvPr/>
        </p:nvSpPr>
        <p:spPr>
          <a:xfrm>
            <a:off x="359099" y="5874558"/>
            <a:ext cx="59544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latin typeface="Trebuchet MS" panose="020B0603020202020204" pitchFamily="34" charset="0"/>
              </a:rPr>
              <a:t>https://www.prosv.ru/umk/english-spheres.html</a:t>
            </a:r>
          </a:p>
        </p:txBody>
      </p:sp>
      <p:pic>
        <p:nvPicPr>
          <p:cNvPr id="2050" name="Picture 2" descr="http://qrcoder.ru/code/?https%3A%2F%2Fwww.prosv.ru%2Fumk%2Fenglish-spheres.html&amp;10&amp;0">
            <a:extLst>
              <a:ext uri="{FF2B5EF4-FFF2-40B4-BE49-F238E27FC236}">
                <a16:creationId xmlns="" xmlns:a16="http://schemas.microsoft.com/office/drawing/2014/main" id="{31D162CF-FB2D-49D9-A983-DDEB6929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93" y="1392744"/>
            <a:ext cx="4540743" cy="454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5030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197427" y="1319645"/>
            <a:ext cx="11103999" cy="14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ru-RU" altLang="ru-RU" sz="3200" dirty="0">
                <a:solidFill>
                  <a:srgbClr val="294690"/>
                </a:solidFill>
                <a:latin typeface="Trebuchet MS" panose="020B0603020202020204" pitchFamily="34" charset="0"/>
              </a:rPr>
              <a:t>Смирнова Елена Юрьевна (автор) </a:t>
            </a:r>
            <a:r>
              <a:rPr lang="ru-RU" altLang="ru-RU" sz="2800" dirty="0">
                <a:solidFill>
                  <a:srgbClr val="294690"/>
                </a:solidFill>
                <a:latin typeface="Trebuchet MS" panose="020B0603020202020204" pitchFamily="34" charset="0"/>
              </a:rPr>
              <a:t>– </a:t>
            </a:r>
            <a:r>
              <a:rPr lang="en-US" altLang="ru-RU" sz="2800" dirty="0">
                <a:solidFill>
                  <a:srgbClr val="294690"/>
                </a:solidFill>
                <a:latin typeface="Trebuchet MS" panose="020B0603020202020204" pitchFamily="34" charset="0"/>
                <a:hlinkClick r:id="rId2"/>
              </a:rPr>
              <a:t>elenasotem@yandex.ru</a:t>
            </a:r>
            <a:endParaRPr lang="en-US" altLang="ru-RU" sz="2800" dirty="0">
              <a:solidFill>
                <a:srgbClr val="294690"/>
              </a:solidFill>
              <a:latin typeface="Trebuchet MS" panose="020B0603020202020204" pitchFamily="34" charset="0"/>
            </a:endParaRPr>
          </a:p>
          <a:p>
            <a:endParaRPr lang="en-US" altLang="ru-RU" sz="2265" dirty="0">
              <a:solidFill>
                <a:srgbClr val="294690"/>
              </a:solidFill>
              <a:latin typeface="Trebuchet MS" panose="020B0603020202020204" pitchFamily="34" charset="0"/>
            </a:endParaRPr>
          </a:p>
          <a:p>
            <a:r>
              <a:rPr lang="ru-RU" altLang="ru-RU" sz="3200" dirty="0" err="1" smtClean="0">
                <a:solidFill>
                  <a:srgbClr val="294690"/>
                </a:solidFill>
                <a:latin typeface="Trebuchet MS" panose="020B0603020202020204" pitchFamily="34" charset="0"/>
              </a:rPr>
              <a:t>Звонарёва</a:t>
            </a:r>
            <a:r>
              <a:rPr lang="ru-RU" altLang="ru-RU" sz="3200" dirty="0" smtClean="0">
                <a:solidFill>
                  <a:srgbClr val="294690"/>
                </a:solidFill>
                <a:latin typeface="Trebuchet MS" panose="020B0603020202020204" pitchFamily="34" charset="0"/>
              </a:rPr>
              <a:t> Татьяна Олеговна – </a:t>
            </a:r>
            <a:r>
              <a:rPr lang="en-US" altLang="ru-RU" sz="3200" dirty="0" smtClean="0">
                <a:solidFill>
                  <a:srgbClr val="294690"/>
                </a:solidFill>
                <a:latin typeface="Trebuchet MS" panose="020B0603020202020204" pitchFamily="34" charset="0"/>
              </a:rPr>
              <a:t>tzvonareva</a:t>
            </a:r>
            <a:r>
              <a:rPr lang="en-US" altLang="ru-RU" sz="3200" dirty="0" smtClean="0">
                <a:solidFill>
                  <a:srgbClr val="294690"/>
                </a:solidFill>
                <a:latin typeface="Trebuchet MS" panose="020B0603020202020204" pitchFamily="34" charset="0"/>
              </a:rPr>
              <a:t>@prosv.ru</a:t>
            </a:r>
            <a:r>
              <a:rPr lang="ru-RU" altLang="ru-RU" sz="3200" dirty="0" smtClean="0">
                <a:solidFill>
                  <a:srgbClr val="294690"/>
                </a:solidFill>
                <a:latin typeface="Trebuchet MS" panose="020B0603020202020204" pitchFamily="34" charset="0"/>
              </a:rPr>
              <a:t>  </a:t>
            </a:r>
            <a:endParaRPr lang="ru-RU" altLang="ru-RU" sz="3200" dirty="0">
              <a:solidFill>
                <a:srgbClr val="29469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91" y="4436918"/>
            <a:ext cx="6020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solidFill>
                  <a:srgbClr val="2946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Интернет-магазин </a:t>
            </a:r>
            <a:r>
              <a:rPr lang="ru-RU" altLang="ru-RU" sz="2800" b="1" dirty="0" smtClean="0">
                <a:solidFill>
                  <a:srgbClr val="2946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издательства:</a:t>
            </a:r>
            <a:endParaRPr lang="en-GB" altLang="ru-RU" sz="2800" b="1" dirty="0">
              <a:solidFill>
                <a:srgbClr val="29469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62265" y="4375363"/>
            <a:ext cx="40595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sz="3200" b="1" dirty="0">
                <a:solidFill>
                  <a:srgbClr val="2946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http</a:t>
            </a:r>
            <a:r>
              <a:rPr lang="ru-RU" altLang="ru-RU" sz="3200" b="1" dirty="0">
                <a:solidFill>
                  <a:srgbClr val="2946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://</a:t>
            </a:r>
            <a:r>
              <a:rPr lang="en-US" altLang="ru-RU" sz="3200" b="1" dirty="0">
                <a:solidFill>
                  <a:srgbClr val="29469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shop.prosv.ru</a:t>
            </a:r>
            <a:endParaRPr lang="ru-RU" altLang="ru-RU" sz="3200" b="1" dirty="0">
              <a:solidFill>
                <a:srgbClr val="294690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427" y="2683865"/>
            <a:ext cx="7464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Заведующая редакцией английского языка 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836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6307471" y="3166797"/>
            <a:ext cx="5201034" cy="2138741"/>
            <a:chOff x="5172869" y="4085238"/>
            <a:chExt cx="5740400" cy="2360540"/>
          </a:xfrm>
        </p:grpSpPr>
        <p:sp>
          <p:nvSpPr>
            <p:cNvPr id="3" name="Прямоугольник 6"/>
            <p:cNvSpPr>
              <a:spLocks noChangeArrowheads="1"/>
            </p:cNvSpPr>
            <p:nvPr/>
          </p:nvSpPr>
          <p:spPr bwMode="auto">
            <a:xfrm>
              <a:off x="5172869" y="4085238"/>
              <a:ext cx="5740400" cy="549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ru-RU" altLang="ru-RU" sz="2000" b="1" dirty="0">
                  <a:solidFill>
                    <a:srgbClr val="294690"/>
                  </a:solidFill>
                  <a:latin typeface="Trebuchet MS" panose="020B0603020202020204" pitchFamily="34" charset="0"/>
                </a:rPr>
                <a:t>Специально для современных детей: </a:t>
              </a:r>
            </a:p>
          </p:txBody>
        </p:sp>
        <p:sp>
          <p:nvSpPr>
            <p:cNvPr id="4" name="TextBox 32"/>
            <p:cNvSpPr txBox="1">
              <a:spLocks noChangeArrowheads="1"/>
            </p:cNvSpPr>
            <p:nvPr/>
          </p:nvSpPr>
          <p:spPr bwMode="auto">
            <a:xfrm>
              <a:off x="5172869" y="4906067"/>
              <a:ext cx="5021262" cy="1539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5895" tIns="32947" rIns="65895" bIns="32947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ru-RU" altLang="ru-RU" sz="1631" dirty="0">
                  <a:solidFill>
                    <a:srgbClr val="294690"/>
                  </a:solidFill>
                  <a:latin typeface="Trebuchet MS" panose="020B0603020202020204" pitchFamily="34" charset="0"/>
                </a:rPr>
                <a:t> </a:t>
              </a:r>
              <a:r>
                <a:rPr lang="ru-RU" altLang="ru-RU" sz="2000" b="1" dirty="0">
                  <a:solidFill>
                    <a:srgbClr val="294690"/>
                  </a:solidFill>
                  <a:latin typeface="Trebuchet MS" panose="020B0603020202020204" pitchFamily="34" charset="0"/>
                </a:rPr>
                <a:t>Аутентичный английский язык</a:t>
              </a:r>
            </a:p>
            <a:p>
              <a:pPr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ru-RU" altLang="ru-RU" sz="2000" b="1" dirty="0">
                  <a:solidFill>
                    <a:srgbClr val="294690"/>
                  </a:solidFill>
                  <a:latin typeface="Trebuchet MS" panose="020B0603020202020204" pitchFamily="34" charset="0"/>
                </a:rPr>
                <a:t> Учит говорить и общаться </a:t>
              </a:r>
            </a:p>
            <a:p>
              <a:pPr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ru-RU" altLang="ru-RU" sz="2000" b="1" dirty="0">
                  <a:solidFill>
                    <a:srgbClr val="294690"/>
                  </a:solidFill>
                  <a:latin typeface="Trebuchet MS" panose="020B0603020202020204" pitchFamily="34" charset="0"/>
                </a:rPr>
                <a:t> Развивает компетенции 21 века</a:t>
              </a:r>
              <a:endParaRPr lang="en-US" altLang="ru-RU" sz="2000" b="1" dirty="0">
                <a:solidFill>
                  <a:srgbClr val="294690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5" name="TextBox 29"/>
          <p:cNvSpPr txBox="1">
            <a:spLocks noChangeArrowheads="1"/>
          </p:cNvSpPr>
          <p:nvPr/>
        </p:nvSpPr>
        <p:spPr bwMode="auto">
          <a:xfrm>
            <a:off x="6958302" y="1514266"/>
            <a:ext cx="3078087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ru-RU" altLang="ru-RU" b="1" dirty="0">
                <a:solidFill>
                  <a:srgbClr val="294690"/>
                </a:solidFill>
                <a:latin typeface="Trebuchet MS" panose="020B0603020202020204" pitchFamily="34" charset="0"/>
              </a:rPr>
              <a:t>Классический подход </a:t>
            </a:r>
          </a:p>
          <a:p>
            <a:pPr>
              <a:lnSpc>
                <a:spcPct val="150000"/>
              </a:lnSpc>
            </a:pPr>
            <a:r>
              <a:rPr lang="ru-RU" altLang="ru-RU" sz="2000" b="1" dirty="0">
                <a:solidFill>
                  <a:srgbClr val="294690"/>
                </a:solidFill>
                <a:latin typeface="Trebuchet MS" panose="020B0603020202020204" pitchFamily="34" charset="0"/>
              </a:rPr>
              <a:t>Инновационный</a:t>
            </a:r>
            <a:r>
              <a:rPr lang="ru-RU" altLang="ru-RU" b="1" dirty="0">
                <a:solidFill>
                  <a:srgbClr val="294690"/>
                </a:solidFill>
                <a:latin typeface="Trebuchet MS" panose="020B0603020202020204" pitchFamily="34" charset="0"/>
              </a:rPr>
              <a:t> подход</a:t>
            </a:r>
          </a:p>
        </p:txBody>
      </p:sp>
      <p:sp>
        <p:nvSpPr>
          <p:cNvPr id="6" name="Стрелка вниз 5"/>
          <p:cNvSpPr/>
          <p:nvPr/>
        </p:nvSpPr>
        <p:spPr bwMode="auto">
          <a:xfrm rot="16200000">
            <a:off x="5686108" y="1625567"/>
            <a:ext cx="591158" cy="690403"/>
          </a:xfrm>
          <a:prstGeom prst="downArrow">
            <a:avLst>
              <a:gd name="adj1" fmla="val 47052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631" b="1" dirty="0"/>
          </a:p>
        </p:txBody>
      </p:sp>
      <p:sp>
        <p:nvSpPr>
          <p:cNvPr id="7" name="Стрелка вниз 6"/>
          <p:cNvSpPr/>
          <p:nvPr/>
        </p:nvSpPr>
        <p:spPr bwMode="auto">
          <a:xfrm>
            <a:off x="7991046" y="2502480"/>
            <a:ext cx="591158" cy="604102"/>
          </a:xfrm>
          <a:prstGeom prst="downArrow">
            <a:avLst>
              <a:gd name="adj1" fmla="val 47052"/>
              <a:gd name="adj2" fmla="val 50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631" b="1" dirty="0"/>
          </a:p>
        </p:txBody>
      </p:sp>
      <p:grpSp>
        <p:nvGrpSpPr>
          <p:cNvPr id="8" name="Группа 5"/>
          <p:cNvGrpSpPr>
            <a:grpSpLocks/>
          </p:cNvGrpSpPr>
          <p:nvPr/>
        </p:nvGrpSpPr>
        <p:grpSpPr bwMode="auto">
          <a:xfrm>
            <a:off x="595407" y="1040165"/>
            <a:ext cx="4194019" cy="4132834"/>
            <a:chOff x="316378" y="3275365"/>
            <a:chExt cx="4096418" cy="396442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0532" y="4973499"/>
              <a:ext cx="1679390" cy="2266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16378" y="3275365"/>
              <a:ext cx="1698438" cy="22678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437" y="3278540"/>
              <a:ext cx="1733359" cy="2264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2" name="Прямоугольник 11"/>
          <p:cNvSpPr/>
          <p:nvPr/>
        </p:nvSpPr>
        <p:spPr>
          <a:xfrm>
            <a:off x="5508927" y="510041"/>
            <a:ext cx="4222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УМК для начальной школы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="" xmlns:a16="http://schemas.microsoft.com/office/drawing/2014/main" id="{85F6986F-236C-4524-8362-2A2E37CD460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1451" y="5758353"/>
          <a:ext cx="7639595" cy="386749"/>
        </p:xfrm>
        <a:graphic>
          <a:graphicData uri="http://schemas.openxmlformats.org/drawingml/2006/table">
            <a:tbl>
              <a:tblPr/>
              <a:tblGrid>
                <a:gridCol w="1604572">
                  <a:extLst>
                    <a:ext uri="{9D8B030D-6E8A-4147-A177-3AD203B41FA5}">
                      <a16:colId xmlns="" xmlns:a16="http://schemas.microsoft.com/office/drawing/2014/main" val="2894364395"/>
                    </a:ext>
                  </a:extLst>
                </a:gridCol>
                <a:gridCol w="3394148">
                  <a:extLst>
                    <a:ext uri="{9D8B030D-6E8A-4147-A177-3AD203B41FA5}">
                      <a16:colId xmlns="" xmlns:a16="http://schemas.microsoft.com/office/drawing/2014/main" val="552412231"/>
                    </a:ext>
                  </a:extLst>
                </a:gridCol>
                <a:gridCol w="2640875">
                  <a:extLst>
                    <a:ext uri="{9D8B030D-6E8A-4147-A177-3AD203B41FA5}">
                      <a16:colId xmlns="" xmlns:a16="http://schemas.microsoft.com/office/drawing/2014/main" val="1916758351"/>
                    </a:ext>
                  </a:extLst>
                </a:gridCol>
              </a:tblGrid>
              <a:tr h="386749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ru-RU" sz="1100" b="0" i="0" u="none" strike="noStrike" kern="12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1.1.2.1.1.1 - 1.1.2.1.1.3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Алексеев А.А., Смирнова Е.Ю., Э. Хайн и др.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200" b="0" i="0" u="none" strike="noStrike" kern="1200" dirty="0">
                          <a:solidFill>
                            <a:srgbClr val="0033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Английский язык</a:t>
                      </a:r>
                    </a:p>
                  </a:txBody>
                  <a:tcPr marL="108000" marR="9525" marT="9525" marB="0" anchor="ctr">
                    <a:lnL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735886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6105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3871" y="1227142"/>
            <a:ext cx="7785126" cy="43780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64725" tIns="64725" rIns="64725" bIns="64725" spcCol="38100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400" b="1" dirty="0">
                <a:latin typeface="Trebuchet MS" panose="020B0603020202020204" pitchFamily="34" charset="0"/>
                <a:cs typeface="Arial" panose="020B0604020202020204" pitchFamily="34" charset="0"/>
                <a:sym typeface="Helvetica Light"/>
              </a:rPr>
              <a:t>Особенности </a:t>
            </a:r>
            <a:r>
              <a:rPr lang="ru-RU" sz="2400" b="1" dirty="0" smtClean="0">
                <a:latin typeface="Trebuchet MS" panose="020B0603020202020204" pitchFamily="34" charset="0"/>
                <a:cs typeface="Arial" panose="020B0604020202020204" pitchFamily="34" charset="0"/>
                <a:sym typeface="Helvetica Light"/>
              </a:rPr>
              <a:t>УМК для начальной школы:</a:t>
            </a:r>
            <a:endParaRPr lang="ru-RU" sz="2400" b="1" dirty="0">
              <a:latin typeface="Trebuchet MS" panose="020B0603020202020204" pitchFamily="34" charset="0"/>
              <a:cs typeface="Arial" panose="020B0604020202020204" pitchFamily="34" charset="0"/>
              <a:sym typeface="Helvetica Light"/>
            </a:endParaRPr>
          </a:p>
          <a:p>
            <a:pPr defTabSz="744307">
              <a:defRPr/>
            </a:pPr>
            <a:endParaRPr lang="ru-RU" sz="2000" b="1" dirty="0">
              <a:solidFill>
                <a:srgbClr val="003366"/>
              </a:solidFill>
              <a:sym typeface="Helvetica Light"/>
            </a:endParaRPr>
          </a:p>
          <a:p>
            <a:pPr marL="517779" indent="-517779" defTabSz="744307"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003366"/>
                </a:solidFill>
              </a:rPr>
              <a:t>Привычные </a:t>
            </a:r>
            <a:r>
              <a:rPr lang="ru-RU" sz="2000" b="1" dirty="0">
                <a:solidFill>
                  <a:srgbClr val="003366"/>
                </a:solidFill>
              </a:rPr>
              <a:t>учителям и учащимся задания и упражнения, написанные с учётом современных подходов к обучению английскому языку</a:t>
            </a:r>
          </a:p>
          <a:p>
            <a:pPr marL="517779" indent="-517779" defTabSz="744307"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003366"/>
                </a:solidFill>
              </a:rPr>
              <a:t>Упражнения для </a:t>
            </a:r>
            <a:r>
              <a:rPr lang="ru-RU" sz="2000" b="1" dirty="0">
                <a:solidFill>
                  <a:srgbClr val="003366"/>
                </a:solidFill>
              </a:rPr>
              <a:t>реализации дифференцированного подхода к обучению учащихся в пределах одного класса </a:t>
            </a:r>
          </a:p>
          <a:p>
            <a:pPr marL="517779" indent="-517779" defTabSz="744307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003366"/>
                </a:solidFill>
              </a:rPr>
              <a:t>Упражнения для развития творческих способностей </a:t>
            </a:r>
            <a:r>
              <a:rPr lang="ru-RU" sz="2000" b="1" dirty="0" smtClean="0">
                <a:solidFill>
                  <a:srgbClr val="003366"/>
                </a:solidFill>
              </a:rPr>
              <a:t>обучающихся</a:t>
            </a:r>
            <a:endParaRPr lang="ru-RU" sz="2000" b="1" dirty="0">
              <a:solidFill>
                <a:srgbClr val="003366"/>
              </a:solidFill>
            </a:endParaRPr>
          </a:p>
          <a:p>
            <a:pPr marL="517779" indent="-517779" defTabSz="744307"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003366"/>
                </a:solidFill>
              </a:rPr>
              <a:t>Задания по проектной деятельности</a:t>
            </a:r>
            <a:endParaRPr lang="ru-RU" sz="2000" b="1" dirty="0">
              <a:solidFill>
                <a:srgbClr val="003366"/>
              </a:solidFill>
            </a:endParaRPr>
          </a:p>
          <a:p>
            <a:pPr marL="517779" indent="-517779" defTabSz="744307">
              <a:buFont typeface="Arial" pitchFamily="34" charset="0"/>
              <a:buChar char="•"/>
              <a:defRPr/>
            </a:pPr>
            <a:r>
              <a:rPr lang="ru-RU" sz="2000" b="1" dirty="0">
                <a:solidFill>
                  <a:srgbClr val="003366"/>
                </a:solidFill>
              </a:rPr>
              <a:t>Чёткая структура тематических циклов </a:t>
            </a:r>
          </a:p>
          <a:p>
            <a:pPr marL="517779" indent="-517779" defTabSz="744307"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003366"/>
                </a:solidFill>
              </a:rPr>
              <a:t>Полноценное </a:t>
            </a:r>
            <a:r>
              <a:rPr lang="ru-RU" sz="2000" b="1" dirty="0">
                <a:solidFill>
                  <a:srgbClr val="003366"/>
                </a:solidFill>
              </a:rPr>
              <a:t>методическое и дидактическое наполнение </a:t>
            </a:r>
            <a:endParaRPr lang="ru-RU" sz="2000" b="1" dirty="0" smtClean="0">
              <a:solidFill>
                <a:srgbClr val="003366"/>
              </a:solidFill>
            </a:endParaRPr>
          </a:p>
          <a:p>
            <a:pPr marL="517779" indent="-517779" defTabSz="744307">
              <a:buFont typeface="Arial" pitchFamily="34" charset="0"/>
              <a:buChar char="•"/>
              <a:defRPr/>
            </a:pPr>
            <a:r>
              <a:rPr lang="ru-RU" sz="2000" b="1" dirty="0" smtClean="0">
                <a:solidFill>
                  <a:srgbClr val="003366"/>
                </a:solidFill>
              </a:rPr>
              <a:t>Яркое оформление и забавные иллюстрации</a:t>
            </a:r>
            <a:endParaRPr lang="ru-RU" sz="2000" b="1" dirty="0">
              <a:solidFill>
                <a:srgbClr val="003366"/>
              </a:solidFill>
            </a:endParaRPr>
          </a:p>
        </p:txBody>
      </p:sp>
      <p:grpSp>
        <p:nvGrpSpPr>
          <p:cNvPr id="3" name="Группа 5"/>
          <p:cNvGrpSpPr>
            <a:grpSpLocks/>
          </p:cNvGrpSpPr>
          <p:nvPr/>
        </p:nvGrpSpPr>
        <p:grpSpPr bwMode="auto">
          <a:xfrm>
            <a:off x="320843" y="1604211"/>
            <a:ext cx="3576354" cy="3568788"/>
            <a:chOff x="316378" y="3275365"/>
            <a:chExt cx="4096418" cy="3964429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0532" y="4973499"/>
              <a:ext cx="1679390" cy="2266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16378" y="3275365"/>
              <a:ext cx="1698438" cy="22678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437" y="3278540"/>
              <a:ext cx="1733359" cy="2264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18795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87384" y="725724"/>
            <a:ext cx="1907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Состав УМК</a:t>
            </a:r>
          </a:p>
        </p:txBody>
      </p:sp>
      <p:sp>
        <p:nvSpPr>
          <p:cNvPr id="3" name="Текст 2"/>
          <p:cNvSpPr txBox="1">
            <a:spLocks/>
          </p:cNvSpPr>
          <p:nvPr/>
        </p:nvSpPr>
        <p:spPr bwMode="auto">
          <a:xfrm>
            <a:off x="1269166" y="1513540"/>
            <a:ext cx="4772409" cy="264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ru-RU" altLang="ru-RU" sz="2000" dirty="0">
                <a:solidFill>
                  <a:srgbClr val="003366"/>
                </a:solidFill>
                <a:latin typeface="+mn-lt"/>
              </a:rPr>
              <a:t>Учебник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ru-RU" altLang="ru-RU" sz="2000" dirty="0">
                <a:solidFill>
                  <a:srgbClr val="003366"/>
                </a:solidFill>
                <a:latin typeface="+mn-lt"/>
              </a:rPr>
              <a:t>Электронная форма учебника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ru-RU" altLang="ru-RU" sz="2000" dirty="0">
                <a:solidFill>
                  <a:srgbClr val="003366"/>
                </a:solidFill>
                <a:latin typeface="+mn-lt"/>
              </a:rPr>
              <a:t>Рабочие программы (на сайте)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ru-RU" altLang="ru-RU" sz="2000" dirty="0">
                <a:solidFill>
                  <a:srgbClr val="003366"/>
                </a:solidFill>
                <a:latin typeface="+mn-lt"/>
              </a:rPr>
              <a:t>Книга для учителя (на сайте)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ru-RU" altLang="ru-RU" sz="2000" dirty="0" err="1">
                <a:solidFill>
                  <a:srgbClr val="003366"/>
                </a:solidFill>
                <a:latin typeface="+mn-lt"/>
              </a:rPr>
              <a:t>Аудиокурс</a:t>
            </a:r>
            <a:r>
              <a:rPr lang="ru-RU" altLang="ru-RU" sz="2000" dirty="0">
                <a:solidFill>
                  <a:srgbClr val="003366"/>
                </a:solidFill>
                <a:latin typeface="+mn-lt"/>
              </a:rPr>
              <a:t> в формате</a:t>
            </a:r>
            <a:r>
              <a:rPr lang="en-US" altLang="ru-RU" sz="2000" dirty="0">
                <a:solidFill>
                  <a:srgbClr val="003366"/>
                </a:solidFill>
                <a:latin typeface="+mn-lt"/>
              </a:rPr>
              <a:t> mp3</a:t>
            </a:r>
            <a:r>
              <a:rPr lang="ru-RU" altLang="ru-RU" sz="2000" dirty="0">
                <a:solidFill>
                  <a:srgbClr val="003366"/>
                </a:solidFill>
                <a:latin typeface="+mn-lt"/>
              </a:rPr>
              <a:t> (на сайте)</a:t>
            </a: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ru-RU" altLang="ru-RU" sz="2000" dirty="0">
                <a:solidFill>
                  <a:srgbClr val="003366"/>
                </a:solidFill>
                <a:latin typeface="+mn-lt"/>
              </a:rPr>
              <a:t>Тетрадь-тренажёр</a:t>
            </a:r>
            <a:endParaRPr lang="en-US" altLang="ru-RU" sz="2000" dirty="0">
              <a:solidFill>
                <a:srgbClr val="003366"/>
              </a:solidFill>
              <a:latin typeface="+mn-lt"/>
            </a:endParaRPr>
          </a:p>
          <a:p>
            <a:pPr>
              <a:lnSpc>
                <a:spcPct val="140000"/>
              </a:lnSpc>
              <a:spcBef>
                <a:spcPct val="0"/>
              </a:spcBef>
              <a:buFontTx/>
              <a:buChar char="•"/>
            </a:pPr>
            <a:r>
              <a:rPr lang="ru-RU" altLang="ru-RU" sz="2000" dirty="0">
                <a:solidFill>
                  <a:srgbClr val="003366"/>
                </a:solidFill>
                <a:latin typeface="+mn-lt"/>
              </a:rPr>
              <a:t>Тетрадь-экзаменатор</a:t>
            </a:r>
          </a:p>
        </p:txBody>
      </p:sp>
      <p:grpSp>
        <p:nvGrpSpPr>
          <p:cNvPr id="7" name="Группа 5"/>
          <p:cNvGrpSpPr>
            <a:grpSpLocks/>
          </p:cNvGrpSpPr>
          <p:nvPr/>
        </p:nvGrpSpPr>
        <p:grpSpPr bwMode="auto">
          <a:xfrm>
            <a:off x="6304549" y="1957137"/>
            <a:ext cx="3576354" cy="3568788"/>
            <a:chOff x="316378" y="3275365"/>
            <a:chExt cx="4096418" cy="396442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0532" y="4973499"/>
              <a:ext cx="1679390" cy="2266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16378" y="3275365"/>
              <a:ext cx="1698438" cy="22678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437" y="3278540"/>
              <a:ext cx="1733359" cy="2264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43439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2565" y="534548"/>
            <a:ext cx="6777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Структура учебников </a:t>
            </a:r>
            <a:r>
              <a:rPr lang="ru-RU" alt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для </a:t>
            </a: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начальной </a:t>
            </a:r>
            <a:r>
              <a:rPr lang="ru-RU" alt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школы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617380" y="1309441"/>
            <a:ext cx="6558826" cy="398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20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altLang="ru-RU" sz="20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циклов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20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упражнения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20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Грамматический </a:t>
            </a:r>
            <a:r>
              <a:rPr lang="ru-RU" altLang="ru-RU" sz="20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справочник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20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Словарь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lang="ru-RU" altLang="ru-RU" sz="20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неправильных глаголов (4 класс)</a:t>
            </a:r>
            <a:endParaRPr lang="ru-RU" altLang="ru-RU" sz="20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>
            <a:grpSpLocks/>
          </p:cNvGrpSpPr>
          <p:nvPr/>
        </p:nvGrpSpPr>
        <p:grpSpPr bwMode="auto">
          <a:xfrm>
            <a:off x="6932037" y="1698921"/>
            <a:ext cx="4194019" cy="4132834"/>
            <a:chOff x="316378" y="3275365"/>
            <a:chExt cx="4096418" cy="396442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0532" y="4973499"/>
              <a:ext cx="1679390" cy="2266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16378" y="3275365"/>
              <a:ext cx="1698438" cy="22678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437" y="3278540"/>
              <a:ext cx="1733359" cy="2264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187233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38301" y="444013"/>
            <a:ext cx="4169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565"/>
              </a:spcBef>
              <a:defRPr/>
            </a:pPr>
            <a:r>
              <a:rPr lang="ru-RU" altLang="ru-RU" sz="2400" b="1" dirty="0">
                <a:latin typeface="Trebuchet MS" panose="020B0603020202020204" pitchFamily="34" charset="0"/>
                <a:cs typeface="Arial" panose="020B0604020202020204" pitchFamily="34" charset="0"/>
              </a:rPr>
              <a:t>Структура </a:t>
            </a:r>
            <a:r>
              <a:rPr lang="ru-RU" altLang="ru-RU" sz="2400" b="1" dirty="0" smtClean="0">
                <a:latin typeface="Trebuchet MS" panose="020B0603020202020204" pitchFamily="34" charset="0"/>
                <a:cs typeface="Arial" panose="020B0604020202020204" pitchFamily="34" charset="0"/>
              </a:rPr>
              <a:t>цикла учебника</a:t>
            </a:r>
            <a:endParaRPr lang="ru-RU" altLang="ru-RU" sz="2400" b="1" dirty="0"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392" y="1329952"/>
            <a:ext cx="5649775" cy="486190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258890" indent="-25889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Вводный урок</a:t>
            </a:r>
          </a:p>
          <a:p>
            <a:pPr marL="258890" indent="-25889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уроки </a:t>
            </a:r>
            <a:r>
              <a:rPr lang="ru-RU" sz="2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ru-RU" sz="2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уроков)</a:t>
            </a:r>
          </a:p>
          <a:p>
            <a:pPr marL="258890" indent="-25889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чтения с различными </a:t>
            </a:r>
            <a:r>
              <a:rPr lang="ru-RU" sz="2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стратегиями (4 класс)</a:t>
            </a:r>
            <a:endParaRPr lang="ru-RU" sz="24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8890" indent="-25889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тренировки </a:t>
            </a:r>
            <a:r>
              <a:rPr lang="ru-RU" sz="2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полученных навыков</a:t>
            </a:r>
          </a:p>
          <a:p>
            <a:pPr marL="258890" indent="-25889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b="1" dirty="0" err="1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Самооценивание</a:t>
            </a:r>
            <a:r>
              <a:rPr lang="ru-RU" sz="2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приобретённых навыков</a:t>
            </a:r>
          </a:p>
          <a:p>
            <a:pPr>
              <a:lnSpc>
                <a:spcPct val="150000"/>
              </a:lnSpc>
              <a:defRPr/>
            </a:pPr>
            <a:endParaRPr lang="ru-RU" sz="1631" dirty="0"/>
          </a:p>
        </p:txBody>
      </p:sp>
      <p:grpSp>
        <p:nvGrpSpPr>
          <p:cNvPr id="5" name="Группа 4"/>
          <p:cNvGrpSpPr>
            <a:grpSpLocks/>
          </p:cNvGrpSpPr>
          <p:nvPr/>
        </p:nvGrpSpPr>
        <p:grpSpPr bwMode="auto">
          <a:xfrm>
            <a:off x="7268921" y="1554542"/>
            <a:ext cx="4194019" cy="4132834"/>
            <a:chOff x="316378" y="3275365"/>
            <a:chExt cx="4096418" cy="3964429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0532" y="4973499"/>
              <a:ext cx="1679390" cy="22662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316378" y="3275365"/>
              <a:ext cx="1698438" cy="22678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9437" y="3278540"/>
              <a:ext cx="1733359" cy="226470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332678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36487" y="869415"/>
            <a:ext cx="6984574" cy="6081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35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9 тематических циклов </a:t>
            </a:r>
            <a:r>
              <a:rPr lang="ru-RU" sz="3352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(2 класс)</a:t>
            </a:r>
            <a:endParaRPr lang="ru-RU" sz="335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313" y="643192"/>
            <a:ext cx="1982492" cy="29499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8432" y="1605216"/>
            <a:ext cx="2054519" cy="311641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7737" y="2481892"/>
            <a:ext cx="2238055" cy="33104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0531" y="3163423"/>
            <a:ext cx="2318083" cy="331964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3935" y="1611212"/>
            <a:ext cx="2263437" cy="311041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2017" y="2118184"/>
            <a:ext cx="2309393" cy="31029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0884" y="2880504"/>
            <a:ext cx="2290229" cy="306858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16239" y="3526619"/>
            <a:ext cx="2087931" cy="295644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58665" y="885546"/>
            <a:ext cx="2003675" cy="28699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33316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580</Words>
  <Application>Microsoft Office PowerPoint</Application>
  <PresentationFormat>Широкоэкранный</PresentationFormat>
  <Paragraphs>131</Paragraphs>
  <Slides>33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3" baseType="lpstr">
      <vt:lpstr>Arial</vt:lpstr>
      <vt:lpstr>Avenir Book</vt:lpstr>
      <vt:lpstr>calibri</vt:lpstr>
      <vt:lpstr>calibri</vt:lpstr>
      <vt:lpstr>Calibri Light</vt:lpstr>
      <vt:lpstr>Helvetica Light</vt:lpstr>
      <vt:lpstr>Impact</vt:lpstr>
      <vt:lpstr>Times New Roman</vt:lpstr>
      <vt:lpstr>Trebuchet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Смирнова</dc:creator>
  <cp:lastModifiedBy>Елена Смирнова</cp:lastModifiedBy>
  <cp:revision>40</cp:revision>
  <dcterms:created xsi:type="dcterms:W3CDTF">2019-03-12T16:11:07Z</dcterms:created>
  <dcterms:modified xsi:type="dcterms:W3CDTF">2019-11-21T04:00:59Z</dcterms:modified>
</cp:coreProperties>
</file>