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9" r:id="rId3"/>
    <p:sldId id="258" r:id="rId4"/>
    <p:sldId id="301" r:id="rId5"/>
    <p:sldId id="298" r:id="rId6"/>
    <p:sldId id="276" r:id="rId7"/>
    <p:sldId id="277" r:id="rId8"/>
    <p:sldId id="278" r:id="rId9"/>
    <p:sldId id="302" r:id="rId10"/>
    <p:sldId id="303" r:id="rId11"/>
    <p:sldId id="304" r:id="rId12"/>
    <p:sldId id="308" r:id="rId13"/>
    <p:sldId id="305" r:id="rId14"/>
    <p:sldId id="306" r:id="rId15"/>
    <p:sldId id="309" r:id="rId16"/>
    <p:sldId id="307" r:id="rId17"/>
    <p:sldId id="281" r:id="rId18"/>
    <p:sldId id="314" r:id="rId19"/>
    <p:sldId id="313" r:id="rId20"/>
    <p:sldId id="279" r:id="rId21"/>
    <p:sldId id="280" r:id="rId22"/>
    <p:sldId id="315" r:id="rId23"/>
    <p:sldId id="310" r:id="rId24"/>
    <p:sldId id="311" r:id="rId2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EBFDC-AF58-4CB3-9627-EFB83A32E6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A401B2EF-32A9-44BE-BA06-A3ABE9EF77D1}">
      <dgm:prSet phldrT="[Text]" custT="1"/>
      <dgm:spPr>
        <a:solidFill>
          <a:srgbClr val="7030A0"/>
        </a:solidFill>
        <a:ln>
          <a:solidFill>
            <a:srgbClr val="FF0000"/>
          </a:solidFill>
        </a:ln>
      </dgm:spPr>
      <dgm:t>
        <a:bodyPr/>
        <a:lstStyle/>
        <a:p>
          <a:r>
            <a:rPr lang="en-GB" sz="1800" b="1" dirty="0" smtClean="0"/>
            <a:t>Motivation</a:t>
          </a:r>
          <a:endParaRPr lang="en-GB" sz="1800" b="1" dirty="0"/>
        </a:p>
      </dgm:t>
    </dgm:pt>
    <dgm:pt modelId="{1226F3F0-697D-49C8-B5E2-14787F9825A9}" type="parTrans" cxnId="{82141A26-4325-47C4-B8F1-4E4B874994AC}">
      <dgm:prSet/>
      <dgm:spPr/>
      <dgm:t>
        <a:bodyPr/>
        <a:lstStyle/>
        <a:p>
          <a:endParaRPr lang="en-GB"/>
        </a:p>
      </dgm:t>
    </dgm:pt>
    <dgm:pt modelId="{F286B89C-346F-476B-9D0E-408951180E03}" type="sibTrans" cxnId="{82141A26-4325-47C4-B8F1-4E4B874994AC}">
      <dgm:prSet/>
      <dgm:spPr/>
      <dgm:t>
        <a:bodyPr/>
        <a:lstStyle/>
        <a:p>
          <a:endParaRPr lang="en-GB"/>
        </a:p>
      </dgm:t>
    </dgm:pt>
    <dgm:pt modelId="{2D8E81A7-BE8D-4757-8F93-AA6F2D3B97C8}">
      <dgm:prSet phldrT="[Text]" custT="1"/>
      <dgm:spPr>
        <a:solidFill>
          <a:srgbClr val="7030A0"/>
        </a:solidFill>
      </dgm:spPr>
      <dgm:t>
        <a:bodyPr/>
        <a:lstStyle/>
        <a:p>
          <a:r>
            <a:rPr lang="en-GB" sz="1800" b="1" dirty="0" smtClean="0"/>
            <a:t>Confidence</a:t>
          </a:r>
          <a:endParaRPr lang="en-GB" sz="1800" b="1" dirty="0"/>
        </a:p>
      </dgm:t>
    </dgm:pt>
    <dgm:pt modelId="{516B38E7-524A-43C5-BCE5-C993D3FA658F}" type="parTrans" cxnId="{045FFAAE-89F7-45C1-B329-7CF1C4FCD965}">
      <dgm:prSet/>
      <dgm:spPr/>
      <dgm:t>
        <a:bodyPr/>
        <a:lstStyle/>
        <a:p>
          <a:endParaRPr lang="en-GB"/>
        </a:p>
      </dgm:t>
    </dgm:pt>
    <dgm:pt modelId="{25959482-A237-4227-B792-9E03ECD729EF}" type="sibTrans" cxnId="{045FFAAE-89F7-45C1-B329-7CF1C4FCD965}">
      <dgm:prSet/>
      <dgm:spPr/>
      <dgm:t>
        <a:bodyPr/>
        <a:lstStyle/>
        <a:p>
          <a:endParaRPr lang="en-GB"/>
        </a:p>
      </dgm:t>
    </dgm:pt>
    <dgm:pt modelId="{741E1A79-9D74-494E-9023-038431FFC428}">
      <dgm:prSet phldrT="[Text]" custT="1"/>
      <dgm:spPr>
        <a:solidFill>
          <a:srgbClr val="7030A0"/>
        </a:solidFill>
        <a:ln>
          <a:solidFill>
            <a:srgbClr val="FF0000"/>
          </a:solidFill>
        </a:ln>
      </dgm:spPr>
      <dgm:t>
        <a:bodyPr/>
        <a:lstStyle/>
        <a:p>
          <a:r>
            <a:rPr lang="en-GB" sz="1800" b="1" dirty="0" smtClean="0"/>
            <a:t>Fun</a:t>
          </a:r>
          <a:endParaRPr lang="en-GB" sz="1800" b="1" dirty="0"/>
        </a:p>
      </dgm:t>
    </dgm:pt>
    <dgm:pt modelId="{72669D50-B261-4D0A-8BCE-ABD2CF67D031}" type="parTrans" cxnId="{4AD69292-0B64-42FE-8961-9FBF98774BED}">
      <dgm:prSet/>
      <dgm:spPr/>
      <dgm:t>
        <a:bodyPr/>
        <a:lstStyle/>
        <a:p>
          <a:endParaRPr lang="en-GB"/>
        </a:p>
      </dgm:t>
    </dgm:pt>
    <dgm:pt modelId="{8075C650-D607-4870-86DE-4981FCE2629E}" type="sibTrans" cxnId="{4AD69292-0B64-42FE-8961-9FBF98774BED}">
      <dgm:prSet/>
      <dgm:spPr/>
      <dgm:t>
        <a:bodyPr/>
        <a:lstStyle/>
        <a:p>
          <a:endParaRPr lang="en-GB"/>
        </a:p>
      </dgm:t>
    </dgm:pt>
    <dgm:pt modelId="{3C6F623E-D412-4BBB-9B53-E15E692547BC}">
      <dgm:prSet phldrT="[Text]" custT="1"/>
      <dgm:spPr>
        <a:solidFill>
          <a:srgbClr val="7030A0"/>
        </a:solidFill>
      </dgm:spPr>
      <dgm:t>
        <a:bodyPr/>
        <a:lstStyle/>
        <a:p>
          <a:r>
            <a:rPr lang="en-GB" sz="1800" b="1" dirty="0" smtClean="0"/>
            <a:t>Clear objectives</a:t>
          </a:r>
          <a:endParaRPr lang="en-GB" sz="1800" b="1" dirty="0"/>
        </a:p>
      </dgm:t>
    </dgm:pt>
    <dgm:pt modelId="{1A938732-1178-4299-9694-DA91BDC40849}" type="parTrans" cxnId="{2F94FFA8-9E8B-4077-B2EF-B9F133E6D698}">
      <dgm:prSet/>
      <dgm:spPr/>
      <dgm:t>
        <a:bodyPr/>
        <a:lstStyle/>
        <a:p>
          <a:endParaRPr lang="en-GB"/>
        </a:p>
      </dgm:t>
    </dgm:pt>
    <dgm:pt modelId="{2DB0C752-C22B-4D6C-B385-A04675749B9A}" type="sibTrans" cxnId="{2F94FFA8-9E8B-4077-B2EF-B9F133E6D698}">
      <dgm:prSet/>
      <dgm:spPr/>
      <dgm:t>
        <a:bodyPr/>
        <a:lstStyle/>
        <a:p>
          <a:endParaRPr lang="en-GB"/>
        </a:p>
      </dgm:t>
    </dgm:pt>
    <dgm:pt modelId="{8701E0C0-F9A4-40A8-998F-CA27BC0C2477}">
      <dgm:prSet/>
      <dgm:spPr>
        <a:solidFill>
          <a:srgbClr val="7030A0"/>
        </a:solidFill>
      </dgm:spPr>
      <dgm:t>
        <a:bodyPr/>
        <a:lstStyle/>
        <a:p>
          <a:r>
            <a:rPr lang="en-GB" b="1" dirty="0" smtClean="0"/>
            <a:t>Right level and content</a:t>
          </a:r>
          <a:endParaRPr lang="en-GB" b="1" dirty="0"/>
        </a:p>
      </dgm:t>
    </dgm:pt>
    <dgm:pt modelId="{20F46C97-17EB-4755-AE76-DFE370828550}" type="parTrans" cxnId="{8A72BCCE-ADE4-401E-888B-B7DA3902B212}">
      <dgm:prSet/>
      <dgm:spPr/>
      <dgm:t>
        <a:bodyPr/>
        <a:lstStyle/>
        <a:p>
          <a:endParaRPr lang="en-GB"/>
        </a:p>
      </dgm:t>
    </dgm:pt>
    <dgm:pt modelId="{2B626CCC-8248-4DB3-9E76-CA2B75B56B6A}" type="sibTrans" cxnId="{8A72BCCE-ADE4-401E-888B-B7DA3902B212}">
      <dgm:prSet/>
      <dgm:spPr/>
      <dgm:t>
        <a:bodyPr/>
        <a:lstStyle/>
        <a:p>
          <a:endParaRPr lang="en-GB"/>
        </a:p>
      </dgm:t>
    </dgm:pt>
    <dgm:pt modelId="{F8668544-8532-4721-824F-C20A6197D204}">
      <dgm:prSet/>
      <dgm:spPr>
        <a:solidFill>
          <a:srgbClr val="7030A0"/>
        </a:solidFill>
      </dgm:spPr>
      <dgm:t>
        <a:bodyPr/>
        <a:lstStyle/>
        <a:p>
          <a:r>
            <a:rPr lang="en-GB" b="1" dirty="0" smtClean="0"/>
            <a:t>Practice</a:t>
          </a:r>
          <a:endParaRPr lang="en-GB" b="1" dirty="0"/>
        </a:p>
      </dgm:t>
    </dgm:pt>
    <dgm:pt modelId="{EC3AA551-30B6-4BB5-BF9D-E96A2407ECAD}" type="parTrans" cxnId="{4308616A-AB74-4CA7-BE23-7292ABD41070}">
      <dgm:prSet/>
      <dgm:spPr/>
      <dgm:t>
        <a:bodyPr/>
        <a:lstStyle/>
        <a:p>
          <a:endParaRPr lang="en-GB"/>
        </a:p>
      </dgm:t>
    </dgm:pt>
    <dgm:pt modelId="{F0BD6A72-4793-4622-A4A5-3F2F4088436C}" type="sibTrans" cxnId="{4308616A-AB74-4CA7-BE23-7292ABD41070}">
      <dgm:prSet/>
      <dgm:spPr/>
      <dgm:t>
        <a:bodyPr/>
        <a:lstStyle/>
        <a:p>
          <a:endParaRPr lang="en-GB"/>
        </a:p>
      </dgm:t>
    </dgm:pt>
    <dgm:pt modelId="{BBF1DB89-4969-4271-BB2D-7D58DC7F63AF}">
      <dgm:prSet phldrT="[Text]"/>
      <dgm:spPr>
        <a:blipFill rotWithShape="0">
          <a:blip xmlns:r="http://schemas.openxmlformats.org/officeDocument/2006/relationships" r:embed="rId1"/>
          <a:stretch>
            <a:fillRect/>
          </a:stretch>
        </a:blipFill>
      </dgm:spPr>
      <dgm:t>
        <a:bodyPr/>
        <a:lstStyle/>
        <a:p>
          <a:endParaRPr lang="en-GB" dirty="0"/>
        </a:p>
      </dgm:t>
    </dgm:pt>
    <dgm:pt modelId="{782722CF-F4E0-4793-9B5E-5DF1ED45FD2C}" type="sibTrans" cxnId="{BC9C55E3-CB30-466E-A40E-C3C5B0E5D0E6}">
      <dgm:prSet/>
      <dgm:spPr/>
      <dgm:t>
        <a:bodyPr/>
        <a:lstStyle/>
        <a:p>
          <a:endParaRPr lang="en-GB"/>
        </a:p>
      </dgm:t>
    </dgm:pt>
    <dgm:pt modelId="{BFD49C44-6BC8-45C7-8C6E-7A5B6C544851}" type="parTrans" cxnId="{BC9C55E3-CB30-466E-A40E-C3C5B0E5D0E6}">
      <dgm:prSet/>
      <dgm:spPr/>
      <dgm:t>
        <a:bodyPr/>
        <a:lstStyle/>
        <a:p>
          <a:endParaRPr lang="en-GB"/>
        </a:p>
      </dgm:t>
    </dgm:pt>
    <dgm:pt modelId="{F12D6EB0-345A-4818-8AD4-32AF9A4E15A6}" type="pres">
      <dgm:prSet presAssocID="{909EBFDC-AF58-4CB3-9627-EFB83A32E6FD}" presName="cycle" presStyleCnt="0">
        <dgm:presLayoutVars>
          <dgm:chMax val="1"/>
          <dgm:dir/>
          <dgm:animLvl val="ctr"/>
          <dgm:resizeHandles val="exact"/>
        </dgm:presLayoutVars>
      </dgm:prSet>
      <dgm:spPr/>
      <dgm:t>
        <a:bodyPr/>
        <a:lstStyle/>
        <a:p>
          <a:endParaRPr lang="en-GB"/>
        </a:p>
      </dgm:t>
    </dgm:pt>
    <dgm:pt modelId="{AB76F7D4-B7B3-4120-8EB6-FF06A7BF5F15}" type="pres">
      <dgm:prSet presAssocID="{BBF1DB89-4969-4271-BB2D-7D58DC7F63AF}" presName="centerShape" presStyleLbl="node0" presStyleIdx="0" presStyleCnt="1" custScaleX="124142"/>
      <dgm:spPr/>
      <dgm:t>
        <a:bodyPr/>
        <a:lstStyle/>
        <a:p>
          <a:endParaRPr lang="en-GB"/>
        </a:p>
      </dgm:t>
    </dgm:pt>
    <dgm:pt modelId="{36103E41-8FE7-4204-8A77-6F0E1E2AF1AE}" type="pres">
      <dgm:prSet presAssocID="{1226F3F0-697D-49C8-B5E2-14787F9825A9}" presName="Name9" presStyleLbl="parChTrans1D2" presStyleIdx="0" presStyleCnt="6"/>
      <dgm:spPr/>
      <dgm:t>
        <a:bodyPr/>
        <a:lstStyle/>
        <a:p>
          <a:endParaRPr lang="en-GB"/>
        </a:p>
      </dgm:t>
    </dgm:pt>
    <dgm:pt modelId="{19EAEB5E-6A34-4010-BBED-D3B935A83E37}" type="pres">
      <dgm:prSet presAssocID="{1226F3F0-697D-49C8-B5E2-14787F9825A9}" presName="connTx" presStyleLbl="parChTrans1D2" presStyleIdx="0" presStyleCnt="6"/>
      <dgm:spPr/>
      <dgm:t>
        <a:bodyPr/>
        <a:lstStyle/>
        <a:p>
          <a:endParaRPr lang="en-GB"/>
        </a:p>
      </dgm:t>
    </dgm:pt>
    <dgm:pt modelId="{8A66F9BC-B318-4065-A10C-FC16867F52B2}" type="pres">
      <dgm:prSet presAssocID="{A401B2EF-32A9-44BE-BA06-A3ABE9EF77D1}" presName="node" presStyleLbl="node1" presStyleIdx="0" presStyleCnt="6" custScaleX="199562" custRadScaleRad="100594" custRadScaleInc="-20766">
        <dgm:presLayoutVars>
          <dgm:bulletEnabled val="1"/>
        </dgm:presLayoutVars>
      </dgm:prSet>
      <dgm:spPr>
        <a:prstGeom prst="ellipse">
          <a:avLst/>
        </a:prstGeom>
      </dgm:spPr>
      <dgm:t>
        <a:bodyPr/>
        <a:lstStyle/>
        <a:p>
          <a:endParaRPr lang="en-GB"/>
        </a:p>
      </dgm:t>
    </dgm:pt>
    <dgm:pt modelId="{876B8166-4140-4607-AA14-9BE528F440F3}" type="pres">
      <dgm:prSet presAssocID="{516B38E7-524A-43C5-BCE5-C993D3FA658F}" presName="Name9" presStyleLbl="parChTrans1D2" presStyleIdx="1" presStyleCnt="6"/>
      <dgm:spPr/>
      <dgm:t>
        <a:bodyPr/>
        <a:lstStyle/>
        <a:p>
          <a:endParaRPr lang="en-GB"/>
        </a:p>
      </dgm:t>
    </dgm:pt>
    <dgm:pt modelId="{FB915E89-9162-4BC6-9B95-CE8E251A8B08}" type="pres">
      <dgm:prSet presAssocID="{516B38E7-524A-43C5-BCE5-C993D3FA658F}" presName="connTx" presStyleLbl="parChTrans1D2" presStyleIdx="1" presStyleCnt="6"/>
      <dgm:spPr/>
      <dgm:t>
        <a:bodyPr/>
        <a:lstStyle/>
        <a:p>
          <a:endParaRPr lang="en-GB"/>
        </a:p>
      </dgm:t>
    </dgm:pt>
    <dgm:pt modelId="{BDD5FE7C-AAAA-45CE-A177-3A2CEDE2E65A}" type="pres">
      <dgm:prSet presAssocID="{2D8E81A7-BE8D-4757-8F93-AA6F2D3B97C8}" presName="node" presStyleLbl="node1" presStyleIdx="1" presStyleCnt="6" custScaleX="184747" custRadScaleRad="107062" custRadScaleInc="28232">
        <dgm:presLayoutVars>
          <dgm:bulletEnabled val="1"/>
        </dgm:presLayoutVars>
      </dgm:prSet>
      <dgm:spPr/>
      <dgm:t>
        <a:bodyPr/>
        <a:lstStyle/>
        <a:p>
          <a:endParaRPr lang="en-GB"/>
        </a:p>
      </dgm:t>
    </dgm:pt>
    <dgm:pt modelId="{672CF957-0E37-48BD-8E5B-991A2F0AEE32}" type="pres">
      <dgm:prSet presAssocID="{72669D50-B261-4D0A-8BCE-ABD2CF67D031}" presName="Name9" presStyleLbl="parChTrans1D2" presStyleIdx="2" presStyleCnt="6"/>
      <dgm:spPr/>
      <dgm:t>
        <a:bodyPr/>
        <a:lstStyle/>
        <a:p>
          <a:endParaRPr lang="en-GB"/>
        </a:p>
      </dgm:t>
    </dgm:pt>
    <dgm:pt modelId="{631D73EF-C16C-4E5B-803C-4BFD6A430467}" type="pres">
      <dgm:prSet presAssocID="{72669D50-B261-4D0A-8BCE-ABD2CF67D031}" presName="connTx" presStyleLbl="parChTrans1D2" presStyleIdx="2" presStyleCnt="6"/>
      <dgm:spPr/>
      <dgm:t>
        <a:bodyPr/>
        <a:lstStyle/>
        <a:p>
          <a:endParaRPr lang="en-GB"/>
        </a:p>
      </dgm:t>
    </dgm:pt>
    <dgm:pt modelId="{0BB322BA-9BCC-4F8C-A1E6-D711FA626E6A}" type="pres">
      <dgm:prSet presAssocID="{741E1A79-9D74-494E-9023-038431FFC428}" presName="node" presStyleLbl="node1" presStyleIdx="2" presStyleCnt="6" custRadScaleRad="104900" custRadScaleInc="-26673">
        <dgm:presLayoutVars>
          <dgm:bulletEnabled val="1"/>
        </dgm:presLayoutVars>
      </dgm:prSet>
      <dgm:spPr/>
      <dgm:t>
        <a:bodyPr/>
        <a:lstStyle/>
        <a:p>
          <a:endParaRPr lang="en-GB"/>
        </a:p>
      </dgm:t>
    </dgm:pt>
    <dgm:pt modelId="{B0CFE5DC-5423-4BA4-8B4D-8ED00AC399A1}" type="pres">
      <dgm:prSet presAssocID="{1A938732-1178-4299-9694-DA91BDC40849}" presName="Name9" presStyleLbl="parChTrans1D2" presStyleIdx="3" presStyleCnt="6"/>
      <dgm:spPr/>
      <dgm:t>
        <a:bodyPr/>
        <a:lstStyle/>
        <a:p>
          <a:endParaRPr lang="en-GB"/>
        </a:p>
      </dgm:t>
    </dgm:pt>
    <dgm:pt modelId="{65F0FC4B-58F4-403A-B821-670AB6F21845}" type="pres">
      <dgm:prSet presAssocID="{1A938732-1178-4299-9694-DA91BDC40849}" presName="connTx" presStyleLbl="parChTrans1D2" presStyleIdx="3" presStyleCnt="6"/>
      <dgm:spPr/>
      <dgm:t>
        <a:bodyPr/>
        <a:lstStyle/>
        <a:p>
          <a:endParaRPr lang="en-GB"/>
        </a:p>
      </dgm:t>
    </dgm:pt>
    <dgm:pt modelId="{70EDE4DE-A8FB-4368-97BF-CC1DCFC8FD93}" type="pres">
      <dgm:prSet presAssocID="{3C6F623E-D412-4BBB-9B53-E15E692547BC}" presName="node" presStyleLbl="node1" presStyleIdx="3" presStyleCnt="6" custScaleX="212176" custRadScaleRad="100286" custRadScaleInc="-14438">
        <dgm:presLayoutVars>
          <dgm:bulletEnabled val="1"/>
        </dgm:presLayoutVars>
      </dgm:prSet>
      <dgm:spPr/>
      <dgm:t>
        <a:bodyPr/>
        <a:lstStyle/>
        <a:p>
          <a:endParaRPr lang="en-GB"/>
        </a:p>
      </dgm:t>
    </dgm:pt>
    <dgm:pt modelId="{7FE771E0-4EC2-4746-97F4-AC6767F616A8}" type="pres">
      <dgm:prSet presAssocID="{20F46C97-17EB-4755-AE76-DFE370828550}" presName="Name9" presStyleLbl="parChTrans1D2" presStyleIdx="4" presStyleCnt="6"/>
      <dgm:spPr/>
      <dgm:t>
        <a:bodyPr/>
        <a:lstStyle/>
        <a:p>
          <a:endParaRPr lang="en-GB"/>
        </a:p>
      </dgm:t>
    </dgm:pt>
    <dgm:pt modelId="{240A44E8-09B8-4F49-BE30-FE680F1EEA54}" type="pres">
      <dgm:prSet presAssocID="{20F46C97-17EB-4755-AE76-DFE370828550}" presName="connTx" presStyleLbl="parChTrans1D2" presStyleIdx="4" presStyleCnt="6"/>
      <dgm:spPr/>
      <dgm:t>
        <a:bodyPr/>
        <a:lstStyle/>
        <a:p>
          <a:endParaRPr lang="en-GB"/>
        </a:p>
      </dgm:t>
    </dgm:pt>
    <dgm:pt modelId="{4BC68587-F5E7-44F9-89B4-31996E4CD991}" type="pres">
      <dgm:prSet presAssocID="{8701E0C0-F9A4-40A8-998F-CA27BC0C2477}" presName="node" presStyleLbl="node1" presStyleIdx="4" presStyleCnt="6" custScaleX="152387" custRadScaleRad="108144" custRadScaleInc="17379">
        <dgm:presLayoutVars>
          <dgm:bulletEnabled val="1"/>
        </dgm:presLayoutVars>
      </dgm:prSet>
      <dgm:spPr/>
      <dgm:t>
        <a:bodyPr/>
        <a:lstStyle/>
        <a:p>
          <a:endParaRPr lang="en-GB"/>
        </a:p>
      </dgm:t>
    </dgm:pt>
    <dgm:pt modelId="{24B37432-0D66-4365-8A01-46C3CA332CCC}" type="pres">
      <dgm:prSet presAssocID="{EC3AA551-30B6-4BB5-BF9D-E96A2407ECAD}" presName="Name9" presStyleLbl="parChTrans1D2" presStyleIdx="5" presStyleCnt="6"/>
      <dgm:spPr/>
      <dgm:t>
        <a:bodyPr/>
        <a:lstStyle/>
        <a:p>
          <a:endParaRPr lang="en-GB"/>
        </a:p>
      </dgm:t>
    </dgm:pt>
    <dgm:pt modelId="{210F3355-1406-4EDB-94D4-88E8EC64E3F6}" type="pres">
      <dgm:prSet presAssocID="{EC3AA551-30B6-4BB5-BF9D-E96A2407ECAD}" presName="connTx" presStyleLbl="parChTrans1D2" presStyleIdx="5" presStyleCnt="6"/>
      <dgm:spPr/>
      <dgm:t>
        <a:bodyPr/>
        <a:lstStyle/>
        <a:p>
          <a:endParaRPr lang="en-GB"/>
        </a:p>
      </dgm:t>
    </dgm:pt>
    <dgm:pt modelId="{3A088CF8-1DB7-4240-B0F6-875FA224A0A9}" type="pres">
      <dgm:prSet presAssocID="{F8668544-8532-4721-824F-C20A6197D204}" presName="node" presStyleLbl="node1" presStyleIdx="5" presStyleCnt="6" custRadScaleRad="98322" custRadScaleInc="-21485">
        <dgm:presLayoutVars>
          <dgm:bulletEnabled val="1"/>
        </dgm:presLayoutVars>
      </dgm:prSet>
      <dgm:spPr/>
      <dgm:t>
        <a:bodyPr/>
        <a:lstStyle/>
        <a:p>
          <a:endParaRPr lang="en-GB"/>
        </a:p>
      </dgm:t>
    </dgm:pt>
  </dgm:ptLst>
  <dgm:cxnLst>
    <dgm:cxn modelId="{EF33A19D-4447-46A3-96BA-C98D80050051}" type="presOf" srcId="{1226F3F0-697D-49C8-B5E2-14787F9825A9}" destId="{19EAEB5E-6A34-4010-BBED-D3B935A83E37}" srcOrd="1" destOrd="0" presId="urn:microsoft.com/office/officeart/2005/8/layout/radial1"/>
    <dgm:cxn modelId="{6FF624A0-78BD-4ECA-ADF2-7EC22A7DDF53}" type="presOf" srcId="{72669D50-B261-4D0A-8BCE-ABD2CF67D031}" destId="{672CF957-0E37-48BD-8E5B-991A2F0AEE32}" srcOrd="0" destOrd="0" presId="urn:microsoft.com/office/officeart/2005/8/layout/radial1"/>
    <dgm:cxn modelId="{045FFAAE-89F7-45C1-B329-7CF1C4FCD965}" srcId="{BBF1DB89-4969-4271-BB2D-7D58DC7F63AF}" destId="{2D8E81A7-BE8D-4757-8F93-AA6F2D3B97C8}" srcOrd="1" destOrd="0" parTransId="{516B38E7-524A-43C5-BCE5-C993D3FA658F}" sibTransId="{25959482-A237-4227-B792-9E03ECD729EF}"/>
    <dgm:cxn modelId="{51A91E7C-176A-4EA6-9107-7697B0E67152}" type="presOf" srcId="{F8668544-8532-4721-824F-C20A6197D204}" destId="{3A088CF8-1DB7-4240-B0F6-875FA224A0A9}" srcOrd="0" destOrd="0" presId="urn:microsoft.com/office/officeart/2005/8/layout/radial1"/>
    <dgm:cxn modelId="{A99A4CBB-D951-4680-810D-33815957E0D8}" type="presOf" srcId="{72669D50-B261-4D0A-8BCE-ABD2CF67D031}" destId="{631D73EF-C16C-4E5B-803C-4BFD6A430467}" srcOrd="1" destOrd="0" presId="urn:microsoft.com/office/officeart/2005/8/layout/radial1"/>
    <dgm:cxn modelId="{8DE440BD-E9EE-4659-AA67-3136C4ABC7FD}" type="presOf" srcId="{2D8E81A7-BE8D-4757-8F93-AA6F2D3B97C8}" destId="{BDD5FE7C-AAAA-45CE-A177-3A2CEDE2E65A}" srcOrd="0" destOrd="0" presId="urn:microsoft.com/office/officeart/2005/8/layout/radial1"/>
    <dgm:cxn modelId="{CBF881CA-AC4D-43C5-87D1-240CCF64B9EF}" type="presOf" srcId="{3C6F623E-D412-4BBB-9B53-E15E692547BC}" destId="{70EDE4DE-A8FB-4368-97BF-CC1DCFC8FD93}" srcOrd="0" destOrd="0" presId="urn:microsoft.com/office/officeart/2005/8/layout/radial1"/>
    <dgm:cxn modelId="{4308616A-AB74-4CA7-BE23-7292ABD41070}" srcId="{BBF1DB89-4969-4271-BB2D-7D58DC7F63AF}" destId="{F8668544-8532-4721-824F-C20A6197D204}" srcOrd="5" destOrd="0" parTransId="{EC3AA551-30B6-4BB5-BF9D-E96A2407ECAD}" sibTransId="{F0BD6A72-4793-4622-A4A5-3F2F4088436C}"/>
    <dgm:cxn modelId="{8A72BCCE-ADE4-401E-888B-B7DA3902B212}" srcId="{BBF1DB89-4969-4271-BB2D-7D58DC7F63AF}" destId="{8701E0C0-F9A4-40A8-998F-CA27BC0C2477}" srcOrd="4" destOrd="0" parTransId="{20F46C97-17EB-4755-AE76-DFE370828550}" sibTransId="{2B626CCC-8248-4DB3-9E76-CA2B75B56B6A}"/>
    <dgm:cxn modelId="{65928B67-BECE-4460-877C-C413E63457B8}" type="presOf" srcId="{516B38E7-524A-43C5-BCE5-C993D3FA658F}" destId="{FB915E89-9162-4BC6-9B95-CE8E251A8B08}" srcOrd="1" destOrd="0" presId="urn:microsoft.com/office/officeart/2005/8/layout/radial1"/>
    <dgm:cxn modelId="{82141A26-4325-47C4-B8F1-4E4B874994AC}" srcId="{BBF1DB89-4969-4271-BB2D-7D58DC7F63AF}" destId="{A401B2EF-32A9-44BE-BA06-A3ABE9EF77D1}" srcOrd="0" destOrd="0" parTransId="{1226F3F0-697D-49C8-B5E2-14787F9825A9}" sibTransId="{F286B89C-346F-476B-9D0E-408951180E03}"/>
    <dgm:cxn modelId="{38AC600D-90BD-46F8-B5E9-8CE06600EC31}" type="presOf" srcId="{BBF1DB89-4969-4271-BB2D-7D58DC7F63AF}" destId="{AB76F7D4-B7B3-4120-8EB6-FF06A7BF5F15}" srcOrd="0" destOrd="0" presId="urn:microsoft.com/office/officeart/2005/8/layout/radial1"/>
    <dgm:cxn modelId="{CF0B430E-3908-40B4-9109-F4B3BD3F69D7}" type="presOf" srcId="{EC3AA551-30B6-4BB5-BF9D-E96A2407ECAD}" destId="{24B37432-0D66-4365-8A01-46C3CA332CCC}" srcOrd="0" destOrd="0" presId="urn:microsoft.com/office/officeart/2005/8/layout/radial1"/>
    <dgm:cxn modelId="{B26A9D64-46E5-4D81-8EF6-F4F7864D48A6}" type="presOf" srcId="{EC3AA551-30B6-4BB5-BF9D-E96A2407ECAD}" destId="{210F3355-1406-4EDB-94D4-88E8EC64E3F6}" srcOrd="1" destOrd="0" presId="urn:microsoft.com/office/officeart/2005/8/layout/radial1"/>
    <dgm:cxn modelId="{2F94FFA8-9E8B-4077-B2EF-B9F133E6D698}" srcId="{BBF1DB89-4969-4271-BB2D-7D58DC7F63AF}" destId="{3C6F623E-D412-4BBB-9B53-E15E692547BC}" srcOrd="3" destOrd="0" parTransId="{1A938732-1178-4299-9694-DA91BDC40849}" sibTransId="{2DB0C752-C22B-4D6C-B385-A04675749B9A}"/>
    <dgm:cxn modelId="{266C7BA8-0DFC-478A-A9FF-F778E3D9CE60}" type="presOf" srcId="{1A938732-1178-4299-9694-DA91BDC40849}" destId="{B0CFE5DC-5423-4BA4-8B4D-8ED00AC399A1}" srcOrd="0" destOrd="0" presId="urn:microsoft.com/office/officeart/2005/8/layout/radial1"/>
    <dgm:cxn modelId="{3C7A63AB-AA2A-4693-851A-CC7B736883FB}" type="presOf" srcId="{A401B2EF-32A9-44BE-BA06-A3ABE9EF77D1}" destId="{8A66F9BC-B318-4065-A10C-FC16867F52B2}" srcOrd="0" destOrd="0" presId="urn:microsoft.com/office/officeart/2005/8/layout/radial1"/>
    <dgm:cxn modelId="{0AB6AA36-1963-4BF6-957F-04500AF69F5A}" type="presOf" srcId="{516B38E7-524A-43C5-BCE5-C993D3FA658F}" destId="{876B8166-4140-4607-AA14-9BE528F440F3}" srcOrd="0" destOrd="0" presId="urn:microsoft.com/office/officeart/2005/8/layout/radial1"/>
    <dgm:cxn modelId="{FACB3D83-374E-4561-898B-6887E8BC89F8}" type="presOf" srcId="{1226F3F0-697D-49C8-B5E2-14787F9825A9}" destId="{36103E41-8FE7-4204-8A77-6F0E1E2AF1AE}" srcOrd="0" destOrd="0" presId="urn:microsoft.com/office/officeart/2005/8/layout/radial1"/>
    <dgm:cxn modelId="{81F26CB9-D109-44F6-AA9F-B1D6678FD311}" type="presOf" srcId="{20F46C97-17EB-4755-AE76-DFE370828550}" destId="{7FE771E0-4EC2-4746-97F4-AC6767F616A8}" srcOrd="0" destOrd="0" presId="urn:microsoft.com/office/officeart/2005/8/layout/radial1"/>
    <dgm:cxn modelId="{72B65D69-88F7-4D65-BE77-1344671E74C2}" type="presOf" srcId="{741E1A79-9D74-494E-9023-038431FFC428}" destId="{0BB322BA-9BCC-4F8C-A1E6-D711FA626E6A}" srcOrd="0" destOrd="0" presId="urn:microsoft.com/office/officeart/2005/8/layout/radial1"/>
    <dgm:cxn modelId="{524638CC-B601-4CB1-BA28-EDD832340126}" type="presOf" srcId="{8701E0C0-F9A4-40A8-998F-CA27BC0C2477}" destId="{4BC68587-F5E7-44F9-89B4-31996E4CD991}" srcOrd="0" destOrd="0" presId="urn:microsoft.com/office/officeart/2005/8/layout/radial1"/>
    <dgm:cxn modelId="{9D74C1C7-7D26-491D-812A-5901E232D7BA}" type="presOf" srcId="{1A938732-1178-4299-9694-DA91BDC40849}" destId="{65F0FC4B-58F4-403A-B821-670AB6F21845}" srcOrd="1" destOrd="0" presId="urn:microsoft.com/office/officeart/2005/8/layout/radial1"/>
    <dgm:cxn modelId="{BC9C55E3-CB30-466E-A40E-C3C5B0E5D0E6}" srcId="{909EBFDC-AF58-4CB3-9627-EFB83A32E6FD}" destId="{BBF1DB89-4969-4271-BB2D-7D58DC7F63AF}" srcOrd="0" destOrd="0" parTransId="{BFD49C44-6BC8-45C7-8C6E-7A5B6C544851}" sibTransId="{782722CF-F4E0-4793-9B5E-5DF1ED45FD2C}"/>
    <dgm:cxn modelId="{5B1FE02A-D4BF-4610-B0FF-CCF35CF96E80}" type="presOf" srcId="{20F46C97-17EB-4755-AE76-DFE370828550}" destId="{240A44E8-09B8-4F49-BE30-FE680F1EEA54}" srcOrd="1" destOrd="0" presId="urn:microsoft.com/office/officeart/2005/8/layout/radial1"/>
    <dgm:cxn modelId="{757B0B22-8365-4FD5-8F3F-93C2F11FFE27}" type="presOf" srcId="{909EBFDC-AF58-4CB3-9627-EFB83A32E6FD}" destId="{F12D6EB0-345A-4818-8AD4-32AF9A4E15A6}" srcOrd="0" destOrd="0" presId="urn:microsoft.com/office/officeart/2005/8/layout/radial1"/>
    <dgm:cxn modelId="{4AD69292-0B64-42FE-8961-9FBF98774BED}" srcId="{BBF1DB89-4969-4271-BB2D-7D58DC7F63AF}" destId="{741E1A79-9D74-494E-9023-038431FFC428}" srcOrd="2" destOrd="0" parTransId="{72669D50-B261-4D0A-8BCE-ABD2CF67D031}" sibTransId="{8075C650-D607-4870-86DE-4981FCE2629E}"/>
    <dgm:cxn modelId="{D909C6EF-F276-456D-A6FE-9E785AF37488}" type="presParOf" srcId="{F12D6EB0-345A-4818-8AD4-32AF9A4E15A6}" destId="{AB76F7D4-B7B3-4120-8EB6-FF06A7BF5F15}" srcOrd="0" destOrd="0" presId="urn:microsoft.com/office/officeart/2005/8/layout/radial1"/>
    <dgm:cxn modelId="{8123DD94-E55B-4246-8509-D4BFE998A47A}" type="presParOf" srcId="{F12D6EB0-345A-4818-8AD4-32AF9A4E15A6}" destId="{36103E41-8FE7-4204-8A77-6F0E1E2AF1AE}" srcOrd="1" destOrd="0" presId="urn:microsoft.com/office/officeart/2005/8/layout/radial1"/>
    <dgm:cxn modelId="{159907EF-1D80-402A-A914-9586C4BD8D84}" type="presParOf" srcId="{36103E41-8FE7-4204-8A77-6F0E1E2AF1AE}" destId="{19EAEB5E-6A34-4010-BBED-D3B935A83E37}" srcOrd="0" destOrd="0" presId="urn:microsoft.com/office/officeart/2005/8/layout/radial1"/>
    <dgm:cxn modelId="{00A3ED96-0E74-47D8-AED1-495D950CA4D9}" type="presParOf" srcId="{F12D6EB0-345A-4818-8AD4-32AF9A4E15A6}" destId="{8A66F9BC-B318-4065-A10C-FC16867F52B2}" srcOrd="2" destOrd="0" presId="urn:microsoft.com/office/officeart/2005/8/layout/radial1"/>
    <dgm:cxn modelId="{A1C23F30-DB91-4DC2-8643-B723FBD1B163}" type="presParOf" srcId="{F12D6EB0-345A-4818-8AD4-32AF9A4E15A6}" destId="{876B8166-4140-4607-AA14-9BE528F440F3}" srcOrd="3" destOrd="0" presId="urn:microsoft.com/office/officeart/2005/8/layout/radial1"/>
    <dgm:cxn modelId="{252C2BFC-B50A-4323-B040-7CD2072845F0}" type="presParOf" srcId="{876B8166-4140-4607-AA14-9BE528F440F3}" destId="{FB915E89-9162-4BC6-9B95-CE8E251A8B08}" srcOrd="0" destOrd="0" presId="urn:microsoft.com/office/officeart/2005/8/layout/radial1"/>
    <dgm:cxn modelId="{2E9BD1ED-BFA6-47CF-B346-208363380231}" type="presParOf" srcId="{F12D6EB0-345A-4818-8AD4-32AF9A4E15A6}" destId="{BDD5FE7C-AAAA-45CE-A177-3A2CEDE2E65A}" srcOrd="4" destOrd="0" presId="urn:microsoft.com/office/officeart/2005/8/layout/radial1"/>
    <dgm:cxn modelId="{94CAF662-ACF3-41F9-BF39-9AC10FC4BF92}" type="presParOf" srcId="{F12D6EB0-345A-4818-8AD4-32AF9A4E15A6}" destId="{672CF957-0E37-48BD-8E5B-991A2F0AEE32}" srcOrd="5" destOrd="0" presId="urn:microsoft.com/office/officeart/2005/8/layout/radial1"/>
    <dgm:cxn modelId="{C02B5DA5-4D89-4975-B6E0-C132A7C8E132}" type="presParOf" srcId="{672CF957-0E37-48BD-8E5B-991A2F0AEE32}" destId="{631D73EF-C16C-4E5B-803C-4BFD6A430467}" srcOrd="0" destOrd="0" presId="urn:microsoft.com/office/officeart/2005/8/layout/radial1"/>
    <dgm:cxn modelId="{C8F9E67C-9D35-40FC-854E-1E396843F28B}" type="presParOf" srcId="{F12D6EB0-345A-4818-8AD4-32AF9A4E15A6}" destId="{0BB322BA-9BCC-4F8C-A1E6-D711FA626E6A}" srcOrd="6" destOrd="0" presId="urn:microsoft.com/office/officeart/2005/8/layout/radial1"/>
    <dgm:cxn modelId="{F1D85644-591A-4E7E-80B4-EBCBB4C2372A}" type="presParOf" srcId="{F12D6EB0-345A-4818-8AD4-32AF9A4E15A6}" destId="{B0CFE5DC-5423-4BA4-8B4D-8ED00AC399A1}" srcOrd="7" destOrd="0" presId="urn:microsoft.com/office/officeart/2005/8/layout/radial1"/>
    <dgm:cxn modelId="{1F4F1577-EE38-44A8-930D-C373F3AD553B}" type="presParOf" srcId="{B0CFE5DC-5423-4BA4-8B4D-8ED00AC399A1}" destId="{65F0FC4B-58F4-403A-B821-670AB6F21845}" srcOrd="0" destOrd="0" presId="urn:microsoft.com/office/officeart/2005/8/layout/radial1"/>
    <dgm:cxn modelId="{1B1CE750-8350-4337-8498-DBEAE99FF6AC}" type="presParOf" srcId="{F12D6EB0-345A-4818-8AD4-32AF9A4E15A6}" destId="{70EDE4DE-A8FB-4368-97BF-CC1DCFC8FD93}" srcOrd="8" destOrd="0" presId="urn:microsoft.com/office/officeart/2005/8/layout/radial1"/>
    <dgm:cxn modelId="{27D9CC1F-753D-4B56-B01D-DA36A1FE822A}" type="presParOf" srcId="{F12D6EB0-345A-4818-8AD4-32AF9A4E15A6}" destId="{7FE771E0-4EC2-4746-97F4-AC6767F616A8}" srcOrd="9" destOrd="0" presId="urn:microsoft.com/office/officeart/2005/8/layout/radial1"/>
    <dgm:cxn modelId="{A8135405-4189-4160-92AB-F8FCB9E3C2E5}" type="presParOf" srcId="{7FE771E0-4EC2-4746-97F4-AC6767F616A8}" destId="{240A44E8-09B8-4F49-BE30-FE680F1EEA54}" srcOrd="0" destOrd="0" presId="urn:microsoft.com/office/officeart/2005/8/layout/radial1"/>
    <dgm:cxn modelId="{6AB86B7C-FD8D-41BB-BF26-A430D11E67BF}" type="presParOf" srcId="{F12D6EB0-345A-4818-8AD4-32AF9A4E15A6}" destId="{4BC68587-F5E7-44F9-89B4-31996E4CD991}" srcOrd="10" destOrd="0" presId="urn:microsoft.com/office/officeart/2005/8/layout/radial1"/>
    <dgm:cxn modelId="{63812568-E70D-4BD2-B881-F9E9C2F56342}" type="presParOf" srcId="{F12D6EB0-345A-4818-8AD4-32AF9A4E15A6}" destId="{24B37432-0D66-4365-8A01-46C3CA332CCC}" srcOrd="11" destOrd="0" presId="urn:microsoft.com/office/officeart/2005/8/layout/radial1"/>
    <dgm:cxn modelId="{A2D18AB6-CDBC-40EF-BFE5-21021306D92D}" type="presParOf" srcId="{24B37432-0D66-4365-8A01-46C3CA332CCC}" destId="{210F3355-1406-4EDB-94D4-88E8EC64E3F6}" srcOrd="0" destOrd="0" presId="urn:microsoft.com/office/officeart/2005/8/layout/radial1"/>
    <dgm:cxn modelId="{C44875C5-A3EC-4673-BFAC-C753C10C0836}" type="presParOf" srcId="{F12D6EB0-345A-4818-8AD4-32AF9A4E15A6}" destId="{3A088CF8-1DB7-4240-B0F6-875FA224A0A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F7D4-B7B3-4120-8EB6-FF06A7BF5F15}">
      <dsp:nvSpPr>
        <dsp:cNvPr id="0" name=""/>
        <dsp:cNvSpPr/>
      </dsp:nvSpPr>
      <dsp:spPr>
        <a:xfrm>
          <a:off x="1828160" y="1231331"/>
          <a:ext cx="1160922" cy="93515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endParaRPr lang="en-GB" sz="4300" kern="1200" dirty="0"/>
        </a:p>
      </dsp:txBody>
      <dsp:txXfrm>
        <a:off x="1998173" y="1368282"/>
        <a:ext cx="820896" cy="661255"/>
      </dsp:txXfrm>
    </dsp:sp>
    <dsp:sp modelId="{36103E41-8FE7-4204-8A77-6F0E1E2AF1AE}">
      <dsp:nvSpPr>
        <dsp:cNvPr id="0" name=""/>
        <dsp:cNvSpPr/>
      </dsp:nvSpPr>
      <dsp:spPr>
        <a:xfrm rot="15826212">
          <a:off x="2199230" y="1074008"/>
          <a:ext cx="286051" cy="33878"/>
        </a:xfrm>
        <a:custGeom>
          <a:avLst/>
          <a:gdLst/>
          <a:ahLst/>
          <a:cxnLst/>
          <a:rect l="0" t="0" r="0" b="0"/>
          <a:pathLst>
            <a:path>
              <a:moveTo>
                <a:pt x="0" y="16939"/>
              </a:moveTo>
              <a:lnTo>
                <a:pt x="286051" y="1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335104" y="1083796"/>
        <a:ext cx="14302" cy="14302"/>
      </dsp:txXfrm>
    </dsp:sp>
    <dsp:sp modelId="{8A66F9BC-B318-4065-A10C-FC16867F52B2}">
      <dsp:nvSpPr>
        <dsp:cNvPr id="0" name=""/>
        <dsp:cNvSpPr/>
      </dsp:nvSpPr>
      <dsp:spPr>
        <a:xfrm>
          <a:off x="1342660" y="14307"/>
          <a:ext cx="1866218" cy="935157"/>
        </a:xfrm>
        <a:prstGeom prst="ellipse">
          <a:avLst/>
        </a:prstGeom>
        <a:solidFill>
          <a:srgbClr val="7030A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Motivation</a:t>
          </a:r>
          <a:endParaRPr lang="en-GB" sz="1800" b="1" kern="1200" dirty="0"/>
        </a:p>
      </dsp:txBody>
      <dsp:txXfrm>
        <a:off x="1615961" y="151258"/>
        <a:ext cx="1319616" cy="661255"/>
      </dsp:txXfrm>
    </dsp:sp>
    <dsp:sp modelId="{876B8166-4140-4607-AA14-9BE528F440F3}">
      <dsp:nvSpPr>
        <dsp:cNvPr id="0" name=""/>
        <dsp:cNvSpPr/>
      </dsp:nvSpPr>
      <dsp:spPr>
        <a:xfrm rot="9508176">
          <a:off x="2922314" y="1477752"/>
          <a:ext cx="7877" cy="33878"/>
        </a:xfrm>
        <a:custGeom>
          <a:avLst/>
          <a:gdLst/>
          <a:ahLst/>
          <a:cxnLst/>
          <a:rect l="0" t="0" r="0" b="0"/>
          <a:pathLst>
            <a:path>
              <a:moveTo>
                <a:pt x="0" y="16939"/>
              </a:moveTo>
              <a:lnTo>
                <a:pt x="7877" y="1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926056" y="1494495"/>
        <a:ext cx="393" cy="393"/>
      </dsp:txXfrm>
    </dsp:sp>
    <dsp:sp modelId="{BDD5FE7C-AAAA-45CE-A177-3A2CEDE2E65A}">
      <dsp:nvSpPr>
        <dsp:cNvPr id="0" name=""/>
        <dsp:cNvSpPr/>
      </dsp:nvSpPr>
      <dsp:spPr>
        <a:xfrm>
          <a:off x="2756837" y="753147"/>
          <a:ext cx="1727675" cy="93515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Confidence</a:t>
          </a:r>
          <a:endParaRPr lang="en-GB" sz="1800" b="1" kern="1200" dirty="0"/>
        </a:p>
      </dsp:txBody>
      <dsp:txXfrm>
        <a:off x="3009849" y="890098"/>
        <a:ext cx="1221651" cy="661255"/>
      </dsp:txXfrm>
    </dsp:sp>
    <dsp:sp modelId="{672CF957-0E37-48BD-8E5B-991A2F0AEE32}">
      <dsp:nvSpPr>
        <dsp:cNvPr id="0" name=""/>
        <dsp:cNvSpPr/>
      </dsp:nvSpPr>
      <dsp:spPr>
        <a:xfrm rot="1319886">
          <a:off x="2918405" y="1938309"/>
          <a:ext cx="249473" cy="33878"/>
        </a:xfrm>
        <a:custGeom>
          <a:avLst/>
          <a:gdLst/>
          <a:ahLst/>
          <a:cxnLst/>
          <a:rect l="0" t="0" r="0" b="0"/>
          <a:pathLst>
            <a:path>
              <a:moveTo>
                <a:pt x="0" y="16939"/>
              </a:moveTo>
              <a:lnTo>
                <a:pt x="249473" y="1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36905" y="1949011"/>
        <a:ext cx="12473" cy="12473"/>
      </dsp:txXfrm>
    </dsp:sp>
    <dsp:sp modelId="{0BB322BA-9BCC-4F8C-A1E6-D711FA626E6A}">
      <dsp:nvSpPr>
        <dsp:cNvPr id="0" name=""/>
        <dsp:cNvSpPr/>
      </dsp:nvSpPr>
      <dsp:spPr>
        <a:xfrm>
          <a:off x="3124756" y="1709536"/>
          <a:ext cx="935157" cy="935157"/>
        </a:xfrm>
        <a:prstGeom prst="ellipse">
          <a:avLst/>
        </a:prstGeom>
        <a:solidFill>
          <a:srgbClr val="7030A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Fun</a:t>
          </a:r>
          <a:endParaRPr lang="en-GB" sz="1800" b="1" kern="1200" dirty="0"/>
        </a:p>
      </dsp:txBody>
      <dsp:txXfrm>
        <a:off x="3261707" y="1846487"/>
        <a:ext cx="661255" cy="661255"/>
      </dsp:txXfrm>
    </dsp:sp>
    <dsp:sp modelId="{B0CFE5DC-5423-4BA4-8B4D-8ED00AC399A1}">
      <dsp:nvSpPr>
        <dsp:cNvPr id="0" name=""/>
        <dsp:cNvSpPr/>
      </dsp:nvSpPr>
      <dsp:spPr>
        <a:xfrm rot="5140116">
          <a:off x="2312770" y="2290195"/>
          <a:ext cx="283838" cy="33878"/>
        </a:xfrm>
        <a:custGeom>
          <a:avLst/>
          <a:gdLst/>
          <a:ahLst/>
          <a:cxnLst/>
          <a:rect l="0" t="0" r="0" b="0"/>
          <a:pathLst>
            <a:path>
              <a:moveTo>
                <a:pt x="0" y="16939"/>
              </a:moveTo>
              <a:lnTo>
                <a:pt x="283838" y="1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447593" y="2300038"/>
        <a:ext cx="14191" cy="14191"/>
      </dsp:txXfrm>
    </dsp:sp>
    <dsp:sp modelId="{70EDE4DE-A8FB-4368-97BF-CC1DCFC8FD93}">
      <dsp:nvSpPr>
        <dsp:cNvPr id="0" name=""/>
        <dsp:cNvSpPr/>
      </dsp:nvSpPr>
      <dsp:spPr>
        <a:xfrm>
          <a:off x="1508711" y="2448350"/>
          <a:ext cx="1984179" cy="93515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Clear objectives</a:t>
          </a:r>
          <a:endParaRPr lang="en-GB" sz="1800" b="1" kern="1200" dirty="0"/>
        </a:p>
      </dsp:txBody>
      <dsp:txXfrm>
        <a:off x="1799287" y="2585301"/>
        <a:ext cx="1403027" cy="661255"/>
      </dsp:txXfrm>
    </dsp:sp>
    <dsp:sp modelId="{7FE771E0-4EC2-4746-97F4-AC6767F616A8}">
      <dsp:nvSpPr>
        <dsp:cNvPr id="0" name=""/>
        <dsp:cNvSpPr/>
      </dsp:nvSpPr>
      <dsp:spPr>
        <a:xfrm rot="9312822">
          <a:off x="1790934" y="1939586"/>
          <a:ext cx="119611" cy="33878"/>
        </a:xfrm>
        <a:custGeom>
          <a:avLst/>
          <a:gdLst/>
          <a:ahLst/>
          <a:cxnLst/>
          <a:rect l="0" t="0" r="0" b="0"/>
          <a:pathLst>
            <a:path>
              <a:moveTo>
                <a:pt x="0" y="16939"/>
              </a:moveTo>
              <a:lnTo>
                <a:pt x="119611" y="1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847750" y="1953535"/>
        <a:ext cx="5980" cy="5980"/>
      </dsp:txXfrm>
    </dsp:sp>
    <dsp:sp modelId="{4BC68587-F5E7-44F9-89B4-31996E4CD991}">
      <dsp:nvSpPr>
        <dsp:cNvPr id="0" name=""/>
        <dsp:cNvSpPr/>
      </dsp:nvSpPr>
      <dsp:spPr>
        <a:xfrm>
          <a:off x="501199" y="1783103"/>
          <a:ext cx="1425058" cy="93515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Right level and content</a:t>
          </a:r>
          <a:endParaRPr lang="en-GB" sz="1400" b="1" kern="1200" dirty="0"/>
        </a:p>
      </dsp:txBody>
      <dsp:txXfrm>
        <a:off x="709894" y="1920054"/>
        <a:ext cx="1007668" cy="661255"/>
      </dsp:txXfrm>
    </dsp:sp>
    <dsp:sp modelId="{24B37432-0D66-4365-8A01-46C3CA332CCC}">
      <dsp:nvSpPr>
        <dsp:cNvPr id="0" name=""/>
        <dsp:cNvSpPr/>
      </dsp:nvSpPr>
      <dsp:spPr>
        <a:xfrm rot="12213270">
          <a:off x="1733168" y="1425029"/>
          <a:ext cx="172126" cy="33878"/>
        </a:xfrm>
        <a:custGeom>
          <a:avLst/>
          <a:gdLst/>
          <a:ahLst/>
          <a:cxnLst/>
          <a:rect l="0" t="0" r="0" b="0"/>
          <a:pathLst>
            <a:path>
              <a:moveTo>
                <a:pt x="0" y="16939"/>
              </a:moveTo>
              <a:lnTo>
                <a:pt x="172126" y="1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814928" y="1437665"/>
        <a:ext cx="8606" cy="8606"/>
      </dsp:txXfrm>
    </dsp:sp>
    <dsp:sp modelId="{3A088CF8-1DB7-4240-B0F6-875FA224A0A9}">
      <dsp:nvSpPr>
        <dsp:cNvPr id="0" name=""/>
        <dsp:cNvSpPr/>
      </dsp:nvSpPr>
      <dsp:spPr>
        <a:xfrm>
          <a:off x="844140" y="753143"/>
          <a:ext cx="935157" cy="93515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Practice</a:t>
          </a:r>
          <a:endParaRPr lang="en-GB" sz="1400" b="1" kern="1200" dirty="0"/>
        </a:p>
      </dsp:txBody>
      <dsp:txXfrm>
        <a:off x="981091" y="890094"/>
        <a:ext cx="661255" cy="6612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CE315-F0DD-49BD-A643-5C6B890610E5}" type="datetimeFigureOut">
              <a:rPr lang="ru-RU" smtClean="0"/>
              <a:t>22.09.2021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520C-6607-4B97-A3B0-4016839C3AC0}" type="slidenum">
              <a:rPr lang="ru-RU" smtClean="0"/>
              <a:t>‹#›</a:t>
            </a:fld>
            <a:endParaRPr lang="ru-RU"/>
          </a:p>
        </p:txBody>
      </p:sp>
    </p:spTree>
    <p:extLst>
      <p:ext uri="{BB962C8B-B14F-4D97-AF65-F5344CB8AC3E}">
        <p14:creationId xmlns:p14="http://schemas.microsoft.com/office/powerpoint/2010/main" val="299140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000000"/>
                </a:solidFill>
                <a:latin typeface="Arial" charset="0"/>
              </a:rPr>
              <a:t>[Before showing the slide,</a:t>
            </a:r>
            <a:r>
              <a:rPr lang="en-US" baseline="0" dirty="0" smtClean="0">
                <a:solidFill>
                  <a:srgbClr val="000000"/>
                </a:solidFill>
                <a:latin typeface="Arial" charset="0"/>
              </a:rPr>
              <a:t> ask the audience what they think are the important factors for successful language learning. Note that the themes on this slide are repeated throughout the presentation – shown in capitals in the notes – to demonstrate how Starters, Movers and Flyers are designed to reflect best practice.]</a:t>
            </a:r>
            <a:endParaRPr lang="en-US" dirty="0" smtClean="0">
              <a:solidFill>
                <a:srgbClr val="000000"/>
              </a:solidFill>
              <a:latin typeface="Arial" charset="0"/>
            </a:endParaRPr>
          </a:p>
          <a:p>
            <a:pPr eaLnBrk="1" hangingPunct="1">
              <a:spcBef>
                <a:spcPct val="0"/>
              </a:spcBef>
            </a:pPr>
            <a:endParaRPr lang="en-US" dirty="0" smtClean="0">
              <a:solidFill>
                <a:srgbClr val="000000"/>
              </a:solidFill>
              <a:latin typeface="Arial" charset="0"/>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rgbClr val="000000"/>
                </a:solidFill>
                <a:latin typeface="Arial" charset="0"/>
              </a:rPr>
              <a:t>MOTIVATION -</a:t>
            </a:r>
            <a:r>
              <a:rPr lang="en-US" baseline="0" dirty="0" smtClean="0">
                <a:solidFill>
                  <a:srgbClr val="000000"/>
                </a:solidFill>
                <a:latin typeface="Arial" charset="0"/>
              </a:rPr>
              <a:t> this is crucial to learners developing their English skills. Motivated teachers </a:t>
            </a:r>
            <a:r>
              <a:rPr lang="en-US" dirty="0" smtClean="0">
                <a:solidFill>
                  <a:srgbClr val="000000"/>
                </a:solidFill>
                <a:latin typeface="Arial" charset="0"/>
              </a:rPr>
              <a:t>and parental involvement both also play an</a:t>
            </a:r>
            <a:r>
              <a:rPr lang="en-US" baseline="0" dirty="0" smtClean="0">
                <a:solidFill>
                  <a:srgbClr val="000000"/>
                </a:solidFill>
                <a:latin typeface="Arial" charset="0"/>
              </a:rPr>
              <a:t> important</a:t>
            </a:r>
            <a:r>
              <a:rPr lang="en-US" dirty="0" smtClean="0">
                <a:solidFill>
                  <a:srgbClr val="000000"/>
                </a:solidFill>
                <a:latin typeface="Arial" charset="0"/>
              </a:rPr>
              <a:t> role</a:t>
            </a:r>
            <a:r>
              <a:rPr lang="en-US" baseline="0" dirty="0" smtClean="0">
                <a:solidFill>
                  <a:srgbClr val="000000"/>
                </a:solidFill>
                <a:latin typeface="Arial" charset="0"/>
              </a:rPr>
              <a:t> in motivating students.</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CONFIDENCE</a:t>
            </a:r>
            <a:r>
              <a:rPr lang="en-US" baseline="0" dirty="0" smtClean="0">
                <a:solidFill>
                  <a:srgbClr val="000000"/>
                </a:solidFill>
                <a:latin typeface="Arial" charset="0"/>
              </a:rPr>
              <a:t> – using a foreign language requires having confidence in all 4 skills (reading, writing, listening, speaking). It is particularly important for young learners that confidence is built up gradually and maintained over time. </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FUN</a:t>
            </a:r>
            <a:r>
              <a:rPr lang="en-US" baseline="0" dirty="0" smtClean="0">
                <a:solidFill>
                  <a:srgbClr val="000000"/>
                </a:solidFill>
                <a:latin typeface="Arial" charset="0"/>
              </a:rPr>
              <a:t> – children are more likely to stay motivated if they are enjoying themselves</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CLEAR</a:t>
            </a:r>
            <a:r>
              <a:rPr lang="en-US" baseline="0" dirty="0" smtClean="0">
                <a:solidFill>
                  <a:srgbClr val="000000"/>
                </a:solidFill>
                <a:latin typeface="Arial" charset="0"/>
              </a:rPr>
              <a:t> OBJECTIVES</a:t>
            </a:r>
            <a:r>
              <a:rPr lang="en-US" dirty="0" smtClean="0">
                <a:solidFill>
                  <a:srgbClr val="000000"/>
                </a:solidFill>
                <a:latin typeface="Arial" charset="0"/>
              </a:rPr>
              <a:t> – having clear</a:t>
            </a:r>
            <a:r>
              <a:rPr lang="en-US" baseline="0" dirty="0" smtClean="0">
                <a:solidFill>
                  <a:srgbClr val="000000"/>
                </a:solidFill>
                <a:latin typeface="Arial" charset="0"/>
              </a:rPr>
              <a:t> and attainable goals helps schools and teachers to structure their course, which increases learners’ motivation as they have a better understanding of how they are progressing.</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RIGHT</a:t>
            </a:r>
            <a:r>
              <a:rPr lang="en-US" baseline="0" dirty="0" smtClean="0">
                <a:solidFill>
                  <a:srgbClr val="000000"/>
                </a:solidFill>
                <a:latin typeface="Arial" charset="0"/>
              </a:rPr>
              <a:t> LEVEL and CONTENT – at this age, children are still developing their first language skills, they have limited world knowledge and reasoning skills. Children will perform better if the materials they use take these factors into account and are appropriate to their age and level. To be successful in learning a language, you also need to learn all the different skills and not just grammar and vocabulary, or the passive skills of reading and listening. </a:t>
            </a:r>
          </a:p>
          <a:p>
            <a:pPr marL="171450" indent="-171450" eaLnBrk="1" hangingPunct="1">
              <a:spcBef>
                <a:spcPct val="0"/>
              </a:spcBef>
              <a:buFont typeface="Arial" panose="020B0604020202020204" pitchFamily="34" charset="0"/>
              <a:buChar char="•"/>
            </a:pPr>
            <a:r>
              <a:rPr lang="en-US" baseline="0" dirty="0" smtClean="0">
                <a:solidFill>
                  <a:srgbClr val="000000"/>
                </a:solidFill>
                <a:latin typeface="Arial" charset="0"/>
              </a:rPr>
              <a:t>PRACTICE – learning any new skill requires practice and getting to a good level takes time. Starting young will help to give learners a head start on their lifelong language learning journey. </a:t>
            </a:r>
          </a:p>
          <a:p>
            <a:pPr eaLnBrk="1" hangingPunct="1">
              <a:spcBef>
                <a:spcPct val="0"/>
              </a:spcBef>
            </a:pPr>
            <a:endParaRPr lang="en-US" baseline="0" dirty="0" smtClean="0">
              <a:solidFill>
                <a:srgbClr val="000000"/>
              </a:solidFill>
              <a:latin typeface="Arial" charset="0"/>
            </a:endParaRPr>
          </a:p>
          <a:p>
            <a:pPr eaLnBrk="1" hangingPunct="1">
              <a:spcBef>
                <a:spcPct val="0"/>
              </a:spcBef>
            </a:pPr>
            <a:endParaRPr lang="en-US" baseline="0" dirty="0" smtClean="0">
              <a:solidFill>
                <a:srgbClr val="000000"/>
              </a:solidFill>
              <a:latin typeface="Arial" charset="0"/>
            </a:endParaRPr>
          </a:p>
          <a:p>
            <a:pPr eaLnBrk="1" hangingPunct="1">
              <a:spcBef>
                <a:spcPct val="0"/>
              </a:spcBef>
            </a:pPr>
            <a:endParaRPr lang="en-US" baseline="0" dirty="0" smtClean="0">
              <a:solidFill>
                <a:srgbClr val="000000"/>
              </a:solidFill>
              <a:latin typeface="Arial"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685817" indent="-263776" eaLnBrk="0" hangingPunct="0">
              <a:defRPr>
                <a:solidFill>
                  <a:schemeClr val="tx1"/>
                </a:solidFill>
                <a:latin typeface="Arial" charset="0"/>
                <a:ea typeface="ＭＳ Ｐゴシック" pitchFamily="34" charset="-128"/>
              </a:defRPr>
            </a:lvl2pPr>
            <a:lvl3pPr marL="1055103" indent="-211021" eaLnBrk="0" hangingPunct="0">
              <a:defRPr>
                <a:solidFill>
                  <a:schemeClr val="tx1"/>
                </a:solidFill>
                <a:latin typeface="Arial" charset="0"/>
                <a:ea typeface="ＭＳ Ｐゴシック" pitchFamily="34" charset="-128"/>
              </a:defRPr>
            </a:lvl3pPr>
            <a:lvl4pPr marL="1477145" indent="-211021" eaLnBrk="0" hangingPunct="0">
              <a:defRPr>
                <a:solidFill>
                  <a:schemeClr val="tx1"/>
                </a:solidFill>
                <a:latin typeface="Arial" charset="0"/>
                <a:ea typeface="ＭＳ Ｐゴシック" pitchFamily="34" charset="-128"/>
              </a:defRPr>
            </a:lvl4pPr>
            <a:lvl5pPr marL="1899186" indent="-211021" eaLnBrk="0" hangingPunct="0">
              <a:defRPr>
                <a:solidFill>
                  <a:schemeClr val="tx1"/>
                </a:solidFill>
                <a:latin typeface="Arial" charset="0"/>
                <a:ea typeface="ＭＳ Ｐゴシック" pitchFamily="34" charset="-128"/>
              </a:defRPr>
            </a:lvl5pPr>
            <a:lvl6pPr marL="2321227" indent="-211021" eaLnBrk="0" fontAlgn="base" hangingPunct="0">
              <a:spcBef>
                <a:spcPct val="0"/>
              </a:spcBef>
              <a:spcAft>
                <a:spcPct val="0"/>
              </a:spcAft>
              <a:defRPr>
                <a:solidFill>
                  <a:schemeClr val="tx1"/>
                </a:solidFill>
                <a:latin typeface="Arial" charset="0"/>
                <a:ea typeface="ＭＳ Ｐゴシック" pitchFamily="34" charset="-128"/>
              </a:defRPr>
            </a:lvl6pPr>
            <a:lvl7pPr marL="2743269" indent="-211021" eaLnBrk="0" fontAlgn="base" hangingPunct="0">
              <a:spcBef>
                <a:spcPct val="0"/>
              </a:spcBef>
              <a:spcAft>
                <a:spcPct val="0"/>
              </a:spcAft>
              <a:defRPr>
                <a:solidFill>
                  <a:schemeClr val="tx1"/>
                </a:solidFill>
                <a:latin typeface="Arial" charset="0"/>
                <a:ea typeface="ＭＳ Ｐゴシック" pitchFamily="34" charset="-128"/>
              </a:defRPr>
            </a:lvl7pPr>
            <a:lvl8pPr marL="3165310" indent="-211021" eaLnBrk="0" fontAlgn="base" hangingPunct="0">
              <a:spcBef>
                <a:spcPct val="0"/>
              </a:spcBef>
              <a:spcAft>
                <a:spcPct val="0"/>
              </a:spcAft>
              <a:defRPr>
                <a:solidFill>
                  <a:schemeClr val="tx1"/>
                </a:solidFill>
                <a:latin typeface="Arial" charset="0"/>
                <a:ea typeface="ＭＳ Ｐゴシック" pitchFamily="34" charset="-128"/>
              </a:defRPr>
            </a:lvl8pPr>
            <a:lvl9pPr marL="3587351" indent="-21102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7CABB0-378C-49C7-BFFB-195A6BF46287}" type="slidenum">
              <a:rPr lang="en-US" smtClean="0"/>
              <a:pPr eaLnBrk="1" hangingPunct="1"/>
              <a:t>2</a:t>
            </a:fld>
            <a:endParaRPr lang="en-US" dirty="0" smtClean="0"/>
          </a:p>
        </p:txBody>
      </p:sp>
    </p:spTree>
    <p:extLst>
      <p:ext uri="{BB962C8B-B14F-4D97-AF65-F5344CB8AC3E}">
        <p14:creationId xmlns:p14="http://schemas.microsoft.com/office/powerpoint/2010/main" val="367255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23</a:t>
            </a:fld>
            <a:endParaRPr lang="en-GB"/>
          </a:p>
        </p:txBody>
      </p:sp>
    </p:spTree>
    <p:extLst>
      <p:ext uri="{BB962C8B-B14F-4D97-AF65-F5344CB8AC3E}">
        <p14:creationId xmlns:p14="http://schemas.microsoft.com/office/powerpoint/2010/main" val="354411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6" name="Picture 2" descr="G:\Вебинары\Internal-selected-assets\Cambridge Assessment English - Primary, white\CE_Master_Logo_White_RGB_Prima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264" y="51470"/>
            <a:ext cx="208610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5A179F-DC66-483A-8B09-CEDD9CCBCA00}"/>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21" name="Text Placeholder 20">
            <a:extLst>
              <a:ext uri="{FF2B5EF4-FFF2-40B4-BE49-F238E27FC236}">
                <a16:creationId xmlns:a16="http://schemas.microsoft.com/office/drawing/2014/main" id="{F085ED93-889F-43C0-9426-3AF41B56E68D}"/>
              </a:ext>
            </a:extLst>
          </p:cNvPr>
          <p:cNvSpPr>
            <a:spLocks noGrp="1"/>
          </p:cNvSpPr>
          <p:nvPr>
            <p:ph type="body" sz="quarter" idx="19"/>
          </p:nvPr>
        </p:nvSpPr>
        <p:spPr>
          <a:xfrm>
            <a:off x="161927" y="2006801"/>
            <a:ext cx="8803481" cy="2965252"/>
          </a:xfrm>
        </p:spPr>
        <p:txBody>
          <a:bodyPr numCol="1" spcCol="36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itle 4">
            <a:extLst>
              <a:ext uri="{FF2B5EF4-FFF2-40B4-BE49-F238E27FC236}">
                <a16:creationId xmlns:a16="http://schemas.microsoft.com/office/drawing/2014/main" id="{7D7E97B4-4105-4F45-B006-AA663DFA8D0C}"/>
              </a:ext>
            </a:extLst>
          </p:cNvPr>
          <p:cNvSpPr>
            <a:spLocks noGrp="1"/>
          </p:cNvSpPr>
          <p:nvPr>
            <p:ph type="title" hasCustomPrompt="1"/>
          </p:nvPr>
        </p:nvSpPr>
        <p:spPr>
          <a:xfrm>
            <a:off x="162165" y="817128"/>
            <a:ext cx="5852873" cy="365165"/>
          </a:xfrm>
        </p:spPr>
        <p:txBody>
          <a:bodyPr/>
          <a:lstStyle>
            <a:lvl1pPr>
              <a:defRPr/>
            </a:lvl1pPr>
          </a:lstStyle>
          <a:p>
            <a:r>
              <a:rPr lang="en-US" dirty="0"/>
              <a:t>Click to here to insert title</a:t>
            </a:r>
            <a:endParaRPr lang="en-GB" dirty="0"/>
          </a:p>
        </p:txBody>
      </p:sp>
      <p:sp>
        <p:nvSpPr>
          <p:cNvPr id="12" name="Sub Title Placeholder">
            <a:extLst>
              <a:ext uri="{FF2B5EF4-FFF2-40B4-BE49-F238E27FC236}">
                <a16:creationId xmlns:a16="http://schemas.microsoft.com/office/drawing/2014/main" id="{EB74D199-447D-4E7A-801F-6146CE92B79F}"/>
              </a:ext>
            </a:extLst>
          </p:cNvPr>
          <p:cNvSpPr>
            <a:spLocks noGrp="1"/>
          </p:cNvSpPr>
          <p:nvPr>
            <p:ph type="subTitle" sz="quarter" idx="17" hasCustomPrompt="1"/>
          </p:nvPr>
        </p:nvSpPr>
        <p:spPr>
          <a:xfrm>
            <a:off x="162165" y="1192720"/>
            <a:ext cx="5852873"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35" name="TextBox 34">
            <a:extLst>
              <a:ext uri="{FF2B5EF4-FFF2-40B4-BE49-F238E27FC236}">
                <a16:creationId xmlns:a16="http://schemas.microsoft.com/office/drawing/2014/main" id="{D1F57033-DFE1-4DC8-8DF9-5D6442FF3C56}"/>
              </a:ext>
            </a:extLst>
          </p:cNvPr>
          <p:cNvSpPr txBox="1"/>
          <p:nvPr userDrawn="1"/>
        </p:nvSpPr>
        <p:spPr>
          <a:xfrm>
            <a:off x="-2679728" y="88251"/>
            <a:ext cx="2630668" cy="230832"/>
          </a:xfrm>
          <a:prstGeom prst="rect">
            <a:avLst/>
          </a:prstGeom>
          <a:noFill/>
        </p:spPr>
        <p:txBody>
          <a:bodyPr wrap="square" rtlCol="0">
            <a:spAutoFit/>
          </a:bodyPr>
          <a:lstStyle/>
          <a:p>
            <a:pPr algn="ctr"/>
            <a:r>
              <a:rPr lang="en-GB" sz="900" b="1" dirty="0">
                <a:solidFill>
                  <a:srgbClr val="333333"/>
                </a:solidFill>
              </a:rPr>
              <a:t>How to edit the size of a line</a:t>
            </a:r>
          </a:p>
        </p:txBody>
      </p:sp>
      <p:sp>
        <p:nvSpPr>
          <p:cNvPr id="4" name="Date Placeholder 3">
            <a:extLst>
              <a:ext uri="{FF2B5EF4-FFF2-40B4-BE49-F238E27FC236}">
                <a16:creationId xmlns:a16="http://schemas.microsoft.com/office/drawing/2014/main" id="{992BC0A5-673B-41B6-9A0B-F3C870D2EF8F}"/>
              </a:ext>
            </a:extLst>
          </p:cNvPr>
          <p:cNvSpPr>
            <a:spLocks noGrp="1"/>
          </p:cNvSpPr>
          <p:nvPr>
            <p:ph type="dt" sz="half" idx="55"/>
          </p:nvPr>
        </p:nvSpPr>
        <p:spPr/>
        <p:txBody>
          <a:bodyPr/>
          <a:lstStyle/>
          <a:p>
            <a:fld id="{75BD3072-2A1B-486D-9638-782C12897BC2}" type="datetime1">
              <a:rPr lang="en-GB" smtClean="0"/>
              <a:t>22/09/2021</a:t>
            </a:fld>
            <a:endParaRPr lang="en-GB" dirty="0"/>
          </a:p>
        </p:txBody>
      </p:sp>
      <p:sp>
        <p:nvSpPr>
          <p:cNvPr id="7" name="Footer Placeholder 6">
            <a:extLst>
              <a:ext uri="{FF2B5EF4-FFF2-40B4-BE49-F238E27FC236}">
                <a16:creationId xmlns:a16="http://schemas.microsoft.com/office/drawing/2014/main" id="{D6DDA649-B5B0-4310-8BFD-1FFA7D2A8FF3}"/>
              </a:ext>
            </a:extLst>
          </p:cNvPr>
          <p:cNvSpPr>
            <a:spLocks noGrp="1"/>
          </p:cNvSpPr>
          <p:nvPr>
            <p:ph type="ftr" sz="quarter" idx="56"/>
          </p:nvPr>
        </p:nvSpPr>
        <p:spPr/>
        <p:txBody>
          <a:bodyPr/>
          <a:lstStyle/>
          <a:p>
            <a:endParaRPr lang="en-GB" dirty="0"/>
          </a:p>
        </p:txBody>
      </p:sp>
      <p:grpSp>
        <p:nvGrpSpPr>
          <p:cNvPr id="26" name="Group 25">
            <a:extLst>
              <a:ext uri="{FF2B5EF4-FFF2-40B4-BE49-F238E27FC236}">
                <a16:creationId xmlns:a16="http://schemas.microsoft.com/office/drawing/2014/main" id="{78AF5147-5F30-42FB-9D7B-C6EC2D76E590}"/>
              </a:ext>
            </a:extLst>
          </p:cNvPr>
          <p:cNvGrpSpPr/>
          <p:nvPr userDrawn="1"/>
        </p:nvGrpSpPr>
        <p:grpSpPr>
          <a:xfrm>
            <a:off x="-2716036" y="-2382"/>
            <a:ext cx="2666976" cy="1893094"/>
            <a:chOff x="-2716036" y="-3176"/>
            <a:chExt cx="2666976" cy="2524125"/>
          </a:xfrm>
        </p:grpSpPr>
        <p:grpSp>
          <p:nvGrpSpPr>
            <p:cNvPr id="27" name="Group 26">
              <a:extLst>
                <a:ext uri="{FF2B5EF4-FFF2-40B4-BE49-F238E27FC236}">
                  <a16:creationId xmlns:a16="http://schemas.microsoft.com/office/drawing/2014/main" id="{8BF47BCF-8570-4318-9DEF-79CA710B3DC5}"/>
                </a:ext>
              </a:extLst>
            </p:cNvPr>
            <p:cNvGrpSpPr/>
            <p:nvPr userDrawn="1"/>
          </p:nvGrpSpPr>
          <p:grpSpPr>
            <a:xfrm>
              <a:off x="-2716036" y="-3176"/>
              <a:ext cx="2666976" cy="2524125"/>
              <a:chOff x="789790" y="1150069"/>
              <a:chExt cx="3555967" cy="2524125"/>
            </a:xfrm>
          </p:grpSpPr>
          <p:sp>
            <p:nvSpPr>
              <p:cNvPr id="30" name="Rectangle 29">
                <a:extLst>
                  <a:ext uri="{FF2B5EF4-FFF2-40B4-BE49-F238E27FC236}">
                    <a16:creationId xmlns:a16="http://schemas.microsoft.com/office/drawing/2014/main" id="{FEDF516F-8B77-4523-BA4E-2892BBBBDE6E}"/>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31" name="Rectangle 30">
                <a:extLst>
                  <a:ext uri="{FF2B5EF4-FFF2-40B4-BE49-F238E27FC236}">
                    <a16:creationId xmlns:a16="http://schemas.microsoft.com/office/drawing/2014/main" id="{B5BDE31A-6251-4F5A-B22A-5A02A5E391E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2" name="TextBox 31">
                <a:extLst>
                  <a:ext uri="{FF2B5EF4-FFF2-40B4-BE49-F238E27FC236}">
                    <a16:creationId xmlns:a16="http://schemas.microsoft.com/office/drawing/2014/main" id="{43128962-56AB-4FE7-BC54-28EBEB3AE0E1}"/>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3" name="TextBox 32">
                <a:extLst>
                  <a:ext uri="{FF2B5EF4-FFF2-40B4-BE49-F238E27FC236}">
                    <a16:creationId xmlns:a16="http://schemas.microsoft.com/office/drawing/2014/main" id="{1535A909-57DC-4FE6-A452-715250F4E736}"/>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7" name="TextBox 36">
                <a:extLst>
                  <a:ext uri="{FF2B5EF4-FFF2-40B4-BE49-F238E27FC236}">
                    <a16:creationId xmlns:a16="http://schemas.microsoft.com/office/drawing/2014/main" id="{02107FA4-84E3-4F4E-AC32-B4A9C54C473B}"/>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8" name="TextBox 37">
                <a:extLst>
                  <a:ext uri="{FF2B5EF4-FFF2-40B4-BE49-F238E27FC236}">
                    <a16:creationId xmlns:a16="http://schemas.microsoft.com/office/drawing/2014/main" id="{65BFEBBB-9EFA-47B0-96AB-F66B44B65192}"/>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9" name="TextBox 38">
                <a:extLst>
                  <a:ext uri="{FF2B5EF4-FFF2-40B4-BE49-F238E27FC236}">
                    <a16:creationId xmlns:a16="http://schemas.microsoft.com/office/drawing/2014/main" id="{8745FB37-0268-4CC3-92A6-EEEF942B5825}"/>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9" name="TextBox 28">
              <a:extLst>
                <a:ext uri="{FF2B5EF4-FFF2-40B4-BE49-F238E27FC236}">
                  <a16:creationId xmlns:a16="http://schemas.microsoft.com/office/drawing/2014/main" id="{3B86E4EE-E6CF-4CB6-B82E-9E4080758EC1}"/>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273078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447154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22.09.2021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hyperlink" Target="https://learnenglishkids.britishcouncil.org/" TargetMode="External"/><Relationship Id="rId2" Type="http://schemas.openxmlformats.org/officeDocument/2006/relationships/hyperlink" Target="https://vk.com/wall-20535929_2455" TargetMode="External"/><Relationship Id="rId1" Type="http://schemas.openxmlformats.org/officeDocument/2006/relationships/slideLayout" Target="../slideLayouts/slideLayout2.xml"/><Relationship Id="rId4" Type="http://schemas.openxmlformats.org/officeDocument/2006/relationships/hyperlink" Target="https://studfile.net/preview/373073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24.emf"/><Relationship Id="rId18" Type="http://schemas.openxmlformats.org/officeDocument/2006/relationships/hyperlink" Target="https://www.instagram.com/pervoes/" TargetMode="External"/><Relationship Id="rId3" Type="http://schemas.openxmlformats.org/officeDocument/2006/relationships/image" Target="../media/image19.emf"/><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hyperlink" Target="https://ok.ru/digital.september" TargetMode="External"/><Relationship Id="rId17" Type="http://schemas.openxmlformats.org/officeDocument/2006/relationships/image" Target="../media/image26.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3.xml"/><Relationship Id="rId6" Type="http://schemas.openxmlformats.org/officeDocument/2006/relationships/hyperlink" Target="https://1sept.ru/" TargetMode="External"/><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hyperlink" Target="https://ds.1sept.ru/" TargetMode="External"/><Relationship Id="rId19" Type="http://schemas.openxmlformats.org/officeDocument/2006/relationships/image" Target="../media/image27.emf"/><Relationship Id="rId4" Type="http://schemas.openxmlformats.org/officeDocument/2006/relationships/hyperlink" Target="https://video.1sept.ru/" TargetMode="External"/><Relationship Id="rId9" Type="http://schemas.openxmlformats.org/officeDocument/2006/relationships/image" Target="../media/image22.emf"/><Relationship Id="rId14" Type="http://schemas.openxmlformats.org/officeDocument/2006/relationships/hyperlink" Target="https://www.facebook.com/digital.septemb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916" y="915566"/>
            <a:ext cx="277640" cy="584775"/>
          </a:xfrm>
          <a:prstGeom prst="rect">
            <a:avLst/>
          </a:prstGeom>
          <a:noFill/>
        </p:spPr>
        <p:txBody>
          <a:bodyPr wrap="none" rtlCol="0">
            <a:spAutoFit/>
          </a:bodyPr>
          <a:lstStyle/>
          <a:p>
            <a:pPr algn="ctr"/>
            <a:r>
              <a:rPr lang="en-US" sz="3200" b="1" dirty="0" smtClean="0"/>
              <a:t> </a:t>
            </a:r>
            <a:endParaRPr lang="ru-RU" sz="3200" b="1" dirty="0"/>
          </a:p>
        </p:txBody>
      </p:sp>
      <p:sp>
        <p:nvSpPr>
          <p:cNvPr id="3" name="TextBox 2"/>
          <p:cNvSpPr txBox="1"/>
          <p:nvPr/>
        </p:nvSpPr>
        <p:spPr>
          <a:xfrm>
            <a:off x="539552" y="1347614"/>
            <a:ext cx="6973191" cy="646331"/>
          </a:xfrm>
          <a:prstGeom prst="rect">
            <a:avLst/>
          </a:prstGeom>
          <a:noFill/>
        </p:spPr>
        <p:txBody>
          <a:bodyPr wrap="none" rtlCol="0">
            <a:spAutoFit/>
          </a:bodyPr>
          <a:lstStyle/>
          <a:p>
            <a:r>
              <a:rPr lang="en-US" sz="3600" dirty="0" smtClean="0"/>
              <a:t>BOOSTING YOUNG LEARNERS SKILLS</a:t>
            </a:r>
            <a:endParaRPr lang="ru-RU" sz="3600" dirty="0"/>
          </a:p>
        </p:txBody>
      </p:sp>
    </p:spTree>
    <p:extLst>
      <p:ext uri="{BB962C8B-B14F-4D97-AF65-F5344CB8AC3E}">
        <p14:creationId xmlns:p14="http://schemas.microsoft.com/office/powerpoint/2010/main" val="8984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66" y="1668065"/>
            <a:ext cx="5647589" cy="3086048"/>
          </a:xfrm>
          <a:prstGeom prst="rect">
            <a:avLst/>
          </a:prstGeom>
        </p:spPr>
      </p:pic>
    </p:spTree>
    <p:extLst>
      <p:ext uri="{BB962C8B-B14F-4D97-AF65-F5344CB8AC3E}">
        <p14:creationId xmlns:p14="http://schemas.microsoft.com/office/powerpoint/2010/main" val="18081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81" y="1452395"/>
            <a:ext cx="6242574" cy="3300083"/>
          </a:xfrm>
          <a:prstGeom prst="rect">
            <a:avLst/>
          </a:prstGeom>
        </p:spPr>
      </p:pic>
    </p:spTree>
    <p:extLst>
      <p:ext uri="{BB962C8B-B14F-4D97-AF65-F5344CB8AC3E}">
        <p14:creationId xmlns:p14="http://schemas.microsoft.com/office/powerpoint/2010/main" val="323688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graphicFrame>
        <p:nvGraphicFramePr>
          <p:cNvPr id="4" name="Таблица 3"/>
          <p:cNvGraphicFramePr>
            <a:graphicFrameLocks noGrp="1"/>
          </p:cNvGraphicFramePr>
          <p:nvPr>
            <p:extLst>
              <p:ext uri="{D42A27DB-BD31-4B8C-83A1-F6EECF244321}">
                <p14:modId xmlns:p14="http://schemas.microsoft.com/office/powerpoint/2010/main" val="996465492"/>
              </p:ext>
            </p:extLst>
          </p:nvPr>
        </p:nvGraphicFramePr>
        <p:xfrm>
          <a:off x="107504" y="539750"/>
          <a:ext cx="8784976" cy="4620828"/>
        </p:xfrm>
        <a:graphic>
          <a:graphicData uri="http://schemas.openxmlformats.org/drawingml/2006/table">
            <a:tbl>
              <a:tblPr firstRow="1" bandRow="1">
                <a:tableStyleId>{5C22544A-7EE6-4342-B048-85BDC9FD1C3A}</a:tableStyleId>
              </a:tblPr>
              <a:tblGrid>
                <a:gridCol w="2177473">
                  <a:extLst>
                    <a:ext uri="{9D8B030D-6E8A-4147-A177-3AD203B41FA5}">
                      <a16:colId xmlns:a16="http://schemas.microsoft.com/office/drawing/2014/main" val="2905086150"/>
                    </a:ext>
                  </a:extLst>
                </a:gridCol>
                <a:gridCol w="6607503">
                  <a:extLst>
                    <a:ext uri="{9D8B030D-6E8A-4147-A177-3AD203B41FA5}">
                      <a16:colId xmlns:a16="http://schemas.microsoft.com/office/drawing/2014/main" val="1247405481"/>
                    </a:ext>
                  </a:extLst>
                </a:gridCol>
              </a:tblGrid>
              <a:tr h="506028">
                <a:tc>
                  <a:txBody>
                    <a:bodyPr/>
                    <a:lstStyle/>
                    <a:p>
                      <a:r>
                        <a:rPr lang="en-US" dirty="0" smtClean="0"/>
                        <a:t>Activity title</a:t>
                      </a:r>
                      <a:endParaRPr lang="ru-RU" dirty="0"/>
                    </a:p>
                  </a:txBody>
                  <a:tcPr/>
                </a:tc>
                <a:tc>
                  <a:txBody>
                    <a:bodyPr/>
                    <a:lstStyle/>
                    <a:p>
                      <a:r>
                        <a:rPr lang="en-US" dirty="0" smtClean="0"/>
                        <a:t> Revising vocabulary</a:t>
                      </a:r>
                      <a:r>
                        <a:rPr lang="en-US" baseline="0" dirty="0" smtClean="0"/>
                        <a:t>  (2-5 minutes, as a filler at the end of the lesson)</a:t>
                      </a:r>
                      <a:endParaRPr lang="ru-RU" dirty="0"/>
                    </a:p>
                  </a:txBody>
                  <a:tcPr/>
                </a:tc>
                <a:extLst>
                  <a:ext uri="{0D108BD9-81ED-4DB2-BD59-A6C34878D82A}">
                    <a16:rowId xmlns:a16="http://schemas.microsoft.com/office/drawing/2014/main" val="3213020252"/>
                  </a:ext>
                </a:extLst>
              </a:tr>
              <a:tr h="229828">
                <a:tc>
                  <a:txBody>
                    <a:bodyPr/>
                    <a:lstStyle/>
                    <a:p>
                      <a:r>
                        <a:rPr lang="en-US" sz="1600" dirty="0" smtClean="0"/>
                        <a:t>Skill(s)</a:t>
                      </a:r>
                      <a:endParaRPr lang="ru-RU" sz="1600" dirty="0"/>
                    </a:p>
                  </a:txBody>
                  <a:tcPr/>
                </a:tc>
                <a:tc>
                  <a:txBody>
                    <a:bodyPr/>
                    <a:lstStyle/>
                    <a:p>
                      <a:r>
                        <a:rPr lang="en-US" sz="1600" dirty="0" smtClean="0"/>
                        <a:t> vocabulary</a:t>
                      </a:r>
                      <a:endParaRPr lang="ru-RU" sz="1600" dirty="0"/>
                    </a:p>
                  </a:txBody>
                  <a:tcPr/>
                </a:tc>
                <a:extLst>
                  <a:ext uri="{0D108BD9-81ED-4DB2-BD59-A6C34878D82A}">
                    <a16:rowId xmlns:a16="http://schemas.microsoft.com/office/drawing/2014/main" val="3621224382"/>
                  </a:ext>
                </a:extLst>
              </a:tr>
              <a:tr h="285068">
                <a:tc>
                  <a:txBody>
                    <a:bodyPr/>
                    <a:lstStyle/>
                    <a:p>
                      <a:r>
                        <a:rPr lang="en-US" sz="1600" dirty="0" smtClean="0"/>
                        <a:t>Level (s)</a:t>
                      </a:r>
                      <a:endParaRPr lang="ru-RU" sz="1600" dirty="0"/>
                    </a:p>
                  </a:txBody>
                  <a:tcPr/>
                </a:tc>
                <a:tc>
                  <a:txBody>
                    <a:bodyPr/>
                    <a:lstStyle/>
                    <a:p>
                      <a:r>
                        <a:rPr lang="en-US" sz="1600" dirty="0" smtClean="0"/>
                        <a:t> Pre A1-A2</a:t>
                      </a:r>
                      <a:endParaRPr lang="ru-RU" sz="1600" dirty="0"/>
                    </a:p>
                  </a:txBody>
                  <a:tcPr/>
                </a:tc>
                <a:extLst>
                  <a:ext uri="{0D108BD9-81ED-4DB2-BD59-A6C34878D82A}">
                    <a16:rowId xmlns:a16="http://schemas.microsoft.com/office/drawing/2014/main" val="1509250714"/>
                  </a:ext>
                </a:extLst>
              </a:tr>
              <a:tr h="268300">
                <a:tc>
                  <a:txBody>
                    <a:bodyPr/>
                    <a:lstStyle/>
                    <a:p>
                      <a:r>
                        <a:rPr lang="en-US" sz="1600" dirty="0" smtClean="0"/>
                        <a:t>Aim (s)</a:t>
                      </a:r>
                      <a:endParaRPr lang="ru-RU" sz="1600" dirty="0"/>
                    </a:p>
                  </a:txBody>
                  <a:tcPr/>
                </a:tc>
                <a:tc>
                  <a:txBody>
                    <a:bodyPr/>
                    <a:lstStyle/>
                    <a:p>
                      <a:r>
                        <a:rPr lang="en-US" sz="1600" dirty="0" smtClean="0"/>
                        <a:t> to revise vocabulary</a:t>
                      </a:r>
                      <a:endParaRPr lang="ru-RU" sz="1600" dirty="0"/>
                    </a:p>
                  </a:txBody>
                  <a:tcPr/>
                </a:tc>
                <a:extLst>
                  <a:ext uri="{0D108BD9-81ED-4DB2-BD59-A6C34878D82A}">
                    <a16:rowId xmlns:a16="http://schemas.microsoft.com/office/drawing/2014/main" val="474777289"/>
                  </a:ext>
                </a:extLst>
              </a:tr>
              <a:tr h="251532">
                <a:tc>
                  <a:txBody>
                    <a:bodyPr/>
                    <a:lstStyle/>
                    <a:p>
                      <a:r>
                        <a:rPr lang="en-US" sz="1600" dirty="0" smtClean="0"/>
                        <a:t>Materials needed</a:t>
                      </a:r>
                      <a:endParaRPr lang="ru-RU" sz="1600" dirty="0"/>
                    </a:p>
                  </a:txBody>
                  <a:tcPr/>
                </a:tc>
                <a:tc>
                  <a:txBody>
                    <a:bodyPr/>
                    <a:lstStyle/>
                    <a:p>
                      <a:r>
                        <a:rPr lang="en-US" sz="1600" dirty="0" smtClean="0"/>
                        <a:t> none</a:t>
                      </a:r>
                      <a:endParaRPr lang="ru-RU" sz="1600" dirty="0"/>
                    </a:p>
                  </a:txBody>
                  <a:tcPr/>
                </a:tc>
                <a:extLst>
                  <a:ext uri="{0D108BD9-81ED-4DB2-BD59-A6C34878D82A}">
                    <a16:rowId xmlns:a16="http://schemas.microsoft.com/office/drawing/2014/main" val="4137170638"/>
                  </a:ext>
                </a:extLst>
              </a:tr>
              <a:tr h="234764">
                <a:tc>
                  <a:txBody>
                    <a:bodyPr/>
                    <a:lstStyle/>
                    <a:p>
                      <a:r>
                        <a:rPr lang="en-US" sz="1600" dirty="0" smtClean="0"/>
                        <a:t>Preparation </a:t>
                      </a:r>
                      <a:endParaRPr lang="ru-RU" sz="1600" dirty="0"/>
                    </a:p>
                  </a:txBody>
                  <a:tcPr/>
                </a:tc>
                <a:tc>
                  <a:txBody>
                    <a:bodyPr/>
                    <a:lstStyle/>
                    <a:p>
                      <a:r>
                        <a:rPr lang="en-US" sz="1600" dirty="0" smtClean="0"/>
                        <a:t> none</a:t>
                      </a:r>
                      <a:endParaRPr lang="ru-RU" sz="1600" dirty="0"/>
                    </a:p>
                  </a:txBody>
                  <a:tcPr/>
                </a:tc>
                <a:extLst>
                  <a:ext uri="{0D108BD9-81ED-4DB2-BD59-A6C34878D82A}">
                    <a16:rowId xmlns:a16="http://schemas.microsoft.com/office/drawing/2014/main" val="749191749"/>
                  </a:ext>
                </a:extLst>
              </a:tr>
              <a:tr h="506028">
                <a:tc>
                  <a:txBody>
                    <a:bodyPr/>
                    <a:lstStyle/>
                    <a:p>
                      <a:r>
                        <a:rPr lang="en-US" sz="1600" dirty="0" smtClean="0"/>
                        <a:t>Procedure</a:t>
                      </a:r>
                      <a:endParaRPr lang="ru-RU" sz="1600" dirty="0"/>
                    </a:p>
                  </a:txBody>
                  <a:tcPr/>
                </a:tc>
                <a:tc>
                  <a:txBody>
                    <a:bodyPr/>
                    <a:lstStyle/>
                    <a:p>
                      <a:r>
                        <a:rPr lang="en-US" sz="1600" dirty="0" smtClean="0"/>
                        <a:t> 1. The teacher stands at the blackboard, imitating saying the alphabet</a:t>
                      </a:r>
                      <a:r>
                        <a:rPr lang="en-US" sz="1600" baseline="0" dirty="0" smtClean="0"/>
                        <a:t> silently.</a:t>
                      </a:r>
                    </a:p>
                    <a:p>
                      <a:r>
                        <a:rPr lang="en-US" sz="1600" baseline="0" dirty="0" smtClean="0"/>
                        <a:t>2. The student nominated by the teacher says ‘Stop!’ and the teacher announce the letter.</a:t>
                      </a:r>
                    </a:p>
                    <a:p>
                      <a:r>
                        <a:rPr lang="en-US" sz="1600" baseline="0" dirty="0" smtClean="0"/>
                        <a:t>3. The students brainstorm the words starting with the letter. The student who says the last word is the winner and has the right to stop the teacher next time.</a:t>
                      </a:r>
                      <a:endParaRPr lang="ru-RU" sz="1600" dirty="0"/>
                    </a:p>
                  </a:txBody>
                  <a:tcPr/>
                </a:tc>
                <a:extLst>
                  <a:ext uri="{0D108BD9-81ED-4DB2-BD59-A6C34878D82A}">
                    <a16:rowId xmlns:a16="http://schemas.microsoft.com/office/drawing/2014/main" val="1629374746"/>
                  </a:ext>
                </a:extLst>
              </a:tr>
              <a:tr h="506028">
                <a:tc>
                  <a:txBody>
                    <a:bodyPr/>
                    <a:lstStyle/>
                    <a:p>
                      <a:r>
                        <a:rPr lang="en-US" sz="1600" dirty="0" smtClean="0"/>
                        <a:t>Variation(s)</a:t>
                      </a:r>
                      <a:endParaRPr lang="ru-RU" sz="1600" dirty="0"/>
                    </a:p>
                  </a:txBody>
                  <a:tcPr/>
                </a:tc>
                <a:tc>
                  <a:txBody>
                    <a:bodyPr/>
                    <a:lstStyle/>
                    <a:p>
                      <a:r>
                        <a:rPr lang="en-US" sz="1600" dirty="0" smtClean="0"/>
                        <a:t> </a:t>
                      </a:r>
                      <a:endParaRPr lang="ru-RU" sz="1600" dirty="0"/>
                    </a:p>
                  </a:txBody>
                  <a:tcPr/>
                </a:tc>
                <a:extLst>
                  <a:ext uri="{0D108BD9-81ED-4DB2-BD59-A6C34878D82A}">
                    <a16:rowId xmlns:a16="http://schemas.microsoft.com/office/drawing/2014/main" val="3099269587"/>
                  </a:ext>
                </a:extLst>
              </a:tr>
            </a:tbl>
          </a:graphicData>
        </a:graphic>
      </p:graphicFrame>
    </p:spTree>
    <p:extLst>
      <p:ext uri="{BB962C8B-B14F-4D97-AF65-F5344CB8AC3E}">
        <p14:creationId xmlns:p14="http://schemas.microsoft.com/office/powerpoint/2010/main" val="378730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dirty="0" smtClean="0"/>
              <a:t>Reading</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91630"/>
            <a:ext cx="5660540" cy="3340010"/>
          </a:xfrm>
          <a:prstGeom prst="rect">
            <a:avLst/>
          </a:prstGeom>
        </p:spPr>
      </p:pic>
    </p:spTree>
    <p:extLst>
      <p:ext uri="{BB962C8B-B14F-4D97-AF65-F5344CB8AC3E}">
        <p14:creationId xmlns:p14="http://schemas.microsoft.com/office/powerpoint/2010/main" val="14563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611" y="1650206"/>
            <a:ext cx="6689590" cy="3121002"/>
          </a:xfrm>
          <a:prstGeom prst="rect">
            <a:avLst/>
          </a:prstGeom>
        </p:spPr>
      </p:pic>
    </p:spTree>
    <p:extLst>
      <p:ext uri="{BB962C8B-B14F-4D97-AF65-F5344CB8AC3E}">
        <p14:creationId xmlns:p14="http://schemas.microsoft.com/office/powerpoint/2010/main" val="20875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graphicFrame>
        <p:nvGraphicFramePr>
          <p:cNvPr id="4" name="Таблица 3"/>
          <p:cNvGraphicFramePr>
            <a:graphicFrameLocks noGrp="1"/>
          </p:cNvGraphicFramePr>
          <p:nvPr>
            <p:extLst>
              <p:ext uri="{D42A27DB-BD31-4B8C-83A1-F6EECF244321}">
                <p14:modId xmlns:p14="http://schemas.microsoft.com/office/powerpoint/2010/main" val="3898403156"/>
              </p:ext>
            </p:extLst>
          </p:nvPr>
        </p:nvGraphicFramePr>
        <p:xfrm>
          <a:off x="107504" y="539750"/>
          <a:ext cx="8784976" cy="3919788"/>
        </p:xfrm>
        <a:graphic>
          <a:graphicData uri="http://schemas.openxmlformats.org/drawingml/2006/table">
            <a:tbl>
              <a:tblPr firstRow="1" bandRow="1">
                <a:tableStyleId>{5C22544A-7EE6-4342-B048-85BDC9FD1C3A}</a:tableStyleId>
              </a:tblPr>
              <a:tblGrid>
                <a:gridCol w="2177473">
                  <a:extLst>
                    <a:ext uri="{9D8B030D-6E8A-4147-A177-3AD203B41FA5}">
                      <a16:colId xmlns:a16="http://schemas.microsoft.com/office/drawing/2014/main" val="2905086150"/>
                    </a:ext>
                  </a:extLst>
                </a:gridCol>
                <a:gridCol w="6607503">
                  <a:extLst>
                    <a:ext uri="{9D8B030D-6E8A-4147-A177-3AD203B41FA5}">
                      <a16:colId xmlns:a16="http://schemas.microsoft.com/office/drawing/2014/main" val="1247405481"/>
                    </a:ext>
                  </a:extLst>
                </a:gridCol>
              </a:tblGrid>
              <a:tr h="506028">
                <a:tc>
                  <a:txBody>
                    <a:bodyPr/>
                    <a:lstStyle/>
                    <a:p>
                      <a:r>
                        <a:rPr lang="en-US" dirty="0" smtClean="0"/>
                        <a:t>Activity title</a:t>
                      </a:r>
                      <a:endParaRPr lang="ru-RU" dirty="0"/>
                    </a:p>
                  </a:txBody>
                  <a:tcPr/>
                </a:tc>
                <a:tc>
                  <a:txBody>
                    <a:bodyPr/>
                    <a:lstStyle/>
                    <a:p>
                      <a:r>
                        <a:rPr lang="en-US" dirty="0" smtClean="0"/>
                        <a:t> Building sentences at Pre-A1 – A1 levels</a:t>
                      </a:r>
                      <a:endParaRPr lang="ru-RU" dirty="0"/>
                    </a:p>
                  </a:txBody>
                  <a:tcPr/>
                </a:tc>
                <a:extLst>
                  <a:ext uri="{0D108BD9-81ED-4DB2-BD59-A6C34878D82A}">
                    <a16:rowId xmlns:a16="http://schemas.microsoft.com/office/drawing/2014/main" val="3213020252"/>
                  </a:ext>
                </a:extLst>
              </a:tr>
              <a:tr h="229828">
                <a:tc>
                  <a:txBody>
                    <a:bodyPr/>
                    <a:lstStyle/>
                    <a:p>
                      <a:r>
                        <a:rPr lang="en-US" sz="1400" dirty="0" smtClean="0"/>
                        <a:t>Skill(s)</a:t>
                      </a:r>
                      <a:endParaRPr lang="ru-RU" sz="1400" dirty="0"/>
                    </a:p>
                  </a:txBody>
                  <a:tcPr/>
                </a:tc>
                <a:tc>
                  <a:txBody>
                    <a:bodyPr/>
                    <a:lstStyle/>
                    <a:p>
                      <a:r>
                        <a:rPr lang="en-US" sz="1400" dirty="0" smtClean="0"/>
                        <a:t> writing</a:t>
                      </a:r>
                      <a:endParaRPr lang="ru-RU" sz="1400" dirty="0"/>
                    </a:p>
                  </a:txBody>
                  <a:tcPr/>
                </a:tc>
                <a:extLst>
                  <a:ext uri="{0D108BD9-81ED-4DB2-BD59-A6C34878D82A}">
                    <a16:rowId xmlns:a16="http://schemas.microsoft.com/office/drawing/2014/main" val="3621224382"/>
                  </a:ext>
                </a:extLst>
              </a:tr>
              <a:tr h="285068">
                <a:tc>
                  <a:txBody>
                    <a:bodyPr/>
                    <a:lstStyle/>
                    <a:p>
                      <a:r>
                        <a:rPr lang="en-US" sz="1400" dirty="0" smtClean="0"/>
                        <a:t>Level (s)</a:t>
                      </a:r>
                      <a:endParaRPr lang="ru-RU" sz="1400" dirty="0"/>
                    </a:p>
                  </a:txBody>
                  <a:tcPr/>
                </a:tc>
                <a:tc>
                  <a:txBody>
                    <a:bodyPr/>
                    <a:lstStyle/>
                    <a:p>
                      <a:r>
                        <a:rPr lang="en-US" sz="1400" dirty="0" smtClean="0"/>
                        <a:t>Pre-A1 – A1</a:t>
                      </a:r>
                      <a:endParaRPr lang="ru-RU" sz="1400" dirty="0"/>
                    </a:p>
                  </a:txBody>
                  <a:tcPr/>
                </a:tc>
                <a:extLst>
                  <a:ext uri="{0D108BD9-81ED-4DB2-BD59-A6C34878D82A}">
                    <a16:rowId xmlns:a16="http://schemas.microsoft.com/office/drawing/2014/main" val="1509250714"/>
                  </a:ext>
                </a:extLst>
              </a:tr>
              <a:tr h="268300">
                <a:tc>
                  <a:txBody>
                    <a:bodyPr/>
                    <a:lstStyle/>
                    <a:p>
                      <a:r>
                        <a:rPr lang="en-US" sz="1400" dirty="0" smtClean="0"/>
                        <a:t>Aim (s)</a:t>
                      </a:r>
                      <a:endParaRPr lang="ru-RU" sz="1400" dirty="0"/>
                    </a:p>
                  </a:txBody>
                  <a:tcPr/>
                </a:tc>
                <a:tc>
                  <a:txBody>
                    <a:bodyPr/>
                    <a:lstStyle/>
                    <a:p>
                      <a:r>
                        <a:rPr lang="en-US" sz="1400" dirty="0" smtClean="0"/>
                        <a:t> to prepare students for writing</a:t>
                      </a:r>
                      <a:endParaRPr lang="ru-RU" sz="1400" dirty="0"/>
                    </a:p>
                  </a:txBody>
                  <a:tcPr/>
                </a:tc>
                <a:extLst>
                  <a:ext uri="{0D108BD9-81ED-4DB2-BD59-A6C34878D82A}">
                    <a16:rowId xmlns:a16="http://schemas.microsoft.com/office/drawing/2014/main" val="474777289"/>
                  </a:ext>
                </a:extLst>
              </a:tr>
              <a:tr h="251532">
                <a:tc>
                  <a:txBody>
                    <a:bodyPr/>
                    <a:lstStyle/>
                    <a:p>
                      <a:r>
                        <a:rPr lang="en-US" sz="1400" dirty="0" smtClean="0"/>
                        <a:t>Materials needed</a:t>
                      </a:r>
                      <a:endParaRPr lang="ru-RU" sz="1400" dirty="0"/>
                    </a:p>
                  </a:txBody>
                  <a:tcPr/>
                </a:tc>
                <a:tc>
                  <a:txBody>
                    <a:bodyPr/>
                    <a:lstStyle/>
                    <a:p>
                      <a:r>
                        <a:rPr lang="en-US" sz="1400" dirty="0" smtClean="0"/>
                        <a:t> a picture, set of cards, copybooks </a:t>
                      </a:r>
                      <a:endParaRPr lang="ru-RU" sz="1400" dirty="0"/>
                    </a:p>
                  </a:txBody>
                  <a:tcPr/>
                </a:tc>
                <a:extLst>
                  <a:ext uri="{0D108BD9-81ED-4DB2-BD59-A6C34878D82A}">
                    <a16:rowId xmlns:a16="http://schemas.microsoft.com/office/drawing/2014/main" val="4137170638"/>
                  </a:ext>
                </a:extLst>
              </a:tr>
              <a:tr h="234764">
                <a:tc>
                  <a:txBody>
                    <a:bodyPr/>
                    <a:lstStyle/>
                    <a:p>
                      <a:r>
                        <a:rPr lang="en-US" sz="1400" dirty="0" smtClean="0"/>
                        <a:t>Preparation </a:t>
                      </a:r>
                      <a:endParaRPr lang="ru-RU" sz="1400" dirty="0"/>
                    </a:p>
                  </a:txBody>
                  <a:tcPr/>
                </a:tc>
                <a:tc>
                  <a:txBody>
                    <a:bodyPr/>
                    <a:lstStyle/>
                    <a:p>
                      <a:r>
                        <a:rPr lang="en-US" sz="1400" dirty="0" smtClean="0"/>
                        <a:t> Select a picture and</a:t>
                      </a:r>
                      <a:r>
                        <a:rPr lang="en-US" sz="1400" baseline="0" dirty="0" smtClean="0"/>
                        <a:t> prepare sentences about it; prepare cards with corresponding words  </a:t>
                      </a:r>
                      <a:endParaRPr lang="ru-RU" sz="1400" dirty="0"/>
                    </a:p>
                  </a:txBody>
                  <a:tcPr/>
                </a:tc>
                <a:extLst>
                  <a:ext uri="{0D108BD9-81ED-4DB2-BD59-A6C34878D82A}">
                    <a16:rowId xmlns:a16="http://schemas.microsoft.com/office/drawing/2014/main" val="749191749"/>
                  </a:ext>
                </a:extLst>
              </a:tr>
              <a:tr h="506028">
                <a:tc>
                  <a:txBody>
                    <a:bodyPr/>
                    <a:lstStyle/>
                    <a:p>
                      <a:r>
                        <a:rPr lang="en-US" sz="1400" dirty="0" smtClean="0"/>
                        <a:t>Procedure</a:t>
                      </a:r>
                      <a:endParaRPr lang="ru-RU" sz="1400" dirty="0"/>
                    </a:p>
                  </a:txBody>
                  <a:tcPr/>
                </a:tc>
                <a:tc>
                  <a:txBody>
                    <a:bodyPr/>
                    <a:lstStyle/>
                    <a:p>
                      <a:r>
                        <a:rPr lang="en-US" sz="1400" dirty="0" smtClean="0"/>
                        <a:t>Step 1.  Divide students into pairs or small groups.</a:t>
                      </a:r>
                      <a:endParaRPr lang="en-US" sz="1400" baseline="0" dirty="0" smtClean="0"/>
                    </a:p>
                    <a:p>
                      <a:r>
                        <a:rPr lang="en-US" sz="1400" baseline="0" dirty="0" smtClean="0"/>
                        <a:t>Step 2.  Give each group a set of cards containing the words that can be used to form a sentence.</a:t>
                      </a:r>
                    </a:p>
                    <a:p>
                      <a:r>
                        <a:rPr lang="en-US" sz="1400" baseline="0" dirty="0" smtClean="0"/>
                        <a:t>Step 3.  Students race to put them in the right order to make the sentences and then copy the sentences onto their copybooks</a:t>
                      </a:r>
                      <a:endParaRPr lang="ru-RU" sz="1400" dirty="0"/>
                    </a:p>
                  </a:txBody>
                  <a:tcPr/>
                </a:tc>
                <a:extLst>
                  <a:ext uri="{0D108BD9-81ED-4DB2-BD59-A6C34878D82A}">
                    <a16:rowId xmlns:a16="http://schemas.microsoft.com/office/drawing/2014/main" val="1629374746"/>
                  </a:ext>
                </a:extLst>
              </a:tr>
              <a:tr h="506028">
                <a:tc>
                  <a:txBody>
                    <a:bodyPr/>
                    <a:lstStyle/>
                    <a:p>
                      <a:r>
                        <a:rPr lang="en-US" sz="1400" dirty="0" smtClean="0"/>
                        <a:t>Variation(s)</a:t>
                      </a:r>
                      <a:endParaRPr lang="ru-RU" sz="1400" dirty="0"/>
                    </a:p>
                  </a:txBody>
                  <a:tcPr/>
                </a:tc>
                <a:tc>
                  <a:txBody>
                    <a:bodyPr/>
                    <a:lstStyle/>
                    <a:p>
                      <a:r>
                        <a:rPr lang="en-US" sz="1400" dirty="0" smtClean="0"/>
                        <a:t> Instead or preparing cards with the words, these words could be cut out from different</a:t>
                      </a:r>
                      <a:r>
                        <a:rPr lang="en-US" sz="1400" baseline="0" dirty="0" smtClean="0"/>
                        <a:t> magazines, then the setting could be sending in code messages.</a:t>
                      </a:r>
                      <a:endParaRPr lang="ru-RU" sz="1400" dirty="0"/>
                    </a:p>
                  </a:txBody>
                  <a:tcPr/>
                </a:tc>
                <a:extLst>
                  <a:ext uri="{0D108BD9-81ED-4DB2-BD59-A6C34878D82A}">
                    <a16:rowId xmlns:a16="http://schemas.microsoft.com/office/drawing/2014/main" val="3099269587"/>
                  </a:ext>
                </a:extLst>
              </a:tr>
            </a:tbl>
          </a:graphicData>
        </a:graphic>
      </p:graphicFrame>
    </p:spTree>
    <p:extLst>
      <p:ext uri="{BB962C8B-B14F-4D97-AF65-F5344CB8AC3E}">
        <p14:creationId xmlns:p14="http://schemas.microsoft.com/office/powerpoint/2010/main" val="137787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4624" y="817129"/>
            <a:ext cx="6471854" cy="365165"/>
          </a:xfrm>
        </p:spPr>
        <p:txBody>
          <a:bodyPr>
            <a:normAutofit fontScale="90000"/>
          </a:bodyPr>
          <a:lstStyle/>
          <a:p>
            <a:r>
              <a:rPr lang="en-US" dirty="0" smtClean="0"/>
              <a:t>Writing from the very start</a:t>
            </a:r>
            <a:endParaRPr lang="ru-RU" dirty="0"/>
          </a:p>
        </p:txBody>
      </p:sp>
      <p:sp>
        <p:nvSpPr>
          <p:cNvPr id="5" name="Текст 4"/>
          <p:cNvSpPr>
            <a:spLocks noGrp="1"/>
          </p:cNvSpPr>
          <p:nvPr>
            <p:ph type="body" sz="quarter" idx="19"/>
          </p:nvPr>
        </p:nvSpPr>
        <p:spPr>
          <a:xfrm>
            <a:off x="229360" y="1681852"/>
            <a:ext cx="6602611" cy="2965252"/>
          </a:xfrm>
        </p:spPr>
        <p:txBody>
          <a:bodyPr/>
          <a:lstStyle/>
          <a:p>
            <a:pPr lvl="0"/>
            <a:r>
              <a:rPr lang="en-US" sz="1200" b="1" dirty="0" smtClean="0"/>
              <a:t> </a:t>
            </a:r>
            <a:endParaRPr lang="ru-RU" dirty="0"/>
          </a:p>
        </p:txBody>
      </p:sp>
      <p:pic>
        <p:nvPicPr>
          <p:cNvPr id="8" name="Picture 4"/>
          <p:cNvPicPr/>
          <p:nvPr/>
        </p:nvPicPr>
        <p:blipFill>
          <a:blip r:embed="rId2"/>
          <a:stretch>
            <a:fillRect/>
          </a:stretch>
        </p:blipFill>
        <p:spPr>
          <a:xfrm>
            <a:off x="162165" y="1988720"/>
            <a:ext cx="3098959" cy="2312194"/>
          </a:xfrm>
          <a:prstGeom prst="rect">
            <a:avLst/>
          </a:prstGeom>
        </p:spPr>
      </p:pic>
      <p:sp>
        <p:nvSpPr>
          <p:cNvPr id="10" name="TextBox 9"/>
          <p:cNvSpPr txBox="1"/>
          <p:nvPr/>
        </p:nvSpPr>
        <p:spPr>
          <a:xfrm>
            <a:off x="4973683" y="3164478"/>
            <a:ext cx="34289" cy="34289"/>
          </a:xfrm>
          <a:prstGeom prst="rect">
            <a:avLst/>
          </a:prstGeom>
          <a:noFill/>
        </p:spPr>
        <p:txBody>
          <a:bodyPr wrap="square" rtlCol="0">
            <a:noAutofit/>
          </a:bodyPr>
          <a:lstStyle/>
          <a:p>
            <a:pPr>
              <a:lnSpc>
                <a:spcPct val="90000"/>
              </a:lnSpc>
              <a:spcAft>
                <a:spcPts val="450"/>
              </a:spcAft>
            </a:pPr>
            <a:endParaRPr lang="ru-RU" sz="1200" dirty="0" err="1"/>
          </a:p>
        </p:txBody>
      </p:sp>
      <p:graphicFrame>
        <p:nvGraphicFramePr>
          <p:cNvPr id="11" name="Таблица 10"/>
          <p:cNvGraphicFramePr>
            <a:graphicFrameLocks noGrp="1"/>
          </p:cNvGraphicFramePr>
          <p:nvPr>
            <p:extLst>
              <p:ext uri="{D42A27DB-BD31-4B8C-83A1-F6EECF244321}">
                <p14:modId xmlns:p14="http://schemas.microsoft.com/office/powerpoint/2010/main" val="4151100507"/>
              </p:ext>
            </p:extLst>
          </p:nvPr>
        </p:nvGraphicFramePr>
        <p:xfrm>
          <a:off x="3463555" y="1839303"/>
          <a:ext cx="3020255" cy="2321243"/>
        </p:xfrm>
        <a:graphic>
          <a:graphicData uri="http://schemas.openxmlformats.org/drawingml/2006/table">
            <a:tbl>
              <a:tblPr firstRow="1" firstCol="1" bandRow="1"/>
              <a:tblGrid>
                <a:gridCol w="3020255">
                  <a:extLst>
                    <a:ext uri="{9D8B030D-6E8A-4147-A177-3AD203B41FA5}">
                      <a16:colId xmlns:a16="http://schemas.microsoft.com/office/drawing/2014/main" val="3601805327"/>
                    </a:ext>
                  </a:extLst>
                </a:gridCol>
              </a:tblGrid>
              <a:tr h="516423">
                <a:tc>
                  <a:txBody>
                    <a:bodyPr/>
                    <a:lstStyle/>
                    <a:p>
                      <a:pPr marL="91440" algn="l">
                        <a:lnSpc>
                          <a:spcPct val="150000"/>
                        </a:lnSpc>
                        <a:spcBef>
                          <a:spcPts val="1000"/>
                        </a:spcBef>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boys and the dog are laughing</a:t>
                      </a: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91440" algn="l">
                        <a:lnSpc>
                          <a:spcPct val="150000"/>
                        </a:lnSpc>
                        <a:spcBef>
                          <a:spcPts val="1000"/>
                        </a:spcBef>
                        <a:spcAft>
                          <a:spcPts val="0"/>
                        </a:spcAft>
                      </a:pPr>
                      <a:endParaRPr lang="ru-RU"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540608"/>
                  </a:ext>
                </a:extLst>
              </a:tr>
              <a:tr h="523875">
                <a:tc>
                  <a:txBody>
                    <a:bodyPr/>
                    <a:lstStyle/>
                    <a:p>
                      <a:pPr marL="91440" algn="l">
                        <a:lnSpc>
                          <a:spcPct val="150000"/>
                        </a:lnSpc>
                        <a:spcBef>
                          <a:spcPts val="1000"/>
                        </a:spcBef>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Sam and Tom are fishing</a:t>
                      </a: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91440" algn="l">
                        <a:lnSpc>
                          <a:spcPct val="150000"/>
                        </a:lnSpc>
                        <a:spcBef>
                          <a:spcPts val="1000"/>
                        </a:spcBef>
                        <a:spcAft>
                          <a:spcPts val="0"/>
                        </a:spcAft>
                      </a:pPr>
                      <a:endParaRPr lang="ru-RU"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919229"/>
                  </a:ext>
                </a:extLst>
              </a:tr>
              <a:tr h="523875">
                <a:tc>
                  <a:txBody>
                    <a:bodyPr/>
                    <a:lstStyle/>
                    <a:p>
                      <a:pPr marL="91440" algn="l">
                        <a:lnSpc>
                          <a:spcPct val="150000"/>
                        </a:lnSpc>
                        <a:spcBef>
                          <a:spcPts val="1000"/>
                        </a:spcBef>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It’s </a:t>
                      </a: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sunny.</a:t>
                      </a:r>
                      <a:endParaRPr lang="en-US"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91440" algn="l">
                        <a:lnSpc>
                          <a:spcPct val="150000"/>
                        </a:lnSpc>
                        <a:spcBef>
                          <a:spcPts val="1000"/>
                        </a:spcBef>
                        <a:spcAft>
                          <a:spcPts val="0"/>
                        </a:spcAft>
                      </a:pPr>
                      <a:endParaRPr lang="ru-RU"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788322"/>
                  </a:ext>
                </a:extLst>
              </a:tr>
              <a:tr h="637223">
                <a:tc>
                  <a:txBody>
                    <a:bodyPr/>
                    <a:lstStyle/>
                    <a:p>
                      <a:pPr marL="91440" algn="l">
                        <a:lnSpc>
                          <a:spcPct val="150000"/>
                        </a:lnSpc>
                        <a:spcBef>
                          <a:spcPts val="1000"/>
                        </a:spcBef>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dog is looking for fish in the river.</a:t>
                      </a:r>
                      <a:endParaRPr lang="ru-RU" sz="8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 algn="l">
                        <a:lnSpc>
                          <a:spcPct val="150000"/>
                        </a:lnSpc>
                        <a:spcBef>
                          <a:spcPts val="1000"/>
                        </a:spcBef>
                        <a:spcAft>
                          <a:spcPts val="0"/>
                        </a:spcAft>
                      </a:pP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ru-RU"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159142"/>
                  </a:ext>
                </a:extLst>
              </a:tr>
            </a:tbl>
          </a:graphicData>
        </a:graphic>
      </p:graphicFrame>
    </p:spTree>
    <p:extLst>
      <p:ext uri="{BB962C8B-B14F-4D97-AF65-F5344CB8AC3E}">
        <p14:creationId xmlns:p14="http://schemas.microsoft.com/office/powerpoint/2010/main" val="83371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graphicFrame>
        <p:nvGraphicFramePr>
          <p:cNvPr id="4" name="Таблица 3"/>
          <p:cNvGraphicFramePr>
            <a:graphicFrameLocks noGrp="1"/>
          </p:cNvGraphicFramePr>
          <p:nvPr>
            <p:extLst>
              <p:ext uri="{D42A27DB-BD31-4B8C-83A1-F6EECF244321}">
                <p14:modId xmlns:p14="http://schemas.microsoft.com/office/powerpoint/2010/main" val="3813118789"/>
              </p:ext>
            </p:extLst>
          </p:nvPr>
        </p:nvGraphicFramePr>
        <p:xfrm>
          <a:off x="107504" y="539750"/>
          <a:ext cx="8784976" cy="4072188"/>
        </p:xfrm>
        <a:graphic>
          <a:graphicData uri="http://schemas.openxmlformats.org/drawingml/2006/table">
            <a:tbl>
              <a:tblPr firstRow="1" bandRow="1">
                <a:tableStyleId>{5C22544A-7EE6-4342-B048-85BDC9FD1C3A}</a:tableStyleId>
              </a:tblPr>
              <a:tblGrid>
                <a:gridCol w="2177473">
                  <a:extLst>
                    <a:ext uri="{9D8B030D-6E8A-4147-A177-3AD203B41FA5}">
                      <a16:colId xmlns:a16="http://schemas.microsoft.com/office/drawing/2014/main" val="2905086150"/>
                    </a:ext>
                  </a:extLst>
                </a:gridCol>
                <a:gridCol w="6607503">
                  <a:extLst>
                    <a:ext uri="{9D8B030D-6E8A-4147-A177-3AD203B41FA5}">
                      <a16:colId xmlns:a16="http://schemas.microsoft.com/office/drawing/2014/main" val="1247405481"/>
                    </a:ext>
                  </a:extLst>
                </a:gridCol>
              </a:tblGrid>
              <a:tr h="506028">
                <a:tc>
                  <a:txBody>
                    <a:bodyPr/>
                    <a:lstStyle/>
                    <a:p>
                      <a:r>
                        <a:rPr lang="en-US" dirty="0" smtClean="0"/>
                        <a:t>Activity title</a:t>
                      </a:r>
                      <a:endParaRPr lang="ru-RU" dirty="0"/>
                    </a:p>
                  </a:txBody>
                  <a:tcPr/>
                </a:tc>
                <a:tc>
                  <a:txBody>
                    <a:bodyPr/>
                    <a:lstStyle/>
                    <a:p>
                      <a:r>
                        <a:rPr lang="en-US" dirty="0" smtClean="0"/>
                        <a:t>Dictation with Mother-tongue accent</a:t>
                      </a:r>
                      <a:endParaRPr lang="ru-RU" dirty="0"/>
                    </a:p>
                  </a:txBody>
                  <a:tcPr/>
                </a:tc>
                <a:extLst>
                  <a:ext uri="{0D108BD9-81ED-4DB2-BD59-A6C34878D82A}">
                    <a16:rowId xmlns:a16="http://schemas.microsoft.com/office/drawing/2014/main" val="3213020252"/>
                  </a:ext>
                </a:extLst>
              </a:tr>
              <a:tr h="229828">
                <a:tc>
                  <a:txBody>
                    <a:bodyPr/>
                    <a:lstStyle/>
                    <a:p>
                      <a:r>
                        <a:rPr lang="en-US" sz="1600" dirty="0" smtClean="0"/>
                        <a:t>Skill(s)</a:t>
                      </a:r>
                      <a:endParaRPr lang="ru-RU" sz="1600" dirty="0"/>
                    </a:p>
                  </a:txBody>
                  <a:tcPr/>
                </a:tc>
                <a:tc>
                  <a:txBody>
                    <a:bodyPr/>
                    <a:lstStyle/>
                    <a:p>
                      <a:r>
                        <a:rPr lang="en-US" sz="1600" dirty="0" smtClean="0"/>
                        <a:t>Pronunciation, listening,</a:t>
                      </a:r>
                      <a:r>
                        <a:rPr lang="en-US" sz="1600" baseline="0" dirty="0" smtClean="0"/>
                        <a:t> writing (spelling)</a:t>
                      </a:r>
                      <a:endParaRPr lang="ru-RU" sz="1600" dirty="0"/>
                    </a:p>
                  </a:txBody>
                  <a:tcPr/>
                </a:tc>
                <a:extLst>
                  <a:ext uri="{0D108BD9-81ED-4DB2-BD59-A6C34878D82A}">
                    <a16:rowId xmlns:a16="http://schemas.microsoft.com/office/drawing/2014/main" val="3621224382"/>
                  </a:ext>
                </a:extLst>
              </a:tr>
              <a:tr h="285068">
                <a:tc>
                  <a:txBody>
                    <a:bodyPr/>
                    <a:lstStyle/>
                    <a:p>
                      <a:r>
                        <a:rPr lang="en-US" sz="1600" dirty="0" smtClean="0"/>
                        <a:t>Level (s)</a:t>
                      </a:r>
                      <a:endParaRPr lang="ru-RU" sz="1600" dirty="0"/>
                    </a:p>
                  </a:txBody>
                  <a:tcPr/>
                </a:tc>
                <a:tc>
                  <a:txBody>
                    <a:bodyPr/>
                    <a:lstStyle/>
                    <a:p>
                      <a:r>
                        <a:rPr lang="en-US" sz="1600" dirty="0" smtClean="0"/>
                        <a:t>Pre-A1 – A2+</a:t>
                      </a:r>
                      <a:endParaRPr lang="ru-RU" sz="1600" dirty="0"/>
                    </a:p>
                  </a:txBody>
                  <a:tcPr/>
                </a:tc>
                <a:extLst>
                  <a:ext uri="{0D108BD9-81ED-4DB2-BD59-A6C34878D82A}">
                    <a16:rowId xmlns:a16="http://schemas.microsoft.com/office/drawing/2014/main" val="1509250714"/>
                  </a:ext>
                </a:extLst>
              </a:tr>
              <a:tr h="268300">
                <a:tc>
                  <a:txBody>
                    <a:bodyPr/>
                    <a:lstStyle/>
                    <a:p>
                      <a:r>
                        <a:rPr lang="en-US" sz="1600" dirty="0" smtClean="0"/>
                        <a:t>Aim (s)</a:t>
                      </a:r>
                      <a:endParaRPr lang="ru-RU" sz="1600" dirty="0"/>
                    </a:p>
                  </a:txBody>
                  <a:tcPr/>
                </a:tc>
                <a:tc>
                  <a:txBody>
                    <a:bodyPr/>
                    <a:lstStyle/>
                    <a:p>
                      <a:r>
                        <a:rPr lang="en-US" sz="1600" dirty="0" smtClean="0"/>
                        <a:t>Correct mispronounced words/sounds, practice  writing down.</a:t>
                      </a:r>
                      <a:endParaRPr lang="ru-RU" sz="1600" dirty="0"/>
                    </a:p>
                  </a:txBody>
                  <a:tcPr/>
                </a:tc>
                <a:extLst>
                  <a:ext uri="{0D108BD9-81ED-4DB2-BD59-A6C34878D82A}">
                    <a16:rowId xmlns:a16="http://schemas.microsoft.com/office/drawing/2014/main" val="474777289"/>
                  </a:ext>
                </a:extLst>
              </a:tr>
              <a:tr h="251532">
                <a:tc>
                  <a:txBody>
                    <a:bodyPr/>
                    <a:lstStyle/>
                    <a:p>
                      <a:r>
                        <a:rPr lang="en-US" sz="1600" dirty="0" smtClean="0"/>
                        <a:t>Materials needed</a:t>
                      </a:r>
                      <a:endParaRPr lang="ru-RU" sz="1600" dirty="0"/>
                    </a:p>
                  </a:txBody>
                  <a:tcPr/>
                </a:tc>
                <a:tc>
                  <a:txBody>
                    <a:bodyPr/>
                    <a:lstStyle/>
                    <a:p>
                      <a:r>
                        <a:rPr lang="en-US" sz="1600" dirty="0" smtClean="0"/>
                        <a:t>notebooks</a:t>
                      </a:r>
                      <a:endParaRPr lang="ru-RU" sz="1600" dirty="0"/>
                    </a:p>
                  </a:txBody>
                  <a:tcPr/>
                </a:tc>
                <a:extLst>
                  <a:ext uri="{0D108BD9-81ED-4DB2-BD59-A6C34878D82A}">
                    <a16:rowId xmlns:a16="http://schemas.microsoft.com/office/drawing/2014/main" val="4137170638"/>
                  </a:ext>
                </a:extLst>
              </a:tr>
              <a:tr h="234764">
                <a:tc>
                  <a:txBody>
                    <a:bodyPr/>
                    <a:lstStyle/>
                    <a:p>
                      <a:r>
                        <a:rPr lang="en-US" sz="1600" dirty="0" smtClean="0"/>
                        <a:t>Preparation </a:t>
                      </a:r>
                      <a:endParaRPr lang="ru-RU" sz="1600" dirty="0"/>
                    </a:p>
                  </a:txBody>
                  <a:tcPr/>
                </a:tc>
                <a:tc>
                  <a:txBody>
                    <a:bodyPr/>
                    <a:lstStyle/>
                    <a:p>
                      <a:r>
                        <a:rPr lang="en-US" sz="1600" dirty="0" smtClean="0"/>
                        <a:t>Select a</a:t>
                      </a:r>
                      <a:r>
                        <a:rPr lang="en-US" sz="1600" baseline="0" dirty="0" smtClean="0"/>
                        <a:t> passage (2-3 sentences) </a:t>
                      </a:r>
                      <a:r>
                        <a:rPr lang="en-US" sz="1600" dirty="0" smtClean="0"/>
                        <a:t>from the current unit of the </a:t>
                      </a:r>
                      <a:r>
                        <a:rPr lang="en-US" sz="1600" dirty="0" err="1" smtClean="0"/>
                        <a:t>coursebook</a:t>
                      </a:r>
                      <a:endParaRPr lang="ru-RU" sz="1600" dirty="0"/>
                    </a:p>
                  </a:txBody>
                  <a:tcPr/>
                </a:tc>
                <a:extLst>
                  <a:ext uri="{0D108BD9-81ED-4DB2-BD59-A6C34878D82A}">
                    <a16:rowId xmlns:a16="http://schemas.microsoft.com/office/drawing/2014/main" val="749191749"/>
                  </a:ext>
                </a:extLst>
              </a:tr>
              <a:tr h="506028">
                <a:tc>
                  <a:txBody>
                    <a:bodyPr/>
                    <a:lstStyle/>
                    <a:p>
                      <a:r>
                        <a:rPr lang="en-US" sz="1600" dirty="0" smtClean="0"/>
                        <a:t>Procedure</a:t>
                      </a:r>
                      <a:endParaRPr lang="ru-RU" sz="1600" dirty="0"/>
                    </a:p>
                  </a:txBody>
                  <a:tcPr/>
                </a:tc>
                <a:tc>
                  <a:txBody>
                    <a:bodyPr/>
                    <a:lstStyle/>
                    <a:p>
                      <a:r>
                        <a:rPr lang="en-US" sz="1600" dirty="0" smtClean="0"/>
                        <a:t>Step 1. Read</a:t>
                      </a:r>
                      <a:r>
                        <a:rPr lang="en-US" sz="1600" baseline="0" dirty="0" smtClean="0"/>
                        <a:t> the first sentence with a heavy mother-tongue accent.</a:t>
                      </a:r>
                    </a:p>
                    <a:p>
                      <a:r>
                        <a:rPr lang="en-US" sz="1600" baseline="0" dirty="0" smtClean="0"/>
                        <a:t>Step 2. Ask 2-3 individual students ‘to correct’ you and to say the same sentence with as good pronunciation as they can. After that ask the whole class say it together. </a:t>
                      </a:r>
                    </a:p>
                    <a:p>
                      <a:r>
                        <a:rPr lang="en-US" sz="1600" baseline="0" dirty="0" smtClean="0"/>
                        <a:t>Step 3. Now the students can write down  the sentence.</a:t>
                      </a:r>
                      <a:endParaRPr lang="ru-RU" sz="1600" dirty="0"/>
                    </a:p>
                  </a:txBody>
                  <a:tcPr/>
                </a:tc>
                <a:extLst>
                  <a:ext uri="{0D108BD9-81ED-4DB2-BD59-A6C34878D82A}">
                    <a16:rowId xmlns:a16="http://schemas.microsoft.com/office/drawing/2014/main" val="1629374746"/>
                  </a:ext>
                </a:extLst>
              </a:tr>
              <a:tr h="506028">
                <a:tc>
                  <a:txBody>
                    <a:bodyPr/>
                    <a:lstStyle/>
                    <a:p>
                      <a:r>
                        <a:rPr lang="en-US" sz="1600" dirty="0" smtClean="0"/>
                        <a:t>Variation(s)</a:t>
                      </a:r>
                      <a:endParaRPr lang="ru-RU" sz="1600" dirty="0"/>
                    </a:p>
                  </a:txBody>
                  <a:tcPr/>
                </a:tc>
                <a:tc>
                  <a:txBody>
                    <a:bodyPr/>
                    <a:lstStyle/>
                    <a:p>
                      <a:r>
                        <a:rPr lang="en-US" sz="1600" dirty="0" smtClean="0"/>
                        <a:t>It’d be useful if you select the passage that is recorded, so that students could read their writing together with the recording.</a:t>
                      </a:r>
                      <a:endParaRPr lang="ru-RU" sz="1600" dirty="0"/>
                    </a:p>
                  </a:txBody>
                  <a:tcPr/>
                </a:tc>
                <a:extLst>
                  <a:ext uri="{0D108BD9-81ED-4DB2-BD59-A6C34878D82A}">
                    <a16:rowId xmlns:a16="http://schemas.microsoft.com/office/drawing/2014/main" val="3099269587"/>
                  </a:ext>
                </a:extLst>
              </a:tr>
            </a:tbl>
          </a:graphicData>
        </a:graphic>
      </p:graphicFrame>
    </p:spTree>
    <p:extLst>
      <p:ext uri="{BB962C8B-B14F-4D97-AF65-F5344CB8AC3E}">
        <p14:creationId xmlns:p14="http://schemas.microsoft.com/office/powerpoint/2010/main" val="711428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0" y="2196427"/>
            <a:ext cx="4630820" cy="208823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924" y="605857"/>
            <a:ext cx="4404484" cy="2347127"/>
          </a:xfrm>
          <a:prstGeom prst="rect">
            <a:avLst/>
          </a:prstGeom>
        </p:spPr>
      </p:pic>
      <p:sp>
        <p:nvSpPr>
          <p:cNvPr id="8" name="TextBox 7"/>
          <p:cNvSpPr txBox="1"/>
          <p:nvPr/>
        </p:nvSpPr>
        <p:spPr>
          <a:xfrm>
            <a:off x="107504" y="4371950"/>
            <a:ext cx="1634037" cy="369332"/>
          </a:xfrm>
          <a:prstGeom prst="rect">
            <a:avLst/>
          </a:prstGeom>
          <a:noFill/>
        </p:spPr>
        <p:txBody>
          <a:bodyPr wrap="none" rtlCol="0">
            <a:spAutoFit/>
          </a:bodyPr>
          <a:lstStyle/>
          <a:p>
            <a:r>
              <a:rPr lang="en-US" dirty="0" smtClean="0"/>
              <a:t>Fun for Starters</a:t>
            </a:r>
            <a:endParaRPr lang="ru-RU" dirty="0"/>
          </a:p>
        </p:txBody>
      </p:sp>
      <p:sp>
        <p:nvSpPr>
          <p:cNvPr id="9" name="TextBox 8"/>
          <p:cNvSpPr txBox="1"/>
          <p:nvPr/>
        </p:nvSpPr>
        <p:spPr>
          <a:xfrm>
            <a:off x="4572000" y="2877246"/>
            <a:ext cx="3672408" cy="369332"/>
          </a:xfrm>
          <a:prstGeom prst="rect">
            <a:avLst/>
          </a:prstGeom>
          <a:noFill/>
        </p:spPr>
        <p:txBody>
          <a:bodyPr wrap="square" rtlCol="0">
            <a:spAutoFit/>
          </a:bodyPr>
          <a:lstStyle/>
          <a:p>
            <a:r>
              <a:rPr lang="en-US" dirty="0" smtClean="0"/>
              <a:t> A 1 Movers. Sample test</a:t>
            </a:r>
            <a:endParaRPr lang="ru-RU" dirty="0"/>
          </a:p>
        </p:txBody>
      </p:sp>
    </p:spTree>
    <p:extLst>
      <p:ext uri="{BB962C8B-B14F-4D97-AF65-F5344CB8AC3E}">
        <p14:creationId xmlns:p14="http://schemas.microsoft.com/office/powerpoint/2010/main" val="136934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59" y="1347614"/>
            <a:ext cx="7390535" cy="369332"/>
          </a:xfrm>
          <a:prstGeom prst="rect">
            <a:avLst/>
          </a:prstGeom>
          <a:noFill/>
        </p:spPr>
        <p:txBody>
          <a:bodyPr wrap="square" rtlCol="0">
            <a:spAutoFit/>
          </a:bodyPr>
          <a:lstStyle/>
          <a:p>
            <a:r>
              <a:rPr lang="en-GB" dirty="0" smtClean="0"/>
              <a:t>Speaking: Noughts </a:t>
            </a:r>
            <a:r>
              <a:rPr lang="en-GB" dirty="0"/>
              <a:t>and </a:t>
            </a:r>
            <a:r>
              <a:rPr lang="en-GB" dirty="0" smtClean="0"/>
              <a:t>Crosses </a:t>
            </a:r>
            <a:endParaRPr lang="en-GB" dirty="0"/>
          </a:p>
        </p:txBody>
      </p:sp>
      <p:graphicFrame>
        <p:nvGraphicFramePr>
          <p:cNvPr id="4" name="Object 2"/>
          <p:cNvGraphicFramePr>
            <a:graphicFrameLocks noChangeAspect="1"/>
          </p:cNvGraphicFramePr>
          <p:nvPr>
            <p:extLst>
              <p:ext uri="{D42A27DB-BD31-4B8C-83A1-F6EECF244321}">
                <p14:modId xmlns:p14="http://schemas.microsoft.com/office/powerpoint/2010/main" val="3304461174"/>
              </p:ext>
            </p:extLst>
          </p:nvPr>
        </p:nvGraphicFramePr>
        <p:xfrm>
          <a:off x="72359" y="1779662"/>
          <a:ext cx="4067175" cy="2924175"/>
        </p:xfrm>
        <a:graphic>
          <a:graphicData uri="http://schemas.openxmlformats.org/presentationml/2006/ole">
            <mc:AlternateContent xmlns:mc="http://schemas.openxmlformats.org/markup-compatibility/2006">
              <mc:Choice xmlns:v="urn:schemas-microsoft-com:vml" Requires="v">
                <p:oleObj spid="_x0000_s2060" name="Document" r:id="rId3" imgW="5422700" imgH="3898757" progId="Word.Document.12">
                  <p:embed/>
                </p:oleObj>
              </mc:Choice>
              <mc:Fallback>
                <p:oleObj name="Document" r:id="rId3" imgW="5422700" imgH="3898757" progId="Word.Document.12">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9" y="1779662"/>
                        <a:ext cx="4067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2" descr="C:\Documents and Settings\barroj\Desktop\Trial-test-123Speaking Jpegs\Trial-test-123Speaking Jpegs\1StartersSceneCard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1059582"/>
            <a:ext cx="4601218" cy="2896727"/>
          </a:xfrm>
          <a:prstGeom prst="rect">
            <a:avLst/>
          </a:prstGeom>
          <a:noFill/>
          <a:ln>
            <a:noFill/>
          </a:ln>
        </p:spPr>
      </p:pic>
      <p:sp>
        <p:nvSpPr>
          <p:cNvPr id="10" name="TextBox 9"/>
          <p:cNvSpPr txBox="1"/>
          <p:nvPr/>
        </p:nvSpPr>
        <p:spPr>
          <a:xfrm>
            <a:off x="4572000" y="627534"/>
            <a:ext cx="1728192" cy="369332"/>
          </a:xfrm>
          <a:prstGeom prst="rect">
            <a:avLst/>
          </a:prstGeom>
          <a:noFill/>
        </p:spPr>
        <p:txBody>
          <a:bodyPr wrap="square" rtlCol="0">
            <a:spAutoFit/>
          </a:bodyPr>
          <a:lstStyle/>
          <a:p>
            <a:r>
              <a:rPr lang="en-US" dirty="0" smtClean="0"/>
              <a:t>Board rush</a:t>
            </a:r>
            <a:endParaRPr lang="ru-RU" dirty="0"/>
          </a:p>
        </p:txBody>
      </p:sp>
    </p:spTree>
    <p:extLst>
      <p:ext uri="{BB962C8B-B14F-4D97-AF65-F5344CB8AC3E}">
        <p14:creationId xmlns:p14="http://schemas.microsoft.com/office/powerpoint/2010/main" val="209725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3301097830"/>
              </p:ext>
            </p:extLst>
          </p:nvPr>
        </p:nvGraphicFramePr>
        <p:xfrm>
          <a:off x="107504" y="1059582"/>
          <a:ext cx="4968552" cy="3397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67544" y="555526"/>
            <a:ext cx="3905300" cy="341632"/>
          </a:xfrm>
          <a:prstGeom prst="rect">
            <a:avLst/>
          </a:prstGeom>
        </p:spPr>
        <p:txBody>
          <a:bodyPr wrap="none">
            <a:spAutoFit/>
          </a:bodyPr>
          <a:lstStyle/>
          <a:p>
            <a:pPr defTabSz="514350">
              <a:lnSpc>
                <a:spcPct val="90000"/>
              </a:lnSpc>
              <a:spcBef>
                <a:spcPts val="563"/>
              </a:spcBef>
              <a:spcAft>
                <a:spcPts val="338"/>
              </a:spcAft>
              <a:defRPr/>
            </a:pPr>
            <a:r>
              <a:rPr lang="en-GB" b="1" dirty="0">
                <a:latin typeface="+mj-lt"/>
              </a:rPr>
              <a:t>Successful language learning requires…</a:t>
            </a:r>
          </a:p>
        </p:txBody>
      </p:sp>
      <p:sp>
        <p:nvSpPr>
          <p:cNvPr id="3" name="Стрелка вправо 2"/>
          <p:cNvSpPr/>
          <p:nvPr/>
        </p:nvSpPr>
        <p:spPr>
          <a:xfrm rot="19460110">
            <a:off x="4841155" y="18034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p:cNvSpPr/>
          <p:nvPr/>
        </p:nvSpPr>
        <p:spPr>
          <a:xfrm rot="921580">
            <a:off x="4841155" y="27122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156176" y="1131590"/>
            <a:ext cx="1897058" cy="369332"/>
          </a:xfrm>
          <a:prstGeom prst="rect">
            <a:avLst/>
          </a:prstGeom>
          <a:noFill/>
        </p:spPr>
        <p:txBody>
          <a:bodyPr wrap="none" rtlCol="0">
            <a:spAutoFit/>
          </a:bodyPr>
          <a:lstStyle/>
          <a:p>
            <a:r>
              <a:rPr lang="en-US" dirty="0" smtClean="0"/>
              <a:t>Enjoy their classes</a:t>
            </a:r>
            <a:endParaRPr lang="ru-RU" dirty="0"/>
          </a:p>
        </p:txBody>
      </p:sp>
      <p:sp>
        <p:nvSpPr>
          <p:cNvPr id="7" name="TextBox 6"/>
          <p:cNvSpPr txBox="1"/>
          <p:nvPr/>
        </p:nvSpPr>
        <p:spPr>
          <a:xfrm>
            <a:off x="6156176" y="3003798"/>
            <a:ext cx="2178545" cy="646331"/>
          </a:xfrm>
          <a:prstGeom prst="rect">
            <a:avLst/>
          </a:prstGeom>
          <a:noFill/>
        </p:spPr>
        <p:txBody>
          <a:bodyPr wrap="none" rtlCol="0">
            <a:spAutoFit/>
          </a:bodyPr>
          <a:lstStyle/>
          <a:p>
            <a:r>
              <a:rPr lang="en-US" dirty="0" smtClean="0"/>
              <a:t>Get positive learning </a:t>
            </a:r>
          </a:p>
          <a:p>
            <a:r>
              <a:rPr lang="en-US" dirty="0" smtClean="0"/>
              <a:t>experience</a:t>
            </a:r>
            <a:endParaRPr lang="ru-RU" dirty="0"/>
          </a:p>
        </p:txBody>
      </p:sp>
    </p:spTree>
    <p:extLst>
      <p:ext uri="{BB962C8B-B14F-4D97-AF65-F5344CB8AC3E}">
        <p14:creationId xmlns:p14="http://schemas.microsoft.com/office/powerpoint/2010/main" val="2031525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12" y="1563638"/>
            <a:ext cx="7923964" cy="2154436"/>
          </a:xfrm>
          <a:prstGeom prst="rect">
            <a:avLst/>
          </a:prstGeom>
          <a:noFill/>
        </p:spPr>
        <p:txBody>
          <a:bodyPr wrap="none" rtlCol="0">
            <a:spAutoFit/>
          </a:bodyPr>
          <a:lstStyle/>
          <a:p>
            <a:r>
              <a:rPr lang="en-GB" sz="1400" dirty="0" smtClean="0">
                <a:latin typeface="Arial" pitchFamily="34" charset="0"/>
              </a:rPr>
              <a:t>Ask students to close their books, and write down as much as they can remember of the exercise </a:t>
            </a:r>
          </a:p>
          <a:p>
            <a:r>
              <a:rPr lang="en-GB" sz="1400" dirty="0" smtClean="0">
                <a:latin typeface="Arial" pitchFamily="34" charset="0"/>
              </a:rPr>
              <a:t>the text.</a:t>
            </a:r>
          </a:p>
          <a:p>
            <a:endParaRPr lang="en-GB" sz="1400" dirty="0" smtClean="0">
              <a:latin typeface="Arial" pitchFamily="34" charset="0"/>
            </a:endParaRPr>
          </a:p>
          <a:p>
            <a:r>
              <a:rPr lang="en-GB" sz="1400" dirty="0" smtClean="0">
                <a:latin typeface="Arial" pitchFamily="34" charset="0"/>
              </a:rPr>
              <a:t>Tell students to do the exercise or text again, but inserting one new word in each sentence.</a:t>
            </a:r>
          </a:p>
          <a:p>
            <a:endParaRPr lang="en-GB" sz="1400" dirty="0" smtClean="0">
              <a:latin typeface="Arial" pitchFamily="34" charset="0"/>
            </a:endParaRPr>
          </a:p>
          <a:p>
            <a:r>
              <a:rPr lang="en-GB" sz="1400" dirty="0" smtClean="0">
                <a:latin typeface="Arial" pitchFamily="34" charset="0"/>
              </a:rPr>
              <a:t>Do the same, but changing one word in each sentence.</a:t>
            </a:r>
            <a:endParaRPr lang="en-GB" sz="1400" dirty="0">
              <a:latin typeface="Arial" pitchFamily="34" charset="0"/>
            </a:endParaRPr>
          </a:p>
          <a:p>
            <a:endParaRPr lang="en-GB" sz="1400" dirty="0" smtClean="0">
              <a:latin typeface="Arial" pitchFamily="34" charset="0"/>
            </a:endParaRPr>
          </a:p>
          <a:p>
            <a:r>
              <a:rPr lang="en-GB" sz="3600" dirty="0" smtClean="0">
                <a:latin typeface="Arial" pitchFamily="34" charset="0"/>
              </a:rPr>
              <a:t> </a:t>
            </a:r>
            <a:endParaRPr lang="ru-RU" sz="3600" dirty="0"/>
          </a:p>
        </p:txBody>
      </p:sp>
      <p:sp>
        <p:nvSpPr>
          <p:cNvPr id="3" name="TextBox 2"/>
          <p:cNvSpPr txBox="1"/>
          <p:nvPr/>
        </p:nvSpPr>
        <p:spPr>
          <a:xfrm>
            <a:off x="637849" y="725831"/>
            <a:ext cx="7390535" cy="369332"/>
          </a:xfrm>
          <a:prstGeom prst="rect">
            <a:avLst/>
          </a:prstGeom>
          <a:noFill/>
        </p:spPr>
        <p:txBody>
          <a:bodyPr wrap="square" rtlCol="0">
            <a:spAutoFit/>
          </a:bodyPr>
          <a:lstStyle/>
          <a:p>
            <a:r>
              <a:rPr lang="en-US" dirty="0" smtClean="0"/>
              <a:t>SOME ACTIVITIES TO RECYCLE A COURSEBOOK TASK</a:t>
            </a:r>
            <a:endParaRPr lang="ru-RU" dirty="0"/>
          </a:p>
        </p:txBody>
      </p:sp>
    </p:spTree>
    <p:extLst>
      <p:ext uri="{BB962C8B-B14F-4D97-AF65-F5344CB8AC3E}">
        <p14:creationId xmlns:p14="http://schemas.microsoft.com/office/powerpoint/2010/main" val="423077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 y="517623"/>
            <a:ext cx="2514600" cy="33909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184" y="524720"/>
            <a:ext cx="2543175" cy="34671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555526"/>
            <a:ext cx="2543175" cy="3390900"/>
          </a:xfrm>
          <a:prstGeom prst="rect">
            <a:avLst/>
          </a:prstGeom>
        </p:spPr>
      </p:pic>
    </p:spTree>
    <p:extLst>
      <p:ext uri="{BB962C8B-B14F-4D97-AF65-F5344CB8AC3E}">
        <p14:creationId xmlns:p14="http://schemas.microsoft.com/office/powerpoint/2010/main" val="364992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9"/>
          </p:nvPr>
        </p:nvSpPr>
        <p:spPr/>
        <p:txBody>
          <a:bodyPr/>
          <a:lstStyle/>
          <a:p>
            <a:r>
              <a:rPr lang="en-US" dirty="0">
                <a:hlinkClick r:id="rId2"/>
              </a:rPr>
              <a:t>https://</a:t>
            </a:r>
            <a:r>
              <a:rPr lang="en-US" dirty="0" smtClean="0">
                <a:hlinkClick r:id="rId2"/>
              </a:rPr>
              <a:t>vk.com/wall-20535929_2455</a:t>
            </a:r>
            <a:endParaRPr lang="ru-RU" dirty="0" smtClean="0"/>
          </a:p>
          <a:p>
            <a:r>
              <a:rPr lang="en-US" dirty="0">
                <a:hlinkClick r:id="rId3"/>
              </a:rPr>
              <a:t>https://</a:t>
            </a:r>
            <a:r>
              <a:rPr lang="en-US" dirty="0" smtClean="0">
                <a:hlinkClick r:id="rId3"/>
              </a:rPr>
              <a:t>learnenglishkids.britishcouncil.org</a:t>
            </a:r>
            <a:r>
              <a:rPr lang="ru-RU" dirty="0" smtClean="0"/>
              <a:t> </a:t>
            </a:r>
          </a:p>
          <a:p>
            <a:r>
              <a:rPr lang="en-US" dirty="0">
                <a:hlinkClick r:id="rId4"/>
              </a:rPr>
              <a:t>https://studfile.net/preview/3730738</a:t>
            </a:r>
            <a:r>
              <a:rPr lang="en-US" dirty="0" smtClean="0">
                <a:hlinkClick r:id="rId4"/>
              </a:rPr>
              <a:t>/</a:t>
            </a:r>
            <a:r>
              <a:rPr lang="ru-RU" dirty="0" smtClean="0"/>
              <a:t> </a:t>
            </a:r>
            <a:endParaRPr lang="ru-RU" dirty="0"/>
          </a:p>
        </p:txBody>
      </p:sp>
      <p:sp>
        <p:nvSpPr>
          <p:cNvPr id="4" name="Заголовок 3"/>
          <p:cNvSpPr>
            <a:spLocks noGrp="1"/>
          </p:cNvSpPr>
          <p:nvPr>
            <p:ph type="title"/>
          </p:nvPr>
        </p:nvSpPr>
        <p:spPr/>
        <p:txBody>
          <a:bodyPr>
            <a:noAutofit/>
          </a:bodyPr>
          <a:lstStyle/>
          <a:p>
            <a:r>
              <a:rPr lang="en-US" sz="2800" dirty="0" smtClean="0"/>
              <a:t>SOME FREE INTERNET RESOURCES</a:t>
            </a:r>
            <a:endParaRPr lang="ru-RU" sz="2800" dirty="0"/>
          </a:p>
        </p:txBody>
      </p:sp>
    </p:spTree>
    <p:extLst>
      <p:ext uri="{BB962C8B-B14F-4D97-AF65-F5344CB8AC3E}">
        <p14:creationId xmlns:p14="http://schemas.microsoft.com/office/powerpoint/2010/main" val="65718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773113"/>
            <a:ext cx="8485188" cy="393700"/>
          </a:xfrm>
        </p:spPr>
        <p:txBody>
          <a:bodyPr>
            <a:noAutofit/>
          </a:bodyPr>
          <a:lstStyle/>
          <a:p>
            <a:pPr marL="0" indent="0" algn="ctr">
              <a:buNone/>
            </a:pPr>
            <a:r>
              <a:rPr lang="en-GB" sz="2800" dirty="0" smtClean="0"/>
              <a:t>Questions ?</a:t>
            </a:r>
            <a:endParaRPr lang="en-GB" sz="2800" dirty="0"/>
          </a:p>
        </p:txBody>
      </p:sp>
      <p:pic>
        <p:nvPicPr>
          <p:cNvPr id="3074" name="Picture 2" descr="C:\Users\nashan\Pictures\Monkey-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203" y="1639491"/>
            <a:ext cx="3595955" cy="267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4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smtClean="0">
                <a:solidFill>
                  <a:srgbClr val="CE4A1F"/>
                </a:solidFill>
                <a:latin typeface="Roboto Black"/>
                <a:cs typeface="Roboto Black"/>
              </a:rPr>
              <a:t>Наши социальные сети</a:t>
            </a:r>
            <a:endParaRPr lang="ru-RU" sz="1800" dirty="0">
              <a:solidFill>
                <a:srgbClr val="CE4A1F"/>
              </a:solidFill>
              <a:latin typeface="Roboto Black"/>
              <a:cs typeface="Roboto Black"/>
            </a:endParaRP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Tree>
    <p:extLst>
      <p:ext uri="{BB962C8B-B14F-4D97-AF65-F5344CB8AC3E}">
        <p14:creationId xmlns:p14="http://schemas.microsoft.com/office/powerpoint/2010/main" val="642585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7864" y="771550"/>
            <a:ext cx="2167516" cy="523220"/>
          </a:xfrm>
          <a:prstGeom prst="rect">
            <a:avLst/>
          </a:prstGeom>
          <a:noFill/>
        </p:spPr>
        <p:txBody>
          <a:bodyPr wrap="none" rtlCol="0">
            <a:spAutoFit/>
          </a:bodyPr>
          <a:lstStyle/>
          <a:p>
            <a:r>
              <a:rPr lang="en-US" sz="2800" dirty="0" smtClean="0"/>
              <a:t> MOTIVATION</a:t>
            </a:r>
          </a:p>
        </p:txBody>
      </p:sp>
      <p:sp>
        <p:nvSpPr>
          <p:cNvPr id="10" name="Стрелка вниз 9"/>
          <p:cNvSpPr/>
          <p:nvPr/>
        </p:nvSpPr>
        <p:spPr>
          <a:xfrm rot="18348931">
            <a:off x="5118990" y="125949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662185" y="1491630"/>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697651">
            <a:off x="3164111" y="133566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755576" y="2643758"/>
            <a:ext cx="2669962" cy="923330"/>
          </a:xfrm>
          <a:prstGeom prst="rect">
            <a:avLst/>
          </a:prstGeom>
          <a:noFill/>
        </p:spPr>
        <p:txBody>
          <a:bodyPr wrap="none" rtlCol="0">
            <a:spAutoFit/>
          </a:bodyPr>
          <a:lstStyle/>
          <a:p>
            <a:r>
              <a:rPr lang="en-US" dirty="0" smtClean="0"/>
              <a:t>Extrinsic motivation</a:t>
            </a:r>
          </a:p>
          <a:p>
            <a:r>
              <a:rPr lang="en-US" dirty="0" smtClean="0"/>
              <a:t>(caused by any number of </a:t>
            </a:r>
          </a:p>
          <a:p>
            <a:r>
              <a:rPr lang="en-US" dirty="0" smtClean="0"/>
              <a:t>outside factors)</a:t>
            </a:r>
            <a:endParaRPr lang="ru-RU" dirty="0"/>
          </a:p>
        </p:txBody>
      </p:sp>
      <p:sp>
        <p:nvSpPr>
          <p:cNvPr id="15" name="TextBox 14"/>
          <p:cNvSpPr txBox="1"/>
          <p:nvPr/>
        </p:nvSpPr>
        <p:spPr>
          <a:xfrm>
            <a:off x="5797291" y="1318321"/>
            <a:ext cx="3389839" cy="1477328"/>
          </a:xfrm>
          <a:prstGeom prst="rect">
            <a:avLst/>
          </a:prstGeom>
          <a:noFill/>
        </p:spPr>
        <p:txBody>
          <a:bodyPr wrap="none" rtlCol="0">
            <a:spAutoFit/>
          </a:bodyPr>
          <a:lstStyle/>
          <a:p>
            <a:r>
              <a:rPr lang="en-US" dirty="0" smtClean="0"/>
              <a:t>Intrinsic motivation</a:t>
            </a:r>
          </a:p>
          <a:p>
            <a:r>
              <a:rPr lang="en-US" dirty="0" smtClean="0"/>
              <a:t>(comes within the individual, </a:t>
            </a:r>
          </a:p>
          <a:p>
            <a:r>
              <a:rPr lang="en-US" dirty="0" smtClean="0"/>
              <a:t>e.g. the enjoyment of the learning</a:t>
            </a:r>
          </a:p>
          <a:p>
            <a:r>
              <a:rPr lang="en-US" dirty="0" smtClean="0"/>
              <a:t>process itself/ a desire to make</a:t>
            </a:r>
          </a:p>
          <a:p>
            <a:r>
              <a:rPr lang="en-US" dirty="0" smtClean="0"/>
              <a:t>themselves feel better)</a:t>
            </a:r>
            <a:endParaRPr lang="ru-RU" dirty="0"/>
          </a:p>
        </p:txBody>
      </p:sp>
      <p:pic>
        <p:nvPicPr>
          <p:cNvPr id="1026" name="Picture 2" descr="https://learnenglishkids.britishcouncil.org/sites/kids/files/field/promotion/image/RS5776_121350642-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549575"/>
            <a:ext cx="2583854" cy="183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12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7534"/>
            <a:ext cx="6571735" cy="2954655"/>
          </a:xfrm>
          <a:prstGeom prst="rect">
            <a:avLst/>
          </a:prstGeom>
          <a:noFill/>
        </p:spPr>
        <p:txBody>
          <a:bodyPr wrap="none" rtlCol="0">
            <a:spAutoFit/>
          </a:bodyPr>
          <a:lstStyle/>
          <a:p>
            <a:r>
              <a:rPr lang="en-US" sz="2400" b="1" dirty="0" smtClean="0"/>
              <a:t>TO HELP YOUR STUDENTS ENJOY THEIR CLASSES</a:t>
            </a:r>
          </a:p>
          <a:p>
            <a:endParaRPr lang="en-US" dirty="0"/>
          </a:p>
          <a:p>
            <a:endParaRPr lang="en-US" dirty="0" smtClean="0"/>
          </a:p>
          <a:p>
            <a:pPr marL="285750" indent="-285750">
              <a:buFont typeface="Arial" panose="020B0604020202020204" pitchFamily="34" charset="0"/>
              <a:buChar char="•"/>
            </a:pPr>
            <a:r>
              <a:rPr lang="en-US" dirty="0" smtClean="0"/>
              <a:t>Start with a smile</a:t>
            </a:r>
          </a:p>
          <a:p>
            <a:pPr marL="285750" indent="-285750">
              <a:buFont typeface="Arial" panose="020B0604020202020204" pitchFamily="34" charset="0"/>
              <a:buChar char="•"/>
            </a:pPr>
            <a:r>
              <a:rPr lang="en-US" dirty="0" smtClean="0"/>
              <a:t>Don’t give homework at the end</a:t>
            </a:r>
          </a:p>
          <a:p>
            <a:pPr marL="285750" indent="-285750">
              <a:buFont typeface="Arial" panose="020B0604020202020204" pitchFamily="34" charset="0"/>
              <a:buChar char="•"/>
            </a:pPr>
            <a:r>
              <a:rPr lang="en-US" dirty="0" smtClean="0"/>
              <a:t>End with something nice:</a:t>
            </a:r>
          </a:p>
          <a:p>
            <a:pPr marL="285750" indent="-285750">
              <a:buFontTx/>
              <a:buChar char="-"/>
            </a:pPr>
            <a:r>
              <a:rPr lang="en-US" dirty="0" smtClean="0"/>
              <a:t>a complement (if it has been earned!) on what the students have</a:t>
            </a:r>
          </a:p>
          <a:p>
            <a:r>
              <a:rPr lang="en-US" dirty="0"/>
              <a:t>m</a:t>
            </a:r>
            <a:r>
              <a:rPr lang="en-US" dirty="0" smtClean="0"/>
              <a:t>anaged to do this lesson, or on their behavior;</a:t>
            </a:r>
          </a:p>
          <a:p>
            <a:pPr marL="285750" indent="-285750">
              <a:buFontTx/>
              <a:buChar char="-"/>
            </a:pPr>
            <a:r>
              <a:rPr lang="en-US" dirty="0"/>
              <a:t>c</a:t>
            </a:r>
            <a:r>
              <a:rPr lang="en-US" dirty="0" smtClean="0"/>
              <a:t>ongratulations on an achievement of one of the students;</a:t>
            </a:r>
          </a:p>
          <a:p>
            <a:pPr marL="285750" indent="-285750">
              <a:buFontTx/>
              <a:buChar char="-"/>
            </a:pPr>
            <a:r>
              <a:rPr lang="en-US" dirty="0" smtClean="0"/>
              <a:t>singing Happy Birthday to someone with a birthday</a:t>
            </a:r>
            <a:endParaRPr lang="ru-RU" dirty="0"/>
          </a:p>
        </p:txBody>
      </p:sp>
    </p:spTree>
    <p:extLst>
      <p:ext uri="{BB962C8B-B14F-4D97-AF65-F5344CB8AC3E}">
        <p14:creationId xmlns:p14="http://schemas.microsoft.com/office/powerpoint/2010/main" val="198803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03598"/>
            <a:ext cx="6706195" cy="2123658"/>
          </a:xfrm>
          <a:prstGeom prst="rect">
            <a:avLst/>
          </a:prstGeom>
          <a:noFill/>
        </p:spPr>
        <p:txBody>
          <a:bodyPr wrap="none" rtlCol="0">
            <a:spAutoFit/>
          </a:bodyPr>
          <a:lstStyle/>
          <a:p>
            <a:r>
              <a:rPr lang="en-US" sz="2400" dirty="0" smtClean="0"/>
              <a:t>CAMBRIDGE ENGLISH TEACHER COMPETITION</a:t>
            </a:r>
          </a:p>
          <a:p>
            <a:endParaRPr lang="en-US" dirty="0"/>
          </a:p>
          <a:p>
            <a:r>
              <a:rPr lang="en-US" dirty="0" smtClean="0"/>
              <a:t>CAMBRIDGE ASSESSMENT ENGLISH &amp; CAMBRIDGE UNIVERSITY PRESS</a:t>
            </a:r>
            <a:endParaRPr lang="ru-RU" dirty="0" smtClean="0"/>
          </a:p>
          <a:p>
            <a:endParaRPr lang="ru-RU" dirty="0"/>
          </a:p>
          <a:p>
            <a:endParaRPr lang="en-US" dirty="0" smtClean="0"/>
          </a:p>
          <a:p>
            <a:r>
              <a:rPr lang="ru-RU" dirty="0" smtClean="0"/>
              <a:t>Отборочный тур: 13 сентября 2021 г. – 1 декабря 2021 г.</a:t>
            </a:r>
          </a:p>
          <a:p>
            <a:r>
              <a:rPr lang="ru-RU" dirty="0" smtClean="0"/>
              <a:t>Финальный тур: 13-20 декабря 2021 г.</a:t>
            </a:r>
            <a:endParaRPr lang="ru-RU" dirty="0"/>
          </a:p>
        </p:txBody>
      </p:sp>
      <p:sp>
        <p:nvSpPr>
          <p:cNvPr id="3" name="Прямоугольник 2"/>
          <p:cNvSpPr/>
          <p:nvPr/>
        </p:nvSpPr>
        <p:spPr>
          <a:xfrm>
            <a:off x="971600" y="3579862"/>
            <a:ext cx="5688632" cy="369332"/>
          </a:xfrm>
          <a:prstGeom prst="rect">
            <a:avLst/>
          </a:prstGeom>
        </p:spPr>
        <p:txBody>
          <a:bodyPr wrap="square">
            <a:spAutoFit/>
          </a:bodyPr>
          <a:lstStyle/>
          <a:p>
            <a:r>
              <a:rPr lang="en-US" dirty="0">
                <a:solidFill>
                  <a:schemeClr val="accent1"/>
                </a:solidFill>
              </a:rPr>
              <a:t>https://urok.1sept.ru/contests/cambridge-english-teacher</a:t>
            </a:r>
            <a:endParaRPr lang="ru-RU" dirty="0">
              <a:solidFill>
                <a:schemeClr val="accent1"/>
              </a:solidFill>
            </a:endParaRPr>
          </a:p>
        </p:txBody>
      </p:sp>
    </p:spTree>
    <p:extLst>
      <p:ext uri="{BB962C8B-B14F-4D97-AF65-F5344CB8AC3E}">
        <p14:creationId xmlns:p14="http://schemas.microsoft.com/office/powerpoint/2010/main" val="199418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sp>
        <p:nvSpPr>
          <p:cNvPr id="3" name="TextBox 2"/>
          <p:cNvSpPr txBox="1"/>
          <p:nvPr/>
        </p:nvSpPr>
        <p:spPr>
          <a:xfrm>
            <a:off x="467544" y="843558"/>
            <a:ext cx="7992888" cy="461665"/>
          </a:xfrm>
          <a:prstGeom prst="rect">
            <a:avLst/>
          </a:prstGeom>
          <a:noFill/>
        </p:spPr>
        <p:txBody>
          <a:bodyPr wrap="square" rtlCol="0">
            <a:spAutoFit/>
          </a:bodyPr>
          <a:lstStyle/>
          <a:p>
            <a:r>
              <a:rPr lang="en-US" sz="2400" b="1" dirty="0" smtClean="0"/>
              <a:t>Make sure the activities involve some kind of fun challenge</a:t>
            </a:r>
            <a:endParaRPr lang="ru-RU" sz="2400" b="1" dirty="0"/>
          </a:p>
        </p:txBody>
      </p:sp>
      <p:sp>
        <p:nvSpPr>
          <p:cNvPr id="4" name="TextBox 3"/>
          <p:cNvSpPr txBox="1"/>
          <p:nvPr/>
        </p:nvSpPr>
        <p:spPr>
          <a:xfrm>
            <a:off x="467544" y="1635646"/>
            <a:ext cx="7704856" cy="1200329"/>
          </a:xfrm>
          <a:prstGeom prst="rect">
            <a:avLst/>
          </a:prstGeom>
          <a:noFill/>
        </p:spPr>
        <p:txBody>
          <a:bodyPr wrap="square" rtlCol="0">
            <a:spAutoFit/>
          </a:bodyPr>
          <a:lstStyle/>
          <a:p>
            <a:r>
              <a:rPr lang="en-US" dirty="0" smtClean="0"/>
              <a:t>The task is obviously easy, but its achievement is limited by rules:</a:t>
            </a:r>
          </a:p>
          <a:p>
            <a:endParaRPr lang="en-US" dirty="0" smtClean="0"/>
          </a:p>
          <a:p>
            <a:pPr marL="285750" indent="-285750">
              <a:buFont typeface="Arial" panose="020B0604020202020204" pitchFamily="34" charset="0"/>
              <a:buChar char="•"/>
            </a:pPr>
            <a:r>
              <a:rPr lang="en-US" dirty="0" smtClean="0"/>
              <a:t>Find out what I have in my hand, </a:t>
            </a:r>
            <a:r>
              <a:rPr lang="en-US" i="1" dirty="0" smtClean="0"/>
              <a:t>but you can only ask ‘yes/no’ questions.</a:t>
            </a:r>
          </a:p>
          <a:p>
            <a:pPr marL="285750" indent="-285750">
              <a:buFont typeface="Arial" panose="020B0604020202020204" pitchFamily="34" charset="0"/>
              <a:buChar char="•"/>
            </a:pPr>
            <a:r>
              <a:rPr lang="en-US" dirty="0" smtClean="0"/>
              <a:t>Make up a sentence </a:t>
            </a:r>
            <a:r>
              <a:rPr lang="en-US" i="1" dirty="0" smtClean="0"/>
              <a:t>but it must be obviously untrue.</a:t>
            </a:r>
            <a:endParaRPr lang="ru-RU" i="1" dirty="0"/>
          </a:p>
        </p:txBody>
      </p:sp>
    </p:spTree>
    <p:extLst>
      <p:ext uri="{BB962C8B-B14F-4D97-AF65-F5344CB8AC3E}">
        <p14:creationId xmlns:p14="http://schemas.microsoft.com/office/powerpoint/2010/main" val="117080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sp>
        <p:nvSpPr>
          <p:cNvPr id="3" name="TextBox 2"/>
          <p:cNvSpPr txBox="1"/>
          <p:nvPr/>
        </p:nvSpPr>
        <p:spPr>
          <a:xfrm>
            <a:off x="683568" y="843558"/>
            <a:ext cx="7488832" cy="2462213"/>
          </a:xfrm>
          <a:prstGeom prst="rect">
            <a:avLst/>
          </a:prstGeom>
          <a:noFill/>
        </p:spPr>
        <p:txBody>
          <a:bodyPr wrap="square" rtlCol="0">
            <a:spAutoFit/>
          </a:bodyPr>
          <a:lstStyle/>
          <a:p>
            <a:r>
              <a:rPr lang="en-US" sz="2800" b="1" dirty="0" smtClean="0"/>
              <a:t>Check the activity is learning rich</a:t>
            </a:r>
          </a:p>
          <a:p>
            <a:endParaRPr lang="en-US" dirty="0"/>
          </a:p>
          <a:p>
            <a:endParaRPr lang="en-US" dirty="0" smtClean="0"/>
          </a:p>
          <a:p>
            <a:r>
              <a:rPr lang="en-US" dirty="0" err="1" smtClean="0"/>
              <a:t>Wordsearch</a:t>
            </a:r>
            <a:r>
              <a:rPr lang="en-US" dirty="0" smtClean="0"/>
              <a:t>, ‘Hangman’, ‘Word jumbles’  </a:t>
            </a:r>
          </a:p>
          <a:p>
            <a:endParaRPr lang="en-US" dirty="0"/>
          </a:p>
          <a:p>
            <a:endParaRPr lang="en-US" dirty="0" smtClean="0"/>
          </a:p>
          <a:p>
            <a:endParaRPr lang="en-US" dirty="0"/>
          </a:p>
          <a:p>
            <a:r>
              <a:rPr lang="en-US" dirty="0" smtClean="0"/>
              <a:t>‘Guess what I’m miming’</a:t>
            </a:r>
            <a:endParaRPr lang="ru-RU" dirty="0"/>
          </a:p>
        </p:txBody>
      </p:sp>
    </p:spTree>
    <p:extLst>
      <p:ext uri="{BB962C8B-B14F-4D97-AF65-F5344CB8AC3E}">
        <p14:creationId xmlns:p14="http://schemas.microsoft.com/office/powerpoint/2010/main" val="102816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sp>
        <p:nvSpPr>
          <p:cNvPr id="3" name="TextBox 2"/>
          <p:cNvSpPr txBox="1"/>
          <p:nvPr/>
        </p:nvSpPr>
        <p:spPr>
          <a:xfrm>
            <a:off x="1140490" y="987574"/>
            <a:ext cx="3414653" cy="523220"/>
          </a:xfrm>
          <a:prstGeom prst="rect">
            <a:avLst/>
          </a:prstGeom>
          <a:noFill/>
        </p:spPr>
        <p:txBody>
          <a:bodyPr wrap="none" rtlCol="0">
            <a:spAutoFit/>
          </a:bodyPr>
          <a:lstStyle/>
          <a:p>
            <a:r>
              <a:rPr lang="en-US" sz="2800" b="1" dirty="0" smtClean="0"/>
              <a:t>Keep activities simple</a:t>
            </a:r>
            <a:endParaRPr lang="ru-RU" sz="2800" b="1" dirty="0"/>
          </a:p>
        </p:txBody>
      </p:sp>
      <p:sp>
        <p:nvSpPr>
          <p:cNvPr id="4" name="TextBox 3"/>
          <p:cNvSpPr txBox="1"/>
          <p:nvPr/>
        </p:nvSpPr>
        <p:spPr>
          <a:xfrm>
            <a:off x="1213913" y="2021975"/>
            <a:ext cx="5806359" cy="1200329"/>
          </a:xfrm>
          <a:prstGeom prst="rect">
            <a:avLst/>
          </a:prstGeom>
          <a:noFill/>
        </p:spPr>
        <p:txBody>
          <a:bodyPr wrap="square" rtlCol="0">
            <a:spAutoFit/>
          </a:bodyPr>
          <a:lstStyle/>
          <a:p>
            <a:r>
              <a:rPr lang="en-US" dirty="0" smtClean="0"/>
              <a:t>BINGO  (cards) </a:t>
            </a:r>
          </a:p>
          <a:p>
            <a:endParaRPr lang="en-US" dirty="0"/>
          </a:p>
          <a:p>
            <a:endParaRPr lang="en-US" dirty="0" smtClean="0"/>
          </a:p>
          <a:p>
            <a:r>
              <a:rPr lang="en-US" dirty="0" smtClean="0"/>
              <a:t>an alternative version of BINGO (words on the blackboard)</a:t>
            </a:r>
            <a:endParaRPr lang="ru-RU" dirty="0"/>
          </a:p>
        </p:txBody>
      </p:sp>
    </p:spTree>
    <p:extLst>
      <p:ext uri="{BB962C8B-B14F-4D97-AF65-F5344CB8AC3E}">
        <p14:creationId xmlns:p14="http://schemas.microsoft.com/office/powerpoint/2010/main" val="1418322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Ideas and activities to develop vocabulary</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443" y="1722497"/>
            <a:ext cx="5356566" cy="3007826"/>
          </a:xfrm>
          <a:prstGeom prst="rect">
            <a:avLst/>
          </a:prstGeom>
        </p:spPr>
      </p:pic>
    </p:spTree>
    <p:extLst>
      <p:ext uri="{BB962C8B-B14F-4D97-AF65-F5344CB8AC3E}">
        <p14:creationId xmlns:p14="http://schemas.microsoft.com/office/powerpoint/2010/main" val="20660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1102</Words>
  <Application>Microsoft Office PowerPoint</Application>
  <PresentationFormat>Экран (16:9)</PresentationFormat>
  <Paragraphs>158</Paragraphs>
  <Slides>24</Slides>
  <Notes>2</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31" baseType="lpstr">
      <vt:lpstr>ＭＳ Ｐゴシック</vt:lpstr>
      <vt:lpstr>Arial</vt:lpstr>
      <vt:lpstr>Calibri</vt:lpstr>
      <vt:lpstr>Roboto Black</vt:lpstr>
      <vt:lpstr>Times New Roman</vt:lpstr>
      <vt:lpstr>Тема Office</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Ideas and activities to develop vocabulary</vt:lpstr>
      <vt:lpstr>Презентация PowerPoint</vt:lpstr>
      <vt:lpstr>Презентация PowerPoint</vt:lpstr>
      <vt:lpstr>Презентация PowerPoint</vt:lpstr>
      <vt:lpstr>Reading</vt:lpstr>
      <vt:lpstr>Презентация PowerPoint</vt:lpstr>
      <vt:lpstr>Презентация PowerPoint</vt:lpstr>
      <vt:lpstr>Writing from the very start</vt:lpstr>
      <vt:lpstr>Презентация PowerPoint</vt:lpstr>
      <vt:lpstr>Презентация PowerPoint</vt:lpstr>
      <vt:lpstr>Презентация PowerPoint</vt:lpstr>
      <vt:lpstr>Презентация PowerPoint</vt:lpstr>
      <vt:lpstr>Презентация PowerPoint</vt:lpstr>
      <vt:lpstr>SOME FREE INTERNET RESOURCES</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Анастасия Бределева</cp:lastModifiedBy>
  <cp:revision>57</cp:revision>
  <dcterms:created xsi:type="dcterms:W3CDTF">2019-11-08T08:59:02Z</dcterms:created>
  <dcterms:modified xsi:type="dcterms:W3CDTF">2021-09-22T08:36:58Z</dcterms:modified>
</cp:coreProperties>
</file>