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Black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kwGkANfXT1uDJYHIpN8C+la96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Black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Black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4fdba414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b4fdba4140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d9b52c06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bd9b52c06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d9b52c065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bd9b52c06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d9b52c065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bd9b52c06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d9b52c065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bd9b52c06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4fdba4140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b4fdba414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d9b52c065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bd9b52c06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d9b52c065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bd9b52c06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d9b52c065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bd9b52c06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d9b52c06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bd9b52c06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d9b52c065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d9b52c06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4fdba4140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b4fdba414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d9b52c065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d9b52c06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d9b52c065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d9b52c06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d9b52c065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bd9b52c0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d9b52c065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bd9b52c06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d9b52c06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bd9b52c06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d9b52c065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bd9b52c06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d9b52c065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bd9b52c06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67fa0e7a2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767fa0e7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db5204c9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9db5204c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4fdba4140_0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b4fdba414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4fdba4140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b4fdba414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4fdba4140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b4fdba414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d9b52c06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bd9b52c0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d9b52c06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bd9b52c0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4fdba4140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b4fdba414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3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3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3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29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3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1648061945(1).jpg" id="11" name="Google Shape;11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video.1sept.ru/video/404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englishteachers.ru/shop" TargetMode="External"/><Relationship Id="rId4" Type="http://schemas.openxmlformats.org/officeDocument/2006/relationships/hyperlink" Target="https://www.ozon.ru/seller/izdatelstvo-titul-6954/knigi-16500/" TargetMode="External"/><Relationship Id="rId5" Type="http://schemas.openxmlformats.org/officeDocument/2006/relationships/hyperlink" Target="https://www.wildberries.ru/brands/izdatelstvo-titul" TargetMode="External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33.png"/><Relationship Id="rId13" Type="http://schemas.openxmlformats.org/officeDocument/2006/relationships/hyperlink" Target="https://urok.1sept.ru/" TargetMode="External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.me/pervoesent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vk.com/digital.september" TargetMode="External"/><Relationship Id="rId15" Type="http://schemas.openxmlformats.org/officeDocument/2006/relationships/hyperlink" Target="https://video.1sept.ru/" TargetMode="External"/><Relationship Id="rId14" Type="http://schemas.openxmlformats.org/officeDocument/2006/relationships/image" Target="../media/image35.png"/><Relationship Id="rId17" Type="http://schemas.openxmlformats.org/officeDocument/2006/relationships/hyperlink" Target="https://1sept.ru/" TargetMode="External"/><Relationship Id="rId16" Type="http://schemas.openxmlformats.org/officeDocument/2006/relationships/image" Target="../media/image36.png"/><Relationship Id="rId5" Type="http://schemas.openxmlformats.org/officeDocument/2006/relationships/hyperlink" Target="https://ok.ru/digital.september" TargetMode="External"/><Relationship Id="rId19" Type="http://schemas.openxmlformats.org/officeDocument/2006/relationships/hyperlink" Target="https://edu.1sept.ru/" TargetMode="External"/><Relationship Id="rId6" Type="http://schemas.openxmlformats.org/officeDocument/2006/relationships/image" Target="../media/image31.png"/><Relationship Id="rId18" Type="http://schemas.openxmlformats.org/officeDocument/2006/relationships/image" Target="../media/image37.png"/><Relationship Id="rId7" Type="http://schemas.openxmlformats.org/officeDocument/2006/relationships/hyperlink" Target="https://www.youtube.com/user/PervoeSentyabrya" TargetMode="External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4fdba4140_0_91"/>
          <p:cNvSpPr txBox="1"/>
          <p:nvPr/>
        </p:nvSpPr>
        <p:spPr>
          <a:xfrm>
            <a:off x="446567" y="1105786"/>
            <a:ext cx="8399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Английский язык в начальной школе: ресурсы и средства для эффективных уроков в условиях обновленных ФГОС</a:t>
            </a:r>
            <a:endParaRPr b="1"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Конобеев Алексей Васильевич, к.пед.н., ст.н.с. ИСРО РАО, доцент ИИЯ МПГУ, академический директор Умскул Академии, главный редактор издательства “Титул”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d9b52c065_0_18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 действия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bd9b52c065_0_1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bd9b52c065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050" y="689100"/>
            <a:ext cx="2913615" cy="395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bd9b52c065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675" y="675999"/>
            <a:ext cx="2913625" cy="389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bd9b52c065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" y="1200150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d9b52c065_0_56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 действия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bd9b52c065_0_5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2bd9b52c065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75" y="689350"/>
            <a:ext cx="2889275" cy="396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bd9b52c065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7453" y="769075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d9b52c065_0_90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 действия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bd9b52c065_0_9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bd9b52c065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150" y="783275"/>
            <a:ext cx="2886000" cy="38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bd9b52c065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150" y="743426"/>
            <a:ext cx="2886000" cy="384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bd9b52c065_0_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d9b52c065_0_99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 действия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bd9b52c065_0_9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2bd9b52c065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400" y="779075"/>
            <a:ext cx="2883365" cy="38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bd9b52c065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075" y="849525"/>
            <a:ext cx="2803352" cy="38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bd9b52c065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4fdba4140_0_194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b4fdba4140_0_19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2b4fdba4140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25" y="1061606"/>
            <a:ext cx="6480000" cy="35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d9b52c065_0_34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bd9b52c065_0_3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Информационные проекты.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Задания, для которых нужно не только находить информацию, но и определять ее достоверность, ранжировать по степени важности, например: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“Как работы российского ученого позволили Парижу стать “the City of Lights”?; “Prepare a presentation on the input of Russian scientists in the invention of the radio”; “Prepare a presentation on the top 3 inventions made by Russian scientists in the XX century”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d9b52c065_0_64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bd9b52c065_0_6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g2bd9b52c065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669475"/>
            <a:ext cx="3089475" cy="40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bd9b52c065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675" y="641100"/>
            <a:ext cx="3027294" cy="403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bd9b52c065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553" y="669475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9b52c065_0_72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bd9b52c065_0_72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06" name="Google Shape;206;g2bd9b52c065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6" y="664650"/>
            <a:ext cx="2991486" cy="409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bd9b52c065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5498" y="716600"/>
            <a:ext cx="2926375" cy="39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bd9b52c065_0_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1278" y="664650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d9b52c065_0_45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Коммуникативные УУД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bd9b52c065_0_4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Коммуникативные УУД: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Общение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Совместная деятельность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Презентация 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Регулятивные УУД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Самоорганизация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Самоконтроль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9b52c065_0_122"/>
          <p:cNvSpPr txBox="1"/>
          <p:nvPr>
            <p:ph type="title"/>
          </p:nvPr>
        </p:nvSpPr>
        <p:spPr>
          <a:xfrm>
            <a:off x="2075069" y="53570"/>
            <a:ext cx="5829300" cy="62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Коммуникативные УУД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g2bd9b52c065_0_122"/>
          <p:cNvSpPr txBox="1"/>
          <p:nvPr>
            <p:ph idx="1" type="body"/>
          </p:nvPr>
        </p:nvSpPr>
        <p:spPr>
          <a:xfrm>
            <a:off x="642938" y="900113"/>
            <a:ext cx="5743500" cy="257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g2bd9b52c065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25" y="905514"/>
            <a:ext cx="6018600" cy="19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bd9b52c065_0_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925" y="2869220"/>
            <a:ext cx="6258781" cy="17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4fdba4140_0_9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Серия вебинаров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b4fdba4140_0_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latin typeface="Arial"/>
                <a:ea typeface="Arial"/>
                <a:cs typeface="Arial"/>
                <a:sym typeface="Arial"/>
              </a:rPr>
              <a:t>Сегодня мы начинаем серию вебинаров о том, как эффективно и интересно реализовать требования новых ФГОС и ФОП на уроках иностранного языка. На примере конкретных ресурсов мы посмотрим как можно удобно достигать метапредметных результатов в обучении английскому языку.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d9b52c065_0_184"/>
          <p:cNvSpPr txBox="1"/>
          <p:nvPr>
            <p:ph type="title"/>
          </p:nvPr>
        </p:nvSpPr>
        <p:spPr>
          <a:xfrm>
            <a:off x="2237494" y="-5"/>
            <a:ext cx="5829300" cy="62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Коммуникативные УУД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g2bd9b52c065_0_184"/>
          <p:cNvSpPr txBox="1"/>
          <p:nvPr>
            <p:ph idx="1" type="body"/>
          </p:nvPr>
        </p:nvSpPr>
        <p:spPr>
          <a:xfrm>
            <a:off x="642954" y="900130"/>
            <a:ext cx="7530600" cy="37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Общение: диалоги этикетного характера, развитие умений аргументировать свое высказывание (Socratic method), задания с учетом адресата (например, напиши письмо с советами что взять в поездку в Россию другу из Африки, то же, но другу из Канады)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d9b52c065_0_189"/>
          <p:cNvSpPr txBox="1"/>
          <p:nvPr>
            <p:ph type="title"/>
          </p:nvPr>
        </p:nvSpPr>
        <p:spPr>
          <a:xfrm>
            <a:off x="721519" y="10270"/>
            <a:ext cx="5829300" cy="62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Коммуникативные УУД</a:t>
            </a:r>
            <a:endParaRPr/>
          </a:p>
        </p:txBody>
      </p:sp>
      <p:sp>
        <p:nvSpPr>
          <p:cNvPr id="234" name="Google Shape;234;g2bd9b52c065_0_189"/>
          <p:cNvSpPr txBox="1"/>
          <p:nvPr>
            <p:ph idx="1" type="body"/>
          </p:nvPr>
        </p:nvSpPr>
        <p:spPr>
          <a:xfrm>
            <a:off x="642938" y="900113"/>
            <a:ext cx="5743500" cy="257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g2bd9b52c065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25" y="1013064"/>
            <a:ext cx="6260100" cy="36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d9b52c065_0_50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Коммуникативные УУД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bd9b52c065_0_5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g2bd9b52c065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463" y="716225"/>
            <a:ext cx="3000675" cy="41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bd9b52c065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53" y="1200150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d9b52c065_0_109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Коммуникативные УУД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bd9b52c065_0_10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g2bd9b52c065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450" y="668825"/>
            <a:ext cx="3049000" cy="40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bd9b52c065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450" y="703625"/>
            <a:ext cx="2970068" cy="40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bd9b52c065_0_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d9b52c065_0_40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bd9b52c065_0_4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Информационные проекты.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Задания, для которых нужно не только находить информацию, но и определять ее достоверность, ранжировать по степени важности, например: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“Как работы российского ученого позволили Парижу стать “the City of Lights”?; “Prepare a presentation on the input of Russian scientists in the invention of the radio”; “Prepare a presentation on the top 3 inventions made by Russian scientists in the XX century”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9b52c065_0_250"/>
          <p:cNvSpPr txBox="1"/>
          <p:nvPr>
            <p:ph type="title"/>
          </p:nvPr>
        </p:nvSpPr>
        <p:spPr>
          <a:xfrm>
            <a:off x="2291644" y="-5"/>
            <a:ext cx="5829300" cy="62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Регулятивные УУД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4" name="Google Shape;264;g2bd9b52c065_0_250"/>
          <p:cNvSpPr txBox="1"/>
          <p:nvPr>
            <p:ph idx="1" type="body"/>
          </p:nvPr>
        </p:nvSpPr>
        <p:spPr>
          <a:xfrm>
            <a:off x="642954" y="900130"/>
            <a:ext cx="7563600" cy="369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Проектные работы, а также задания: расставь картинки по порядку, расставь предложения по порядку, расставь слова из текста так, чтобы передать последовательность действий.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Рефлексия в конце урока: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Arial"/>
              <a:buNone/>
            </a:pPr>
            <a:r>
              <a:rPr lang="ru-RU" sz="1400"/>
              <a:t>Оценка информации: что было новым? Что вы уже знали? Что было интересным? Что было полезным?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Arial"/>
              <a:buNone/>
            </a:pPr>
            <a:r>
              <a:rPr lang="ru-RU" sz="1400"/>
              <a:t>Оценка действий. Закончите предложения: на уроке я легко… мне было трудно… Я лучше всего понял…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400"/>
              <a:t>Оценка результатов. Самая интересная часть урока для меня была… Самая полезная информация… Самая бесполезная информация…Самая важная часть урока…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ct val="57142"/>
              <a:buFont typeface="Arial"/>
              <a:buNone/>
            </a:pPr>
            <a:r>
              <a:rPr lang="ru-RU" sz="1400"/>
              <a:t>Планирование корректировки: в следующий раз я сделаю по-другому…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d9b52c065_0_3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bd9b52c065_0_31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На вебинаре в марте мы рассмотрим способы формирования функциональной грамотности школьников с новыми ресурсами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67fa0e7a2_0_36"/>
          <p:cNvSpPr txBox="1"/>
          <p:nvPr>
            <p:ph type="title"/>
          </p:nvPr>
        </p:nvSpPr>
        <p:spPr>
          <a:xfrm>
            <a:off x="1856400" y="118250"/>
            <a:ext cx="68304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1282"/>
              <a:buNone/>
            </a:pPr>
            <a:r>
              <a:rPr lang="ru-RU" sz="3900">
                <a:solidFill>
                  <a:schemeClr val="lt1"/>
                </a:solidFill>
              </a:rPr>
              <a:t>Где найти эти материалы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276" name="Google Shape;276;g2767fa0e7a2_0_3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www.englishteachers.ru/shop</a:t>
            </a:r>
            <a:r>
              <a:rPr lang="ru-RU"/>
              <a:t> - магазин издательства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titul.online - онлайн-подписка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4"/>
              </a:rPr>
              <a:t>https://www.ozon.ru/seller/izdatelstvo-titul-6954/knigi-16500/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 u="sng">
                <a:solidFill>
                  <a:schemeClr val="hlink"/>
                </a:solidFill>
                <a:hlinkClick r:id="rId5"/>
              </a:rPr>
              <a:t>https://www.wildberries.ru/brands/izdatelstvo-titul</a:t>
            </a: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lang="ru-RU"/>
              <a:t>в книжных магазинах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1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descr="Group 39883(1).png" id="282" name="Google Shape;282;p2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7.png" id="283" name="Google Shape;283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86.png" id="284" name="Google Shape;284;p2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up 39890.png" id="285" name="Google Shape;285;p2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21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1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88" name="Google Shape;288;p21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descr="логошвц 1.png" id="289" name="Google Shape;289;p21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Group.png" id="290" name="Google Shape;290;p21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1вебинары 1.png" id="291" name="Google Shape;291;p21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2" name="Google Shape;292;p21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descr="logo 3.png" id="293" name="Google Shape;293;p21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ogo 2.png" id="294" name="Google Shape;294;p21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5" name="Google Shape;295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db5204c9d_0_0"/>
          <p:cNvSpPr txBox="1"/>
          <p:nvPr>
            <p:ph type="title"/>
          </p:nvPr>
        </p:nvSpPr>
        <p:spPr>
          <a:xfrm>
            <a:off x="2361600" y="0"/>
            <a:ext cx="6603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Нормативные документы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9db5204c9d_0_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ru-RU" sz="1700">
                <a:latin typeface="Arial"/>
                <a:ea typeface="Arial"/>
                <a:cs typeface="Arial"/>
                <a:sym typeface="Arial"/>
              </a:rPr>
              <a:t>ФГОС: 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ФГОС начального общего образования, утвержденный приказом Минпросвещения РФ от 31.05.2021 № 286;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ru-RU" sz="1700">
                <a:latin typeface="Arial"/>
                <a:ea typeface="Arial"/>
                <a:cs typeface="Arial"/>
                <a:sym typeface="Arial"/>
              </a:rPr>
              <a:t>ФОП: </a:t>
            </a: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начального общего образования (приказ № 372 от 18 мая 2023 г)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4fdba4140_0_174"/>
          <p:cNvSpPr txBox="1"/>
          <p:nvPr>
            <p:ph type="title"/>
          </p:nvPr>
        </p:nvSpPr>
        <p:spPr>
          <a:xfrm>
            <a:off x="2260525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Метапредметные результаты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b4fdba4140_0_17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УУД: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Не указаны общеучебные действия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4fdba4140_0_179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логические УУД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2b4fdba4140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097" y="1024069"/>
            <a:ext cx="5908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4fdba4140_0_184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Возможные задания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b4fdba4140_0_18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Сравнивать объекты, устанавливать основания для сравнения, устанавливать аналогии: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сравни эти слова, чем они отличаются, а что в них похоже? (actor, driver, doctor, footballer, singer…).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Распредели слова по колонкам: cat, Kate, mat, mate, fate, fat…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What do they have in common? Water and wind, blanket and socks…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Соотнеси причину и следствие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Посмотри на примеры употребления этого грамматического времени. Как ты думаешь, какое значение оно передает?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d9b52c065_0_1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Mishkie Grammar Book 1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bd9b52c065_0_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2bd9b52c06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373" y="804450"/>
            <a:ext cx="2925424" cy="40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d9b52c06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400" y="804450"/>
            <a:ext cx="2853775" cy="38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bd9b52c065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53" y="1200150"/>
            <a:ext cx="1728776" cy="23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d9b52c065_0_11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Возможные задания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bd9b52c065_0_1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 b="1"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bd9b52c065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479" y="730175"/>
            <a:ext cx="3005421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bd9b52c065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101" y="790675"/>
            <a:ext cx="2829063" cy="38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bd9b52c065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396" y="1357675"/>
            <a:ext cx="2092049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4fdba4140_0_189"/>
          <p:cNvSpPr txBox="1"/>
          <p:nvPr>
            <p:ph type="title"/>
          </p:nvPr>
        </p:nvSpPr>
        <p:spPr>
          <a:xfrm>
            <a:off x="1407050" y="0"/>
            <a:ext cx="688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Базовые исследовательские действия</a:t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b4fdba4140_0_18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b4fdba4140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025" y="936272"/>
            <a:ext cx="5389800" cy="11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b4fdba4140_0_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978" y="2087597"/>
            <a:ext cx="5389961" cy="242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Ирина Хитрова</dc:creator>
</cp:coreProperties>
</file>