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7" r:id="rId4"/>
    <p:sldId id="271" r:id="rId5"/>
    <p:sldId id="275" r:id="rId6"/>
    <p:sldId id="319" r:id="rId7"/>
    <p:sldId id="320" r:id="rId8"/>
    <p:sldId id="321" r:id="rId9"/>
    <p:sldId id="276" r:id="rId10"/>
    <p:sldId id="277" r:id="rId11"/>
    <p:sldId id="322" r:id="rId12"/>
    <p:sldId id="323" r:id="rId13"/>
    <p:sldId id="278" r:id="rId14"/>
    <p:sldId id="279" r:id="rId15"/>
    <p:sldId id="280" r:id="rId16"/>
    <p:sldId id="282" r:id="rId17"/>
    <p:sldId id="361" r:id="rId18"/>
    <p:sldId id="328" r:id="rId19"/>
    <p:sldId id="329" r:id="rId20"/>
    <p:sldId id="330" r:id="rId21"/>
    <p:sldId id="331" r:id="rId22"/>
    <p:sldId id="264" r:id="rId23"/>
    <p:sldId id="357" r:id="rId24"/>
    <p:sldId id="358" r:id="rId25"/>
    <p:sldId id="352" r:id="rId26"/>
    <p:sldId id="351" r:id="rId27"/>
    <p:sldId id="350" r:id="rId28"/>
    <p:sldId id="349" r:id="rId29"/>
    <p:sldId id="348" r:id="rId30"/>
    <p:sldId id="347" r:id="rId31"/>
    <p:sldId id="346" r:id="rId32"/>
    <p:sldId id="274" r:id="rId33"/>
    <p:sldId id="353" r:id="rId34"/>
    <p:sldId id="354" r:id="rId35"/>
    <p:sldId id="273" r:id="rId36"/>
    <p:sldId id="272" r:id="rId37"/>
    <p:sldId id="355" r:id="rId38"/>
    <p:sldId id="270" r:id="rId39"/>
    <p:sldId id="359" r:id="rId40"/>
    <p:sldId id="360" r:id="rId41"/>
    <p:sldId id="269" r:id="rId42"/>
    <p:sldId id="268" r:id="rId43"/>
    <p:sldId id="259" r:id="rId4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lishteachers.ru/sho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62.emf"/><Relationship Id="rId18" Type="http://schemas.openxmlformats.org/officeDocument/2006/relationships/image" Target="../media/image65.png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64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60.emf"/><Relationship Id="rId14" Type="http://schemas.openxmlformats.org/officeDocument/2006/relationships/hyperlink" Target="https://vk.com/digital.septemb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A602EAF-3761-E9E4-C14F-A113032F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7575"/>
            <a:ext cx="7772400" cy="1712764"/>
          </a:xfrm>
        </p:spPr>
        <p:txBody>
          <a:bodyPr>
            <a:normAutofit fontScale="90000"/>
          </a:bodyPr>
          <a:lstStyle/>
          <a:p>
            <a:r>
              <a:rPr lang="ru-RU" sz="3600" b="0" i="0" dirty="0">
                <a:solidFill>
                  <a:srgbClr val="0087D0"/>
                </a:solidFill>
                <a:effectLst/>
              </a:rPr>
              <a:t>Типичные проблемы в обучении английскому языку школьников и средства их решения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0BD0ABFA-310A-D40C-FB76-3362D2E9D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А.В. Конобеев, </a:t>
            </a:r>
            <a:r>
              <a:rPr lang="ru-RU" dirty="0" err="1"/>
              <a:t>к.пед.н</a:t>
            </a:r>
            <a:r>
              <a:rPr lang="ru-RU" dirty="0"/>
              <a:t>., </a:t>
            </a:r>
          </a:p>
          <a:p>
            <a:r>
              <a:rPr lang="ru-RU" dirty="0"/>
              <a:t>Доцент МПГУ, академический директор </a:t>
            </a:r>
            <a:r>
              <a:rPr lang="ru-RU" dirty="0" err="1"/>
              <a:t>Умскул</a:t>
            </a:r>
            <a:r>
              <a:rPr lang="ru-RU" dirty="0"/>
              <a:t> Академии, главный редактор издательства «Титул»</a:t>
            </a:r>
          </a:p>
        </p:txBody>
      </p:sp>
    </p:spTree>
    <p:extLst>
      <p:ext uri="{BB962C8B-B14F-4D97-AF65-F5344CB8AC3E}">
        <p14:creationId xmlns:p14="http://schemas.microsoft.com/office/powerpoint/2010/main" val="323084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F8391A-C4E2-42A3-80CA-E36D023E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47253"/>
            <a:ext cx="6172200" cy="39630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Тренажер по чтению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xmlns="" id="{18D60C5E-C545-451D-9303-541E2B67C8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53" y="889843"/>
            <a:ext cx="2851547" cy="3842147"/>
          </a:xfrm>
        </p:spPr>
      </p:pic>
      <p:pic>
        <p:nvPicPr>
          <p:cNvPr id="28676" name="Содержимое 3" descr="575.jpg">
            <a:extLst>
              <a:ext uri="{FF2B5EF4-FFF2-40B4-BE49-F238E27FC236}">
                <a16:creationId xmlns:a16="http://schemas.microsoft.com/office/drawing/2014/main" xmlns="" id="{0C71074F-1CFA-4822-B05A-33A7CEB63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28" y="483518"/>
            <a:ext cx="80724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xmlns="" id="{1E18316A-0CAC-4C7B-B88C-00B3DD4C2E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942231"/>
            <a:ext cx="2808684" cy="378975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xmlns="" id="{553B28E2-156D-4FC6-81BC-FFE597AB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Тренажер по чтению</a:t>
            </a:r>
          </a:p>
        </p:txBody>
      </p:sp>
      <p:pic>
        <p:nvPicPr>
          <p:cNvPr id="29699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4AEA011-239C-492E-847C-5667CDAC82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063679"/>
            <a:ext cx="2457450" cy="3394472"/>
          </a:xfrm>
        </p:spPr>
      </p:pic>
      <p:sp>
        <p:nvSpPr>
          <p:cNvPr id="29700" name="Объект 3">
            <a:extLst>
              <a:ext uri="{FF2B5EF4-FFF2-40B4-BE49-F238E27FC236}">
                <a16:creationId xmlns:a16="http://schemas.microsoft.com/office/drawing/2014/main" xmlns="" id="{738D8319-511A-4E88-9522-81A3A0754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7904" y="1200151"/>
            <a:ext cx="4978896" cy="3394472"/>
          </a:xfrm>
        </p:spPr>
        <p:txBody>
          <a:bodyPr/>
          <a:lstStyle/>
          <a:p>
            <a:pPr eaLnBrk="1" hangingPunct="1"/>
            <a:r>
              <a:rPr lang="ru-RU" altLang="ru-RU" sz="1500" dirty="0">
                <a:latin typeface="Roboto"/>
              </a:rPr>
              <a:t>Данное пособие является продолжением пособия «Тренажёр по чтению. Буквы и звуки» и предназначено для обучения чтению различных предложений – утвердительных, отрицательных, вопросительных, восклицательных. В конце пособия представлен фонетический разбор слов, используемых в курсе, англо-русский словарик, краткий справочник по фонетике. </a:t>
            </a:r>
            <a:endParaRPr lang="ru-RU" altLang="ru-RU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E2CE4A-9F4D-4267-94EF-F6D487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/>
              <a:t>«Тренажер по чтению. Слова и фразы». Е. </a:t>
            </a:r>
            <a:r>
              <a:rPr lang="ru-RU" sz="3200" dirty="0" err="1"/>
              <a:t>Русинова</a:t>
            </a:r>
            <a:endParaRPr lang="ru-RU" sz="3200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xmlns="" id="{782E176F-7E88-4F31-A446-AA9606B547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14238"/>
            <a:ext cx="2753915" cy="3789760"/>
          </a:xfrm>
          <a:noFill/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xmlns="" id="{E4A00164-B2D5-423D-AAF5-2BC1DFE847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908273"/>
            <a:ext cx="2831306" cy="38957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xmlns="" id="{116EA665-A867-4239-9188-82A76B05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ru-RU" dirty="0"/>
              <a:t>Analytical phonics</a:t>
            </a:r>
            <a:endParaRPr lang="ru-RU" altLang="ru-RU" dirty="0"/>
          </a:p>
        </p:txBody>
      </p:sp>
      <p:sp>
        <p:nvSpPr>
          <p:cNvPr id="31747" name="Содержимое 4">
            <a:extLst>
              <a:ext uri="{FF2B5EF4-FFF2-40B4-BE49-F238E27FC236}">
                <a16:creationId xmlns:a16="http://schemas.microsoft.com/office/drawing/2014/main" xmlns="" id="{D7C72B85-D7C9-4E43-B305-3027B623B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/>
              <a:t>Анализируем как читаются буквы;</a:t>
            </a:r>
          </a:p>
          <a:p>
            <a:pPr eaLnBrk="1" hangingPunct="1"/>
            <a:r>
              <a:rPr lang="ru-RU" altLang="ru-RU"/>
              <a:t>Знакомимся с правилами чтения;</a:t>
            </a:r>
          </a:p>
          <a:p>
            <a:pPr eaLnBrk="1" hangingPunct="1"/>
            <a:r>
              <a:rPr lang="ru-RU" altLang="ru-RU"/>
              <a:t>Анализируем списки слов с одной и той же буквой, читающейся по одному и тому же правилу;</a:t>
            </a:r>
          </a:p>
          <a:p>
            <a:pPr eaLnBrk="1" hangingPunct="1"/>
            <a:r>
              <a:rPr lang="ru-RU" altLang="ru-RU"/>
              <a:t>Изучаем какие звуки может передавать буква;</a:t>
            </a:r>
          </a:p>
          <a:p>
            <a:pPr eaLnBrk="1" hangingPunct="1"/>
            <a:r>
              <a:rPr lang="ru-RU" altLang="ru-RU"/>
              <a:t>Читаем слова по изученному правилу.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>
            <a:extLst>
              <a:ext uri="{FF2B5EF4-FFF2-40B4-BE49-F238E27FC236}">
                <a16:creationId xmlns:a16="http://schemas.microsoft.com/office/drawing/2014/main" xmlns="" id="{56CF3CB0-820F-4FEA-9F76-27734A55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Как читать на «пять»</a:t>
            </a:r>
          </a:p>
        </p:txBody>
      </p:sp>
      <p:pic>
        <p:nvPicPr>
          <p:cNvPr id="32771" name="Содержимое 6" descr="Журавлева.jpg">
            <a:extLst>
              <a:ext uri="{FF2B5EF4-FFF2-40B4-BE49-F238E27FC236}">
                <a16:creationId xmlns:a16="http://schemas.microsoft.com/office/drawing/2014/main" xmlns="" id="{53C108D1-2A2E-42EC-9BAD-5E1C15431B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045460"/>
            <a:ext cx="2466975" cy="3394472"/>
          </a:xfrm>
        </p:spPr>
      </p:pic>
      <p:sp>
        <p:nvSpPr>
          <p:cNvPr id="6" name="Содержимое 5">
            <a:extLst>
              <a:ext uri="{FF2B5EF4-FFF2-40B4-BE49-F238E27FC236}">
                <a16:creationId xmlns:a16="http://schemas.microsoft.com/office/drawing/2014/main" xmlns="" id="{C723B540-AF86-424B-A179-88DD98011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975" y="1200151"/>
            <a:ext cx="4733825" cy="3394472"/>
          </a:xfrm>
        </p:spPr>
        <p:txBody>
          <a:bodyPr rtlCol="0">
            <a:normAutofit fontScale="55000" lnSpcReduction="20000"/>
          </a:bodyPr>
          <a:lstStyle/>
          <a:p>
            <a:pPr>
              <a:defRPr/>
            </a:pPr>
            <a:r>
              <a:rPr lang="ru-RU" dirty="0"/>
              <a:t>Учебное пособие предназначено для обучения чтению младших школьников. </a:t>
            </a:r>
          </a:p>
          <a:p>
            <a:pPr>
              <a:defRPr/>
            </a:pPr>
            <a:r>
              <a:rPr lang="ru-RU" dirty="0"/>
              <a:t>Короткие, понятно изложенные правила чтения и большое количество тренировочных упражнений можно использовать как на уроках с любым учебником английского языка, так и для дополнительной тренировки во внеурочной деятельности и дома. </a:t>
            </a:r>
          </a:p>
          <a:p>
            <a:pPr>
              <a:defRPr/>
            </a:pPr>
            <a:r>
              <a:rPr lang="ru-RU" dirty="0"/>
              <a:t>Предлагаемая структура занятий, иллюстрации и частое повторение лексики помогут детям не только научиться читать по-английски, но и расширить словарный запас.</a:t>
            </a:r>
          </a:p>
          <a:p>
            <a:pPr>
              <a:defRPr/>
            </a:pPr>
            <a:r>
              <a:rPr lang="ru-RU" dirty="0"/>
              <a:t>Включает разделы для повторения.</a:t>
            </a:r>
          </a:p>
          <a:p>
            <a:pPr>
              <a:defRPr/>
            </a:pPr>
            <a:r>
              <a:rPr lang="ru-RU" dirty="0"/>
              <a:t>Авторы: Е.В. Журавлева, Д. М. Тимушева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FC8537-87C7-4471-A1D2-92F56BE4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85738"/>
            <a:ext cx="6064002" cy="45782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Как читать на «пять»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xmlns="" id="{924D3641-4D32-4336-BFE4-05F2827B07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133" y="807665"/>
            <a:ext cx="2905106" cy="3996333"/>
          </a:xfrm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xmlns="" id="{F458EDC5-FE49-40C3-AAB7-32C1026FEE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414" y="1131590"/>
            <a:ext cx="2695465" cy="3620790"/>
          </a:xfrm>
        </p:spPr>
      </p:pic>
      <p:pic>
        <p:nvPicPr>
          <p:cNvPr id="33797" name="Содержимое 6" descr="Журавлева.jpg">
            <a:extLst>
              <a:ext uri="{FF2B5EF4-FFF2-40B4-BE49-F238E27FC236}">
                <a16:creationId xmlns:a16="http://schemas.microsoft.com/office/drawing/2014/main" xmlns="" id="{132F1013-B1C3-4FC4-8732-585C4249F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0690"/>
            <a:ext cx="944165" cy="1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89928-9451-4F9C-872E-287660D3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61366"/>
            <a:ext cx="6172200" cy="38219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Как читать на «пять»</a:t>
            </a:r>
          </a:p>
        </p:txBody>
      </p:sp>
      <p:pic>
        <p:nvPicPr>
          <p:cNvPr id="34819" name="Содержимое 6" descr="Журавлева.jpg">
            <a:extLst>
              <a:ext uri="{FF2B5EF4-FFF2-40B4-BE49-F238E27FC236}">
                <a16:creationId xmlns:a16="http://schemas.microsoft.com/office/drawing/2014/main" xmlns="" id="{0F4BCA31-7EDE-4771-8E10-1B3C7FD20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0690"/>
            <a:ext cx="944165" cy="1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xmlns="" id="{13A6C679-EA24-4DD4-98F2-5BCF67CF25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958902"/>
            <a:ext cx="2808684" cy="3823097"/>
          </a:xfrm>
        </p:spPr>
      </p:pic>
      <p:pic>
        <p:nvPicPr>
          <p:cNvPr id="34821" name="Picture 3">
            <a:extLst>
              <a:ext uri="{FF2B5EF4-FFF2-40B4-BE49-F238E27FC236}">
                <a16:creationId xmlns:a16="http://schemas.microsoft.com/office/drawing/2014/main" xmlns="" id="{C111B24F-8E53-4D69-9939-45184C0265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20192"/>
            <a:ext cx="2751534" cy="378380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nna Taylor. Книга для чтения 1. Простые рассказы. Английский язык">
            <a:extLst>
              <a:ext uri="{FF2B5EF4-FFF2-40B4-BE49-F238E27FC236}">
                <a16:creationId xmlns:a16="http://schemas.microsoft.com/office/drawing/2014/main" xmlns="" id="{99067F7B-5BC3-B6D1-B510-AD64D266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6375"/>
            <a:ext cx="2047875" cy="284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na Taylor / Анна Тейлор Книга для чтения 2. Простые рассказы / Easy Stories. Учебное пособие. Английский язык">
            <a:extLst>
              <a:ext uri="{FF2B5EF4-FFF2-40B4-BE49-F238E27FC236}">
                <a16:creationId xmlns:a16="http://schemas.microsoft.com/office/drawing/2014/main" xmlns="" id="{9B0883E7-EC51-D544-C59C-13E929A2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76375"/>
            <a:ext cx="1971675" cy="284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na Taylor / Анна Тейлор Книга для чтения 3. Простые рассказы / Easy Stories. Учебное пособие. Английский язык">
            <a:extLst>
              <a:ext uri="{FF2B5EF4-FFF2-40B4-BE49-F238E27FC236}">
                <a16:creationId xmlns:a16="http://schemas.microsoft.com/office/drawing/2014/main" xmlns="" id="{769C1BE7-CA64-7924-BA17-EB63750C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476375"/>
            <a:ext cx="2043113" cy="284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nna Taylor / Анна Тейлор Книга для чтения 4. Простые рассказы / Easy Stories. Учебное пособие. Английский язык">
            <a:extLst>
              <a:ext uri="{FF2B5EF4-FFF2-40B4-BE49-F238E27FC236}">
                <a16:creationId xmlns:a16="http://schemas.microsoft.com/office/drawing/2014/main" xmlns="" id="{20092AAC-F5DC-B07F-5FC0-965C5D1110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476375"/>
            <a:ext cx="1944688" cy="2841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3523A12-BB61-796D-0AF1-FB35500A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Anna Taylor. Easy Stories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02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37122-9702-49CA-90C8-E242A0E3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en-US" dirty="0"/>
              <a:t>Easy Stories by Anna Taylor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C2394-54B1-4D81-B513-1C4DA685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Короткие добрые рассказы</a:t>
            </a:r>
          </a:p>
          <a:p>
            <a:r>
              <a:rPr lang="ru-RU" dirty="0"/>
              <a:t>Книга 1 – только </a:t>
            </a:r>
            <a:r>
              <a:rPr lang="en-US" dirty="0"/>
              <a:t>Present Simple</a:t>
            </a:r>
          </a:p>
          <a:p>
            <a:pPr>
              <a:lnSpc>
                <a:spcPct val="110000"/>
              </a:lnSpc>
            </a:pPr>
            <a:r>
              <a:rPr lang="ru-RU" dirty="0"/>
              <a:t>Книга 2 – </a:t>
            </a:r>
            <a:r>
              <a:rPr lang="en-US" dirty="0"/>
              <a:t>Present Simple + Past Simple</a:t>
            </a:r>
          </a:p>
          <a:p>
            <a:r>
              <a:rPr lang="ru-RU" dirty="0"/>
              <a:t>Книга 3 - </a:t>
            </a:r>
            <a:r>
              <a:rPr lang="en-US" dirty="0"/>
              <a:t>Present Simple + Past Simple + Future Simple + Present Continuous</a:t>
            </a:r>
          </a:p>
          <a:p>
            <a:r>
              <a:rPr lang="ru-RU" dirty="0"/>
              <a:t>Система упражнений</a:t>
            </a:r>
          </a:p>
        </p:txBody>
      </p:sp>
    </p:spTree>
    <p:extLst>
      <p:ext uri="{BB962C8B-B14F-4D97-AF65-F5344CB8AC3E}">
        <p14:creationId xmlns:p14="http://schemas.microsoft.com/office/powerpoint/2010/main" val="145944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0DAEC61-D8AD-44DD-B0BD-2C51BD784F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01241"/>
            <a:ext cx="4038600" cy="319189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270CC7E9-C646-4681-9DE8-50865CED7A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6336" y="1200150"/>
            <a:ext cx="2602328" cy="3394075"/>
          </a:xfrm>
        </p:spPr>
      </p:pic>
    </p:spTree>
    <p:extLst>
      <p:ext uri="{BB962C8B-B14F-4D97-AF65-F5344CB8AC3E}">
        <p14:creationId xmlns:p14="http://schemas.microsoft.com/office/powerpoint/2010/main" val="207492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Новые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Новые ФГОС + изменения</a:t>
            </a:r>
          </a:p>
          <a:p>
            <a:r>
              <a:rPr lang="ru-RU" dirty="0"/>
              <a:t>Примерные рабочие программы</a:t>
            </a:r>
          </a:p>
          <a:p>
            <a:r>
              <a:rPr lang="ru-RU" dirty="0"/>
              <a:t>Изменения в ФЗ «Об образовании в РФ»</a:t>
            </a:r>
          </a:p>
          <a:p>
            <a:r>
              <a:rPr lang="ru-RU" dirty="0"/>
              <a:t>Новый федеральный перечень</a:t>
            </a:r>
          </a:p>
          <a:p>
            <a:r>
              <a:rPr lang="ru-RU" dirty="0"/>
              <a:t>Новый перечень электронных образовательных ресурсов</a:t>
            </a:r>
          </a:p>
          <a:p>
            <a:r>
              <a:rPr lang="ru-RU" dirty="0"/>
              <a:t>Перспектива Федеральной программы по предмету</a:t>
            </a:r>
          </a:p>
        </p:txBody>
      </p:sp>
    </p:spTree>
    <p:extLst>
      <p:ext uri="{BB962C8B-B14F-4D97-AF65-F5344CB8AC3E}">
        <p14:creationId xmlns:p14="http://schemas.microsoft.com/office/powerpoint/2010/main" val="22167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8E8AFA3-133B-4582-9B80-C1FF1647F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4983" y="555526"/>
            <a:ext cx="3177774" cy="424847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8068B1D-75F3-4C07-8107-30DF8D9A0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1243" y="544075"/>
            <a:ext cx="3177774" cy="4269247"/>
          </a:xfrm>
        </p:spPr>
      </p:pic>
    </p:spTree>
    <p:extLst>
      <p:ext uri="{BB962C8B-B14F-4D97-AF65-F5344CB8AC3E}">
        <p14:creationId xmlns:p14="http://schemas.microsoft.com/office/powerpoint/2010/main" val="148504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9B07829-F06A-4588-AD5E-5A8F686C8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8778" y="483518"/>
            <a:ext cx="3112783" cy="411070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8D4B126-847F-4A81-BBE5-A1269A9D5F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3406" y="555526"/>
            <a:ext cx="3902768" cy="4038701"/>
          </a:xfrm>
        </p:spPr>
      </p:pic>
    </p:spTree>
    <p:extLst>
      <p:ext uri="{BB962C8B-B14F-4D97-AF65-F5344CB8AC3E}">
        <p14:creationId xmlns:p14="http://schemas.microsoft.com/office/powerpoint/2010/main" val="59895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Обучение грамматике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Проблема: ученики воспринимают грамматику не как точное выражение оттенков смысла, а как свод абстрактных правил, оторванных от реального общения.</a:t>
            </a:r>
          </a:p>
          <a:p>
            <a:r>
              <a:rPr lang="ru-RU" dirty="0"/>
              <a:t>Требуется: грамматика в контексте + легко запоминающаяся отработка</a:t>
            </a:r>
          </a:p>
        </p:txBody>
      </p:sp>
    </p:spTree>
    <p:extLst>
      <p:ext uri="{BB962C8B-B14F-4D97-AF65-F5344CB8AC3E}">
        <p14:creationId xmlns:p14="http://schemas.microsoft.com/office/powerpoint/2010/main" val="2375323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AB2658-C3EF-8531-256D-500C25F7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Т.Б. Клементьева. Карточки-перевертыши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455E7D2-57E1-88A4-2CE7-7C229D5017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7904" y="1275606"/>
            <a:ext cx="2460479" cy="3300756"/>
          </a:xfrm>
        </p:spPr>
      </p:pic>
      <p:pic>
        <p:nvPicPr>
          <p:cNvPr id="3074" name="Picture 2" descr="Клементьева Т. Б. Учебное пособие. Предлоги. Карточки-перевертыши. Английский язык">
            <a:extLst>
              <a:ext uri="{FF2B5EF4-FFF2-40B4-BE49-F238E27FC236}">
                <a16:creationId xmlns:a16="http://schemas.microsoft.com/office/drawing/2014/main" xmlns="" id="{83518B44-1094-1DB0-54A6-A45124FC42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05" y="1275606"/>
            <a:ext cx="2330524" cy="32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6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AB2658-C3EF-8531-256D-500C25F7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Т.Б. Клементьева. Карточки-перевертыши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89E67A9F-F93C-1441-5989-861C8B18E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095062"/>
            <a:ext cx="4102431" cy="3394075"/>
          </a:xfrm>
        </p:spPr>
      </p:pic>
    </p:spTree>
    <p:extLst>
      <p:ext uri="{BB962C8B-B14F-4D97-AF65-F5344CB8AC3E}">
        <p14:creationId xmlns:p14="http://schemas.microsoft.com/office/powerpoint/2010/main" val="83206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84694-41D2-4DE9-B3BA-F2E1C9ED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4000" dirty="0"/>
              <a:t>Как научить</a:t>
            </a:r>
            <a:endParaRPr lang="ru-RU" sz="40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B0F51A5-BED4-4C93-ACD1-5B51FBC974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Опоры для разговора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Речевые образцы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Понятные правила</a:t>
            </a:r>
          </a:p>
          <a:p>
            <a:endParaRPr lang="ru-RU" dirty="0"/>
          </a:p>
        </p:txBody>
      </p:sp>
      <p:pic>
        <p:nvPicPr>
          <p:cNvPr id="6" name="Google Shape;135;p26">
            <a:extLst>
              <a:ext uri="{FF2B5EF4-FFF2-40B4-BE49-F238E27FC236}">
                <a16:creationId xmlns:a16="http://schemas.microsoft.com/office/drawing/2014/main" xmlns="" id="{09EF6332-25DA-4CD8-8BCE-1FC4F58B123C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883839"/>
            <a:ext cx="2817440" cy="371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43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3;p27">
            <a:extLst>
              <a:ext uri="{FF2B5EF4-FFF2-40B4-BE49-F238E27FC236}">
                <a16:creationId xmlns:a16="http://schemas.microsoft.com/office/drawing/2014/main" xmlns="" id="{6D90302D-5555-4111-8FCE-41EE6F437F4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1" y="455931"/>
            <a:ext cx="3312369" cy="434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4;p27">
            <a:extLst>
              <a:ext uri="{FF2B5EF4-FFF2-40B4-BE49-F238E27FC236}">
                <a16:creationId xmlns:a16="http://schemas.microsoft.com/office/drawing/2014/main" xmlns="" id="{CADD1242-5FD1-4B48-A075-F526200C4A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064" y="483518"/>
            <a:ext cx="3024335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1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2;p28">
            <a:extLst>
              <a:ext uri="{FF2B5EF4-FFF2-40B4-BE49-F238E27FC236}">
                <a16:creationId xmlns:a16="http://schemas.microsoft.com/office/drawing/2014/main" xmlns="" id="{E39D5D95-AF48-487C-8E54-5DBDA45FE37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483518"/>
            <a:ext cx="295232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3;p28">
            <a:extLst>
              <a:ext uri="{FF2B5EF4-FFF2-40B4-BE49-F238E27FC236}">
                <a16:creationId xmlns:a16="http://schemas.microsoft.com/office/drawing/2014/main" xmlns="" id="{381D1DBA-1CF0-4F02-9958-C7CB8AF2CC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7" y="483518"/>
            <a:ext cx="2952328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60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41AB569-CC90-45C8-B152-23706DAAF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287" y="1200151"/>
            <a:ext cx="4608513" cy="3394472"/>
          </a:xfrm>
        </p:spPr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Грамматика через диалоги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Понятное объяснение функций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Большой диапазон речевых ситуаций</a:t>
            </a:r>
          </a:p>
          <a:p>
            <a:endParaRPr lang="ru-RU" dirty="0"/>
          </a:p>
        </p:txBody>
      </p:sp>
      <p:pic>
        <p:nvPicPr>
          <p:cNvPr id="7" name="Google Shape;161;p29">
            <a:extLst>
              <a:ext uri="{FF2B5EF4-FFF2-40B4-BE49-F238E27FC236}">
                <a16:creationId xmlns:a16="http://schemas.microsoft.com/office/drawing/2014/main" xmlns="" id="{4443B178-FE37-4EBD-A57B-6D22724F9713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483518"/>
            <a:ext cx="3024335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703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9;p30">
            <a:extLst>
              <a:ext uri="{FF2B5EF4-FFF2-40B4-BE49-F238E27FC236}">
                <a16:creationId xmlns:a16="http://schemas.microsoft.com/office/drawing/2014/main" xmlns="" id="{BC622334-C47D-4ACB-9D10-ADB50648EE7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504" y="483518"/>
            <a:ext cx="295232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p30">
            <a:extLst>
              <a:ext uri="{FF2B5EF4-FFF2-40B4-BE49-F238E27FC236}">
                <a16:creationId xmlns:a16="http://schemas.microsoft.com/office/drawing/2014/main" xmlns="" id="{E28DD3AE-E176-4FC3-B136-C23F82DD37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064" y="483518"/>
            <a:ext cx="288032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6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И старые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Обучение чтению (как технике чтения, так и смысловому)</a:t>
            </a:r>
          </a:p>
          <a:p>
            <a:r>
              <a:rPr lang="ru-RU" dirty="0"/>
              <a:t>Обучение грамматической стороне речи</a:t>
            </a:r>
          </a:p>
          <a:p>
            <a:r>
              <a:rPr lang="ru-RU" dirty="0"/>
              <a:t>Обучение говорению</a:t>
            </a:r>
          </a:p>
          <a:p>
            <a:r>
              <a:rPr lang="ru-RU" dirty="0"/>
              <a:t>Подготовка к итоговой аттестации</a:t>
            </a:r>
          </a:p>
          <a:p>
            <a:r>
              <a:rPr lang="ru-RU" dirty="0"/>
              <a:t>Как следствие – падает мотивация 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8;p31">
            <a:extLst>
              <a:ext uri="{FF2B5EF4-FFF2-40B4-BE49-F238E27FC236}">
                <a16:creationId xmlns:a16="http://schemas.microsoft.com/office/drawing/2014/main" xmlns="" id="{1EE5C2CE-171B-4105-B52A-7FAD44BF1C3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485498"/>
            <a:ext cx="3096344" cy="43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9;p31">
            <a:extLst>
              <a:ext uri="{FF2B5EF4-FFF2-40B4-BE49-F238E27FC236}">
                <a16:creationId xmlns:a16="http://schemas.microsoft.com/office/drawing/2014/main" xmlns="" id="{33AAD185-BB41-4E41-AC0C-773A21E52BB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845" y="473811"/>
            <a:ext cx="2762531" cy="4330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4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7;p32">
            <a:extLst>
              <a:ext uri="{FF2B5EF4-FFF2-40B4-BE49-F238E27FC236}">
                <a16:creationId xmlns:a16="http://schemas.microsoft.com/office/drawing/2014/main" xmlns="" id="{1750F4FE-0823-4E6C-B4EA-7A9D4B5420B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064" y="483518"/>
            <a:ext cx="305983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8;p32">
            <a:extLst>
              <a:ext uri="{FF2B5EF4-FFF2-40B4-BE49-F238E27FC236}">
                <a16:creationId xmlns:a16="http://schemas.microsoft.com/office/drawing/2014/main" xmlns="" id="{2777493B-1314-4587-95D7-311BB64BB8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48" y="483518"/>
            <a:ext cx="2952327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641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FF88BF4-C1D7-8F72-042C-D1AAA64C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/>
              <a:t>Е. Русинова. Тренажер по грамматике</a:t>
            </a:r>
          </a:p>
        </p:txBody>
      </p:sp>
      <p:pic>
        <p:nvPicPr>
          <p:cNvPr id="1026" name="Picture 2" descr="Русинова Е. В. Учебное пособие. Тренажер по грамматике для начальной школы. Английский язык">
            <a:extLst>
              <a:ext uri="{FF2B5EF4-FFF2-40B4-BE49-F238E27FC236}">
                <a16:creationId xmlns:a16="http://schemas.microsoft.com/office/drawing/2014/main" xmlns="" id="{A0949DFF-0C18-24B7-B8C7-1A8A6DB59C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761" y="1200151"/>
            <a:ext cx="2469478" cy="3394472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1031" name="Content Placeholder 3">
            <a:extLst>
              <a:ext uri="{FF2B5EF4-FFF2-40B4-BE49-F238E27FC236}">
                <a16:creationId xmlns:a16="http://schemas.microsoft.com/office/drawing/2014/main" xmlns="" id="{687B5B2B-E752-6CBA-76AC-125CDB36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 fontScale="92500"/>
          </a:bodyPr>
          <a:lstStyle/>
          <a:p>
            <a:r>
              <a:rPr lang="ru-RU" dirty="0"/>
              <a:t>Тренажер для отработки автоматизма употребления времен </a:t>
            </a:r>
            <a:r>
              <a:rPr lang="en-US" dirty="0"/>
              <a:t>Present Simple Tense, Past Simple Tense, Present Continuous Tense, Future Simple Tense</a:t>
            </a:r>
          </a:p>
        </p:txBody>
      </p:sp>
    </p:spTree>
    <p:extLst>
      <p:ext uri="{BB962C8B-B14F-4D97-AF65-F5344CB8AC3E}">
        <p14:creationId xmlns:p14="http://schemas.microsoft.com/office/powerpoint/2010/main" val="2239313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72D75-8316-5B9F-044B-27129F3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833"/>
            <a:ext cx="8229600" cy="742741"/>
          </a:xfrm>
        </p:spPr>
        <p:txBody>
          <a:bodyPr>
            <a:normAutofit/>
          </a:bodyPr>
          <a:lstStyle/>
          <a:p>
            <a:r>
              <a:rPr lang="ru-RU" sz="3600" dirty="0"/>
              <a:t>Е. Русинова. Тренажер по грамматике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80C5A7A-5481-0077-61C1-BAE20879F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6272" y="915566"/>
            <a:ext cx="2832694" cy="3851939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9D6BCE7A-6136-55F4-4995-84930B00D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2080" y="915566"/>
            <a:ext cx="2832694" cy="3851940"/>
          </a:xfrm>
        </p:spPr>
      </p:pic>
    </p:spTree>
    <p:extLst>
      <p:ext uri="{BB962C8B-B14F-4D97-AF65-F5344CB8AC3E}">
        <p14:creationId xmlns:p14="http://schemas.microsoft.com/office/powerpoint/2010/main" val="1335416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72D75-8316-5B9F-044B-27129F3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42741"/>
          </a:xfrm>
        </p:spPr>
        <p:txBody>
          <a:bodyPr>
            <a:normAutofit/>
          </a:bodyPr>
          <a:lstStyle/>
          <a:p>
            <a:r>
              <a:rPr lang="ru-RU" sz="3600" dirty="0"/>
              <a:t>Е. Русинова. Тренажер по грамматике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A22F01B-6DA9-712B-1FAC-3A7A347592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8508" y="1200150"/>
            <a:ext cx="2495983" cy="3394075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1B4F0CF6-D4D5-9E56-E1A0-F514AA1910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9508" y="1200150"/>
            <a:ext cx="2495983" cy="3394075"/>
          </a:xfrm>
        </p:spPr>
      </p:pic>
    </p:spTree>
    <p:extLst>
      <p:ext uri="{BB962C8B-B14F-4D97-AF65-F5344CB8AC3E}">
        <p14:creationId xmlns:p14="http://schemas.microsoft.com/office/powerpoint/2010/main" val="3217066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К.П. </a:t>
            </a:r>
            <a:r>
              <a:rPr lang="ru-RU" sz="3600" dirty="0" err="1"/>
              <a:t>Словохотов</a:t>
            </a:r>
            <a:endParaRPr lang="ru-RU" sz="3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E0FF0CB-33AE-B305-DF1F-DE60B5FDE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5566"/>
            <a:ext cx="2694480" cy="3843904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33EB7E6-940F-83FA-ABFE-C95B14CDE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09616"/>
            <a:ext cx="2694480" cy="3849854"/>
          </a:xfrm>
        </p:spPr>
      </p:pic>
    </p:spTree>
    <p:extLst>
      <p:ext uri="{BB962C8B-B14F-4D97-AF65-F5344CB8AC3E}">
        <p14:creationId xmlns:p14="http://schemas.microsoft.com/office/powerpoint/2010/main" val="2464955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53AA7CF-8ACC-951E-3ED3-CEC4A41A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dirty="0"/>
              <a:t>Часть 2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4A14BCD-E085-94FB-A4A7-69E0B6918C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9522" y="1200150"/>
            <a:ext cx="3033956" cy="3394075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DB386164-AFEC-87F5-C715-2C16DE917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5497" y="1200150"/>
            <a:ext cx="3984006" cy="3394075"/>
          </a:xfrm>
        </p:spPr>
      </p:pic>
    </p:spTree>
    <p:extLst>
      <p:ext uri="{BB962C8B-B14F-4D97-AF65-F5344CB8AC3E}">
        <p14:creationId xmlns:p14="http://schemas.microsoft.com/office/powerpoint/2010/main" val="2375150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53AA7CF-8ACC-951E-3ED3-CEC4A41A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Часть 2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8191F49-E51D-4DD8-3A09-F638173E25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66154"/>
            <a:ext cx="4038600" cy="3262066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D6392D2E-25C0-4890-EC2D-2A697E5092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91262"/>
            <a:ext cx="4038600" cy="2611851"/>
          </a:xfrm>
        </p:spPr>
      </p:pic>
    </p:spTree>
    <p:extLst>
      <p:ext uri="{BB962C8B-B14F-4D97-AF65-F5344CB8AC3E}">
        <p14:creationId xmlns:p14="http://schemas.microsoft.com/office/powerpoint/2010/main" val="107609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 anchor="ctr">
            <a:normAutofit/>
          </a:bodyPr>
          <a:lstStyle/>
          <a:p>
            <a:r>
              <a:rPr lang="ru-RU" dirty="0"/>
              <a:t>Расширяем словарный запас</a:t>
            </a:r>
          </a:p>
        </p:txBody>
      </p:sp>
      <p:pic>
        <p:nvPicPr>
          <p:cNvPr id="4098" name="Picture 2" descr="Календарь на 2023. 365 английских слов">
            <a:extLst>
              <a:ext uri="{FF2B5EF4-FFF2-40B4-BE49-F238E27FC236}">
                <a16:creationId xmlns:a16="http://schemas.microsoft.com/office/drawing/2014/main" xmlns="" id="{1DC9961F-136F-D1E6-20FA-9C76A39BF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080" y="1200151"/>
            <a:ext cx="4797840" cy="3394472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089236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 anchor="ctr">
            <a:normAutofit/>
          </a:bodyPr>
          <a:lstStyle/>
          <a:p>
            <a:r>
              <a:rPr lang="ru-RU" dirty="0"/>
              <a:t>Расширяем словарный запас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1DF7E0E-C7E0-85F1-4F72-8FF8BC5D5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73"/>
          <a:stretch/>
        </p:blipFill>
        <p:spPr>
          <a:xfrm>
            <a:off x="1835697" y="1051836"/>
            <a:ext cx="5472608" cy="3680154"/>
          </a:xfrm>
          <a:noFill/>
        </p:spPr>
      </p:pic>
    </p:spTree>
    <p:extLst>
      <p:ext uri="{BB962C8B-B14F-4D97-AF65-F5344CB8AC3E}">
        <p14:creationId xmlns:p14="http://schemas.microsoft.com/office/powerpoint/2010/main" val="147818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Обучение технике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Методы:</a:t>
            </a:r>
          </a:p>
          <a:p>
            <a:r>
              <a:rPr lang="ru-RU" dirty="0"/>
              <a:t>Звуко-буквенных соответствий + </a:t>
            </a:r>
            <a:r>
              <a:rPr lang="en-US" dirty="0"/>
              <a:t>phonics</a:t>
            </a:r>
            <a:endParaRPr lang="ru-RU" dirty="0"/>
          </a:p>
          <a:p>
            <a:r>
              <a:rPr lang="ru-RU" dirty="0"/>
              <a:t>Чтение целым словом</a:t>
            </a:r>
          </a:p>
          <a:p>
            <a:endParaRPr lang="ru-RU" dirty="0"/>
          </a:p>
          <a:p>
            <a:r>
              <a:rPr lang="ru-RU" dirty="0"/>
              <a:t>Проблемы: вне языковой среды чтения целым словом недостаточно. Обучение методом звуко-буквенных соответствий требует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395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 anchor="ctr">
            <a:normAutofit/>
          </a:bodyPr>
          <a:lstStyle/>
          <a:p>
            <a:r>
              <a:rPr lang="ru-RU" dirty="0"/>
              <a:t>Расширяем словарный запас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7CE410F-CC7F-46B4-2628-A81C82BEC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93"/>
          <a:stretch/>
        </p:blipFill>
        <p:spPr>
          <a:xfrm>
            <a:off x="1835696" y="1055285"/>
            <a:ext cx="5434451" cy="3676705"/>
          </a:xfrm>
          <a:noFill/>
        </p:spPr>
      </p:pic>
    </p:spTree>
    <p:extLst>
      <p:ext uri="{BB962C8B-B14F-4D97-AF65-F5344CB8AC3E}">
        <p14:creationId xmlns:p14="http://schemas.microsoft.com/office/powerpoint/2010/main" val="393849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к итоговой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Небольшие изменения в заданиях письменной и устной части ЕГЭ</a:t>
            </a:r>
          </a:p>
          <a:p>
            <a:r>
              <a:rPr lang="ru-RU" dirty="0"/>
              <a:t>Новые пособия М. Гаджиевой и др., И. Хитровой и др.</a:t>
            </a:r>
          </a:p>
          <a:p>
            <a:r>
              <a:rPr lang="ru-RU" dirty="0"/>
              <a:t>Объяснение алгоритма выполнения, упражнения на лексику, образцы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3938696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r>
              <a:rPr lang="ru-RU" dirty="0"/>
              <a:t>Где и как купить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Интернет-магазин </a:t>
            </a:r>
            <a:r>
              <a:rPr lang="en-US" dirty="0">
                <a:hlinkClick r:id="rId2"/>
              </a:rPr>
              <a:t>www.englishteachers.ru/shop</a:t>
            </a:r>
            <a:endParaRPr lang="en-US" dirty="0"/>
          </a:p>
          <a:p>
            <a:r>
              <a:rPr lang="ru-RU" dirty="0" err="1"/>
              <a:t>Промокод</a:t>
            </a:r>
            <a:r>
              <a:rPr lang="ru-RU" dirty="0"/>
              <a:t> </a:t>
            </a:r>
            <a:r>
              <a:rPr lang="en-US" dirty="0"/>
              <a:t>TITUL31YEAR – </a:t>
            </a:r>
            <a:r>
              <a:rPr lang="ru-RU" dirty="0"/>
              <a:t>скидка 25%!</a:t>
            </a:r>
          </a:p>
        </p:txBody>
      </p:sp>
    </p:spTree>
    <p:extLst>
      <p:ext uri="{BB962C8B-B14F-4D97-AF65-F5344CB8AC3E}">
        <p14:creationId xmlns:p14="http://schemas.microsoft.com/office/powerpoint/2010/main" val="4276990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3B0D4391-D7FF-4D13-A0B6-8F81CE44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ru-RU" dirty="0"/>
              <a:t>Blended / synthetic phonics</a:t>
            </a:r>
            <a:endParaRPr lang="ru-RU" alt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C8A35DE5-CE86-47C7-8261-FC70238F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Знакомим детей с названиями букв и звуками;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Учим читать и «сливать» слова из двух букв;</a:t>
            </a:r>
          </a:p>
          <a:p>
            <a:pPr marL="385763" indent="-385763">
              <a:lnSpc>
                <a:spcPct val="110000"/>
              </a:lnSpc>
              <a:buFont typeface="+mj-lt"/>
              <a:buAutoNum type="arabicPeriod"/>
              <a:defRPr/>
            </a:pPr>
            <a:r>
              <a:rPr lang="ru-RU" dirty="0"/>
              <a:t>Учим читать и «сливать» слова из трех букв;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Учим читать и «сливать» слова из четырех букв.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ru-RU" dirty="0"/>
              <a:t>Используются карточки с картинками и словами (например,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 is for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izard)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774C693F-D9C4-4105-AC70-F3DED0BB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dirty="0"/>
              <a:t>Что можно использовать? 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xmlns="" id="{DA13D825-6CE4-4642-ADC1-2FAF597D1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Тренажеры по чтению Е.В. </a:t>
            </a:r>
            <a:r>
              <a:rPr lang="ru-RU" altLang="ru-RU" dirty="0" err="1"/>
              <a:t>Русиновой</a:t>
            </a:r>
            <a:r>
              <a:rPr lang="ru-RU" altLang="ru-RU" dirty="0"/>
              <a:t>: «Буквы и звуки» и «Слова и фразы».</a:t>
            </a:r>
          </a:p>
          <a:p>
            <a:pPr eaLnBrk="1" hangingPunct="1"/>
            <a:r>
              <a:rPr lang="ru-RU" altLang="ru-RU" dirty="0"/>
              <a:t>«Как читать на «пять»» Е.В. Журавлевой, Д.М. Тимушевой</a:t>
            </a:r>
          </a:p>
          <a:p>
            <a:pPr eaLnBrk="1" hangingPunct="1"/>
            <a:r>
              <a:rPr lang="ru-RU" altLang="ru-RU" dirty="0"/>
              <a:t>«Как научиться читать по-английски» К.И. Кауфман, М.Ю. Кауфман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xmlns="" id="{72E7E0A1-D62F-4A3B-88E4-9F939FD2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Тренажер по чтению</a:t>
            </a:r>
          </a:p>
        </p:txBody>
      </p:sp>
      <p:pic>
        <p:nvPicPr>
          <p:cNvPr id="25603" name="Содержимое 3" descr="575.jpg">
            <a:extLst>
              <a:ext uri="{FF2B5EF4-FFF2-40B4-BE49-F238E27FC236}">
                <a16:creationId xmlns:a16="http://schemas.microsoft.com/office/drawing/2014/main" xmlns="" id="{5546913F-E1C1-4388-AA2A-F8A2F0114B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94" y="1200151"/>
            <a:ext cx="2459831" cy="3394472"/>
          </a:xfrm>
        </p:spPr>
      </p:pic>
      <p:sp>
        <p:nvSpPr>
          <p:cNvPr id="5" name="Содержимое 4">
            <a:extLst>
              <a:ext uri="{FF2B5EF4-FFF2-40B4-BE49-F238E27FC236}">
                <a16:creationId xmlns:a16="http://schemas.microsoft.com/office/drawing/2014/main" xmlns="" id="{33076395-755A-4EBA-B643-BEA36048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5856" y="1200151"/>
            <a:ext cx="5410944" cy="3394472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dirty="0"/>
              <a:t>Пособие предназначено для обучения чтению учащихся 1–4 классов, начинающих изучать английский язык и может использоваться как отдельный курс или в дополнение к любому учебнику. </a:t>
            </a:r>
          </a:p>
          <a:p>
            <a:pPr>
              <a:defRPr/>
            </a:pPr>
            <a:r>
              <a:rPr lang="ru-RU" dirty="0"/>
              <a:t>35 уроков содержат объяснения правил чтения, транскрипцию и тренировочные задания, которые можно выполнять в самой книге.</a:t>
            </a:r>
          </a:p>
          <a:p>
            <a:pPr>
              <a:defRPr/>
            </a:pPr>
            <a:r>
              <a:rPr lang="ru-RU" dirty="0"/>
              <a:t>Можно использовать как основу для </a:t>
            </a:r>
            <a:r>
              <a:rPr lang="en-US" dirty="0"/>
              <a:t>blended phonics</a:t>
            </a:r>
            <a:endParaRPr lang="ru-RU" dirty="0"/>
          </a:p>
          <a:p>
            <a:pPr>
              <a:defRPr/>
            </a:pPr>
            <a:r>
              <a:rPr lang="ru-RU" dirty="0"/>
              <a:t>Автор: Е.В. </a:t>
            </a:r>
            <a:r>
              <a:rPr lang="ru-RU" dirty="0" err="1"/>
              <a:t>Русинова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F74926A-607C-4C92-82EF-D0BABDE5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83518"/>
            <a:ext cx="6100192" cy="25228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/>
              <a:t>Тренажер по чтению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xmlns="" id="{2970C3E3-AA8E-4CD0-BE57-366ADA6A8B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75" y="843559"/>
            <a:ext cx="2947579" cy="3960440"/>
          </a:xfrm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xmlns="" id="{8D1F3BF1-314A-4ED7-8AAF-18A9065997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885651"/>
            <a:ext cx="2874169" cy="3918347"/>
          </a:xfrm>
        </p:spPr>
      </p:pic>
      <p:pic>
        <p:nvPicPr>
          <p:cNvPr id="26629" name="Содержимое 3" descr="575.jpg">
            <a:extLst>
              <a:ext uri="{FF2B5EF4-FFF2-40B4-BE49-F238E27FC236}">
                <a16:creationId xmlns:a16="http://schemas.microsoft.com/office/drawing/2014/main" xmlns="" id="{BF9D562F-66F0-43AF-9A6A-AD5321B4A7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88" y="522411"/>
            <a:ext cx="80724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D3E2796D-ED70-47EF-A75B-81FE4FC7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Тренажер по чтению</a:t>
            </a:r>
          </a:p>
        </p:txBody>
      </p:sp>
      <p:pic>
        <p:nvPicPr>
          <p:cNvPr id="27651" name="Содержимое 3" descr="575.jpg">
            <a:extLst>
              <a:ext uri="{FF2B5EF4-FFF2-40B4-BE49-F238E27FC236}">
                <a16:creationId xmlns:a16="http://schemas.microsoft.com/office/drawing/2014/main" xmlns="" id="{1348EDE4-D4BE-4564-868B-EF9A047E3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3518"/>
            <a:ext cx="807244" cy="111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xmlns="" id="{60D035DF-792D-41C1-BF7A-165BAADE6E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433" y="1063228"/>
            <a:ext cx="5682326" cy="352474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721</Words>
  <Application>Microsoft Office PowerPoint</Application>
  <PresentationFormat>Экран (16:9)</PresentationFormat>
  <Paragraphs>94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Типичные проблемы в обучении английскому языку школьников и средства их решения</vt:lpstr>
      <vt:lpstr>Новые документы</vt:lpstr>
      <vt:lpstr>И старые проблемы</vt:lpstr>
      <vt:lpstr>Обучение технике чтения</vt:lpstr>
      <vt:lpstr>Blended / synthetic phonics</vt:lpstr>
      <vt:lpstr>Что можно использовать? </vt:lpstr>
      <vt:lpstr>Тренажер по чтению</vt:lpstr>
      <vt:lpstr>Тренажер по чтению</vt:lpstr>
      <vt:lpstr>Тренажер по чтению</vt:lpstr>
      <vt:lpstr>Тренажер по чтению</vt:lpstr>
      <vt:lpstr>Тренажер по чтению</vt:lpstr>
      <vt:lpstr>«Тренажер по чтению. Слова и фразы». Е. Русинова</vt:lpstr>
      <vt:lpstr>Analytical phonics</vt:lpstr>
      <vt:lpstr>Как читать на «пять»</vt:lpstr>
      <vt:lpstr>Как читать на «пять»</vt:lpstr>
      <vt:lpstr>Как читать на «пять»</vt:lpstr>
      <vt:lpstr>Anna Taylor. Easy Stories</vt:lpstr>
      <vt:lpstr>Easy Stories by Anna Taylor</vt:lpstr>
      <vt:lpstr>Презентация PowerPoint</vt:lpstr>
      <vt:lpstr>Презентация PowerPoint</vt:lpstr>
      <vt:lpstr>Презентация PowerPoint</vt:lpstr>
      <vt:lpstr>Обучение грамматике</vt:lpstr>
      <vt:lpstr>Т.Б. Клементьева. Карточки-перевертыши</vt:lpstr>
      <vt:lpstr>Т.Б. Клементьева. Карточки-перевертыши</vt:lpstr>
      <vt:lpstr>Как научить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Е. Русинова. Тренажер по грамматике</vt:lpstr>
      <vt:lpstr>Е. Русинова. Тренажер по грамматике</vt:lpstr>
      <vt:lpstr>Е. Русинова. Тренажер по грамматике</vt:lpstr>
      <vt:lpstr>К.П. Словохотов</vt:lpstr>
      <vt:lpstr>Часть 2</vt:lpstr>
      <vt:lpstr>Часть 2</vt:lpstr>
      <vt:lpstr>Расширяем словарный запас</vt:lpstr>
      <vt:lpstr>Расширяем словарный запас</vt:lpstr>
      <vt:lpstr>Расширяем словарный запас</vt:lpstr>
      <vt:lpstr>Подготовка к итоговой аттестации</vt:lpstr>
      <vt:lpstr>Где и как купить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13</cp:revision>
  <dcterms:created xsi:type="dcterms:W3CDTF">2019-11-08T08:59:02Z</dcterms:created>
  <dcterms:modified xsi:type="dcterms:W3CDTF">2022-10-21T12:54:12Z</dcterms:modified>
</cp:coreProperties>
</file>