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524" r:id="rId2"/>
    <p:sldId id="729" r:id="rId3"/>
    <p:sldId id="716" r:id="rId4"/>
    <p:sldId id="533" r:id="rId5"/>
    <p:sldId id="746" r:id="rId6"/>
    <p:sldId id="747" r:id="rId7"/>
    <p:sldId id="748" r:id="rId8"/>
    <p:sldId id="749" r:id="rId9"/>
    <p:sldId id="750" r:id="rId10"/>
    <p:sldId id="751" r:id="rId11"/>
    <p:sldId id="752" r:id="rId12"/>
    <p:sldId id="753" r:id="rId13"/>
    <p:sldId id="74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21"/>
    <p:restoredTop sz="86303"/>
  </p:normalViewPr>
  <p:slideViewPr>
    <p:cSldViewPr snapToGrid="0" snapToObjects="1">
      <p:cViewPr varScale="1">
        <p:scale>
          <a:sx n="88" d="100"/>
          <a:sy n="88" d="100"/>
        </p:scale>
        <p:origin x="-1182"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EE250D-1DEE-2D4D-98F6-93B35280048A}" type="datetimeFigureOut">
              <a:rPr lang="ru-RU" smtClean="0"/>
              <a:t>28.09.2023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905A8-70AF-B842-BAF0-C4F4BE7C8D64}" type="slidenum">
              <a:rPr lang="ru-RU" smtClean="0"/>
              <a:t>‹#›</a:t>
            </a:fld>
            <a:endParaRPr lang="ru-RU"/>
          </a:p>
        </p:txBody>
      </p:sp>
    </p:spTree>
    <p:extLst>
      <p:ext uri="{BB962C8B-B14F-4D97-AF65-F5344CB8AC3E}">
        <p14:creationId xmlns:p14="http://schemas.microsoft.com/office/powerpoint/2010/main" val="1917987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1C905A8-70AF-B842-BAF0-C4F4BE7C8D64}" type="slidenum">
              <a:rPr lang="ru-RU" smtClean="0"/>
              <a:t>1</a:t>
            </a:fld>
            <a:endParaRPr lang="ru-RU"/>
          </a:p>
        </p:txBody>
      </p:sp>
    </p:spTree>
    <p:extLst>
      <p:ext uri="{BB962C8B-B14F-4D97-AF65-F5344CB8AC3E}">
        <p14:creationId xmlns:p14="http://schemas.microsoft.com/office/powerpoint/2010/main" val="3284522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1C905A8-70AF-B842-BAF0-C4F4BE7C8D64}" type="slidenum">
              <a:rPr lang="ru-RU" smtClean="0"/>
              <a:t>11</a:t>
            </a:fld>
            <a:endParaRPr lang="ru-RU"/>
          </a:p>
        </p:txBody>
      </p:sp>
    </p:spTree>
    <p:extLst>
      <p:ext uri="{BB962C8B-B14F-4D97-AF65-F5344CB8AC3E}">
        <p14:creationId xmlns:p14="http://schemas.microsoft.com/office/powerpoint/2010/main" val="4111062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1C905A8-70AF-B842-BAF0-C4F4BE7C8D64}" type="slidenum">
              <a:rPr lang="ru-RU" smtClean="0"/>
              <a:t>12</a:t>
            </a:fld>
            <a:endParaRPr lang="ru-RU"/>
          </a:p>
        </p:txBody>
      </p:sp>
    </p:spTree>
    <p:extLst>
      <p:ext uri="{BB962C8B-B14F-4D97-AF65-F5344CB8AC3E}">
        <p14:creationId xmlns:p14="http://schemas.microsoft.com/office/powerpoint/2010/main" val="1954263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1C905A8-70AF-B842-BAF0-C4F4BE7C8D64}" type="slidenum">
              <a:rPr lang="ru-RU" smtClean="0"/>
              <a:t>13</a:t>
            </a:fld>
            <a:endParaRPr lang="ru-RU"/>
          </a:p>
        </p:txBody>
      </p:sp>
    </p:spTree>
    <p:extLst>
      <p:ext uri="{BB962C8B-B14F-4D97-AF65-F5344CB8AC3E}">
        <p14:creationId xmlns:p14="http://schemas.microsoft.com/office/powerpoint/2010/main" val="2682274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1C905A8-70AF-B842-BAF0-C4F4BE7C8D64}" type="slidenum">
              <a:rPr lang="ru-RU" smtClean="0"/>
              <a:t>3</a:t>
            </a:fld>
            <a:endParaRPr lang="ru-RU"/>
          </a:p>
        </p:txBody>
      </p:sp>
    </p:spTree>
    <p:extLst>
      <p:ext uri="{BB962C8B-B14F-4D97-AF65-F5344CB8AC3E}">
        <p14:creationId xmlns:p14="http://schemas.microsoft.com/office/powerpoint/2010/main" val="1234266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1C905A8-70AF-B842-BAF0-C4F4BE7C8D64}" type="slidenum">
              <a:rPr lang="ru-RU" smtClean="0"/>
              <a:t>4</a:t>
            </a:fld>
            <a:endParaRPr lang="ru-RU"/>
          </a:p>
        </p:txBody>
      </p:sp>
    </p:spTree>
    <p:extLst>
      <p:ext uri="{BB962C8B-B14F-4D97-AF65-F5344CB8AC3E}">
        <p14:creationId xmlns:p14="http://schemas.microsoft.com/office/powerpoint/2010/main" val="3147677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1C905A8-70AF-B842-BAF0-C4F4BE7C8D64}" type="slidenum">
              <a:rPr lang="ru-RU" smtClean="0"/>
              <a:t>5</a:t>
            </a:fld>
            <a:endParaRPr lang="ru-RU"/>
          </a:p>
        </p:txBody>
      </p:sp>
    </p:spTree>
    <p:extLst>
      <p:ext uri="{BB962C8B-B14F-4D97-AF65-F5344CB8AC3E}">
        <p14:creationId xmlns:p14="http://schemas.microsoft.com/office/powerpoint/2010/main" val="2159324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1C905A8-70AF-B842-BAF0-C4F4BE7C8D64}" type="slidenum">
              <a:rPr lang="ru-RU" smtClean="0"/>
              <a:t>6</a:t>
            </a:fld>
            <a:endParaRPr lang="ru-RU"/>
          </a:p>
        </p:txBody>
      </p:sp>
    </p:spTree>
    <p:extLst>
      <p:ext uri="{BB962C8B-B14F-4D97-AF65-F5344CB8AC3E}">
        <p14:creationId xmlns:p14="http://schemas.microsoft.com/office/powerpoint/2010/main" val="367855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1C905A8-70AF-B842-BAF0-C4F4BE7C8D64}" type="slidenum">
              <a:rPr lang="ru-RU" smtClean="0"/>
              <a:t>7</a:t>
            </a:fld>
            <a:endParaRPr lang="ru-RU"/>
          </a:p>
        </p:txBody>
      </p:sp>
    </p:spTree>
    <p:extLst>
      <p:ext uri="{BB962C8B-B14F-4D97-AF65-F5344CB8AC3E}">
        <p14:creationId xmlns:p14="http://schemas.microsoft.com/office/powerpoint/2010/main" val="1277169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1C905A8-70AF-B842-BAF0-C4F4BE7C8D64}" type="slidenum">
              <a:rPr lang="ru-RU" smtClean="0"/>
              <a:t>8</a:t>
            </a:fld>
            <a:endParaRPr lang="ru-RU"/>
          </a:p>
        </p:txBody>
      </p:sp>
    </p:spTree>
    <p:extLst>
      <p:ext uri="{BB962C8B-B14F-4D97-AF65-F5344CB8AC3E}">
        <p14:creationId xmlns:p14="http://schemas.microsoft.com/office/powerpoint/2010/main" val="1872761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1C905A8-70AF-B842-BAF0-C4F4BE7C8D64}" type="slidenum">
              <a:rPr lang="ru-RU" smtClean="0"/>
              <a:t>9</a:t>
            </a:fld>
            <a:endParaRPr lang="ru-RU"/>
          </a:p>
        </p:txBody>
      </p:sp>
    </p:spTree>
    <p:extLst>
      <p:ext uri="{BB962C8B-B14F-4D97-AF65-F5344CB8AC3E}">
        <p14:creationId xmlns:p14="http://schemas.microsoft.com/office/powerpoint/2010/main" val="3606345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1C905A8-70AF-B842-BAF0-C4F4BE7C8D64}" type="slidenum">
              <a:rPr lang="ru-RU" smtClean="0"/>
              <a:t>10</a:t>
            </a:fld>
            <a:endParaRPr lang="ru-RU"/>
          </a:p>
        </p:txBody>
      </p:sp>
    </p:spTree>
    <p:extLst>
      <p:ext uri="{BB962C8B-B14F-4D97-AF65-F5344CB8AC3E}">
        <p14:creationId xmlns:p14="http://schemas.microsoft.com/office/powerpoint/2010/main" val="2721362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a:t>Образец заголовка</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9/28/2023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ое изображение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Чтобы добавить рисунок, перетащите его в заполнитель или щелкните значок</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B80C674-7DFC-42FE-B9CD-82963CDB1557}" type="datetimeFigureOut">
              <a:rPr lang="en-US" dirty="0"/>
              <a:t>9/28/2023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076456F-F47D-4F25-8053-2A695DA0CA7D}" type="datetimeFigureOut">
              <a:rPr lang="en-US" dirty="0"/>
              <a:t>9/28/2023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D6C7379-69CC-4837-9905-BEBA22830C8A}" type="datetimeFigureOut">
              <a:rPr lang="en-US" dirty="0"/>
              <a:t>9/28/2023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с именем">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ru-RU"/>
              <a:t>Образец заголовка</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9EB8B7E-8AEE-4F10-BFEE-C999AD004D36}" type="datetimeFigureOut">
              <a:rPr lang="en-US" dirty="0"/>
              <a:t>9/28/2023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ru-RU"/>
              <a:t>Образец заголовка</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8668F3F9-58BC-440B-B37B-805B9055EF92}" type="datetimeFigureOut">
              <a:rPr lang="en-US" dirty="0"/>
              <a:t>9/28/2023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с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Чтобы добавить рисунок, перетащите его в заполнитель или щелкните значок</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Чтобы добавить рисунок, перетащите его в заполнитель или щелкните значок</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Чтобы добавить рисунок, перетащите его в заполнитель или щелкните значок</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0D5A53AF-48EA-489D-8260-9DCAB666386A}" type="datetimeFigureOut">
              <a:rPr lang="en-US" dirty="0"/>
              <a:t>9/28/2023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9/28/2023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9/28/2023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9/28/2023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a:t>Образец заголовка</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9/28/2023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9/28/2023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20000" y="2505075"/>
            <a:ext cx="5025216"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6" name="Content Placeholder 5"/>
          <p:cNvSpPr>
            <a:spLocks noGrp="1"/>
          </p:cNvSpPr>
          <p:nvPr>
            <p:ph sz="quarter" idx="4"/>
          </p:nvPr>
        </p:nvSpPr>
        <p:spPr>
          <a:xfrm>
            <a:off x="6319840" y="2505075"/>
            <a:ext cx="503554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9/28/2023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9/28/2023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9/28/2023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7D1BD23-6E54-4D9D-AD88-A2813C73CC25}" type="datetimeFigureOut">
              <a:rPr lang="en-US" dirty="0"/>
              <a:t>9/28/2023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Чтобы добавить рисунок, перетащите его в заполнитель или щелкните значок</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471A834-4F3C-4AF9-9C74-05EC35A0F292}" type="datetimeFigureOut">
              <a:rPr lang="en-US" dirty="0"/>
              <a:t>9/28/2023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9/28/2023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video.1sept.ru/playlist/216"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youtube.com/playlist?list=PLGhdhjnY0W-OANVp640QAhKbYzw_uV119"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76DF312-B8AB-934C-937D-31AF8BFA414D}"/>
              </a:ext>
            </a:extLst>
          </p:cNvPr>
          <p:cNvSpPr txBox="1"/>
          <p:nvPr/>
        </p:nvSpPr>
        <p:spPr>
          <a:xfrm>
            <a:off x="1108720" y="1663926"/>
            <a:ext cx="10568415" cy="2569934"/>
          </a:xfrm>
          <a:prstGeom prst="rect">
            <a:avLst/>
          </a:prstGeom>
          <a:noFill/>
        </p:spPr>
        <p:txBody>
          <a:bodyPr wrap="square" rtlCol="0">
            <a:spAutoFit/>
          </a:bodyPr>
          <a:lstStyle/>
          <a:p>
            <a:pPr fontAlgn="ctr"/>
            <a:r>
              <a:rPr lang="ru-RU" sz="2800" b="1" dirty="0">
                <a:solidFill>
                  <a:srgbClr val="FFC000"/>
                </a:solidFill>
              </a:rPr>
              <a:t>Иоганн Генрих</a:t>
            </a:r>
          </a:p>
          <a:p>
            <a:pPr fontAlgn="ctr"/>
            <a:endParaRPr lang="ru-RU" sz="100" b="1" dirty="0">
              <a:solidFill>
                <a:srgbClr val="FFC000"/>
              </a:solidFill>
            </a:endParaRPr>
          </a:p>
          <a:p>
            <a:pPr fontAlgn="ctr"/>
            <a:r>
              <a:rPr lang="ru-RU" sz="8800" b="1" dirty="0">
                <a:solidFill>
                  <a:srgbClr val="FFC000"/>
                </a:solidFill>
              </a:rPr>
              <a:t>Песталоцци</a:t>
            </a:r>
          </a:p>
          <a:p>
            <a:pPr fontAlgn="ctr"/>
            <a:r>
              <a:rPr lang="ru-RU" sz="4000" b="1" dirty="0">
                <a:solidFill>
                  <a:srgbClr val="FFC000"/>
                </a:solidFill>
              </a:rPr>
              <a:t>воспитатель человечества</a:t>
            </a:r>
          </a:p>
        </p:txBody>
      </p:sp>
      <p:sp>
        <p:nvSpPr>
          <p:cNvPr id="2" name="TextBox 1">
            <a:extLst>
              <a:ext uri="{FF2B5EF4-FFF2-40B4-BE49-F238E27FC236}">
                <a16:creationId xmlns:a16="http://schemas.microsoft.com/office/drawing/2014/main" xmlns="" id="{B99C96C3-41B9-87E8-2920-864704616404}"/>
              </a:ext>
            </a:extLst>
          </p:cNvPr>
          <p:cNvSpPr txBox="1"/>
          <p:nvPr/>
        </p:nvSpPr>
        <p:spPr>
          <a:xfrm>
            <a:off x="1108720" y="4655630"/>
            <a:ext cx="4100803" cy="461665"/>
          </a:xfrm>
          <a:prstGeom prst="rect">
            <a:avLst/>
          </a:prstGeom>
          <a:noFill/>
        </p:spPr>
        <p:txBody>
          <a:bodyPr wrap="none" rtlCol="0">
            <a:spAutoFit/>
          </a:bodyPr>
          <a:lstStyle/>
          <a:p>
            <a:r>
              <a:rPr lang="ru-RU" sz="2000" dirty="0">
                <a:solidFill>
                  <a:srgbClr val="FFC000"/>
                </a:solidFill>
              </a:rPr>
              <a:t>читает автор </a:t>
            </a:r>
            <a:r>
              <a:rPr lang="ru-RU" sz="2400" dirty="0">
                <a:solidFill>
                  <a:srgbClr val="FFC000"/>
                </a:solidFill>
              </a:rPr>
              <a:t>Андрей Максимов</a:t>
            </a:r>
            <a:endParaRPr lang="ru-RU" sz="2000" dirty="0">
              <a:solidFill>
                <a:srgbClr val="FFC000"/>
              </a:solidFill>
            </a:endParaRPr>
          </a:p>
        </p:txBody>
      </p:sp>
      <p:sp>
        <p:nvSpPr>
          <p:cNvPr id="3" name="TextBox 2">
            <a:extLst>
              <a:ext uri="{FF2B5EF4-FFF2-40B4-BE49-F238E27FC236}">
                <a16:creationId xmlns:a16="http://schemas.microsoft.com/office/drawing/2014/main" xmlns="" id="{335AFB73-0AC0-FC81-0409-9F1B238688BE}"/>
              </a:ext>
            </a:extLst>
          </p:cNvPr>
          <p:cNvSpPr txBox="1"/>
          <p:nvPr/>
        </p:nvSpPr>
        <p:spPr>
          <a:xfrm>
            <a:off x="1108720" y="5493133"/>
            <a:ext cx="4175054" cy="369332"/>
          </a:xfrm>
          <a:prstGeom prst="rect">
            <a:avLst/>
          </a:prstGeom>
          <a:noFill/>
        </p:spPr>
        <p:txBody>
          <a:bodyPr wrap="none" rtlCol="0">
            <a:spAutoFit/>
          </a:bodyPr>
          <a:lstStyle/>
          <a:p>
            <a:r>
              <a:rPr lang="ru-RU" dirty="0">
                <a:solidFill>
                  <a:srgbClr val="FFC000"/>
                </a:solidFill>
              </a:rPr>
              <a:t>издательство «Молодая гвардия», 2023 </a:t>
            </a:r>
          </a:p>
        </p:txBody>
      </p:sp>
      <p:sp>
        <p:nvSpPr>
          <p:cNvPr id="4" name="Rectangle 2">
            <a:extLst>
              <a:ext uri="{FF2B5EF4-FFF2-40B4-BE49-F238E27FC236}">
                <a16:creationId xmlns:a16="http://schemas.microsoft.com/office/drawing/2014/main" xmlns="" id="{B8B2C31A-9751-2379-86F1-8DC26255B329}"/>
              </a:ext>
            </a:extLst>
          </p:cNvPr>
          <p:cNvSpPr>
            <a:spLocks noChangeArrowheads="1"/>
          </p:cNvSpPr>
          <p:nvPr/>
        </p:nvSpPr>
        <p:spPr bwMode="auto">
          <a:xfrm>
            <a:off x="7565180" y="9933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9" name="Рисунок 8" descr="Изображение выглядит как одежда, текст, книга, плакат&#10;&#10;Автоматически созданное описание">
            <a:extLst>
              <a:ext uri="{FF2B5EF4-FFF2-40B4-BE49-F238E27FC236}">
                <a16:creationId xmlns:a16="http://schemas.microsoft.com/office/drawing/2014/main" xmlns="" id="{4EE3ACFF-957F-4C4E-484C-E5A51D32A174}"/>
              </a:ext>
            </a:extLst>
          </p:cNvPr>
          <p:cNvPicPr>
            <a:picLocks noChangeAspect="1"/>
          </p:cNvPicPr>
          <p:nvPr/>
        </p:nvPicPr>
        <p:blipFill>
          <a:blip r:embed="rId3"/>
          <a:stretch>
            <a:fillRect/>
          </a:stretch>
        </p:blipFill>
        <p:spPr>
          <a:xfrm>
            <a:off x="9493022" y="1046628"/>
            <a:ext cx="1590258" cy="2466247"/>
          </a:xfrm>
          <a:prstGeom prst="rect">
            <a:avLst/>
          </a:prstGeom>
        </p:spPr>
      </p:pic>
      <p:pic>
        <p:nvPicPr>
          <p:cNvPr id="11" name="Рисунок 10" descr="Изображение выглядит как Человеческое лицо, текст, газета, человек&#10;&#10;Автоматически созданное описание">
            <a:extLst>
              <a:ext uri="{FF2B5EF4-FFF2-40B4-BE49-F238E27FC236}">
                <a16:creationId xmlns:a16="http://schemas.microsoft.com/office/drawing/2014/main" xmlns="" id="{2782415D-813D-48F0-3A3D-2FA5E311A7EA}"/>
              </a:ext>
            </a:extLst>
          </p:cNvPr>
          <p:cNvPicPr>
            <a:picLocks noChangeAspect="1"/>
          </p:cNvPicPr>
          <p:nvPr/>
        </p:nvPicPr>
        <p:blipFill>
          <a:blip r:embed="rId4"/>
          <a:stretch>
            <a:fillRect/>
          </a:stretch>
        </p:blipFill>
        <p:spPr>
          <a:xfrm>
            <a:off x="7565180" y="1046623"/>
            <a:ext cx="1592223" cy="2466252"/>
          </a:xfrm>
          <a:prstGeom prst="rect">
            <a:avLst/>
          </a:prstGeom>
        </p:spPr>
      </p:pic>
      <p:sp>
        <p:nvSpPr>
          <p:cNvPr id="6" name="TextBox 5">
            <a:extLst>
              <a:ext uri="{FF2B5EF4-FFF2-40B4-BE49-F238E27FC236}">
                <a16:creationId xmlns:a16="http://schemas.microsoft.com/office/drawing/2014/main" xmlns="" id="{A55CB3D4-25B2-35AA-CE61-9E339CCFF54D}"/>
              </a:ext>
            </a:extLst>
          </p:cNvPr>
          <p:cNvSpPr txBox="1"/>
          <p:nvPr/>
        </p:nvSpPr>
        <p:spPr>
          <a:xfrm>
            <a:off x="1108720" y="6238303"/>
            <a:ext cx="3807324" cy="369332"/>
          </a:xfrm>
          <a:prstGeom prst="rect">
            <a:avLst/>
          </a:prstGeom>
          <a:noFill/>
        </p:spPr>
        <p:txBody>
          <a:bodyPr wrap="none" rtlCol="0">
            <a:spAutoFit/>
          </a:bodyPr>
          <a:lstStyle/>
          <a:p>
            <a:r>
              <a:rPr lang="ru-RU" dirty="0"/>
              <a:t>студия ИД «Первое сентября», 2023 </a:t>
            </a:r>
          </a:p>
        </p:txBody>
      </p:sp>
      <p:sp>
        <p:nvSpPr>
          <p:cNvPr id="7" name="TextBox 6">
            <a:extLst>
              <a:ext uri="{FF2B5EF4-FFF2-40B4-BE49-F238E27FC236}">
                <a16:creationId xmlns:a16="http://schemas.microsoft.com/office/drawing/2014/main" xmlns="" id="{AC8BAFE4-6F98-3107-0BA6-5DA72695F0B1}"/>
              </a:ext>
            </a:extLst>
          </p:cNvPr>
          <p:cNvSpPr txBox="1"/>
          <p:nvPr/>
        </p:nvSpPr>
        <p:spPr>
          <a:xfrm>
            <a:off x="1108720" y="460344"/>
            <a:ext cx="1385316" cy="1015663"/>
          </a:xfrm>
          <a:prstGeom prst="rect">
            <a:avLst/>
          </a:prstGeom>
          <a:noFill/>
        </p:spPr>
        <p:txBody>
          <a:bodyPr wrap="none" rtlCol="0">
            <a:spAutoFit/>
          </a:bodyPr>
          <a:lstStyle/>
          <a:p>
            <a:r>
              <a:rPr lang="ru-RU" sz="6000" dirty="0"/>
              <a:t>7</a:t>
            </a:r>
            <a:r>
              <a:rPr lang="en-US" sz="6000" dirty="0"/>
              <a:t> </a:t>
            </a:r>
            <a:r>
              <a:rPr lang="ru-RU" sz="2400" dirty="0"/>
              <a:t>часть</a:t>
            </a:r>
          </a:p>
        </p:txBody>
      </p:sp>
    </p:spTree>
    <p:extLst>
      <p:ext uri="{BB962C8B-B14F-4D97-AF65-F5344CB8AC3E}">
        <p14:creationId xmlns:p14="http://schemas.microsoft.com/office/powerpoint/2010/main" val="806633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3B68F0F-B415-4731-D5F3-26407F07202B}"/>
              </a:ext>
            </a:extLst>
          </p:cNvPr>
          <p:cNvSpPr txBox="1"/>
          <p:nvPr/>
        </p:nvSpPr>
        <p:spPr>
          <a:xfrm>
            <a:off x="1572242" y="5203528"/>
            <a:ext cx="7347845" cy="307777"/>
          </a:xfrm>
          <a:prstGeom prst="rect">
            <a:avLst/>
          </a:prstGeom>
          <a:noFill/>
        </p:spPr>
        <p:txBody>
          <a:bodyPr wrap="none" rtlCol="0">
            <a:spAutoFit/>
          </a:bodyPr>
          <a:lstStyle/>
          <a:p>
            <a:r>
              <a:rPr lang="ru-RU" sz="1400" dirty="0"/>
              <a:t>ПЕСТАЛОЦЦИ: Воспитатель человечества / Андрей Максимов. – М.: Молодая гвардия</a:t>
            </a:r>
            <a:r>
              <a:rPr lang="en-US" sz="1400" dirty="0"/>
              <a:t>,</a:t>
            </a:r>
            <a:r>
              <a:rPr lang="ru-RU" sz="1400" dirty="0"/>
              <a:t> 2023 </a:t>
            </a:r>
          </a:p>
        </p:txBody>
      </p:sp>
      <p:sp>
        <p:nvSpPr>
          <p:cNvPr id="4" name="TextBox 3">
            <a:extLst>
              <a:ext uri="{FF2B5EF4-FFF2-40B4-BE49-F238E27FC236}">
                <a16:creationId xmlns:a16="http://schemas.microsoft.com/office/drawing/2014/main" xmlns="" id="{20168378-287A-E4E7-9A3D-81A1A43D9506}"/>
              </a:ext>
            </a:extLst>
          </p:cNvPr>
          <p:cNvSpPr txBox="1"/>
          <p:nvPr/>
        </p:nvSpPr>
        <p:spPr>
          <a:xfrm>
            <a:off x="1572242" y="5742958"/>
            <a:ext cx="2396810" cy="338554"/>
          </a:xfrm>
          <a:prstGeom prst="rect">
            <a:avLst/>
          </a:prstGeom>
          <a:noFill/>
        </p:spPr>
        <p:txBody>
          <a:bodyPr wrap="none" rtlCol="0">
            <a:spAutoFit/>
          </a:bodyPr>
          <a:lstStyle/>
          <a:p>
            <a:r>
              <a:rPr lang="ru-RU" sz="1600" dirty="0"/>
              <a:t>Часть седьмая. Писатель</a:t>
            </a:r>
          </a:p>
        </p:txBody>
      </p:sp>
      <p:sp>
        <p:nvSpPr>
          <p:cNvPr id="6" name="TextBox 5">
            <a:extLst>
              <a:ext uri="{FF2B5EF4-FFF2-40B4-BE49-F238E27FC236}">
                <a16:creationId xmlns:a16="http://schemas.microsoft.com/office/drawing/2014/main" xmlns="" id="{842B999D-635B-0420-5594-C18F8FE92933}"/>
              </a:ext>
            </a:extLst>
          </p:cNvPr>
          <p:cNvSpPr txBox="1"/>
          <p:nvPr/>
        </p:nvSpPr>
        <p:spPr>
          <a:xfrm>
            <a:off x="1572242" y="2536448"/>
            <a:ext cx="7347845" cy="1785104"/>
          </a:xfrm>
          <a:prstGeom prst="rect">
            <a:avLst/>
          </a:prstGeom>
          <a:noFill/>
        </p:spPr>
        <p:txBody>
          <a:bodyPr wrap="square">
            <a:spAutoFit/>
          </a:bodyPr>
          <a:lstStyle/>
          <a:p>
            <a:pPr marR="93345" algn="just">
              <a:spcAft>
                <a:spcPts val="1200"/>
              </a:spcAft>
            </a:pPr>
            <a:r>
              <a:rPr lang="ru-RU" sz="2000" dirty="0">
                <a:solidFill>
                  <a:srgbClr val="FFC000"/>
                </a:solidFill>
                <a:effectLst/>
                <a:latin typeface="Calibri" panose="020F0502020204030204" pitchFamily="34" charset="0"/>
                <a:ea typeface="Times New Roman" panose="02020603050405020304" pitchFamily="18" charset="0"/>
              </a:rPr>
              <a:t>Иоганн Генрих Песталоцци – первый педагог, сделавший вывод о том, что роль матери в воспитании ребенка – решающая. </a:t>
            </a:r>
            <a:endParaRPr lang="ru-RU" sz="2000" dirty="0">
              <a:solidFill>
                <a:srgbClr val="FFC000"/>
              </a:solidFill>
              <a:effectLst/>
              <a:latin typeface="Times New Roman" panose="02020603050405020304" pitchFamily="18" charset="0"/>
              <a:ea typeface="Times New Roman" panose="02020603050405020304" pitchFamily="18" charset="0"/>
            </a:endParaRPr>
          </a:p>
          <a:p>
            <a:pPr>
              <a:spcAft>
                <a:spcPts val="1200"/>
              </a:spcAft>
            </a:pPr>
            <a:r>
              <a:rPr lang="ru-RU" sz="2000" dirty="0">
                <a:solidFill>
                  <a:srgbClr val="FFC000"/>
                </a:solidFill>
                <a:effectLst/>
                <a:latin typeface="Calibri" panose="020F0502020204030204" pitchFamily="34" charset="0"/>
                <a:ea typeface="Times New Roman" panose="02020603050405020304" pitchFamily="18" charset="0"/>
              </a:rPr>
              <a:t>Мать </a:t>
            </a:r>
            <a:r>
              <a:rPr lang="ru-RU" sz="2000" dirty="0" smtClean="0">
                <a:solidFill>
                  <a:srgbClr val="FFC000"/>
                </a:solidFill>
                <a:effectLst/>
                <a:latin typeface="Calibri" panose="020F0502020204030204" pitchFamily="34" charset="0"/>
                <a:ea typeface="Times New Roman" panose="02020603050405020304" pitchFamily="18" charset="0"/>
              </a:rPr>
              <a:t>– не </a:t>
            </a:r>
            <a:r>
              <a:rPr lang="ru-RU" sz="2000" dirty="0">
                <a:solidFill>
                  <a:srgbClr val="FFC000"/>
                </a:solidFill>
                <a:effectLst/>
                <a:latin typeface="Calibri" panose="020F0502020204030204" pitchFamily="34" charset="0"/>
                <a:ea typeface="Times New Roman" panose="02020603050405020304" pitchFamily="18" charset="0"/>
              </a:rPr>
              <a:t>забитое существо, которое только и делает, что занимается хозяйством, но главный учитель своего </a:t>
            </a:r>
            <a:r>
              <a:rPr lang="ru-RU" sz="2000" dirty="0" smtClean="0">
                <a:solidFill>
                  <a:srgbClr val="FFC000"/>
                </a:solidFill>
                <a:effectLst/>
                <a:latin typeface="Calibri" panose="020F0502020204030204" pitchFamily="34" charset="0"/>
                <a:ea typeface="Times New Roman" panose="02020603050405020304" pitchFamily="18" charset="0"/>
              </a:rPr>
              <a:t>ребенка </a:t>
            </a:r>
            <a:r>
              <a:rPr lang="ru-RU" sz="2000" dirty="0">
                <a:solidFill>
                  <a:srgbClr val="FFC000"/>
                </a:solidFill>
                <a:effectLst/>
                <a:latin typeface="Calibri" panose="020F0502020204030204" pitchFamily="34" charset="0"/>
                <a:ea typeface="Times New Roman" panose="02020603050405020304" pitchFamily="18" charset="0"/>
              </a:rPr>
              <a:t>– это именно </a:t>
            </a:r>
            <a:r>
              <a:rPr lang="ru-RU" sz="2000" i="1" dirty="0">
                <a:solidFill>
                  <a:srgbClr val="FFC000"/>
                </a:solidFill>
                <a:effectLst/>
                <a:latin typeface="Calibri" panose="020F0502020204030204" pitchFamily="34" charset="0"/>
                <a:ea typeface="Times New Roman" panose="02020603050405020304" pitchFamily="18" charset="0"/>
              </a:rPr>
              <a:t>открытие</a:t>
            </a:r>
            <a:endParaRPr lang="ru-RU" sz="2400" dirty="0">
              <a:solidFill>
                <a:srgbClr val="FFC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4239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3B68F0F-B415-4731-D5F3-26407F07202B}"/>
              </a:ext>
            </a:extLst>
          </p:cNvPr>
          <p:cNvSpPr txBox="1"/>
          <p:nvPr/>
        </p:nvSpPr>
        <p:spPr>
          <a:xfrm>
            <a:off x="1572242" y="5203528"/>
            <a:ext cx="7347845" cy="307777"/>
          </a:xfrm>
          <a:prstGeom prst="rect">
            <a:avLst/>
          </a:prstGeom>
          <a:noFill/>
        </p:spPr>
        <p:txBody>
          <a:bodyPr wrap="none" rtlCol="0">
            <a:spAutoFit/>
          </a:bodyPr>
          <a:lstStyle/>
          <a:p>
            <a:r>
              <a:rPr lang="ru-RU" sz="1400" dirty="0"/>
              <a:t>ПЕСТАЛОЦЦИ: Воспитатель человечества / Андрей Максимов. – М.: Молодая гвардия</a:t>
            </a:r>
            <a:r>
              <a:rPr lang="en-US" sz="1400" dirty="0"/>
              <a:t>,</a:t>
            </a:r>
            <a:r>
              <a:rPr lang="ru-RU" sz="1400" dirty="0"/>
              <a:t> 2023 </a:t>
            </a:r>
          </a:p>
        </p:txBody>
      </p:sp>
      <p:sp>
        <p:nvSpPr>
          <p:cNvPr id="4" name="TextBox 3">
            <a:extLst>
              <a:ext uri="{FF2B5EF4-FFF2-40B4-BE49-F238E27FC236}">
                <a16:creationId xmlns:a16="http://schemas.microsoft.com/office/drawing/2014/main" xmlns="" id="{20168378-287A-E4E7-9A3D-81A1A43D9506}"/>
              </a:ext>
            </a:extLst>
          </p:cNvPr>
          <p:cNvSpPr txBox="1"/>
          <p:nvPr/>
        </p:nvSpPr>
        <p:spPr>
          <a:xfrm>
            <a:off x="1572242" y="5742958"/>
            <a:ext cx="2396810" cy="338554"/>
          </a:xfrm>
          <a:prstGeom prst="rect">
            <a:avLst/>
          </a:prstGeom>
          <a:noFill/>
        </p:spPr>
        <p:txBody>
          <a:bodyPr wrap="none" rtlCol="0">
            <a:spAutoFit/>
          </a:bodyPr>
          <a:lstStyle/>
          <a:p>
            <a:r>
              <a:rPr lang="ru-RU" sz="1600" dirty="0"/>
              <a:t>Часть седьмая. Писатель</a:t>
            </a:r>
          </a:p>
        </p:txBody>
      </p:sp>
      <p:sp>
        <p:nvSpPr>
          <p:cNvPr id="6" name="TextBox 5">
            <a:extLst>
              <a:ext uri="{FF2B5EF4-FFF2-40B4-BE49-F238E27FC236}">
                <a16:creationId xmlns:a16="http://schemas.microsoft.com/office/drawing/2014/main" xmlns="" id="{842B999D-635B-0420-5594-C18F8FE92933}"/>
              </a:ext>
            </a:extLst>
          </p:cNvPr>
          <p:cNvSpPr txBox="1"/>
          <p:nvPr/>
        </p:nvSpPr>
        <p:spPr>
          <a:xfrm>
            <a:off x="1572241" y="2767280"/>
            <a:ext cx="7347845" cy="1323439"/>
          </a:xfrm>
          <a:prstGeom prst="rect">
            <a:avLst/>
          </a:prstGeom>
          <a:noFill/>
        </p:spPr>
        <p:txBody>
          <a:bodyPr wrap="square">
            <a:spAutoFit/>
          </a:bodyPr>
          <a:lstStyle/>
          <a:p>
            <a:pPr marR="93345" algn="just">
              <a:spcAft>
                <a:spcPts val="1200"/>
              </a:spcAft>
            </a:pPr>
            <a:r>
              <a:rPr lang="ru-RU" sz="2000" dirty="0">
                <a:solidFill>
                  <a:srgbClr val="FFC000"/>
                </a:solidFill>
                <a:effectLst/>
                <a:latin typeface="Calibri" panose="020F0502020204030204" pitchFamily="34" charset="0"/>
                <a:ea typeface="Times New Roman" panose="02020603050405020304" pitchFamily="18" charset="0"/>
              </a:rPr>
              <a:t>Надо всегда идти от потребностей ребенка. Если он утомился – не обвинять его в лени, а дать отдохнуть. Если ему неинтересно – постараться что-то изменить в преподавании, чтобы стало увлекательней, иначе обучение бессмысленно</a:t>
            </a:r>
            <a:endParaRPr lang="ru-RU" sz="2000" dirty="0">
              <a:solidFill>
                <a:srgbClr val="FFC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08671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3B68F0F-B415-4731-D5F3-26407F07202B}"/>
              </a:ext>
            </a:extLst>
          </p:cNvPr>
          <p:cNvSpPr txBox="1"/>
          <p:nvPr/>
        </p:nvSpPr>
        <p:spPr>
          <a:xfrm>
            <a:off x="1572242" y="5203528"/>
            <a:ext cx="7347845" cy="307777"/>
          </a:xfrm>
          <a:prstGeom prst="rect">
            <a:avLst/>
          </a:prstGeom>
          <a:noFill/>
        </p:spPr>
        <p:txBody>
          <a:bodyPr wrap="none" rtlCol="0">
            <a:spAutoFit/>
          </a:bodyPr>
          <a:lstStyle/>
          <a:p>
            <a:r>
              <a:rPr lang="ru-RU" sz="1400" dirty="0"/>
              <a:t>ПЕСТАЛОЦЦИ: Воспитатель человечества / Андрей Максимов. – М.: Молодая гвардия</a:t>
            </a:r>
            <a:r>
              <a:rPr lang="en-US" sz="1400" dirty="0"/>
              <a:t>,</a:t>
            </a:r>
            <a:r>
              <a:rPr lang="ru-RU" sz="1400" dirty="0"/>
              <a:t> 2023 </a:t>
            </a:r>
          </a:p>
        </p:txBody>
      </p:sp>
      <p:sp>
        <p:nvSpPr>
          <p:cNvPr id="4" name="TextBox 3">
            <a:extLst>
              <a:ext uri="{FF2B5EF4-FFF2-40B4-BE49-F238E27FC236}">
                <a16:creationId xmlns:a16="http://schemas.microsoft.com/office/drawing/2014/main" xmlns="" id="{20168378-287A-E4E7-9A3D-81A1A43D9506}"/>
              </a:ext>
            </a:extLst>
          </p:cNvPr>
          <p:cNvSpPr txBox="1"/>
          <p:nvPr/>
        </p:nvSpPr>
        <p:spPr>
          <a:xfrm>
            <a:off x="1572242" y="5742958"/>
            <a:ext cx="2396810" cy="338554"/>
          </a:xfrm>
          <a:prstGeom prst="rect">
            <a:avLst/>
          </a:prstGeom>
          <a:noFill/>
        </p:spPr>
        <p:txBody>
          <a:bodyPr wrap="none" rtlCol="0">
            <a:spAutoFit/>
          </a:bodyPr>
          <a:lstStyle/>
          <a:p>
            <a:r>
              <a:rPr lang="ru-RU" sz="1600" dirty="0"/>
              <a:t>Часть седьмая. Писатель</a:t>
            </a:r>
          </a:p>
        </p:txBody>
      </p:sp>
      <p:sp>
        <p:nvSpPr>
          <p:cNvPr id="6" name="TextBox 5">
            <a:extLst>
              <a:ext uri="{FF2B5EF4-FFF2-40B4-BE49-F238E27FC236}">
                <a16:creationId xmlns:a16="http://schemas.microsoft.com/office/drawing/2014/main" xmlns="" id="{842B999D-635B-0420-5594-C18F8FE92933}"/>
              </a:ext>
            </a:extLst>
          </p:cNvPr>
          <p:cNvSpPr txBox="1"/>
          <p:nvPr/>
        </p:nvSpPr>
        <p:spPr>
          <a:xfrm>
            <a:off x="1572241" y="3075057"/>
            <a:ext cx="6974859" cy="1015663"/>
          </a:xfrm>
          <a:prstGeom prst="rect">
            <a:avLst/>
          </a:prstGeom>
          <a:noFill/>
        </p:spPr>
        <p:txBody>
          <a:bodyPr wrap="square">
            <a:spAutoFit/>
          </a:bodyPr>
          <a:lstStyle/>
          <a:p>
            <a:pPr marR="93345" algn="just">
              <a:spcAft>
                <a:spcPts val="1200"/>
              </a:spcAft>
            </a:pPr>
            <a:r>
              <a:rPr lang="ru-RU" sz="2000" dirty="0">
                <a:solidFill>
                  <a:srgbClr val="FFC000"/>
                </a:solidFill>
                <a:effectLst/>
                <a:latin typeface="Calibri" panose="020F0502020204030204" pitchFamily="34" charset="0"/>
                <a:ea typeface="Times New Roman" panose="02020603050405020304" pitchFamily="18" charset="0"/>
              </a:rPr>
              <a:t>Песталоцци объяснил матерям, что воспитание детей – это не рутина, а высокое предназначение, которое улучшает нацию</a:t>
            </a:r>
            <a:endParaRPr lang="ru-RU" sz="2000" dirty="0">
              <a:solidFill>
                <a:srgbClr val="FFC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34085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B8B2C31A-9751-2379-86F1-8DC26255B329}"/>
              </a:ext>
            </a:extLst>
          </p:cNvPr>
          <p:cNvSpPr>
            <a:spLocks noChangeArrowheads="1"/>
          </p:cNvSpPr>
          <p:nvPr/>
        </p:nvSpPr>
        <p:spPr bwMode="auto">
          <a:xfrm>
            <a:off x="7565180" y="9933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pic>
        <p:nvPicPr>
          <p:cNvPr id="9" name="Рисунок 8" descr="Изображение выглядит как одежда, текст, книга, плакат&#10;&#10;Автоматически созданное описание">
            <a:extLst>
              <a:ext uri="{FF2B5EF4-FFF2-40B4-BE49-F238E27FC236}">
                <a16:creationId xmlns:a16="http://schemas.microsoft.com/office/drawing/2014/main" xmlns="" id="{4EE3ACFF-957F-4C4E-484C-E5A51D32A174}"/>
              </a:ext>
            </a:extLst>
          </p:cNvPr>
          <p:cNvPicPr>
            <a:picLocks noChangeAspect="1"/>
          </p:cNvPicPr>
          <p:nvPr/>
        </p:nvPicPr>
        <p:blipFill>
          <a:blip r:embed="rId3"/>
          <a:stretch>
            <a:fillRect/>
          </a:stretch>
        </p:blipFill>
        <p:spPr>
          <a:xfrm>
            <a:off x="4626821" y="869005"/>
            <a:ext cx="3232589" cy="5013251"/>
          </a:xfrm>
          <a:prstGeom prst="rect">
            <a:avLst/>
          </a:prstGeom>
        </p:spPr>
      </p:pic>
      <p:pic>
        <p:nvPicPr>
          <p:cNvPr id="11" name="Рисунок 10" descr="Изображение выглядит как Человеческое лицо, текст, газета, человек&#10;&#10;Автоматически созданное описание">
            <a:extLst>
              <a:ext uri="{FF2B5EF4-FFF2-40B4-BE49-F238E27FC236}">
                <a16:creationId xmlns:a16="http://schemas.microsoft.com/office/drawing/2014/main" xmlns="" id="{2782415D-813D-48F0-3A3D-2FA5E311A7EA}"/>
              </a:ext>
            </a:extLst>
          </p:cNvPr>
          <p:cNvPicPr>
            <a:picLocks noChangeAspect="1"/>
          </p:cNvPicPr>
          <p:nvPr/>
        </p:nvPicPr>
        <p:blipFill>
          <a:blip r:embed="rId4"/>
          <a:stretch>
            <a:fillRect/>
          </a:stretch>
        </p:blipFill>
        <p:spPr>
          <a:xfrm>
            <a:off x="920979" y="868998"/>
            <a:ext cx="3236581" cy="5013258"/>
          </a:xfrm>
          <a:prstGeom prst="rect">
            <a:avLst/>
          </a:prstGeom>
        </p:spPr>
      </p:pic>
      <p:sp>
        <p:nvSpPr>
          <p:cNvPr id="6" name="TextBox 5">
            <a:extLst>
              <a:ext uri="{FF2B5EF4-FFF2-40B4-BE49-F238E27FC236}">
                <a16:creationId xmlns:a16="http://schemas.microsoft.com/office/drawing/2014/main" xmlns="" id="{372F4C16-5DA8-AF35-6649-978BC67CBD28}"/>
              </a:ext>
            </a:extLst>
          </p:cNvPr>
          <p:cNvSpPr txBox="1"/>
          <p:nvPr/>
        </p:nvSpPr>
        <p:spPr>
          <a:xfrm>
            <a:off x="8328670" y="5453685"/>
            <a:ext cx="1710389" cy="523220"/>
          </a:xfrm>
          <a:prstGeom prst="rect">
            <a:avLst/>
          </a:prstGeom>
          <a:noFill/>
        </p:spPr>
        <p:txBody>
          <a:bodyPr wrap="square" rtlCol="0">
            <a:spAutoFit/>
          </a:bodyPr>
          <a:lstStyle/>
          <a:p>
            <a:r>
              <a:rPr lang="en-US" sz="2800" dirty="0" err="1">
                <a:solidFill>
                  <a:srgbClr val="FFC000"/>
                </a:solidFill>
              </a:rPr>
              <a:t>labirint.ru</a:t>
            </a:r>
            <a:endParaRPr lang="ru-RU" sz="2800" dirty="0">
              <a:solidFill>
                <a:srgbClr val="FFC000"/>
              </a:solidFill>
            </a:endParaRPr>
          </a:p>
        </p:txBody>
      </p:sp>
      <p:sp>
        <p:nvSpPr>
          <p:cNvPr id="7" name="TextBox 6">
            <a:extLst>
              <a:ext uri="{FF2B5EF4-FFF2-40B4-BE49-F238E27FC236}">
                <a16:creationId xmlns:a16="http://schemas.microsoft.com/office/drawing/2014/main" xmlns="" id="{8749763F-B2C3-B982-5508-A4EB9CC38A36}"/>
              </a:ext>
            </a:extLst>
          </p:cNvPr>
          <p:cNvSpPr txBox="1"/>
          <p:nvPr/>
        </p:nvSpPr>
        <p:spPr>
          <a:xfrm>
            <a:off x="8328672" y="4670584"/>
            <a:ext cx="1710389" cy="523220"/>
          </a:xfrm>
          <a:prstGeom prst="rect">
            <a:avLst/>
          </a:prstGeom>
          <a:noFill/>
        </p:spPr>
        <p:txBody>
          <a:bodyPr wrap="square" rtlCol="0">
            <a:spAutoFit/>
          </a:bodyPr>
          <a:lstStyle/>
          <a:p>
            <a:r>
              <a:rPr lang="en-US" sz="2800" dirty="0">
                <a:solidFill>
                  <a:srgbClr val="FFC000"/>
                </a:solidFill>
              </a:rPr>
              <a:t>book24.ru</a:t>
            </a:r>
            <a:endParaRPr lang="ru-RU" sz="2800" dirty="0">
              <a:solidFill>
                <a:srgbClr val="FFC000"/>
              </a:solidFill>
            </a:endParaRPr>
          </a:p>
        </p:txBody>
      </p:sp>
      <p:sp>
        <p:nvSpPr>
          <p:cNvPr id="8" name="TextBox 7">
            <a:extLst>
              <a:ext uri="{FF2B5EF4-FFF2-40B4-BE49-F238E27FC236}">
                <a16:creationId xmlns:a16="http://schemas.microsoft.com/office/drawing/2014/main" xmlns="" id="{7E0FE93F-B1FD-4D38-8861-BECF8AD1BB89}"/>
              </a:ext>
            </a:extLst>
          </p:cNvPr>
          <p:cNvSpPr txBox="1"/>
          <p:nvPr/>
        </p:nvSpPr>
        <p:spPr>
          <a:xfrm>
            <a:off x="8328670" y="3887483"/>
            <a:ext cx="1710389" cy="523220"/>
          </a:xfrm>
          <a:prstGeom prst="rect">
            <a:avLst/>
          </a:prstGeom>
          <a:noFill/>
        </p:spPr>
        <p:txBody>
          <a:bodyPr wrap="square" rtlCol="0">
            <a:spAutoFit/>
          </a:bodyPr>
          <a:lstStyle/>
          <a:p>
            <a:r>
              <a:rPr lang="en-US" sz="2800" dirty="0" err="1">
                <a:solidFill>
                  <a:srgbClr val="FFC000"/>
                </a:solidFill>
              </a:rPr>
              <a:t>dkmg.ru</a:t>
            </a:r>
            <a:endParaRPr lang="ru-RU" sz="2800" dirty="0">
              <a:solidFill>
                <a:srgbClr val="FFC000"/>
              </a:solidFill>
            </a:endParaRPr>
          </a:p>
        </p:txBody>
      </p:sp>
      <p:sp>
        <p:nvSpPr>
          <p:cNvPr id="2" name="TextBox 1">
            <a:extLst>
              <a:ext uri="{FF2B5EF4-FFF2-40B4-BE49-F238E27FC236}">
                <a16:creationId xmlns:a16="http://schemas.microsoft.com/office/drawing/2014/main" xmlns="" id="{65C70A10-C20F-C99F-2D3D-6B111E84A97F}"/>
              </a:ext>
            </a:extLst>
          </p:cNvPr>
          <p:cNvSpPr txBox="1"/>
          <p:nvPr/>
        </p:nvSpPr>
        <p:spPr>
          <a:xfrm>
            <a:off x="8286835" y="819180"/>
            <a:ext cx="3152130" cy="2769989"/>
          </a:xfrm>
          <a:prstGeom prst="rect">
            <a:avLst/>
          </a:prstGeom>
          <a:noFill/>
        </p:spPr>
        <p:txBody>
          <a:bodyPr wrap="square" rtlCol="0">
            <a:spAutoFit/>
          </a:bodyPr>
          <a:lstStyle/>
          <a:p>
            <a:pPr marL="285750" indent="-285750">
              <a:spcAft>
                <a:spcPts val="1200"/>
              </a:spcAft>
              <a:buFont typeface="Courier New" panose="02070309020205020404" pitchFamily="49" charset="0"/>
              <a:buChar char="o"/>
            </a:pPr>
            <a:r>
              <a:rPr lang="ru-RU" sz="1600" dirty="0"/>
              <a:t>Приобретайте свой экземпляр книги</a:t>
            </a:r>
          </a:p>
          <a:p>
            <a:pPr marL="285750" indent="-285750">
              <a:spcAft>
                <a:spcPts val="1200"/>
              </a:spcAft>
              <a:buFont typeface="Courier New" panose="02070309020205020404" pitchFamily="49" charset="0"/>
              <a:buChar char="o"/>
            </a:pPr>
            <a:r>
              <a:rPr lang="ru-RU" sz="1600" dirty="0"/>
              <a:t> запасайтесь маркерами и стикерами </a:t>
            </a:r>
          </a:p>
          <a:p>
            <a:pPr marL="285750" indent="-285750">
              <a:spcAft>
                <a:spcPts val="1200"/>
              </a:spcAft>
              <a:buFont typeface="Courier New" panose="02070309020205020404" pitchFamily="49" charset="0"/>
              <a:buChar char="o"/>
            </a:pPr>
            <a:r>
              <a:rPr lang="ru-RU" sz="1600" dirty="0"/>
              <a:t>читайте книгу вместе с нами</a:t>
            </a:r>
          </a:p>
          <a:p>
            <a:pPr>
              <a:spcAft>
                <a:spcPts val="1200"/>
              </a:spcAft>
            </a:pPr>
            <a:r>
              <a:rPr lang="ru-RU" sz="1600" dirty="0"/>
              <a:t>Мы в эфире – каждый четверг в 19.30 по </a:t>
            </a:r>
            <a:r>
              <a:rPr lang="ru-RU" sz="1600" dirty="0" err="1"/>
              <a:t>мск</a:t>
            </a:r>
            <a:endParaRPr lang="ru-RU" sz="1600" dirty="0"/>
          </a:p>
          <a:p>
            <a:pPr>
              <a:spcAft>
                <a:spcPts val="1200"/>
              </a:spcAft>
            </a:pPr>
            <a:r>
              <a:rPr lang="ru-RU" sz="1600" dirty="0"/>
              <a:t>Присоединяйтесь!</a:t>
            </a:r>
            <a:endParaRPr lang="ru-RU" dirty="0"/>
          </a:p>
        </p:txBody>
      </p:sp>
    </p:spTree>
    <p:extLst>
      <p:ext uri="{BB962C8B-B14F-4D97-AF65-F5344CB8AC3E}">
        <p14:creationId xmlns:p14="http://schemas.microsoft.com/office/powerpoint/2010/main" val="2091664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B8B2C31A-9751-2379-86F1-8DC26255B329}"/>
              </a:ext>
            </a:extLst>
          </p:cNvPr>
          <p:cNvSpPr>
            <a:spLocks noChangeArrowheads="1"/>
          </p:cNvSpPr>
          <p:nvPr/>
        </p:nvSpPr>
        <p:spPr bwMode="auto">
          <a:xfrm>
            <a:off x="7565180" y="9933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9" name="Рисунок 8" descr="Изображение выглядит как одежда, текст, книга, плакат&#10;&#10;Автоматически созданное описание">
            <a:extLst>
              <a:ext uri="{FF2B5EF4-FFF2-40B4-BE49-F238E27FC236}">
                <a16:creationId xmlns:a16="http://schemas.microsoft.com/office/drawing/2014/main" xmlns="" id="{4EE3ACFF-957F-4C4E-484C-E5A51D32A174}"/>
              </a:ext>
            </a:extLst>
          </p:cNvPr>
          <p:cNvPicPr>
            <a:picLocks noChangeAspect="1"/>
          </p:cNvPicPr>
          <p:nvPr/>
        </p:nvPicPr>
        <p:blipFill>
          <a:blip r:embed="rId2"/>
          <a:stretch>
            <a:fillRect/>
          </a:stretch>
        </p:blipFill>
        <p:spPr>
          <a:xfrm>
            <a:off x="4626821" y="869005"/>
            <a:ext cx="3232589" cy="5013251"/>
          </a:xfrm>
          <a:prstGeom prst="rect">
            <a:avLst/>
          </a:prstGeom>
        </p:spPr>
      </p:pic>
      <p:pic>
        <p:nvPicPr>
          <p:cNvPr id="11" name="Рисунок 10" descr="Изображение выглядит как Человеческое лицо, текст, газета, человек&#10;&#10;Автоматически созданное описание">
            <a:extLst>
              <a:ext uri="{FF2B5EF4-FFF2-40B4-BE49-F238E27FC236}">
                <a16:creationId xmlns:a16="http://schemas.microsoft.com/office/drawing/2014/main" xmlns="" id="{2782415D-813D-48F0-3A3D-2FA5E311A7EA}"/>
              </a:ext>
            </a:extLst>
          </p:cNvPr>
          <p:cNvPicPr>
            <a:picLocks noChangeAspect="1"/>
          </p:cNvPicPr>
          <p:nvPr/>
        </p:nvPicPr>
        <p:blipFill>
          <a:blip r:embed="rId3"/>
          <a:stretch>
            <a:fillRect/>
          </a:stretch>
        </p:blipFill>
        <p:spPr>
          <a:xfrm>
            <a:off x="920979" y="868998"/>
            <a:ext cx="3236581" cy="5013258"/>
          </a:xfrm>
          <a:prstGeom prst="rect">
            <a:avLst/>
          </a:prstGeom>
        </p:spPr>
      </p:pic>
      <p:sp>
        <p:nvSpPr>
          <p:cNvPr id="6" name="TextBox 5">
            <a:extLst>
              <a:ext uri="{FF2B5EF4-FFF2-40B4-BE49-F238E27FC236}">
                <a16:creationId xmlns:a16="http://schemas.microsoft.com/office/drawing/2014/main" xmlns="" id="{372F4C16-5DA8-AF35-6649-978BC67CBD28}"/>
              </a:ext>
            </a:extLst>
          </p:cNvPr>
          <p:cNvSpPr txBox="1"/>
          <p:nvPr/>
        </p:nvSpPr>
        <p:spPr>
          <a:xfrm>
            <a:off x="8328670" y="5453685"/>
            <a:ext cx="1710389" cy="523220"/>
          </a:xfrm>
          <a:prstGeom prst="rect">
            <a:avLst/>
          </a:prstGeom>
          <a:noFill/>
        </p:spPr>
        <p:txBody>
          <a:bodyPr wrap="square" rtlCol="0">
            <a:spAutoFit/>
          </a:bodyPr>
          <a:lstStyle/>
          <a:p>
            <a:r>
              <a:rPr lang="en-US" sz="2800" dirty="0" err="1">
                <a:solidFill>
                  <a:srgbClr val="FFC000"/>
                </a:solidFill>
              </a:rPr>
              <a:t>labirint.ru</a:t>
            </a:r>
            <a:endParaRPr lang="ru-RU" sz="2800" dirty="0">
              <a:solidFill>
                <a:srgbClr val="FFC000"/>
              </a:solidFill>
            </a:endParaRPr>
          </a:p>
        </p:txBody>
      </p:sp>
      <p:sp>
        <p:nvSpPr>
          <p:cNvPr id="7" name="TextBox 6">
            <a:extLst>
              <a:ext uri="{FF2B5EF4-FFF2-40B4-BE49-F238E27FC236}">
                <a16:creationId xmlns:a16="http://schemas.microsoft.com/office/drawing/2014/main" xmlns="" id="{8749763F-B2C3-B982-5508-A4EB9CC38A36}"/>
              </a:ext>
            </a:extLst>
          </p:cNvPr>
          <p:cNvSpPr txBox="1"/>
          <p:nvPr/>
        </p:nvSpPr>
        <p:spPr>
          <a:xfrm>
            <a:off x="8328672" y="4670584"/>
            <a:ext cx="1710389" cy="523220"/>
          </a:xfrm>
          <a:prstGeom prst="rect">
            <a:avLst/>
          </a:prstGeom>
          <a:noFill/>
        </p:spPr>
        <p:txBody>
          <a:bodyPr wrap="square" rtlCol="0">
            <a:spAutoFit/>
          </a:bodyPr>
          <a:lstStyle/>
          <a:p>
            <a:r>
              <a:rPr lang="en-US" sz="2800" dirty="0">
                <a:solidFill>
                  <a:srgbClr val="FFC000"/>
                </a:solidFill>
              </a:rPr>
              <a:t>book24.ru</a:t>
            </a:r>
            <a:endParaRPr lang="ru-RU" sz="2800" dirty="0">
              <a:solidFill>
                <a:srgbClr val="FFC000"/>
              </a:solidFill>
            </a:endParaRPr>
          </a:p>
        </p:txBody>
      </p:sp>
      <p:sp>
        <p:nvSpPr>
          <p:cNvPr id="8" name="TextBox 7">
            <a:extLst>
              <a:ext uri="{FF2B5EF4-FFF2-40B4-BE49-F238E27FC236}">
                <a16:creationId xmlns:a16="http://schemas.microsoft.com/office/drawing/2014/main" xmlns="" id="{7E0FE93F-B1FD-4D38-8861-BECF8AD1BB89}"/>
              </a:ext>
            </a:extLst>
          </p:cNvPr>
          <p:cNvSpPr txBox="1"/>
          <p:nvPr/>
        </p:nvSpPr>
        <p:spPr>
          <a:xfrm>
            <a:off x="8328670" y="3887483"/>
            <a:ext cx="1710389" cy="523220"/>
          </a:xfrm>
          <a:prstGeom prst="rect">
            <a:avLst/>
          </a:prstGeom>
          <a:noFill/>
        </p:spPr>
        <p:txBody>
          <a:bodyPr wrap="square" rtlCol="0">
            <a:spAutoFit/>
          </a:bodyPr>
          <a:lstStyle/>
          <a:p>
            <a:r>
              <a:rPr lang="en-US" sz="2800" dirty="0" err="1">
                <a:solidFill>
                  <a:srgbClr val="FFC000"/>
                </a:solidFill>
              </a:rPr>
              <a:t>dkmg.ru</a:t>
            </a:r>
            <a:endParaRPr lang="ru-RU" sz="2800" dirty="0">
              <a:solidFill>
                <a:srgbClr val="FFC000"/>
              </a:solidFill>
            </a:endParaRPr>
          </a:p>
        </p:txBody>
      </p:sp>
    </p:spTree>
    <p:extLst>
      <p:ext uri="{BB962C8B-B14F-4D97-AF65-F5344CB8AC3E}">
        <p14:creationId xmlns:p14="http://schemas.microsoft.com/office/powerpoint/2010/main" val="3280702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7D0D82A-6BD0-DA06-3B62-BF115B693909}"/>
              </a:ext>
            </a:extLst>
          </p:cNvPr>
          <p:cNvSpPr txBox="1"/>
          <p:nvPr/>
        </p:nvSpPr>
        <p:spPr>
          <a:xfrm>
            <a:off x="1598555" y="1305341"/>
            <a:ext cx="7611229" cy="3970318"/>
          </a:xfrm>
          <a:prstGeom prst="rect">
            <a:avLst/>
          </a:prstGeom>
          <a:noFill/>
        </p:spPr>
        <p:txBody>
          <a:bodyPr wrap="square" rtlCol="0">
            <a:spAutoFit/>
          </a:bodyPr>
          <a:lstStyle/>
          <a:p>
            <a:r>
              <a:rPr lang="ru-RU" sz="1800" b="1" dirty="0">
                <a:effectLst/>
                <a:latin typeface="Calibri" panose="020F0502020204030204" pitchFamily="34" charset="0"/>
                <a:ea typeface="Calibri" panose="020F0502020204030204" pitchFamily="34" charset="0"/>
                <a:cs typeface="Times New Roman" panose="02020603050405020304" pitchFamily="18" charset="0"/>
              </a:rPr>
              <a:t>Содержание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i="1" dirty="0">
                <a:effectLst/>
                <a:latin typeface="Calibri" panose="020F0502020204030204" pitchFamily="34" charset="0"/>
                <a:ea typeface="Calibri" panose="020F0502020204030204" pitchFamily="34" charset="0"/>
                <a:cs typeface="Times New Roman" panose="02020603050405020304" pitchFamily="18" charset="0"/>
              </a:rPr>
              <a:t>Предисловие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i="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Часть первая. </a:t>
            </a:r>
            <a:r>
              <a:rPr lang="ru-RU"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Дом </a:t>
            </a:r>
            <a:r>
              <a:rPr lang="ru-RU" sz="1400" dirty="0">
                <a:effectLst/>
                <a:latin typeface="Calibri" panose="020F0502020204030204" pitchFamily="34" charset="0"/>
                <a:ea typeface="Calibri" panose="020F0502020204030204" pitchFamily="34" charset="0"/>
                <a:cs typeface="Times New Roman" panose="02020603050405020304" pitchFamily="18" charset="0"/>
              </a:rPr>
              <a:t>(чтение в </a:t>
            </a:r>
            <a:r>
              <a:rPr lang="en-US" sz="1400" dirty="0">
                <a:effectLst/>
                <a:latin typeface="Calibri" panose="020F0502020204030204" pitchFamily="34" charset="0"/>
                <a:ea typeface="Calibri" panose="020F0502020204030204" pitchFamily="34" charset="0"/>
                <a:cs typeface="Times New Roman" panose="02020603050405020304" pitchFamily="18" charset="0"/>
              </a:rPr>
              <a:t>YouTube </a:t>
            </a:r>
            <a:r>
              <a:rPr lang="ru-RU" sz="1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10 августа 2023</a:t>
            </a:r>
            <a:r>
              <a:rPr lang="ru-RU" sz="1400" dirty="0">
                <a:effectLst/>
                <a:latin typeface="Calibri" panose="020F0502020204030204" pitchFamily="34" charset="0"/>
                <a:ea typeface="Calibri" panose="020F0502020204030204" pitchFamily="34" charset="0"/>
                <a:cs typeface="Times New Roman" panose="02020603050405020304" pitchFamily="18" charset="0"/>
              </a:rPr>
              <a:t>)</a:t>
            </a:r>
          </a:p>
          <a:p>
            <a:r>
              <a:rPr lang="ru-RU" sz="1800" i="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Часть вторая.</a:t>
            </a:r>
            <a:r>
              <a:rPr lang="ru-RU"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Чужие школы </a:t>
            </a:r>
            <a:r>
              <a:rPr lang="ru-RU" sz="1400" dirty="0">
                <a:effectLst/>
                <a:latin typeface="Calibri" panose="020F0502020204030204" pitchFamily="34" charset="0"/>
                <a:ea typeface="Calibri" panose="020F0502020204030204" pitchFamily="34" charset="0"/>
                <a:cs typeface="Times New Roman" panose="02020603050405020304" pitchFamily="18" charset="0"/>
              </a:rPr>
              <a:t>(чтение в </a:t>
            </a:r>
            <a:r>
              <a:rPr lang="en-US" sz="1400" dirty="0">
                <a:effectLst/>
                <a:latin typeface="Calibri" panose="020F0502020204030204" pitchFamily="34" charset="0"/>
                <a:ea typeface="Calibri" panose="020F0502020204030204" pitchFamily="34" charset="0"/>
                <a:cs typeface="Times New Roman" panose="02020603050405020304" pitchFamily="18" charset="0"/>
              </a:rPr>
              <a:t>YouTube </a:t>
            </a:r>
            <a:r>
              <a:rPr lang="ru-RU" sz="1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17 августа 2023</a:t>
            </a:r>
            <a:r>
              <a:rPr lang="ru-RU" sz="1400" dirty="0">
                <a:effectLst/>
                <a:latin typeface="Calibri" panose="020F0502020204030204" pitchFamily="34" charset="0"/>
                <a:ea typeface="Calibri" panose="020F0502020204030204" pitchFamily="34"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i="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Часть третья.</a:t>
            </a:r>
            <a:r>
              <a:rPr lang="ru-RU"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Борьба и Руссо </a:t>
            </a:r>
            <a:r>
              <a:rPr lang="ru-RU" sz="1400" dirty="0">
                <a:effectLst/>
                <a:latin typeface="Calibri" panose="020F0502020204030204" pitchFamily="34" charset="0"/>
                <a:ea typeface="Calibri" panose="020F0502020204030204" pitchFamily="34" charset="0"/>
                <a:cs typeface="Times New Roman" panose="02020603050405020304" pitchFamily="18" charset="0"/>
              </a:rPr>
              <a:t>(чтение в </a:t>
            </a:r>
            <a:r>
              <a:rPr lang="en-US" sz="1400" dirty="0">
                <a:effectLst/>
                <a:latin typeface="Calibri" panose="020F0502020204030204" pitchFamily="34" charset="0"/>
                <a:ea typeface="Calibri" panose="020F0502020204030204" pitchFamily="34" charset="0"/>
                <a:cs typeface="Times New Roman" panose="02020603050405020304" pitchFamily="18" charset="0"/>
              </a:rPr>
              <a:t>YouTube </a:t>
            </a:r>
            <a:r>
              <a:rPr lang="ru-RU" sz="1400" dirty="0">
                <a:solidFill>
                  <a:srgbClr val="FFC000"/>
                </a:solidFill>
                <a:latin typeface="Calibri" panose="020F0502020204030204" pitchFamily="34" charset="0"/>
                <a:ea typeface="Calibri" panose="020F0502020204030204" pitchFamily="34" charset="0"/>
                <a:cs typeface="Times New Roman" panose="02020603050405020304" pitchFamily="18" charset="0"/>
              </a:rPr>
              <a:t>24</a:t>
            </a:r>
            <a:r>
              <a:rPr lang="ru-RU" sz="1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августа 2023</a:t>
            </a:r>
            <a:r>
              <a:rPr lang="ru-RU" sz="1400" dirty="0">
                <a:effectLst/>
                <a:latin typeface="Calibri" panose="020F0502020204030204" pitchFamily="34" charset="0"/>
                <a:ea typeface="Calibri" panose="020F0502020204030204" pitchFamily="34" charset="0"/>
                <a:cs typeface="Times New Roman" panose="02020603050405020304" pitchFamily="18" charset="0"/>
              </a:rPr>
              <a:t>)</a:t>
            </a:r>
            <a:endParaRPr lang="ru-RU"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800" i="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Часть четвертая.</a:t>
            </a:r>
            <a:r>
              <a:rPr lang="ru-RU"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Анна</a:t>
            </a:r>
            <a:r>
              <a:rPr lang="en-US"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1400" dirty="0">
                <a:latin typeface="Calibri" panose="020F0502020204030204" pitchFamily="34" charset="0"/>
                <a:cs typeface="Times New Roman" panose="02020603050405020304" pitchFamily="18" charset="0"/>
              </a:rPr>
              <a:t>(чтение в </a:t>
            </a:r>
            <a:r>
              <a:rPr lang="en-US" sz="1400" dirty="0">
                <a:latin typeface="Calibri" panose="020F0502020204030204" pitchFamily="34" charset="0"/>
                <a:cs typeface="Times New Roman" panose="02020603050405020304" pitchFamily="18" charset="0"/>
              </a:rPr>
              <a:t>YouTube </a:t>
            </a:r>
            <a:r>
              <a:rPr lang="en-US" sz="1400" dirty="0">
                <a:solidFill>
                  <a:srgbClr val="FFC000"/>
                </a:solidFill>
                <a:latin typeface="Calibri" panose="020F0502020204030204" pitchFamily="34" charset="0"/>
                <a:cs typeface="Times New Roman" panose="02020603050405020304" pitchFamily="18" charset="0"/>
              </a:rPr>
              <a:t>31</a:t>
            </a:r>
            <a:r>
              <a:rPr lang="ru-RU" sz="1400" dirty="0">
                <a:solidFill>
                  <a:srgbClr val="FFC000"/>
                </a:solidFill>
                <a:latin typeface="Calibri" panose="020F0502020204030204" pitchFamily="34" charset="0"/>
                <a:cs typeface="Times New Roman" panose="02020603050405020304" pitchFamily="18" charset="0"/>
              </a:rPr>
              <a:t> августа 2023</a:t>
            </a:r>
            <a:r>
              <a:rPr lang="ru-RU" sz="1400" dirty="0">
                <a:latin typeface="Calibri" panose="020F0502020204030204" pitchFamily="34" charset="0"/>
                <a:cs typeface="Times New Roman" panose="02020603050405020304" pitchFamily="18" charset="0"/>
              </a:rPr>
              <a:t>)</a:t>
            </a:r>
          </a:p>
          <a:p>
            <a:r>
              <a:rPr lang="ru-RU" sz="1800" i="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Часть пятая.</a:t>
            </a:r>
            <a:r>
              <a:rPr lang="ru-RU"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Сельская бесхозяйственность </a:t>
            </a:r>
            <a:r>
              <a:rPr lang="ru-RU" sz="1400" dirty="0">
                <a:latin typeface="Calibri" panose="020F0502020204030204" pitchFamily="34" charset="0"/>
                <a:cs typeface="Times New Roman" panose="02020603050405020304" pitchFamily="18" charset="0"/>
              </a:rPr>
              <a:t>(чтение в </a:t>
            </a:r>
            <a:r>
              <a:rPr lang="en-US" sz="1400" dirty="0">
                <a:latin typeface="Calibri" panose="020F0502020204030204" pitchFamily="34" charset="0"/>
                <a:cs typeface="Times New Roman" panose="02020603050405020304" pitchFamily="18" charset="0"/>
              </a:rPr>
              <a:t>YouTube </a:t>
            </a:r>
            <a:r>
              <a:rPr lang="ru-RU" sz="1400" dirty="0">
                <a:solidFill>
                  <a:srgbClr val="FFC000"/>
                </a:solidFill>
                <a:latin typeface="Calibri" panose="020F0502020204030204" pitchFamily="34" charset="0"/>
                <a:cs typeface="Times New Roman" panose="02020603050405020304" pitchFamily="18" charset="0"/>
              </a:rPr>
              <a:t>7 сентября 2023</a:t>
            </a:r>
            <a:r>
              <a:rPr lang="ru-RU" sz="1400" dirty="0">
                <a:latin typeface="Calibri" panose="020F0502020204030204" pitchFamily="34" charset="0"/>
                <a:cs typeface="Times New Roman" panose="02020603050405020304" pitchFamily="18" charset="0"/>
              </a:rPr>
              <a:t>)</a:t>
            </a:r>
            <a:endParaRPr lang="ru-RU"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800" i="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Часть шестая.</a:t>
            </a:r>
            <a:r>
              <a:rPr lang="ru-RU"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Нейгоф</a:t>
            </a:r>
            <a:r>
              <a:rPr lang="ru-RU"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1400" dirty="0">
                <a:latin typeface="Calibri" panose="020F0502020204030204" pitchFamily="34" charset="0"/>
                <a:cs typeface="Times New Roman" panose="02020603050405020304" pitchFamily="18" charset="0"/>
              </a:rPr>
              <a:t>(чтение в </a:t>
            </a:r>
            <a:r>
              <a:rPr lang="en-US" sz="1400" dirty="0">
                <a:latin typeface="Calibri" panose="020F0502020204030204" pitchFamily="34" charset="0"/>
                <a:cs typeface="Times New Roman" panose="02020603050405020304" pitchFamily="18" charset="0"/>
              </a:rPr>
              <a:t>YouTube </a:t>
            </a:r>
            <a:r>
              <a:rPr lang="ru-RU" sz="1400" dirty="0">
                <a:solidFill>
                  <a:srgbClr val="FFC000"/>
                </a:solidFill>
                <a:latin typeface="Calibri" panose="020F0502020204030204" pitchFamily="34" charset="0"/>
                <a:cs typeface="Times New Roman" panose="02020603050405020304" pitchFamily="18" charset="0"/>
              </a:rPr>
              <a:t>14 сентября 2023</a:t>
            </a:r>
            <a:r>
              <a:rPr lang="ru-RU" sz="1400" dirty="0">
                <a:latin typeface="Calibri" panose="020F0502020204030204" pitchFamily="34" charset="0"/>
                <a:cs typeface="Times New Roman" panose="02020603050405020304" pitchFamily="18" charset="0"/>
              </a:rPr>
              <a:t>)</a:t>
            </a:r>
            <a:endParaRPr lang="ru-RU" sz="1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800" i="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Часть седьмая.</a:t>
            </a:r>
            <a:r>
              <a:rPr lang="ru-RU"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Писатель </a:t>
            </a:r>
            <a:r>
              <a:rPr lang="ru-RU" sz="1400" dirty="0">
                <a:latin typeface="Calibri" panose="020F0502020204030204" pitchFamily="34" charset="0"/>
                <a:cs typeface="Times New Roman" panose="02020603050405020304" pitchFamily="18" charset="0"/>
              </a:rPr>
              <a:t>(чтение в </a:t>
            </a:r>
            <a:r>
              <a:rPr lang="en-US" sz="1400" dirty="0">
                <a:latin typeface="Calibri" panose="020F0502020204030204" pitchFamily="34" charset="0"/>
                <a:cs typeface="Times New Roman" panose="02020603050405020304" pitchFamily="18" charset="0"/>
              </a:rPr>
              <a:t>YouTube </a:t>
            </a:r>
            <a:r>
              <a:rPr lang="ru-RU" sz="1400" dirty="0">
                <a:solidFill>
                  <a:srgbClr val="FFC000"/>
                </a:solidFill>
                <a:latin typeface="Calibri" panose="020F0502020204030204" pitchFamily="34" charset="0"/>
                <a:cs typeface="Times New Roman" panose="02020603050405020304" pitchFamily="18" charset="0"/>
              </a:rPr>
              <a:t>21 сентября 2023</a:t>
            </a:r>
            <a:r>
              <a:rPr lang="ru-RU" sz="1400" dirty="0">
                <a:latin typeface="Calibri" panose="020F0502020204030204" pitchFamily="34" charset="0"/>
                <a:cs typeface="Times New Roman" panose="02020603050405020304" pitchFamily="18" charset="0"/>
              </a:rPr>
              <a:t>)</a:t>
            </a:r>
            <a:endParaRPr lang="ru-RU" sz="1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800" i="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Часть восьмая.</a:t>
            </a:r>
            <a: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Станц</a:t>
            </a:r>
            <a: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r>
              <a:rPr lang="ru-RU" sz="1800" dirty="0">
                <a:latin typeface="Calibri" panose="020F0502020204030204" pitchFamily="34" charset="0"/>
                <a:cs typeface="Times New Roman" panose="02020603050405020304" pitchFamily="18" charset="0"/>
              </a:rPr>
              <a:t>(чтение в </a:t>
            </a:r>
            <a:r>
              <a:rPr lang="en-US" sz="1800" dirty="0">
                <a:latin typeface="Calibri" panose="020F0502020204030204" pitchFamily="34" charset="0"/>
                <a:cs typeface="Times New Roman" panose="02020603050405020304" pitchFamily="18" charset="0"/>
              </a:rPr>
              <a:t>YouTube </a:t>
            </a:r>
            <a:r>
              <a:rPr lang="ru-RU" sz="1800" dirty="0">
                <a:solidFill>
                  <a:srgbClr val="FFC000"/>
                </a:solidFill>
                <a:latin typeface="Calibri" panose="020F0502020204030204" pitchFamily="34" charset="0"/>
                <a:cs typeface="Times New Roman" panose="02020603050405020304" pitchFamily="18" charset="0"/>
              </a:rPr>
              <a:t>28 сентября 2023</a:t>
            </a:r>
            <a:r>
              <a:rPr lang="ru-RU" sz="1800" dirty="0">
                <a:latin typeface="Calibri" panose="020F0502020204030204" pitchFamily="34"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i="1" dirty="0">
                <a:effectLst/>
                <a:latin typeface="Calibri" panose="020F0502020204030204" pitchFamily="34" charset="0"/>
                <a:ea typeface="Calibri" panose="020F0502020204030204" pitchFamily="34" charset="0"/>
                <a:cs typeface="Times New Roman" panose="02020603050405020304" pitchFamily="18" charset="0"/>
              </a:rPr>
              <a:t>Часть девятая.</a:t>
            </a:r>
            <a:r>
              <a:rPr lang="ru-RU" sz="1800" dirty="0">
                <a:effectLst/>
                <a:latin typeface="Calibri" panose="020F0502020204030204" pitchFamily="34" charset="0"/>
                <a:ea typeface="Calibri" panose="020F0502020204030204" pitchFamily="34" charset="0"/>
                <a:cs typeface="Times New Roman" panose="02020603050405020304" pitchFamily="18" charset="0"/>
              </a:rPr>
              <a:t> Бургдорф: попытка учительства</a:t>
            </a:r>
          </a:p>
          <a:p>
            <a:r>
              <a:rPr lang="ru-RU" sz="1800" i="1" dirty="0">
                <a:effectLst/>
                <a:latin typeface="Calibri" panose="020F0502020204030204" pitchFamily="34" charset="0"/>
                <a:ea typeface="Calibri" panose="020F0502020204030204" pitchFamily="34" charset="0"/>
                <a:cs typeface="Times New Roman" panose="02020603050405020304" pitchFamily="18" charset="0"/>
              </a:rPr>
              <a:t>Часть десятая.</a:t>
            </a:r>
            <a:r>
              <a:rPr lang="ru-RU" sz="1800" dirty="0">
                <a:effectLst/>
                <a:latin typeface="Calibri" panose="020F0502020204030204" pitchFamily="34" charset="0"/>
                <a:ea typeface="Calibri" panose="020F0502020204030204" pitchFamily="34" charset="0"/>
                <a:cs typeface="Times New Roman" panose="02020603050405020304" pitchFamily="18" charset="0"/>
              </a:rPr>
              <a:t> Бургдорф: Педагогический институт</a:t>
            </a:r>
          </a:p>
          <a:p>
            <a:r>
              <a:rPr lang="ru-RU" sz="1800" i="1" dirty="0">
                <a:effectLst/>
                <a:latin typeface="Calibri" panose="020F0502020204030204" pitchFamily="34" charset="0"/>
                <a:ea typeface="Calibri" panose="020F0502020204030204" pitchFamily="34" charset="0"/>
                <a:cs typeface="Times New Roman" panose="02020603050405020304" pitchFamily="18" charset="0"/>
              </a:rPr>
              <a:t>Часть одиннадцатая.</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Ивердон</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i="1" dirty="0">
                <a:effectLst/>
                <a:latin typeface="Calibri" panose="020F0502020204030204" pitchFamily="34" charset="0"/>
                <a:ea typeface="Calibri" panose="020F0502020204030204" pitchFamily="34" charset="0"/>
                <a:cs typeface="Times New Roman" panose="02020603050405020304" pitchFamily="18" charset="0"/>
              </a:rPr>
              <a:t>Часть двенадцатая.</a:t>
            </a:r>
            <a:r>
              <a:rPr lang="ru-RU" sz="1800" dirty="0">
                <a:effectLst/>
                <a:latin typeface="Calibri" panose="020F0502020204030204" pitchFamily="34" charset="0"/>
                <a:ea typeface="Calibri" panose="020F0502020204030204" pitchFamily="34" charset="0"/>
                <a:cs typeface="Times New Roman" panose="02020603050405020304" pitchFamily="18" charset="0"/>
              </a:rPr>
              <a:t> «Лебединая песня». Смерть и попытка бессмертия</a:t>
            </a:r>
          </a:p>
        </p:txBody>
      </p:sp>
    </p:spTree>
    <p:extLst>
      <p:ext uri="{BB962C8B-B14F-4D97-AF65-F5344CB8AC3E}">
        <p14:creationId xmlns:p14="http://schemas.microsoft.com/office/powerpoint/2010/main" val="3422625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9EEBB3E-16E5-D0B1-2A0F-44F18EA2F57C}"/>
              </a:ext>
            </a:extLst>
          </p:cNvPr>
          <p:cNvSpPr txBox="1"/>
          <p:nvPr/>
        </p:nvSpPr>
        <p:spPr>
          <a:xfrm>
            <a:off x="1419768" y="351234"/>
            <a:ext cx="10149932" cy="6155531"/>
          </a:xfrm>
          <a:prstGeom prst="rect">
            <a:avLst/>
          </a:prstGeom>
          <a:noFill/>
        </p:spPr>
        <p:txBody>
          <a:bodyPr wrap="square" rtlCol="0">
            <a:spAutoFit/>
          </a:bodyPr>
          <a:lstStyle/>
          <a:p>
            <a:r>
              <a:rPr lang="ru-RU" sz="1800" dirty="0">
                <a:effectLst/>
                <a:latin typeface="Calibri" panose="020F0502020204030204" pitchFamily="34" charset="0"/>
                <a:ea typeface="Calibri" panose="020F0502020204030204" pitchFamily="34" charset="0"/>
                <a:cs typeface="Times New Roman" panose="02020603050405020304" pitchFamily="18" charset="0"/>
              </a:rPr>
              <a:t>21 </a:t>
            </a:r>
            <a:r>
              <a:rPr lang="ru-RU" dirty="0">
                <a:latin typeface="Calibri" panose="020F0502020204030204" pitchFamily="34" charset="0"/>
                <a:ea typeface="Calibri" panose="020F0502020204030204" pitchFamily="34" charset="0"/>
                <a:cs typeface="Times New Roman" panose="02020603050405020304" pitchFamily="18" charset="0"/>
              </a:rPr>
              <a:t>сентября</a:t>
            </a:r>
            <a:r>
              <a:rPr lang="ru-RU" sz="1800" dirty="0">
                <a:effectLst/>
                <a:latin typeface="Calibri" panose="020F0502020204030204" pitchFamily="34" charset="0"/>
                <a:ea typeface="Calibri" panose="020F0502020204030204" pitchFamily="34" charset="0"/>
                <a:cs typeface="Times New Roman" panose="02020603050405020304" pitchFamily="18" charset="0"/>
              </a:rPr>
              <a:t> 2023 года</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p>
            <a:r>
              <a:rPr lang="ru-RU" sz="1800" i="1" dirty="0">
                <a:effectLst/>
                <a:latin typeface="Calibri" panose="020F0502020204030204" pitchFamily="34" charset="0"/>
                <a:ea typeface="Calibri" panose="020F0502020204030204" pitchFamily="34" charset="0"/>
                <a:cs typeface="Times New Roman" panose="02020603050405020304" pitchFamily="18" charset="0"/>
              </a:rPr>
              <a:t>Часть </a:t>
            </a:r>
            <a:r>
              <a:rPr lang="ru-RU" i="1" dirty="0">
                <a:latin typeface="Calibri" panose="020F0502020204030204" pitchFamily="34" charset="0"/>
                <a:ea typeface="Calibri" panose="020F0502020204030204" pitchFamily="34" charset="0"/>
                <a:cs typeface="Times New Roman" panose="02020603050405020304" pitchFamily="18" charset="0"/>
              </a:rPr>
              <a:t>седьмая</a:t>
            </a:r>
            <a:r>
              <a:rPr lang="ru-RU" sz="1800" i="1"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Писатель</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https://video.1sept.ru/playlist/216</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effectLst/>
                <a:latin typeface="Calibri" panose="020F0502020204030204" pitchFamily="34" charset="0"/>
                <a:ea typeface="Calibri" panose="020F0502020204030204" pitchFamily="34" charset="0"/>
                <a:cs typeface="Calibri" panose="020F0502020204030204" pitchFamily="34" charset="0"/>
                <a:hlinkClick r:id="rId4"/>
              </a:rPr>
              <a:t>https://www.youtube.com/playlist?list=PLGhdhjnY0W-OANVp640QAhKbYzw_uV119</a:t>
            </a:r>
            <a:endParaRPr lang="ru-RU" dirty="0">
              <a:latin typeface="Calibri" panose="020F0502020204030204" pitchFamily="34" charset="0"/>
              <a:ea typeface="Calibri" panose="020F0502020204030204" pitchFamily="34" charset="0"/>
              <a:cs typeface="Times New Roman" panose="02020603050405020304" pitchFamily="18" charset="0"/>
            </a:endParaRPr>
          </a:p>
          <a:p>
            <a:r>
              <a:rPr lang="ru-RU"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effectLst/>
                <a:latin typeface="Calibri" panose="020F0502020204030204" pitchFamily="34" charset="0"/>
                <a:ea typeface="Times New Roman" panose="02020603050405020304" pitchFamily="18" charset="0"/>
              </a:rPr>
              <a:t>1. «Заточение» в </a:t>
            </a:r>
            <a:r>
              <a:rPr lang="ru-RU" sz="1800" dirty="0" err="1">
                <a:effectLst/>
                <a:latin typeface="Calibri" panose="020F0502020204030204" pitchFamily="34" charset="0"/>
                <a:ea typeface="Times New Roman" panose="02020603050405020304" pitchFamily="18" charset="0"/>
              </a:rPr>
              <a:t>Нейгофе</a:t>
            </a:r>
            <a:endParaRPr lang="ru-RU" sz="1800" dirty="0">
              <a:effectLst/>
              <a:latin typeface="Times New Roman" panose="02020603050405020304" pitchFamily="18" charset="0"/>
              <a:ea typeface="Times New Roman" panose="02020603050405020304" pitchFamily="18" charset="0"/>
            </a:endParaRPr>
          </a:p>
          <a:p>
            <a:r>
              <a:rPr lang="ru-RU" sz="1800" dirty="0">
                <a:effectLst/>
                <a:latin typeface="Calibri" panose="020F0502020204030204" pitchFamily="34" charset="0"/>
                <a:ea typeface="Times New Roman" panose="02020603050405020304" pitchFamily="18" charset="0"/>
              </a:rPr>
              <a:t>2. Дом в </a:t>
            </a:r>
            <a:r>
              <a:rPr lang="ru-RU" sz="1800" dirty="0" err="1">
                <a:effectLst/>
                <a:latin typeface="Calibri" panose="020F0502020204030204" pitchFamily="34" charset="0"/>
                <a:ea typeface="Times New Roman" panose="02020603050405020304" pitchFamily="18" charset="0"/>
              </a:rPr>
              <a:t>Нейгофе</a:t>
            </a:r>
            <a:r>
              <a:rPr lang="ru-RU" sz="1800" dirty="0">
                <a:effectLst/>
                <a:latin typeface="Calibri" panose="020F0502020204030204" pitchFamily="34" charset="0"/>
                <a:ea typeface="Times New Roman" panose="02020603050405020304" pitchFamily="18" charset="0"/>
              </a:rPr>
              <a:t> опустел</a:t>
            </a:r>
            <a:endParaRPr lang="ru-RU" sz="1800" dirty="0">
              <a:effectLst/>
              <a:latin typeface="Times New Roman" panose="02020603050405020304" pitchFamily="18" charset="0"/>
              <a:ea typeface="Times New Roman" panose="02020603050405020304" pitchFamily="18" charset="0"/>
            </a:endParaRPr>
          </a:p>
          <a:p>
            <a:r>
              <a:rPr lang="ru-RU" sz="1800" dirty="0">
                <a:effectLst/>
                <a:latin typeface="Calibri" panose="020F0502020204030204" pitchFamily="34" charset="0"/>
                <a:ea typeface="Times New Roman" panose="02020603050405020304" pitchFamily="18" charset="0"/>
              </a:rPr>
              <a:t>3. Материальные трудности</a:t>
            </a:r>
            <a:endParaRPr lang="ru-RU" sz="1800" dirty="0">
              <a:effectLst/>
              <a:latin typeface="Times New Roman" panose="02020603050405020304" pitchFamily="18" charset="0"/>
              <a:ea typeface="Times New Roman" panose="02020603050405020304" pitchFamily="18" charset="0"/>
            </a:endParaRPr>
          </a:p>
          <a:p>
            <a:r>
              <a:rPr lang="ru-RU" sz="1800" dirty="0">
                <a:effectLst/>
                <a:latin typeface="Calibri" panose="020F0502020204030204" pitchFamily="34" charset="0"/>
                <a:ea typeface="Times New Roman" panose="02020603050405020304" pitchFamily="18" charset="0"/>
              </a:rPr>
              <a:t>4. Книгопродавец </a:t>
            </a:r>
            <a:r>
              <a:rPr lang="ru-RU" sz="1800" dirty="0" err="1">
                <a:effectLst/>
                <a:latin typeface="Calibri" panose="020F0502020204030204" pitchFamily="34" charset="0"/>
                <a:ea typeface="Times New Roman" panose="02020603050405020304" pitchFamily="18" charset="0"/>
              </a:rPr>
              <a:t>Фюссли</a:t>
            </a:r>
            <a:endParaRPr lang="ru-RU" sz="1800" dirty="0">
              <a:effectLst/>
              <a:latin typeface="Times New Roman" panose="02020603050405020304" pitchFamily="18" charset="0"/>
              <a:ea typeface="Times New Roman" panose="02020603050405020304" pitchFamily="18" charset="0"/>
            </a:endParaRPr>
          </a:p>
          <a:p>
            <a:r>
              <a:rPr lang="ru-RU" sz="1800" dirty="0">
                <a:effectLst/>
                <a:latin typeface="Calibri" panose="020F0502020204030204" pitchFamily="34" charset="0"/>
                <a:ea typeface="Times New Roman" panose="02020603050405020304" pitchFamily="18" charset="0"/>
              </a:rPr>
              <a:t>5. Книга афоризмов «Вечерние часы отшельника» («Die </a:t>
            </a:r>
            <a:r>
              <a:rPr lang="ru-RU" sz="1800" dirty="0" err="1">
                <a:effectLst/>
                <a:latin typeface="Calibri" panose="020F0502020204030204" pitchFamily="34" charset="0"/>
                <a:ea typeface="Times New Roman" panose="02020603050405020304" pitchFamily="18" charset="0"/>
              </a:rPr>
              <a:t>Abendstunde</a:t>
            </a:r>
            <a:r>
              <a:rPr lang="ru-RU" sz="1800" dirty="0">
                <a:effectLst/>
                <a:latin typeface="Calibri" panose="020F0502020204030204" pitchFamily="34" charset="0"/>
                <a:ea typeface="Times New Roman" panose="02020603050405020304" pitchFamily="18" charset="0"/>
              </a:rPr>
              <a:t> </a:t>
            </a:r>
            <a:r>
              <a:rPr lang="ru-RU" sz="1800" dirty="0" err="1">
                <a:effectLst/>
                <a:latin typeface="Calibri" panose="020F0502020204030204" pitchFamily="34" charset="0"/>
                <a:ea typeface="Times New Roman" panose="02020603050405020304" pitchFamily="18" charset="0"/>
              </a:rPr>
              <a:t>eines</a:t>
            </a:r>
            <a:r>
              <a:rPr lang="ru-RU" sz="1800" dirty="0">
                <a:effectLst/>
                <a:latin typeface="Calibri" panose="020F0502020204030204" pitchFamily="34" charset="0"/>
                <a:ea typeface="Times New Roman" panose="02020603050405020304" pitchFamily="18" charset="0"/>
              </a:rPr>
              <a:t> </a:t>
            </a:r>
            <a:r>
              <a:rPr lang="ru-RU" sz="1800" dirty="0" err="1">
                <a:effectLst/>
                <a:latin typeface="Calibri" panose="020F0502020204030204" pitchFamily="34" charset="0"/>
                <a:ea typeface="Times New Roman" panose="02020603050405020304" pitchFamily="18" charset="0"/>
              </a:rPr>
              <a:t>Einsiedlers</a:t>
            </a:r>
            <a:r>
              <a:rPr lang="ru-RU" sz="1800" dirty="0" smtClean="0">
                <a:effectLst/>
                <a:latin typeface="Calibri" panose="020F0502020204030204" pitchFamily="34" charset="0"/>
                <a:ea typeface="Times New Roman" panose="02020603050405020304" pitchFamily="18" charset="0"/>
              </a:rPr>
              <a:t>», 1780</a:t>
            </a:r>
            <a:r>
              <a:rPr lang="ru-RU" sz="1800" dirty="0">
                <a:effectLst/>
                <a:latin typeface="Calibri" panose="020F0502020204030204" pitchFamily="34" charset="0"/>
                <a:ea typeface="Times New Roman" panose="02020603050405020304" pitchFamily="18" charset="0"/>
              </a:rPr>
              <a:t>)</a:t>
            </a:r>
            <a:endParaRPr lang="ru-RU" sz="1800" dirty="0">
              <a:effectLst/>
              <a:latin typeface="Times New Roman" panose="02020603050405020304" pitchFamily="18" charset="0"/>
              <a:ea typeface="Times New Roman" panose="02020603050405020304" pitchFamily="18" charset="0"/>
            </a:endParaRPr>
          </a:p>
          <a:p>
            <a:r>
              <a:rPr lang="ru-RU" sz="1800" dirty="0">
                <a:effectLst/>
                <a:latin typeface="Calibri" panose="020F0502020204030204" pitchFamily="34" charset="0"/>
                <a:ea typeface="Times New Roman" panose="02020603050405020304" pitchFamily="18" charset="0"/>
              </a:rPr>
              <a:t>6. Сожжение шести рукописей</a:t>
            </a:r>
            <a:endParaRPr lang="ru-RU" sz="1800" dirty="0">
              <a:effectLst/>
              <a:latin typeface="Times New Roman" panose="02020603050405020304" pitchFamily="18" charset="0"/>
              <a:ea typeface="Times New Roman" panose="02020603050405020304" pitchFamily="18" charset="0"/>
            </a:endParaRPr>
          </a:p>
          <a:p>
            <a:r>
              <a:rPr lang="ru-RU" sz="1800" dirty="0">
                <a:effectLst/>
                <a:latin typeface="Calibri" panose="020F0502020204030204" pitchFamily="34" charset="0"/>
                <a:ea typeface="Times New Roman" panose="02020603050405020304" pitchFamily="18" charset="0"/>
              </a:rPr>
              <a:t>7. Роман «</a:t>
            </a:r>
            <a:r>
              <a:rPr lang="ru-RU" sz="1800" dirty="0" err="1">
                <a:effectLst/>
                <a:latin typeface="Calibri" panose="020F0502020204030204" pitchFamily="34" charset="0"/>
                <a:ea typeface="Times New Roman" panose="02020603050405020304" pitchFamily="18" charset="0"/>
              </a:rPr>
              <a:t>Лингард</a:t>
            </a:r>
            <a:r>
              <a:rPr lang="ru-RU" sz="1800" dirty="0">
                <a:effectLst/>
                <a:latin typeface="Calibri" panose="020F0502020204030204" pitchFamily="34" charset="0"/>
                <a:ea typeface="Times New Roman" panose="02020603050405020304" pitchFamily="18" charset="0"/>
              </a:rPr>
              <a:t> и Гертруда» («</a:t>
            </a:r>
            <a:r>
              <a:rPr lang="de-DE" sz="1800" dirty="0">
                <a:effectLst/>
                <a:latin typeface="Calibri" panose="020F0502020204030204" pitchFamily="34" charset="0"/>
                <a:ea typeface="Times New Roman" panose="02020603050405020304" pitchFamily="18" charset="0"/>
              </a:rPr>
              <a:t>Lienhard und Gertrud</a:t>
            </a:r>
            <a:r>
              <a:rPr lang="ru-RU" sz="1800" dirty="0">
                <a:effectLst/>
                <a:latin typeface="Calibri" panose="020F0502020204030204" pitchFamily="34" charset="0"/>
                <a:ea typeface="Times New Roman" panose="02020603050405020304" pitchFamily="18" charset="0"/>
              </a:rPr>
              <a:t>», 1781/87, 4 </a:t>
            </a:r>
            <a:r>
              <a:rPr lang="de-DE" sz="1800" dirty="0" err="1">
                <a:effectLst/>
                <a:latin typeface="Calibri" panose="020F0502020204030204" pitchFamily="34" charset="0"/>
                <a:ea typeface="Times New Roman" panose="02020603050405020304" pitchFamily="18" charset="0"/>
              </a:rPr>
              <a:t>Bde</a:t>
            </a:r>
            <a:r>
              <a:rPr lang="ru-RU" sz="1800" dirty="0">
                <a:effectLst/>
                <a:latin typeface="Calibri" panose="020F0502020204030204" pitchFamily="34" charset="0"/>
                <a:ea typeface="Times New Roman" panose="02020603050405020304" pitchFamily="18" charset="0"/>
              </a:rPr>
              <a:t>.)</a:t>
            </a:r>
            <a:endParaRPr lang="ru-RU" sz="1800" dirty="0">
              <a:effectLst/>
              <a:latin typeface="Times New Roman" panose="02020603050405020304" pitchFamily="18" charset="0"/>
              <a:ea typeface="Times New Roman" panose="02020603050405020304" pitchFamily="18" charset="0"/>
            </a:endParaRPr>
          </a:p>
          <a:p>
            <a:r>
              <a:rPr lang="ru-RU" sz="1800" dirty="0">
                <a:effectLst/>
                <a:latin typeface="Calibri" panose="020F0502020204030204" pitchFamily="34" charset="0"/>
                <a:ea typeface="Times New Roman" panose="02020603050405020304" pitchFamily="18" charset="0"/>
              </a:rPr>
              <a:t>8. Писательская </a:t>
            </a:r>
            <a:r>
              <a:rPr lang="ru-RU" sz="1800" dirty="0" smtClean="0">
                <a:effectLst/>
                <a:latin typeface="Calibri" panose="020F0502020204030204" pitchFamily="34" charset="0"/>
                <a:ea typeface="Times New Roman" panose="02020603050405020304" pitchFamily="18" charset="0"/>
              </a:rPr>
              <a:t>слава</a:t>
            </a:r>
            <a:endParaRPr lang="ru-RU" sz="18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ru-RU" sz="1800" dirty="0">
                <a:effectLst/>
                <a:latin typeface="Calibri" panose="020F0502020204030204" pitchFamily="34" charset="0"/>
                <a:ea typeface="Times New Roman" panose="02020603050405020304" pitchFamily="18" charset="0"/>
              </a:rPr>
              <a:t>Решение финансовых проблем</a:t>
            </a:r>
            <a:endParaRPr lang="ru-RU" sz="18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ru-RU" sz="1800" dirty="0">
                <a:effectLst/>
                <a:latin typeface="Calibri" panose="020F0502020204030204" pitchFamily="34" charset="0"/>
                <a:ea typeface="Times New Roman" panose="02020603050405020304" pitchFamily="18" charset="0"/>
              </a:rPr>
              <a:t>Золотая медаль с надписью «Лучшему гражданину» от Бернского экономического общества</a:t>
            </a:r>
            <a:endParaRPr lang="ru-RU" sz="18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ru-RU" sz="1800" dirty="0">
                <a:effectLst/>
                <a:latin typeface="Calibri" panose="020F0502020204030204" pitchFamily="34" charset="0"/>
                <a:ea typeface="Times New Roman" panose="02020603050405020304" pitchFamily="18" charset="0"/>
              </a:rPr>
              <a:t>Звание «Почётного гражданина Французской республики» (от Законодательного собрания революционной Франции, 1782)</a:t>
            </a:r>
            <a:endParaRPr lang="ru-RU" sz="1800" dirty="0">
              <a:effectLst/>
              <a:latin typeface="Times New Roman" panose="02020603050405020304" pitchFamily="18" charset="0"/>
              <a:ea typeface="Times New Roman" panose="02020603050405020304" pitchFamily="18" charset="0"/>
            </a:endParaRPr>
          </a:p>
          <a:p>
            <a:r>
              <a:rPr lang="ru-RU" sz="1800" dirty="0">
                <a:effectLst/>
                <a:latin typeface="Calibri" panose="020F0502020204030204" pitchFamily="34" charset="0"/>
                <a:ea typeface="Times New Roman" panose="02020603050405020304" pitchFamily="18" charset="0"/>
              </a:rPr>
              <a:t>9. Роль матери в воспитании ребенка</a:t>
            </a:r>
            <a:endParaRPr lang="ru-RU" sz="1800" dirty="0">
              <a:effectLst/>
              <a:latin typeface="Times New Roman" panose="02020603050405020304" pitchFamily="18" charset="0"/>
              <a:ea typeface="Times New Roman" panose="02020603050405020304" pitchFamily="18" charset="0"/>
            </a:endParaRPr>
          </a:p>
          <a:p>
            <a:r>
              <a:rPr lang="ru-RU" sz="1800" dirty="0">
                <a:effectLst/>
                <a:latin typeface="Calibri" panose="020F0502020204030204" pitchFamily="34" charset="0"/>
                <a:ea typeface="Times New Roman" panose="02020603050405020304" pitchFamily="18" charset="0"/>
              </a:rPr>
              <a:t>11. Метод </a:t>
            </a:r>
            <a:r>
              <a:rPr lang="ru-RU" sz="1800" dirty="0" err="1">
                <a:effectLst/>
                <a:latin typeface="Calibri" panose="020F0502020204030204" pitchFamily="34" charset="0"/>
                <a:ea typeface="Times New Roman" panose="02020603050405020304" pitchFamily="18" charset="0"/>
              </a:rPr>
              <a:t>природосоответствия</a:t>
            </a:r>
            <a:endParaRPr lang="ru-RU" sz="1800" dirty="0">
              <a:effectLst/>
              <a:latin typeface="Times New Roman" panose="02020603050405020304" pitchFamily="18" charset="0"/>
              <a:ea typeface="Times New Roman" panose="02020603050405020304" pitchFamily="18" charset="0"/>
            </a:endParaRPr>
          </a:p>
          <a:p>
            <a:r>
              <a:rPr lang="ru-RU" sz="1800" dirty="0">
                <a:effectLst/>
                <a:latin typeface="Calibri" panose="020F0502020204030204" pitchFamily="34" charset="0"/>
                <a:ea typeface="Times New Roman" panose="02020603050405020304" pitchFamily="18" charset="0"/>
              </a:rPr>
              <a:t>12. Песталоцци – публицист</a:t>
            </a:r>
            <a:endParaRPr lang="ru-RU"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11681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3B68F0F-B415-4731-D5F3-26407F07202B}"/>
              </a:ext>
            </a:extLst>
          </p:cNvPr>
          <p:cNvSpPr txBox="1"/>
          <p:nvPr/>
        </p:nvSpPr>
        <p:spPr>
          <a:xfrm>
            <a:off x="1572242" y="5203528"/>
            <a:ext cx="7347845" cy="307777"/>
          </a:xfrm>
          <a:prstGeom prst="rect">
            <a:avLst/>
          </a:prstGeom>
          <a:noFill/>
        </p:spPr>
        <p:txBody>
          <a:bodyPr wrap="none" rtlCol="0">
            <a:spAutoFit/>
          </a:bodyPr>
          <a:lstStyle/>
          <a:p>
            <a:r>
              <a:rPr lang="ru-RU" sz="1400" dirty="0"/>
              <a:t>ПЕСТАЛОЦЦИ: Воспитатель человечества / Андрей Максимов. – М.: Молодая гвардия</a:t>
            </a:r>
            <a:r>
              <a:rPr lang="en-US" sz="1400" dirty="0"/>
              <a:t>,</a:t>
            </a:r>
            <a:r>
              <a:rPr lang="ru-RU" sz="1400" dirty="0"/>
              <a:t> 2023 </a:t>
            </a:r>
          </a:p>
        </p:txBody>
      </p:sp>
      <p:sp>
        <p:nvSpPr>
          <p:cNvPr id="4" name="TextBox 3">
            <a:extLst>
              <a:ext uri="{FF2B5EF4-FFF2-40B4-BE49-F238E27FC236}">
                <a16:creationId xmlns:a16="http://schemas.microsoft.com/office/drawing/2014/main" xmlns="" id="{20168378-287A-E4E7-9A3D-81A1A43D9506}"/>
              </a:ext>
            </a:extLst>
          </p:cNvPr>
          <p:cNvSpPr txBox="1"/>
          <p:nvPr/>
        </p:nvSpPr>
        <p:spPr>
          <a:xfrm>
            <a:off x="1572242" y="5742958"/>
            <a:ext cx="2396810" cy="338554"/>
          </a:xfrm>
          <a:prstGeom prst="rect">
            <a:avLst/>
          </a:prstGeom>
          <a:noFill/>
        </p:spPr>
        <p:txBody>
          <a:bodyPr wrap="none" rtlCol="0">
            <a:spAutoFit/>
          </a:bodyPr>
          <a:lstStyle/>
          <a:p>
            <a:r>
              <a:rPr lang="ru-RU" sz="1600" dirty="0"/>
              <a:t>Часть седьмая. Писатель</a:t>
            </a:r>
          </a:p>
        </p:txBody>
      </p:sp>
      <p:sp>
        <p:nvSpPr>
          <p:cNvPr id="6" name="TextBox 5">
            <a:extLst>
              <a:ext uri="{FF2B5EF4-FFF2-40B4-BE49-F238E27FC236}">
                <a16:creationId xmlns:a16="http://schemas.microsoft.com/office/drawing/2014/main" xmlns="" id="{842B999D-635B-0420-5594-C18F8FE92933}"/>
              </a:ext>
            </a:extLst>
          </p:cNvPr>
          <p:cNvSpPr txBox="1"/>
          <p:nvPr/>
        </p:nvSpPr>
        <p:spPr>
          <a:xfrm>
            <a:off x="1572242" y="2228671"/>
            <a:ext cx="8216652" cy="2400657"/>
          </a:xfrm>
          <a:prstGeom prst="rect">
            <a:avLst/>
          </a:prstGeom>
          <a:noFill/>
        </p:spPr>
        <p:txBody>
          <a:bodyPr wrap="square">
            <a:spAutoFit/>
          </a:bodyPr>
          <a:lstStyle/>
          <a:p>
            <a:pPr algn="just">
              <a:spcAft>
                <a:spcPts val="1200"/>
              </a:spcAft>
            </a:pPr>
            <a:r>
              <a:rPr lang="ru-RU" sz="2000" dirty="0">
                <a:solidFill>
                  <a:srgbClr val="FFC000"/>
                </a:solidFill>
                <a:effectLst/>
                <a:latin typeface="Calibri" panose="020F0502020204030204" pitchFamily="34" charset="0"/>
                <a:ea typeface="Times New Roman" panose="02020603050405020304" pitchFamily="18" charset="0"/>
              </a:rPr>
              <a:t>«Что представляет собой человек? – с этой фразы начинается первая книга Песталоцци. – Какова его сущность, независимо от того, сидит ли он на троне или находится под соломенной кровлей? Почему нам не говорят это мудрецы? Почему великие умы не обращают внимания на то, что представляет собой человеческий род?» </a:t>
            </a:r>
            <a:endParaRPr lang="ru-RU" sz="2000" dirty="0">
              <a:solidFill>
                <a:srgbClr val="FFC000"/>
              </a:solidFill>
              <a:effectLst/>
              <a:latin typeface="Times New Roman" panose="02020603050405020304" pitchFamily="18" charset="0"/>
              <a:ea typeface="Times New Roman" panose="02020603050405020304" pitchFamily="18" charset="0"/>
            </a:endParaRPr>
          </a:p>
          <a:p>
            <a:pPr algn="just">
              <a:spcAft>
                <a:spcPts val="1200"/>
              </a:spcAft>
            </a:pPr>
            <a:r>
              <a:rPr lang="ru-RU" sz="2000" dirty="0">
                <a:solidFill>
                  <a:srgbClr val="FFC000"/>
                </a:solidFill>
                <a:effectLst/>
                <a:latin typeface="Calibri" panose="020F0502020204030204" pitchFamily="34" charset="0"/>
                <a:ea typeface="Times New Roman" panose="02020603050405020304" pitchFamily="18" charset="0"/>
              </a:rPr>
              <a:t>Книга афоризмов Песталоцци – быть может, одна из самых возвышенных книг о воспитании, которые когда-либо писало человечество</a:t>
            </a:r>
            <a:endParaRPr lang="ru-RU" sz="2000" dirty="0">
              <a:solidFill>
                <a:srgbClr val="FFC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66543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3B68F0F-B415-4731-D5F3-26407F07202B}"/>
              </a:ext>
            </a:extLst>
          </p:cNvPr>
          <p:cNvSpPr txBox="1"/>
          <p:nvPr/>
        </p:nvSpPr>
        <p:spPr>
          <a:xfrm>
            <a:off x="1572242" y="5203528"/>
            <a:ext cx="7347845" cy="307777"/>
          </a:xfrm>
          <a:prstGeom prst="rect">
            <a:avLst/>
          </a:prstGeom>
          <a:noFill/>
        </p:spPr>
        <p:txBody>
          <a:bodyPr wrap="none" rtlCol="0">
            <a:spAutoFit/>
          </a:bodyPr>
          <a:lstStyle/>
          <a:p>
            <a:r>
              <a:rPr lang="ru-RU" sz="1400" dirty="0"/>
              <a:t>ПЕСТАЛОЦЦИ: Воспитатель человечества / Андрей Максимов. – М.: Молодая гвардия</a:t>
            </a:r>
            <a:r>
              <a:rPr lang="en-US" sz="1400" dirty="0"/>
              <a:t>,</a:t>
            </a:r>
            <a:r>
              <a:rPr lang="ru-RU" sz="1400" dirty="0"/>
              <a:t> 2023 </a:t>
            </a:r>
          </a:p>
        </p:txBody>
      </p:sp>
      <p:sp>
        <p:nvSpPr>
          <p:cNvPr id="4" name="TextBox 3">
            <a:extLst>
              <a:ext uri="{FF2B5EF4-FFF2-40B4-BE49-F238E27FC236}">
                <a16:creationId xmlns:a16="http://schemas.microsoft.com/office/drawing/2014/main" xmlns="" id="{20168378-287A-E4E7-9A3D-81A1A43D9506}"/>
              </a:ext>
            </a:extLst>
          </p:cNvPr>
          <p:cNvSpPr txBox="1"/>
          <p:nvPr/>
        </p:nvSpPr>
        <p:spPr>
          <a:xfrm>
            <a:off x="1572242" y="5742958"/>
            <a:ext cx="2396810" cy="338554"/>
          </a:xfrm>
          <a:prstGeom prst="rect">
            <a:avLst/>
          </a:prstGeom>
          <a:noFill/>
        </p:spPr>
        <p:txBody>
          <a:bodyPr wrap="none" rtlCol="0">
            <a:spAutoFit/>
          </a:bodyPr>
          <a:lstStyle/>
          <a:p>
            <a:r>
              <a:rPr lang="ru-RU" sz="1600" dirty="0"/>
              <a:t>Часть седьмая. Писатель</a:t>
            </a:r>
          </a:p>
        </p:txBody>
      </p:sp>
      <p:sp>
        <p:nvSpPr>
          <p:cNvPr id="6" name="TextBox 5">
            <a:extLst>
              <a:ext uri="{FF2B5EF4-FFF2-40B4-BE49-F238E27FC236}">
                <a16:creationId xmlns:a16="http://schemas.microsoft.com/office/drawing/2014/main" xmlns="" id="{842B999D-635B-0420-5594-C18F8FE92933}"/>
              </a:ext>
            </a:extLst>
          </p:cNvPr>
          <p:cNvSpPr txBox="1"/>
          <p:nvPr/>
        </p:nvSpPr>
        <p:spPr>
          <a:xfrm>
            <a:off x="1572242" y="3149768"/>
            <a:ext cx="7347845" cy="1015663"/>
          </a:xfrm>
          <a:prstGeom prst="rect">
            <a:avLst/>
          </a:prstGeom>
          <a:noFill/>
        </p:spPr>
        <p:txBody>
          <a:bodyPr wrap="square">
            <a:spAutoFit/>
          </a:bodyPr>
          <a:lstStyle/>
          <a:p>
            <a:pPr>
              <a:spcAft>
                <a:spcPts val="1200"/>
              </a:spcAft>
            </a:pPr>
            <a:r>
              <a:rPr lang="ru-RU" sz="2000" dirty="0">
                <a:solidFill>
                  <a:srgbClr val="FFC000"/>
                </a:solidFill>
                <a:effectLst/>
                <a:latin typeface="Calibri" panose="020F0502020204030204" pitchFamily="34" charset="0"/>
                <a:ea typeface="Times New Roman" panose="02020603050405020304" pitchFamily="18" charset="0"/>
              </a:rPr>
              <a:t>Песталоцци ощущает себя жителем </a:t>
            </a:r>
            <a:r>
              <a:rPr lang="ru-RU" sz="2000" dirty="0" smtClean="0">
                <a:solidFill>
                  <a:srgbClr val="FFC000"/>
                </a:solidFill>
                <a:effectLst/>
                <a:latin typeface="Calibri" panose="020F0502020204030204" pitchFamily="34" charset="0"/>
                <a:ea typeface="Times New Roman" panose="02020603050405020304" pitchFamily="18" charset="0"/>
              </a:rPr>
              <a:t>Вселенной </a:t>
            </a:r>
            <a:r>
              <a:rPr lang="ru-RU" sz="2000" dirty="0">
                <a:solidFill>
                  <a:srgbClr val="FFC000"/>
                </a:solidFill>
                <a:effectLst/>
                <a:latin typeface="Calibri" panose="020F0502020204030204" pitchFamily="34" charset="0"/>
                <a:ea typeface="Times New Roman" panose="02020603050405020304" pitchFamily="18" charset="0"/>
              </a:rPr>
              <a:t>и учит воспитывать детей не для чего-либо, а для </a:t>
            </a:r>
            <a:r>
              <a:rPr lang="ru-RU" sz="2000" dirty="0" smtClean="0">
                <a:solidFill>
                  <a:srgbClr val="FFC000"/>
                </a:solidFill>
                <a:effectLst/>
                <a:latin typeface="Calibri" panose="020F0502020204030204" pitchFamily="34" charset="0"/>
                <a:ea typeface="Times New Roman" panose="02020603050405020304" pitchFamily="18" charset="0"/>
              </a:rPr>
              <a:t>того </a:t>
            </a:r>
            <a:r>
              <a:rPr lang="ru-RU" sz="2000" dirty="0">
                <a:solidFill>
                  <a:srgbClr val="FFC000"/>
                </a:solidFill>
                <a:effectLst/>
                <a:latin typeface="Calibri" panose="020F0502020204030204" pitchFamily="34" charset="0"/>
                <a:ea typeface="Times New Roman" panose="02020603050405020304" pitchFamily="18" charset="0"/>
              </a:rPr>
              <a:t>чтобы они улучшили качество человечества. Иной подход ему не интересен</a:t>
            </a:r>
          </a:p>
        </p:txBody>
      </p:sp>
    </p:spTree>
    <p:extLst>
      <p:ext uri="{BB962C8B-B14F-4D97-AF65-F5344CB8AC3E}">
        <p14:creationId xmlns:p14="http://schemas.microsoft.com/office/powerpoint/2010/main" val="211340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3B68F0F-B415-4731-D5F3-26407F07202B}"/>
              </a:ext>
            </a:extLst>
          </p:cNvPr>
          <p:cNvSpPr txBox="1"/>
          <p:nvPr/>
        </p:nvSpPr>
        <p:spPr>
          <a:xfrm>
            <a:off x="1572242" y="5203528"/>
            <a:ext cx="7347845" cy="307777"/>
          </a:xfrm>
          <a:prstGeom prst="rect">
            <a:avLst/>
          </a:prstGeom>
          <a:noFill/>
        </p:spPr>
        <p:txBody>
          <a:bodyPr wrap="none" rtlCol="0">
            <a:spAutoFit/>
          </a:bodyPr>
          <a:lstStyle/>
          <a:p>
            <a:r>
              <a:rPr lang="ru-RU" sz="1400" dirty="0"/>
              <a:t>ПЕСТАЛОЦЦИ: Воспитатель человечества / Андрей Максимов. – М.: Молодая гвардия</a:t>
            </a:r>
            <a:r>
              <a:rPr lang="en-US" sz="1400" dirty="0"/>
              <a:t>,</a:t>
            </a:r>
            <a:r>
              <a:rPr lang="ru-RU" sz="1400" dirty="0"/>
              <a:t> 2023 </a:t>
            </a:r>
          </a:p>
        </p:txBody>
      </p:sp>
      <p:sp>
        <p:nvSpPr>
          <p:cNvPr id="4" name="TextBox 3">
            <a:extLst>
              <a:ext uri="{FF2B5EF4-FFF2-40B4-BE49-F238E27FC236}">
                <a16:creationId xmlns:a16="http://schemas.microsoft.com/office/drawing/2014/main" xmlns="" id="{20168378-287A-E4E7-9A3D-81A1A43D9506}"/>
              </a:ext>
            </a:extLst>
          </p:cNvPr>
          <p:cNvSpPr txBox="1"/>
          <p:nvPr/>
        </p:nvSpPr>
        <p:spPr>
          <a:xfrm>
            <a:off x="1572242" y="5742958"/>
            <a:ext cx="2396810" cy="338554"/>
          </a:xfrm>
          <a:prstGeom prst="rect">
            <a:avLst/>
          </a:prstGeom>
          <a:noFill/>
        </p:spPr>
        <p:txBody>
          <a:bodyPr wrap="none" rtlCol="0">
            <a:spAutoFit/>
          </a:bodyPr>
          <a:lstStyle/>
          <a:p>
            <a:r>
              <a:rPr lang="ru-RU" sz="1600" dirty="0"/>
              <a:t>Часть седьмая. Писатель</a:t>
            </a:r>
          </a:p>
        </p:txBody>
      </p:sp>
      <p:sp>
        <p:nvSpPr>
          <p:cNvPr id="6" name="TextBox 5">
            <a:extLst>
              <a:ext uri="{FF2B5EF4-FFF2-40B4-BE49-F238E27FC236}">
                <a16:creationId xmlns:a16="http://schemas.microsoft.com/office/drawing/2014/main" xmlns="" id="{842B999D-635B-0420-5594-C18F8FE92933}"/>
              </a:ext>
            </a:extLst>
          </p:cNvPr>
          <p:cNvSpPr txBox="1"/>
          <p:nvPr/>
        </p:nvSpPr>
        <p:spPr>
          <a:xfrm>
            <a:off x="1572242" y="3149768"/>
            <a:ext cx="7347845" cy="1538883"/>
          </a:xfrm>
          <a:prstGeom prst="rect">
            <a:avLst/>
          </a:prstGeom>
          <a:noFill/>
        </p:spPr>
        <p:txBody>
          <a:bodyPr wrap="square">
            <a:spAutoFit/>
          </a:bodyPr>
          <a:lstStyle/>
          <a:p>
            <a:pPr>
              <a:spcAft>
                <a:spcPts val="1200"/>
              </a:spcAft>
            </a:pPr>
            <a:r>
              <a:rPr lang="ru-RU" sz="2000" dirty="0">
                <a:solidFill>
                  <a:srgbClr val="FFC000"/>
                </a:solidFill>
                <a:latin typeface="Calibri" panose="020F0502020204030204" pitchFamily="34" charset="0"/>
                <a:ea typeface="Times New Roman" panose="02020603050405020304" pitchFamily="18" charset="0"/>
              </a:rPr>
              <a:t>Педагогические основания Песталоцци:</a:t>
            </a:r>
          </a:p>
          <a:p>
            <a:pPr>
              <a:spcAft>
                <a:spcPts val="1200"/>
              </a:spcAft>
            </a:pPr>
            <a:r>
              <a:rPr lang="ru-RU" sz="100" dirty="0">
                <a:solidFill>
                  <a:srgbClr val="FFC000"/>
                </a:solidFill>
                <a:latin typeface="Calibri" panose="020F0502020204030204" pitchFamily="34" charset="0"/>
                <a:ea typeface="Times New Roman" panose="02020603050405020304" pitchFamily="18" charset="0"/>
              </a:rPr>
              <a:t/>
            </a:r>
            <a:br>
              <a:rPr lang="ru-RU" sz="100" dirty="0">
                <a:solidFill>
                  <a:srgbClr val="FFC000"/>
                </a:solidFill>
                <a:latin typeface="Calibri" panose="020F0502020204030204" pitchFamily="34" charset="0"/>
                <a:ea typeface="Times New Roman" panose="02020603050405020304" pitchFamily="18" charset="0"/>
              </a:rPr>
            </a:br>
            <a:r>
              <a:rPr lang="ru-RU" sz="2000" dirty="0">
                <a:solidFill>
                  <a:srgbClr val="FFC000"/>
                </a:solidFill>
                <a:latin typeface="Calibri" panose="020F0502020204030204" pitchFamily="34" charset="0"/>
                <a:ea typeface="Times New Roman" panose="02020603050405020304" pitchFamily="18" charset="0"/>
              </a:rPr>
              <a:t>«</a:t>
            </a:r>
            <a:r>
              <a:rPr lang="ru-RU" sz="2000" dirty="0">
                <a:solidFill>
                  <a:srgbClr val="FFC000"/>
                </a:solidFill>
                <a:effectLst/>
                <a:latin typeface="Calibri" panose="020F0502020204030204" pitchFamily="34" charset="0"/>
                <a:ea typeface="Times New Roman" panose="02020603050405020304" pitchFamily="18" charset="0"/>
              </a:rPr>
              <a:t>Не направляй ум детей на очень отдаленные предметы, пока </a:t>
            </a:r>
            <a:r>
              <a:rPr lang="ru-RU" sz="2000" dirty="0" smtClean="0">
                <a:solidFill>
                  <a:srgbClr val="FFC000"/>
                </a:solidFill>
                <a:effectLst/>
                <a:latin typeface="Calibri" panose="020F0502020204030204" pitchFamily="34" charset="0"/>
                <a:ea typeface="Times New Roman" panose="02020603050405020304" pitchFamily="18" charset="0"/>
              </a:rPr>
              <a:t>он не </a:t>
            </a:r>
            <a:r>
              <a:rPr lang="ru-RU" sz="2000" dirty="0">
                <a:solidFill>
                  <a:srgbClr val="FFC000"/>
                </a:solidFill>
                <a:effectLst/>
                <a:latin typeface="Calibri" panose="020F0502020204030204" pitchFamily="34" charset="0"/>
                <a:ea typeface="Times New Roman" panose="02020603050405020304" pitchFamily="18" charset="0"/>
              </a:rPr>
              <a:t>окреп еще на изучении близкого, и избегай принуждения и напряжения»</a:t>
            </a:r>
            <a:endParaRPr lang="ru-RU" sz="2400" dirty="0">
              <a:solidFill>
                <a:srgbClr val="FFC000"/>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054228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3B68F0F-B415-4731-D5F3-26407F07202B}"/>
              </a:ext>
            </a:extLst>
          </p:cNvPr>
          <p:cNvSpPr txBox="1"/>
          <p:nvPr/>
        </p:nvSpPr>
        <p:spPr>
          <a:xfrm>
            <a:off x="1572242" y="5203528"/>
            <a:ext cx="7347845" cy="307777"/>
          </a:xfrm>
          <a:prstGeom prst="rect">
            <a:avLst/>
          </a:prstGeom>
          <a:noFill/>
        </p:spPr>
        <p:txBody>
          <a:bodyPr wrap="none" rtlCol="0">
            <a:spAutoFit/>
          </a:bodyPr>
          <a:lstStyle/>
          <a:p>
            <a:r>
              <a:rPr lang="ru-RU" sz="1400" dirty="0"/>
              <a:t>ПЕСТАЛОЦЦИ: Воспитатель человечества / Андрей Максимов. – М.: Молодая гвардия</a:t>
            </a:r>
            <a:r>
              <a:rPr lang="en-US" sz="1400" dirty="0"/>
              <a:t>,</a:t>
            </a:r>
            <a:r>
              <a:rPr lang="ru-RU" sz="1400" dirty="0"/>
              <a:t> 2023 </a:t>
            </a:r>
          </a:p>
        </p:txBody>
      </p:sp>
      <p:sp>
        <p:nvSpPr>
          <p:cNvPr id="4" name="TextBox 3">
            <a:extLst>
              <a:ext uri="{FF2B5EF4-FFF2-40B4-BE49-F238E27FC236}">
                <a16:creationId xmlns:a16="http://schemas.microsoft.com/office/drawing/2014/main" xmlns="" id="{20168378-287A-E4E7-9A3D-81A1A43D9506}"/>
              </a:ext>
            </a:extLst>
          </p:cNvPr>
          <p:cNvSpPr txBox="1"/>
          <p:nvPr/>
        </p:nvSpPr>
        <p:spPr>
          <a:xfrm>
            <a:off x="1572242" y="5742958"/>
            <a:ext cx="2396810" cy="338554"/>
          </a:xfrm>
          <a:prstGeom prst="rect">
            <a:avLst/>
          </a:prstGeom>
          <a:noFill/>
        </p:spPr>
        <p:txBody>
          <a:bodyPr wrap="none" rtlCol="0">
            <a:spAutoFit/>
          </a:bodyPr>
          <a:lstStyle/>
          <a:p>
            <a:r>
              <a:rPr lang="ru-RU" sz="1600" dirty="0"/>
              <a:t>Часть седьмая. Писатель</a:t>
            </a:r>
          </a:p>
        </p:txBody>
      </p:sp>
      <p:sp>
        <p:nvSpPr>
          <p:cNvPr id="6" name="TextBox 5">
            <a:extLst>
              <a:ext uri="{FF2B5EF4-FFF2-40B4-BE49-F238E27FC236}">
                <a16:creationId xmlns:a16="http://schemas.microsoft.com/office/drawing/2014/main" xmlns="" id="{842B999D-635B-0420-5594-C18F8FE92933}"/>
              </a:ext>
            </a:extLst>
          </p:cNvPr>
          <p:cNvSpPr txBox="1"/>
          <p:nvPr/>
        </p:nvSpPr>
        <p:spPr>
          <a:xfrm>
            <a:off x="1572241" y="2768768"/>
            <a:ext cx="7800359" cy="1785104"/>
          </a:xfrm>
          <a:prstGeom prst="rect">
            <a:avLst/>
          </a:prstGeom>
          <a:noFill/>
        </p:spPr>
        <p:txBody>
          <a:bodyPr wrap="square">
            <a:spAutoFit/>
          </a:bodyPr>
          <a:lstStyle/>
          <a:p>
            <a:pPr algn="just">
              <a:spcAft>
                <a:spcPts val="1200"/>
              </a:spcAft>
            </a:pPr>
            <a:r>
              <a:rPr lang="ru-RU" sz="2000" dirty="0">
                <a:solidFill>
                  <a:srgbClr val="FFC000"/>
                </a:solidFill>
                <a:effectLst/>
                <a:latin typeface="Calibri" panose="020F0502020204030204" pitchFamily="34" charset="0"/>
                <a:ea typeface="Times New Roman" panose="02020603050405020304" pitchFamily="18" charset="0"/>
              </a:rPr>
              <a:t>К роману Песталоцци отнеслись как к пособию по воспитанию. </a:t>
            </a:r>
          </a:p>
          <a:p>
            <a:pPr algn="just">
              <a:spcAft>
                <a:spcPts val="1200"/>
              </a:spcAft>
            </a:pPr>
            <a:r>
              <a:rPr lang="ru-RU" sz="2000" dirty="0">
                <a:solidFill>
                  <a:srgbClr val="FFC000"/>
                </a:solidFill>
                <a:effectLst/>
                <a:latin typeface="Calibri" panose="020F0502020204030204" pitchFamily="34" charset="0"/>
                <a:ea typeface="Times New Roman" panose="02020603050405020304" pitchFamily="18" charset="0"/>
              </a:rPr>
              <a:t>Книга повернула множество людей к их собственным детям, заставила заметить своего собственного ребенка и задуматься о том, что его, оказывается, можно воспитывать, а не только раздавать подзатыльники и тумаки</a:t>
            </a:r>
            <a:endParaRPr lang="ru-RU" sz="2000" dirty="0">
              <a:solidFill>
                <a:srgbClr val="FFC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73050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3B68F0F-B415-4731-D5F3-26407F07202B}"/>
              </a:ext>
            </a:extLst>
          </p:cNvPr>
          <p:cNvSpPr txBox="1"/>
          <p:nvPr/>
        </p:nvSpPr>
        <p:spPr>
          <a:xfrm>
            <a:off x="1572242" y="5203528"/>
            <a:ext cx="7347845" cy="307777"/>
          </a:xfrm>
          <a:prstGeom prst="rect">
            <a:avLst/>
          </a:prstGeom>
          <a:noFill/>
        </p:spPr>
        <p:txBody>
          <a:bodyPr wrap="none" rtlCol="0">
            <a:spAutoFit/>
          </a:bodyPr>
          <a:lstStyle/>
          <a:p>
            <a:r>
              <a:rPr lang="ru-RU" sz="1400" dirty="0"/>
              <a:t>ПЕСТАЛОЦЦИ: Воспитатель человечества / Андрей Максимов. – М.: Молодая гвардия</a:t>
            </a:r>
            <a:r>
              <a:rPr lang="en-US" sz="1400" dirty="0"/>
              <a:t>,</a:t>
            </a:r>
            <a:r>
              <a:rPr lang="ru-RU" sz="1400" dirty="0"/>
              <a:t> 2023 </a:t>
            </a:r>
          </a:p>
        </p:txBody>
      </p:sp>
      <p:sp>
        <p:nvSpPr>
          <p:cNvPr id="4" name="TextBox 3">
            <a:extLst>
              <a:ext uri="{FF2B5EF4-FFF2-40B4-BE49-F238E27FC236}">
                <a16:creationId xmlns:a16="http://schemas.microsoft.com/office/drawing/2014/main" xmlns="" id="{20168378-287A-E4E7-9A3D-81A1A43D9506}"/>
              </a:ext>
            </a:extLst>
          </p:cNvPr>
          <p:cNvSpPr txBox="1"/>
          <p:nvPr/>
        </p:nvSpPr>
        <p:spPr>
          <a:xfrm>
            <a:off x="1572242" y="5742958"/>
            <a:ext cx="2396810" cy="338554"/>
          </a:xfrm>
          <a:prstGeom prst="rect">
            <a:avLst/>
          </a:prstGeom>
          <a:noFill/>
        </p:spPr>
        <p:txBody>
          <a:bodyPr wrap="none" rtlCol="0">
            <a:spAutoFit/>
          </a:bodyPr>
          <a:lstStyle/>
          <a:p>
            <a:r>
              <a:rPr lang="ru-RU" sz="1600" dirty="0"/>
              <a:t>Часть седьмая. Писатель</a:t>
            </a:r>
          </a:p>
        </p:txBody>
      </p:sp>
      <p:sp>
        <p:nvSpPr>
          <p:cNvPr id="6" name="TextBox 5">
            <a:extLst>
              <a:ext uri="{FF2B5EF4-FFF2-40B4-BE49-F238E27FC236}">
                <a16:creationId xmlns:a16="http://schemas.microsoft.com/office/drawing/2014/main" xmlns="" id="{842B999D-635B-0420-5594-C18F8FE92933}"/>
              </a:ext>
            </a:extLst>
          </p:cNvPr>
          <p:cNvSpPr txBox="1"/>
          <p:nvPr/>
        </p:nvSpPr>
        <p:spPr>
          <a:xfrm>
            <a:off x="1572242" y="2382559"/>
            <a:ext cx="7800359" cy="2092881"/>
          </a:xfrm>
          <a:prstGeom prst="rect">
            <a:avLst/>
          </a:prstGeom>
          <a:noFill/>
        </p:spPr>
        <p:txBody>
          <a:bodyPr wrap="square">
            <a:spAutoFit/>
          </a:bodyPr>
          <a:lstStyle/>
          <a:p>
            <a:pPr algn="just">
              <a:spcAft>
                <a:spcPts val="1200"/>
              </a:spcAft>
            </a:pPr>
            <a:r>
              <a:rPr lang="ru-RU" sz="2000" dirty="0">
                <a:solidFill>
                  <a:srgbClr val="FFC000"/>
                </a:solidFill>
                <a:effectLst/>
                <a:latin typeface="Calibri" panose="020F0502020204030204" pitchFamily="34" charset="0"/>
                <a:ea typeface="Times New Roman" panose="02020603050405020304" pitchFamily="18" charset="0"/>
              </a:rPr>
              <a:t>Во время работы над книгой Песталоцци напишет: «… индивидуум во всех своих частностях является единичным и неповторимым. Ум одного человека столь же отличен от ума другого человека, как лоб одного отличается от другого».</a:t>
            </a:r>
            <a:endParaRPr lang="ru-RU" sz="2000" dirty="0">
              <a:solidFill>
                <a:srgbClr val="FFC000"/>
              </a:solidFill>
              <a:effectLst/>
              <a:latin typeface="Times New Roman" panose="02020603050405020304" pitchFamily="18" charset="0"/>
              <a:ea typeface="Times New Roman" panose="02020603050405020304" pitchFamily="18" charset="0"/>
            </a:endParaRPr>
          </a:p>
          <a:p>
            <a:pPr>
              <a:spcAft>
                <a:spcPts val="1200"/>
              </a:spcAft>
            </a:pPr>
            <a:r>
              <a:rPr lang="ru-RU" sz="2000" dirty="0">
                <a:solidFill>
                  <a:srgbClr val="FFC000"/>
                </a:solidFill>
                <a:effectLst/>
                <a:latin typeface="Calibri" panose="020F0502020204030204" pitchFamily="34" charset="0"/>
                <a:ea typeface="Times New Roman" panose="02020603050405020304" pitchFamily="18" charset="0"/>
              </a:rPr>
              <a:t>Так рождается метод </a:t>
            </a:r>
            <a:r>
              <a:rPr lang="ru-RU" sz="2000" dirty="0" err="1">
                <a:solidFill>
                  <a:srgbClr val="FFC000"/>
                </a:solidFill>
                <a:effectLst/>
                <a:latin typeface="Calibri" panose="020F0502020204030204" pitchFamily="34" charset="0"/>
                <a:ea typeface="Times New Roman" panose="02020603050405020304" pitchFamily="18" charset="0"/>
              </a:rPr>
              <a:t>природосоответствия</a:t>
            </a:r>
            <a:r>
              <a:rPr lang="ru-RU" sz="2000" dirty="0">
                <a:solidFill>
                  <a:srgbClr val="FFC000"/>
                </a:solidFill>
                <a:effectLst/>
                <a:latin typeface="Calibri" panose="020F0502020204030204" pitchFamily="34" charset="0"/>
                <a:ea typeface="Times New Roman" panose="02020603050405020304" pitchFamily="18" charset="0"/>
              </a:rPr>
              <a:t>: люди разные, и, значит, подход к ним тоже должен быть разным</a:t>
            </a:r>
            <a:endParaRPr lang="ru-RU" sz="2000" dirty="0">
              <a:solidFill>
                <a:srgbClr val="FFC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93046103"/>
      </p:ext>
    </p:extLst>
  </p:cSld>
  <p:clrMapOvr>
    <a:masterClrMapping/>
  </p:clrMapOvr>
</p:sld>
</file>

<file path=ppt/theme/theme1.xml><?xml version="1.0" encoding="utf-8"?>
<a:theme xmlns:a="http://schemas.openxmlformats.org/drawingml/2006/main" name="TF10001006">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10001006" id="{A55DF1DA-22EC-4DA4-B170-D3F0FF81047C}" vid="{3BFA2149-51D1-489C-9B65-4F9563B089DE}"/>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6599</TotalTime>
  <Words>664</Words>
  <Application>Microsoft Office PowerPoint</Application>
  <PresentationFormat>Произвольный</PresentationFormat>
  <Paragraphs>95</Paragraphs>
  <Slides>13</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TF10001006</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Artem Soloveychik</dc:creator>
  <cp:lastModifiedBy>Марианна Бузоева</cp:lastModifiedBy>
  <cp:revision>156</cp:revision>
  <dcterms:created xsi:type="dcterms:W3CDTF">2019-08-22T03:23:17Z</dcterms:created>
  <dcterms:modified xsi:type="dcterms:W3CDTF">2023-09-28T12:13:50Z</dcterms:modified>
</cp:coreProperties>
</file>