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368" r:id="rId4"/>
    <p:sldId id="358" r:id="rId5"/>
    <p:sldId id="271" r:id="rId6"/>
    <p:sldId id="321" r:id="rId7"/>
    <p:sldId id="346" r:id="rId8"/>
    <p:sldId id="351" r:id="rId9"/>
    <p:sldId id="352" r:id="rId10"/>
    <p:sldId id="347" r:id="rId11"/>
    <p:sldId id="348" r:id="rId12"/>
    <p:sldId id="349" r:id="rId13"/>
    <p:sldId id="328" r:id="rId14"/>
    <p:sldId id="350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259" r:id="rId25"/>
    <p:sldId id="278" r:id="rId26"/>
    <p:sldId id="277" r:id="rId27"/>
    <p:sldId id="337" r:id="rId28"/>
    <p:sldId id="367" r:id="rId29"/>
    <p:sldId id="269" r:id="rId30"/>
    <p:sldId id="668" r:id="rId31"/>
    <p:sldId id="669" r:id="rId32"/>
    <p:sldId id="343" r:id="rId33"/>
    <p:sldId id="654" r:id="rId34"/>
    <p:sldId id="653" r:id="rId35"/>
    <p:sldId id="338" r:id="rId36"/>
    <p:sldId id="258" r:id="rId37"/>
    <p:sldId id="260" r:id="rId38"/>
    <p:sldId id="312" r:id="rId39"/>
    <p:sldId id="339" r:id="rId40"/>
    <p:sldId id="283" r:id="rId41"/>
    <p:sldId id="655" r:id="rId42"/>
    <p:sldId id="666" r:id="rId43"/>
    <p:sldId id="665" r:id="rId44"/>
    <p:sldId id="657" r:id="rId45"/>
    <p:sldId id="359" r:id="rId46"/>
    <p:sldId id="360" r:id="rId47"/>
    <p:sldId id="364" r:id="rId48"/>
    <p:sldId id="658" r:id="rId49"/>
    <p:sldId id="659" r:id="rId50"/>
    <p:sldId id="663" r:id="rId51"/>
    <p:sldId id="660" r:id="rId52"/>
    <p:sldId id="661" r:id="rId53"/>
    <p:sldId id="662" r:id="rId54"/>
    <p:sldId id="664" r:id="rId55"/>
    <p:sldId id="670" r:id="rId56"/>
    <p:sldId id="667" r:id="rId57"/>
    <p:sldId id="270" r:id="rId5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a" initials="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03D3"/>
    <a:srgbClr val="CE0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6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7B3A2-DE4E-436D-945D-B4184A5DA1E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6A52C-5E03-4572-9616-63402735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3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1E4B5-8534-43DB-9536-587604866BB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27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1E4B5-8534-43DB-9536-587604866BB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868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DB239-CE02-49BB-98C6-36DA11E70CA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6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emf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video.1sept.ru/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-univers.ru/info/publishers/izdatelstvo_intellekt_tsentr/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emf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34AD376-DDDC-4C94-BE86-AD4A0919AFF4}"/>
              </a:ext>
            </a:extLst>
          </p:cNvPr>
          <p:cNvSpPr/>
          <p:nvPr/>
        </p:nvSpPr>
        <p:spPr>
          <a:xfrm>
            <a:off x="4559093" y="3768992"/>
            <a:ext cx="45849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Миндюк Михаил Борисович,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«Издательства «Интеллект-Центр», кандидат педагогических наук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E1BC8AD-F9F4-4AF4-AB27-8CF64E7AA530}"/>
              </a:ext>
            </a:extLst>
          </p:cNvPr>
          <p:cNvSpPr/>
          <p:nvPr/>
        </p:nvSpPr>
        <p:spPr>
          <a:xfrm>
            <a:off x="0" y="411510"/>
            <a:ext cx="9144000" cy="166199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лет с вами! </a:t>
            </a:r>
          </a:p>
          <a:p>
            <a:pPr algn="ctr"/>
            <a:r>
              <a:rPr lang="ru-RU" sz="3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миссии Издательства, новых и «старых» проектах и взаимодействии с учителем.</a:t>
            </a:r>
          </a:p>
        </p:txBody>
      </p:sp>
      <p:pic>
        <p:nvPicPr>
          <p:cNvPr id="1026" name="Picture 2" descr="D:\!VIDEO\Заставка Вимео\2676-10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11710"/>
            <a:ext cx="4035854" cy="22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1D2A1BC-F02D-4887-90E6-930DB466B9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778" y="886329"/>
            <a:ext cx="4748100" cy="8933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B1BD659-AB16-47E8-94A3-4DF13681D6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779" y="1915224"/>
            <a:ext cx="5198029" cy="2088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2D8E4B9-4DB1-430A-AC90-EE55BDF4C65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771550"/>
            <a:ext cx="1826835" cy="2662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B55CAA5-7342-4669-A378-8C6845AA2F7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231" y="1454845"/>
            <a:ext cx="2808312" cy="4603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027444A-60CF-408F-B221-C204A7AE8E77}"/>
              </a:ext>
            </a:extLst>
          </p:cNvPr>
          <p:cNvSpPr txBox="1"/>
          <p:nvPr/>
        </p:nvSpPr>
        <p:spPr>
          <a:xfrm>
            <a:off x="457742" y="518562"/>
            <a:ext cx="47481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подготовки учащихся к ЕГЭ</a:t>
            </a:r>
          </a:p>
        </p:txBody>
      </p:sp>
    </p:spTree>
    <p:extLst>
      <p:ext uri="{BB962C8B-B14F-4D97-AF65-F5344CB8AC3E}">
        <p14:creationId xmlns:p14="http://schemas.microsoft.com/office/powerpoint/2010/main" val="22465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31E98D-7D75-4606-9A29-9F9B06EBB4D6}"/>
              </a:ext>
            </a:extLst>
          </p:cNvPr>
          <p:cNvSpPr txBox="1"/>
          <p:nvPr/>
        </p:nvSpPr>
        <p:spPr>
          <a:xfrm>
            <a:off x="107504" y="532320"/>
            <a:ext cx="5791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подготовки учащихся к ЕГЭ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8FE902D-5885-4CF6-A0E2-0F8E596CE834}"/>
              </a:ext>
            </a:extLst>
          </p:cNvPr>
          <p:cNvSpPr txBox="1"/>
          <p:nvPr/>
        </p:nvSpPr>
        <p:spPr>
          <a:xfrm>
            <a:off x="704353" y="988520"/>
            <a:ext cx="3990880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Ефимов Г.К.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Историческое сочинение. Историческая эпоха. Исторический портрет.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FB91CBD-907E-4946-BDA4-C3944DDF18B0}"/>
              </a:ext>
            </a:extLst>
          </p:cNvPr>
          <p:cNvSpPr txBox="1"/>
          <p:nvPr/>
        </p:nvSpPr>
        <p:spPr>
          <a:xfrm>
            <a:off x="395536" y="1831672"/>
            <a:ext cx="532859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предназначено для подготовки к наиболее сложной части ЕГЭ по истории – написанию исторического сочинения. </a:t>
            </a:r>
          </a:p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сможете ознакомиться с алгоритмом написания сочинения по двум предлагаемым ФИПИ вариантам задания 25 – исторический портрет и историческая эпоха.</a:t>
            </a:r>
          </a:p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содержит шаблоны написания сочинения, последовательность изложения, краткий и ясный  разбор критериев с учётом последних изменений.</a:t>
            </a:r>
          </a:p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книге представлены 62 готовых сочинения: 41 – по личностям,  21 – по эпохам.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2C4C94E-273E-4736-88B0-6DDD50211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76235"/>
            <a:ext cx="2023702" cy="292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6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31E98D-7D75-4606-9A29-9F9B06EBB4D6}"/>
              </a:ext>
            </a:extLst>
          </p:cNvPr>
          <p:cNvSpPr txBox="1"/>
          <p:nvPr/>
        </p:nvSpPr>
        <p:spPr>
          <a:xfrm>
            <a:off x="149136" y="508089"/>
            <a:ext cx="5791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подготовки учащихся к ЕГЭ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8FE902D-5885-4CF6-A0E2-0F8E596CE834}"/>
              </a:ext>
            </a:extLst>
          </p:cNvPr>
          <p:cNvSpPr txBox="1"/>
          <p:nvPr/>
        </p:nvSpPr>
        <p:spPr>
          <a:xfrm>
            <a:off x="467544" y="1026571"/>
            <a:ext cx="39908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Кишенкова О.В.</a:t>
            </a:r>
          </a:p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Героические страницы воинской истории отечества. Тематические и диагностические работы. 10-11 классы.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FB91CBD-907E-4946-BDA4-C3944DDF18B0}"/>
              </a:ext>
            </a:extLst>
          </p:cNvPr>
          <p:cNvSpPr txBox="1"/>
          <p:nvPr/>
        </p:nvSpPr>
        <p:spPr>
          <a:xfrm>
            <a:off x="164324" y="2283718"/>
            <a:ext cx="5760640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включает в себя десять вариантов тематических диагностических работ, объединяющих задания по военной истории России.</a:t>
            </a:r>
          </a:p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место отведено блоку заданий по Великой Отечественной войне. </a:t>
            </a:r>
          </a:p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материалы могут быть применены как в системе текущего контроля, так и при подготовке к Государственной итоговой аттестации. 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28562A0-D5D1-41CB-8334-5FCFCBC98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60" y="588458"/>
            <a:ext cx="1985848" cy="28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3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B56E37-2398-4B7D-B82B-8ACBE68347F7}"/>
              </a:ext>
            </a:extLst>
          </p:cNvPr>
          <p:cNvSpPr txBox="1"/>
          <p:nvPr/>
        </p:nvSpPr>
        <p:spPr>
          <a:xfrm>
            <a:off x="27300" y="483518"/>
            <a:ext cx="5984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подготовки учащихся к ЕГЭ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5D76AEA-9A46-4227-8170-CC3BE5280055}"/>
              </a:ext>
            </a:extLst>
          </p:cNvPr>
          <p:cNvSpPr txBox="1"/>
          <p:nvPr/>
        </p:nvSpPr>
        <p:spPr>
          <a:xfrm>
            <a:off x="680298" y="875076"/>
            <a:ext cx="38751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Веселова Ю.С., Мазур И.Г. </a:t>
            </a:r>
          </a:p>
          <a:p>
            <a:pPr defTabSz="685800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 для старшеклассников.</a:t>
            </a:r>
          </a:p>
          <a:p>
            <a:pPr defTabSz="685800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к ЕГЭ и не только.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573DCA-27D0-417F-B6EB-D1BD89F5DF83}"/>
              </a:ext>
            </a:extLst>
          </p:cNvPr>
          <p:cNvSpPr txBox="1"/>
          <p:nvPr/>
        </p:nvSpPr>
        <p:spPr>
          <a:xfrm>
            <a:off x="276978" y="1779662"/>
            <a:ext cx="5443784" cy="2734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 defTabSz="6858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представляет собой методические материалы, структурированные по темам, наиболее часто встречающимся в ЕГЭ.</a:t>
            </a:r>
          </a:p>
          <a:p>
            <a:pPr marL="214313" indent="-214313" algn="just" defTabSz="6858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задания, включенные в пособие, выполнены в формате КИМ для ЕГЭ по английскому языку.</a:t>
            </a:r>
          </a:p>
          <a:p>
            <a:pPr marL="214313" indent="-214313" algn="just" defTabSz="6858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каждой теме представлены списки лексических единиц, которые необходимо проработать с учащимися для изучения и тренировки общения как в рамках выполнения экзамена.</a:t>
            </a:r>
          </a:p>
          <a:p>
            <a:pPr marL="214313" indent="-214313" algn="just" defTabSz="6858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Отличительной особенностью и ценностью издания является то, что тренировочные тексты основаны на реальных статьях, диалогах, обсуждениях носителей языка и переработаны авторами с учетом методических требований подготовки к ЕГЭ.</a:t>
            </a:r>
          </a:p>
          <a:p>
            <a:pPr indent="342900" algn="just" defTabSz="685800">
              <a:defRPr/>
            </a:pPr>
            <a:endParaRPr lang="ru-RU" sz="10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47C5950-FE06-4AAB-8D84-4FA8DA666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05" y="555526"/>
            <a:ext cx="1828255" cy="26770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690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="" xmlns:a16="http://schemas.microsoft.com/office/drawing/2014/main" id="{864BFDDA-B23D-4C32-90F7-B2DED354A523}"/>
              </a:ext>
            </a:extLst>
          </p:cNvPr>
          <p:cNvSpPr/>
          <p:nvPr/>
        </p:nvSpPr>
        <p:spPr>
          <a:xfrm rot="5400000">
            <a:off x="5030040" y="-426594"/>
            <a:ext cx="3000861" cy="4868035"/>
          </a:xfrm>
          <a:prstGeom prst="wedgeRoundRectCallout">
            <a:avLst>
              <a:gd name="adj1" fmla="val -20037"/>
              <a:gd name="adj2" fmla="val 68160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1E3374D-F282-49B3-B973-892F1E8A1AB5}"/>
              </a:ext>
            </a:extLst>
          </p:cNvPr>
          <p:cNvSpPr/>
          <p:nvPr/>
        </p:nvSpPr>
        <p:spPr>
          <a:xfrm>
            <a:off x="4644008" y="634659"/>
            <a:ext cx="3962403" cy="433982"/>
          </a:xfrm>
          <a:prstGeom prst="rect">
            <a:avLst/>
          </a:prstGeom>
          <a:solidFill>
            <a:srgbClr val="FFD68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Сборники составлены с учётом демоверсий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ОГЭ-2022, опубликованных на сайте ФИПИ.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B7E0766-0997-4B74-B170-B0A0B0319FC5}"/>
              </a:ext>
            </a:extLst>
          </p:cNvPr>
          <p:cNvSpPr/>
          <p:nvPr/>
        </p:nvSpPr>
        <p:spPr>
          <a:xfrm>
            <a:off x="4641339" y="1170439"/>
            <a:ext cx="3962404" cy="433983"/>
          </a:xfrm>
          <a:prstGeom prst="rect">
            <a:avLst/>
          </a:prstGeom>
          <a:solidFill>
            <a:srgbClr val="FFD78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Авторами являются – сотрудники РАО и ФИПИ, специалисты МЦНМО и учителя - эксперты комиссий ЕГЭ и ОГЭ.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D5A6A4A-C2D9-4C9C-A91B-E2D878ABE8E8}"/>
              </a:ext>
            </a:extLst>
          </p:cNvPr>
          <p:cNvSpPr/>
          <p:nvPr/>
        </p:nvSpPr>
        <p:spPr>
          <a:xfrm>
            <a:off x="4629892" y="1687399"/>
            <a:ext cx="3977526" cy="623237"/>
          </a:xfrm>
          <a:prstGeom prst="rect">
            <a:avLst/>
          </a:prstGeom>
          <a:solidFill>
            <a:srgbClr val="FFD78B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предметный сборник включает банк заданий, примерные варианты в формате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ОГЭ-2022, ответы и критерии оценивания заданий.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2D7E48D-2B3C-4061-BE29-97C5FE102A28}"/>
              </a:ext>
            </a:extLst>
          </p:cNvPr>
          <p:cNvSpPr/>
          <p:nvPr/>
        </p:nvSpPr>
        <p:spPr>
          <a:xfrm>
            <a:off x="4663763" y="2368341"/>
            <a:ext cx="3977525" cy="447575"/>
          </a:xfrm>
          <a:prstGeom prst="rect">
            <a:avLst/>
          </a:prstGeom>
          <a:solidFill>
            <a:srgbClr val="FFD68A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Сборники обеспечивают эффективный тренинг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формате предстоящего экзамена.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A2D682F-FAD5-4F05-B3F5-D2E8A3D432AB}"/>
              </a:ext>
            </a:extLst>
          </p:cNvPr>
          <p:cNvSpPr/>
          <p:nvPr/>
        </p:nvSpPr>
        <p:spPr>
          <a:xfrm>
            <a:off x="4677873" y="2887391"/>
            <a:ext cx="3907799" cy="447575"/>
          </a:xfrm>
          <a:prstGeom prst="rect">
            <a:avLst/>
          </a:prstGeom>
          <a:solidFill>
            <a:srgbClr val="FFD68A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пособия универсальны – подходят для групповой и индивидуальной работы.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3AD7E5EF-7028-407A-8468-D173256CA37F}"/>
              </a:ext>
            </a:extLst>
          </p:cNvPr>
          <p:cNvSpPr/>
          <p:nvPr/>
        </p:nvSpPr>
        <p:spPr>
          <a:xfrm>
            <a:off x="4148808" y="651964"/>
            <a:ext cx="450275" cy="3931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50" dirty="0"/>
              <a:t>1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BC93BE7F-95C0-41B3-977E-DDA39B9C3DDA}"/>
              </a:ext>
            </a:extLst>
          </p:cNvPr>
          <p:cNvSpPr/>
          <p:nvPr/>
        </p:nvSpPr>
        <p:spPr>
          <a:xfrm>
            <a:off x="4148808" y="1153247"/>
            <a:ext cx="433536" cy="40384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50" dirty="0"/>
              <a:t>2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C8F1A7C4-3940-443C-AB88-A9412D724E07}"/>
              </a:ext>
            </a:extLst>
          </p:cNvPr>
          <p:cNvSpPr/>
          <p:nvPr/>
        </p:nvSpPr>
        <p:spPr>
          <a:xfrm>
            <a:off x="4148808" y="1799903"/>
            <a:ext cx="450275" cy="40384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50" dirty="0"/>
              <a:t>3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1D77542B-1F9B-4F94-A5FA-86A5CBF14618}"/>
              </a:ext>
            </a:extLst>
          </p:cNvPr>
          <p:cNvSpPr/>
          <p:nvPr/>
        </p:nvSpPr>
        <p:spPr>
          <a:xfrm>
            <a:off x="4178123" y="2369829"/>
            <a:ext cx="420960" cy="40384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50" dirty="0"/>
              <a:t>4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0B57AF7B-BCC5-430E-A1C0-2DA63D8351ED}"/>
              </a:ext>
            </a:extLst>
          </p:cNvPr>
          <p:cNvSpPr/>
          <p:nvPr/>
        </p:nvSpPr>
        <p:spPr>
          <a:xfrm>
            <a:off x="4178123" y="2929422"/>
            <a:ext cx="442088" cy="3931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50" dirty="0"/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EB5269-F7FA-46E2-927E-EA2C18602C08}"/>
              </a:ext>
            </a:extLst>
          </p:cNvPr>
          <p:cNvSpPr txBox="1"/>
          <p:nvPr/>
        </p:nvSpPr>
        <p:spPr>
          <a:xfrm>
            <a:off x="179512" y="463510"/>
            <a:ext cx="45795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4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подготовки</a:t>
            </a:r>
            <a:r>
              <a:rPr lang="en-US" sz="14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к ОГЭ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5C19FCE-7842-444E-9E70-CD82E41B6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33" y="775214"/>
            <a:ext cx="1606910" cy="2352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46BB8A1-A810-4532-89E5-2CB5C3F59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83" y="3324860"/>
            <a:ext cx="3260813" cy="14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3DB089C-66BD-4CC4-A338-A68B4E287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04262"/>
            <a:ext cx="6264696" cy="41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D58E8DF-9147-4539-8D9C-EC2F6C0A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55526"/>
            <a:ext cx="2570400" cy="100053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077D644-971E-4102-A834-736C644479C4}"/>
              </a:ext>
            </a:extLst>
          </p:cNvPr>
          <p:cNvSpPr/>
          <p:nvPr/>
        </p:nvSpPr>
        <p:spPr>
          <a:xfrm>
            <a:off x="467544" y="1485520"/>
            <a:ext cx="2085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5,6,7,8,9,10 и 11 классы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DD9034-2F55-4003-82F3-DFB2B1C11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2" y="1793297"/>
            <a:ext cx="4681599" cy="29411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19BF4C3-66DD-4C27-9ECC-AA34CDDC4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491" y="455302"/>
            <a:ext cx="4221470" cy="14140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D3BF42F-481C-4EB3-9784-B57526A74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1869363"/>
            <a:ext cx="3096344" cy="13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2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CB562A1-7E05-4D3C-94C7-ED80275D8A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7535"/>
            <a:ext cx="4426800" cy="696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2C3EE72-6C1C-4587-9FE5-1A5BB306A3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3209" y="570807"/>
            <a:ext cx="2064748" cy="2837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5E46B0-4EDD-4BA9-94DC-D14D6DE2BE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1068" y="1343622"/>
            <a:ext cx="2609724" cy="14279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40AD80B-E818-41AC-A3C5-0C714C10C7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931790"/>
            <a:ext cx="5069400" cy="1080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4ED6FA-655A-495D-92A7-4B176EEE53FC}"/>
              </a:ext>
            </a:extLst>
          </p:cNvPr>
          <p:cNvSpPr txBox="1"/>
          <p:nvPr/>
        </p:nvSpPr>
        <p:spPr>
          <a:xfrm>
            <a:off x="2591725" y="109207"/>
            <a:ext cx="45708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1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Русский язык</a:t>
            </a:r>
          </a:p>
        </p:txBody>
      </p:sp>
    </p:spTree>
    <p:extLst>
      <p:ext uri="{BB962C8B-B14F-4D97-AF65-F5344CB8AC3E}">
        <p14:creationId xmlns:p14="http://schemas.microsoft.com/office/powerpoint/2010/main" val="87641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DB795E3-A537-4FFA-AD9C-0537C0ECCA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370" y="570228"/>
            <a:ext cx="4783800" cy="527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B7DCEC-ABAB-4513-A2D0-6F2CB4FD21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289" y="1188057"/>
            <a:ext cx="4783800" cy="5181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79675DD-B1E6-4FED-AF55-8FBF6368F2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9447" y="645680"/>
            <a:ext cx="1686809" cy="23449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311AC08-C4B5-4AC7-8BD0-21E69DEEE79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0919" y="647493"/>
            <a:ext cx="1711934" cy="235270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6C163C6-E399-4D05-963D-A4EED71FD93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8798" y="1402721"/>
            <a:ext cx="1890025" cy="3034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A627C9-31FE-4494-8F96-DE9C471E9DD9}"/>
              </a:ext>
            </a:extLst>
          </p:cNvPr>
          <p:cNvSpPr txBox="1"/>
          <p:nvPr/>
        </p:nvSpPr>
        <p:spPr>
          <a:xfrm>
            <a:off x="2267744" y="418263"/>
            <a:ext cx="23042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1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Русский язык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ACEF369-E461-4A4F-A6DD-995D32CE44B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8289" y="1635646"/>
            <a:ext cx="479391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24F5C66-A7D7-4714-B7BC-D2A824273A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179" y="567056"/>
            <a:ext cx="2231903" cy="3228474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63808C9-9D8B-4ADE-962E-F9A33894CA55}"/>
              </a:ext>
            </a:extLst>
          </p:cNvPr>
          <p:cNvSpPr/>
          <p:nvPr/>
        </p:nvSpPr>
        <p:spPr>
          <a:xfrm>
            <a:off x="2941984" y="497767"/>
            <a:ext cx="1277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ru-RU" sz="2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Алгебра</a:t>
            </a:r>
            <a:endParaRPr lang="ru-RU" sz="2400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B37C954-EFC0-4FEB-BADD-54A0A6853BBF}"/>
              </a:ext>
            </a:extLst>
          </p:cNvPr>
          <p:cNvSpPr/>
          <p:nvPr/>
        </p:nvSpPr>
        <p:spPr>
          <a:xfrm>
            <a:off x="4572000" y="590100"/>
            <a:ext cx="44107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Крачковский С.М., Фирстова Н.И., Кийко С.И.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Алгебра. 7, 8, 9 классы. Новые дидактические материалы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углублённого изучения математики.  </a:t>
            </a:r>
            <a:endParaRPr lang="ru-RU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2F6B884-8CBC-4614-AB62-D2EB9ADE197E}"/>
              </a:ext>
            </a:extLst>
          </p:cNvPr>
          <p:cNvSpPr/>
          <p:nvPr/>
        </p:nvSpPr>
        <p:spPr>
          <a:xfrm>
            <a:off x="4697779" y="1450084"/>
            <a:ext cx="4410725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Цель данных пособий — помочь учащимся научиться основным математическим методам решения задач. Для этого в книгах приведены необходимые теоретические сведения, а способы решения уравнений носят конкретные названия.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Набор заданий, представленный в дидактических материалах стимулирует ученика к мыслительной деятельности, а решение задач обеспечивает развитие личности. </a:t>
            </a:r>
            <a:endParaRPr lang="en-US" sz="12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материалы ориентированы на учащихся </a:t>
            </a:r>
            <a:r>
              <a:rPr lang="en-US" sz="1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7, </a:t>
            </a:r>
            <a:r>
              <a:rPr lang="ru-RU" sz="1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8 и 9 классов, а также послужит неплохим  подспорьем учителям математики.</a:t>
            </a:r>
          </a:p>
          <a:p>
            <a:pPr marL="27675" indent="342900" algn="just"/>
            <a:endParaRPr lang="en-US" sz="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1B4B99D-A396-4068-B871-C0694AD802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764" y="1059582"/>
            <a:ext cx="2260178" cy="3228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D3585689-E4FF-47F6-B6F9-42539E606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51" y="1871504"/>
            <a:ext cx="2025982" cy="29019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8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2BAC0F0-5D14-4AFE-AD90-FEF46F9AF1A1}"/>
              </a:ext>
            </a:extLst>
          </p:cNvPr>
          <p:cNvSpPr/>
          <p:nvPr/>
        </p:nvSpPr>
        <p:spPr>
          <a:xfrm>
            <a:off x="323528" y="41151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 издательстве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5C5339D-EE49-4405-908A-289762297A32}"/>
              </a:ext>
            </a:extLst>
          </p:cNvPr>
          <p:cNvSpPr/>
          <p:nvPr/>
        </p:nvSpPr>
        <p:spPr>
          <a:xfrm>
            <a:off x="107504" y="937607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0" dirty="0">
                <a:solidFill>
                  <a:srgbClr val="0070C0"/>
                </a:solidFill>
                <a:effectLst/>
                <a:latin typeface="Geometria"/>
              </a:rPr>
              <a:t>Наша миссия </a:t>
            </a:r>
            <a:r>
              <a:rPr lang="ru-RU" sz="2000" b="0" i="0" dirty="0">
                <a:solidFill>
                  <a:srgbClr val="0070C0"/>
                </a:solidFill>
                <a:effectLst/>
                <a:latin typeface="Geometria"/>
              </a:rPr>
              <a:t>- выпускать качественную учебно-методическую литературу для эффективной организации учебного процесса и развития интеллектуального потенциала каждого школьника.</a:t>
            </a:r>
          </a:p>
          <a:p>
            <a:pPr algn="just"/>
            <a:endParaRPr lang="ru-RU" b="0" i="0" dirty="0">
              <a:solidFill>
                <a:srgbClr val="0C7BEC"/>
              </a:solidFill>
              <a:effectLst/>
              <a:latin typeface="Geometria"/>
            </a:endParaRPr>
          </a:p>
          <a:p>
            <a:pPr algn="just"/>
            <a:r>
              <a:rPr lang="ru-RU" sz="1700" b="0" i="0" dirty="0">
                <a:solidFill>
                  <a:srgbClr val="4E4E4E"/>
                </a:solidFill>
                <a:effectLst/>
                <a:latin typeface="Geometria"/>
              </a:rPr>
              <a:t>Все издания ориентированы на действующие учебные программы, новые Федеральные государственные образовательные стандарты и могут использоваться со всеми учебниками Федерального перечня.</a:t>
            </a:r>
          </a:p>
          <a:p>
            <a:pPr algn="just"/>
            <a:endParaRPr lang="ru-RU" sz="1700" b="0" i="0" dirty="0">
              <a:solidFill>
                <a:srgbClr val="4E4E4E"/>
              </a:solidFill>
              <a:effectLst/>
              <a:latin typeface="Geometria"/>
            </a:endParaRPr>
          </a:p>
          <a:p>
            <a:pPr algn="just"/>
            <a:r>
              <a:rPr lang="ru-RU" sz="1700" b="0" i="0" dirty="0">
                <a:solidFill>
                  <a:srgbClr val="4E4E4E"/>
                </a:solidFill>
                <a:effectLst/>
                <a:latin typeface="Geometria"/>
              </a:rPr>
              <a:t>Авторы издательства – сотрудники</a:t>
            </a:r>
          </a:p>
          <a:p>
            <a:pPr algn="just"/>
            <a:r>
              <a:rPr lang="ru-RU" sz="1700" b="0" i="0" dirty="0">
                <a:solidFill>
                  <a:srgbClr val="4E4E4E"/>
                </a:solidFill>
                <a:effectLst/>
                <a:latin typeface="Geometria"/>
              </a:rPr>
              <a:t>Российской академии образования,</a:t>
            </a:r>
          </a:p>
          <a:p>
            <a:pPr algn="just"/>
            <a:r>
              <a:rPr lang="ru-RU" sz="1700" b="0" i="0" dirty="0">
                <a:solidFill>
                  <a:srgbClr val="4E4E4E"/>
                </a:solidFill>
                <a:effectLst/>
                <a:latin typeface="Geometria"/>
              </a:rPr>
              <a:t>Федерального института педагогических </a:t>
            </a:r>
          </a:p>
          <a:p>
            <a:pPr algn="just"/>
            <a:r>
              <a:rPr lang="ru-RU" sz="1700" b="0" i="0" dirty="0">
                <a:solidFill>
                  <a:srgbClr val="4E4E4E"/>
                </a:solidFill>
                <a:effectLst/>
                <a:latin typeface="Geometria"/>
              </a:rPr>
              <a:t>измерений, преподаватели ведущих вузов</a:t>
            </a:r>
          </a:p>
          <a:p>
            <a:pPr algn="just"/>
            <a:r>
              <a:rPr lang="ru-RU" sz="1700" b="0" i="0" dirty="0">
                <a:solidFill>
                  <a:srgbClr val="4E4E4E"/>
                </a:solidFill>
                <a:effectLst/>
                <a:latin typeface="Geometria"/>
              </a:rPr>
              <a:t>и творчески работающие учителя- практики.</a:t>
            </a:r>
          </a:p>
        </p:txBody>
      </p:sp>
    </p:spTree>
    <p:extLst>
      <p:ext uri="{BB962C8B-B14F-4D97-AF65-F5344CB8AC3E}">
        <p14:creationId xmlns:p14="http://schemas.microsoft.com/office/powerpoint/2010/main" val="2246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9D588C0-9C3C-45BA-8C34-CA8A28CE3477}"/>
              </a:ext>
            </a:extLst>
          </p:cNvPr>
          <p:cNvSpPr/>
          <p:nvPr/>
        </p:nvSpPr>
        <p:spPr>
          <a:xfrm>
            <a:off x="323528" y="627534"/>
            <a:ext cx="57606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Глазков Ю.А., Егупова М.В. (д. пед. наук)</a:t>
            </a:r>
          </a:p>
          <a:p>
            <a:r>
              <a:rPr lang="ru-RU" b="1" dirty="0">
                <a:solidFill>
                  <a:srgbClr val="C00000"/>
                </a:solidFill>
              </a:rPr>
              <a:t>Геометрия. 7-9 классы.</a:t>
            </a:r>
          </a:p>
          <a:p>
            <a:r>
              <a:rPr lang="ru-RU" b="1" dirty="0">
                <a:solidFill>
                  <a:srgbClr val="C00000"/>
                </a:solidFill>
              </a:rPr>
              <a:t>Практикум по планиметрии. </a:t>
            </a:r>
            <a:r>
              <a:rPr lang="ru-RU" b="1" i="1" dirty="0">
                <a:solidFill>
                  <a:srgbClr val="C00000"/>
                </a:solidFill>
              </a:rPr>
              <a:t>Готовимся к ОГЭ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235F223-0B59-40E2-9E5E-D816AE7C3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427"/>
            <a:ext cx="5212200" cy="294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596827A-5E60-4774-B79E-F3F7D412F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83518"/>
            <a:ext cx="2232248" cy="30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AD0002C-D09A-46AB-BA28-C4AEE6BD4EF6}"/>
              </a:ext>
            </a:extLst>
          </p:cNvPr>
          <p:cNvSpPr/>
          <p:nvPr/>
        </p:nvSpPr>
        <p:spPr>
          <a:xfrm>
            <a:off x="618684" y="771550"/>
            <a:ext cx="4332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Глазков Ю.А.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Геометрия. 10-11 классы. 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по планиметрии и стереометрии. 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Готовимся к ЕГЭ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F619D95-EB46-44D1-9912-3B817C094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91722"/>
            <a:ext cx="5105100" cy="14829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D41BC9F-098D-4A89-9B44-DB5F89F60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570730"/>
            <a:ext cx="5355000" cy="687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A7754AB-BAEE-4AD2-B074-FAA7AC982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617414"/>
            <a:ext cx="2232248" cy="30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7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8CA714-7D2C-4457-B5F1-C158A1005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518"/>
            <a:ext cx="4498200" cy="9648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2C5C270-E18E-4AAA-A4F1-1527CF87F573}"/>
              </a:ext>
            </a:extLst>
          </p:cNvPr>
          <p:cNvSpPr/>
          <p:nvPr/>
        </p:nvSpPr>
        <p:spPr>
          <a:xfrm>
            <a:off x="265668" y="1378220"/>
            <a:ext cx="2891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России. 6,7,8 классы 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5C335B-66C2-4A1A-8C8E-6C3869C37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964" y="762774"/>
            <a:ext cx="1409308" cy="20396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698E6A9-27AA-4900-B9D5-52C912EB6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451" y="766754"/>
            <a:ext cx="1409308" cy="20356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F8F5D09-943A-4C07-87B9-B5E2767D3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8" y="1923678"/>
            <a:ext cx="4585507" cy="23276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9EBCC0F-60A5-49E0-AEEF-36B4CAB88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804" y="787089"/>
            <a:ext cx="1386442" cy="20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16618FB-8FB3-4DCD-89EA-F2DD6E44C51D}"/>
              </a:ext>
            </a:extLst>
          </p:cNvPr>
          <p:cNvSpPr txBox="1"/>
          <p:nvPr/>
        </p:nvSpPr>
        <p:spPr>
          <a:xfrm>
            <a:off x="703964" y="555526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Скворцова Я.В., Скворцов П.М.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проект. 10 (11) класс.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Тетрадь-практикум.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B2250E-7699-4527-920D-09B85D9AC4B9}"/>
              </a:ext>
            </a:extLst>
          </p:cNvPr>
          <p:cNvSpPr txBox="1"/>
          <p:nvPr/>
        </p:nvSpPr>
        <p:spPr>
          <a:xfrm>
            <a:off x="179512" y="1376205"/>
            <a:ext cx="562090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представляет собой тетрадь-практикум по выполнению индивидуального проекта. Оно позволит учащемуся успешно справиться с новым для него видом учебной деятельности, а учителю – верно организовать работу учащегося над индивидуальным проектом. Подходит для самостоятельной работы учащегося над индивидуальным проектом.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пособием показывает, насколько оценка, выставленная учителем учащемуся за индивидуальный проект, корректна по отношению к объёму выполненной им работы. 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тетради-практикума моделирует последовательность работы над индивидуальным проектом от формулировки темы до защиты проекта и работы над ошибками. 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каждого занятия выделены смысловые блоки: 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•    Немного полезной информации 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•    Отвечаем на вопросы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•    Подводим итоги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•    Проверим, верно ли понята информация занятия. 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будет полезно учителям-руководителям индивидуальных проектов, учащимся 10-11 классов, родителям учащихся.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72C277A-E8DE-4B43-B93E-BA92E21C3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483518"/>
            <a:ext cx="2016224" cy="29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2249DB4-FFDD-46A4-AC2B-52309205C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" y="489995"/>
            <a:ext cx="1565636" cy="2291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7B339957-7FAC-4D17-B5A9-9A564A5AA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63" y="495793"/>
            <a:ext cx="1566416" cy="2291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C35DB726-1367-43A7-BD37-6A3DF8E11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34" y="494283"/>
            <a:ext cx="1566416" cy="2291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2A8B0F5-694F-4557-9D6C-866AB1A5E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659" y="489215"/>
            <a:ext cx="1569449" cy="2284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AE7982A9-2810-4C7B-BDB5-EE19D5252C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51" y="494283"/>
            <a:ext cx="1566416" cy="2286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1FD6BB5F-CB9D-414D-A7D4-89C43F55C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28" y="481421"/>
            <a:ext cx="1569449" cy="22882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="" xmlns:a16="http://schemas.microsoft.com/office/drawing/2014/main" id="{B86F19E6-9D5C-483A-9AC7-269555EB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833" y="477793"/>
            <a:ext cx="1569449" cy="2301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6364375-4DBC-4BFF-816F-55252D32DE48}"/>
              </a:ext>
            </a:extLst>
          </p:cNvPr>
          <p:cNvSpPr txBox="1"/>
          <p:nvPr/>
        </p:nvSpPr>
        <p:spPr>
          <a:xfrm>
            <a:off x="130746" y="2768809"/>
            <a:ext cx="56653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 Ю.А., Мичугина С.В., Аксёнов О.О., Воложанина Н.В.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язык. Мониторинг успеваемости. Готовимся к Всероссийской проверочной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2, 3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4, 5, 6, 7, 8 классы.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6CC3D29-D248-48F9-A86B-23D64A81C2DA}"/>
              </a:ext>
            </a:extLst>
          </p:cNvPr>
          <p:cNvSpPr txBox="1"/>
          <p:nvPr/>
        </p:nvSpPr>
        <p:spPr>
          <a:xfrm>
            <a:off x="130746" y="3724426"/>
            <a:ext cx="541336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содержат разноформатные задания по всем видам речевой деятельности для пошаговой подготовки учащихся к ВПР и проведения диагностики знаний.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пособие включены: грамматический справочник, примерные варианты ответов 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аудиокурс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842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413547"/>
            <a:ext cx="5912260" cy="4270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литература для дошкольников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886140"/>
            <a:ext cx="1464725" cy="21031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044" y="868847"/>
            <a:ext cx="1486562" cy="2110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331640" y="964589"/>
            <a:ext cx="281793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Половникова О.К.,</a:t>
            </a:r>
          </a:p>
          <a:p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Черикова Е.П.</a:t>
            </a:r>
          </a:p>
          <a:p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готовлюсь стать учеником. Тетрадь для психологической подготовки ребенка к школе.</a:t>
            </a:r>
          </a:p>
          <a:p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1</a:t>
            </a:r>
            <a:r>
              <a:rPr lang="en-US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3625" y="2424585"/>
            <a:ext cx="42299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тетради предназначены для групповых и индивидуальных занятий с детьми от 5,5 до 7 лет и направлены на психологическую подготовку ребенка к школе.</a:t>
            </a:r>
          </a:p>
          <a:p>
            <a:pPr indent="342900"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и игры, представленные в тетрадях, помогут воспитателям детских садов, психологам дополнительного образования в дошкольных гимназиях и родителям психологически подготовить ребенка к школьному обучению.</a:t>
            </a:r>
          </a:p>
        </p:txBody>
      </p:sp>
    </p:spTree>
    <p:extLst>
      <p:ext uri="{BB962C8B-B14F-4D97-AF65-F5344CB8AC3E}">
        <p14:creationId xmlns:p14="http://schemas.microsoft.com/office/powerpoint/2010/main" val="40980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7704" y="398976"/>
            <a:ext cx="5836024" cy="427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литература для школьников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55" y="843131"/>
            <a:ext cx="2629793" cy="38132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579" y="816139"/>
            <a:ext cx="3776022" cy="83099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89189" y="1647342"/>
            <a:ext cx="5314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Цели курса – способствовать полноценной адаптации детей к обучению в начальной школе и обеспечить эффективную интеллектуальную подготовку для успешного освоения учебного материала в средней школе.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10243" y="2468462"/>
            <a:ext cx="531495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002060"/>
                </a:solidFill>
              </a:rPr>
              <a:t>Данный курс рекомендован не только для учителей начальной школы, но и для школьных психологов, воспитателей ГПД, педагогов дополнительного образования и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39269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92106B8-216C-4104-B53F-57C6CFD4A7CD}"/>
              </a:ext>
            </a:extLst>
          </p:cNvPr>
          <p:cNvSpPr txBox="1"/>
          <p:nvPr/>
        </p:nvSpPr>
        <p:spPr>
          <a:xfrm>
            <a:off x="611560" y="780059"/>
            <a:ext cx="3498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Е.В., Ковальчук Ж.В.</a:t>
            </a:r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грамотность. Учимся понимать текст. Тренажёр в формате PIRLS. 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Тетрадь 1, Тетрадь 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4002670-841C-461C-878F-64A49D6D1572}"/>
              </a:ext>
            </a:extLst>
          </p:cNvPr>
          <p:cNvSpPr txBox="1"/>
          <p:nvPr/>
        </p:nvSpPr>
        <p:spPr>
          <a:xfrm>
            <a:off x="278944" y="373622"/>
            <a:ext cx="45708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1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школа</a:t>
            </a:r>
            <a:endParaRPr lang="ru-RU" sz="2100" kern="0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54C24A5-1925-4B8C-920C-93F569BF1EA3}"/>
              </a:ext>
            </a:extLst>
          </p:cNvPr>
          <p:cNvSpPr txBox="1"/>
          <p:nvPr/>
        </p:nvSpPr>
        <p:spPr>
          <a:xfrm>
            <a:off x="152121" y="1430975"/>
            <a:ext cx="482453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spcBef>
                <a:spcPts val="600"/>
              </a:spcBef>
              <a:defRPr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«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грамотность. Учимся понимать текст. Тренажёр в формате PIRLS»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предназначены для тренировки с целью повышения уровня читательской грамотности и контроля освоения планируемых результатов по учебному предмету «Литературное чтение» в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классе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начальной школы. </a:t>
            </a:r>
          </a:p>
          <a:p>
            <a:pPr algn="just" defTabSz="6858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пособий сформированы с учётом требований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ФГОС.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задания ориентированы на использование при подготовке к диагностике международных исследований качества чтения и понимания текста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PIRLS.</a:t>
            </a:r>
          </a:p>
          <a:p>
            <a:pPr algn="just" defTabSz="6858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сборников «Читательская грамотность» могут быть полезны учителям начальных классов общеобразовательных учреждений как на уроках, так и на занятиях внеурочной деятельности, а также родителям обучающихся начальной школы.</a:t>
            </a:r>
          </a:p>
          <a:p>
            <a:pPr algn="just" defTabSz="6858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тетради 1 представлены тексты художественных произведений и задания к ним.</a:t>
            </a:r>
          </a:p>
          <a:p>
            <a:pPr algn="just" defTabSz="6858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тетради 2 представлены информационные и познавательные тексты и задания к ним.</a:t>
            </a:r>
            <a:endParaRPr lang="ru-RU" sz="1200" dirty="0">
              <a:latin typeface="Calibri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="" xmlns:a16="http://schemas.microsoft.com/office/drawing/2014/main" id="{6DA21CCC-B114-4EA3-9D86-6D121293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50" y="627534"/>
            <a:ext cx="1710999" cy="243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="" xmlns:a16="http://schemas.microsoft.com/office/drawing/2014/main" id="{E1EB786E-6421-4A66-A343-EFDA4749F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9116"/>
            <a:ext cx="1693516" cy="243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1009C086-A409-475E-B216-6EAE77ED3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980">
            <a:off x="6445189" y="634512"/>
            <a:ext cx="842087" cy="2689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5F5B21F-3BA6-410E-A1D1-E4179D6AAE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504">
            <a:off x="8189445" y="673023"/>
            <a:ext cx="842087" cy="2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9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92106B8-216C-4104-B53F-57C6CFD4A7CD}"/>
              </a:ext>
            </a:extLst>
          </p:cNvPr>
          <p:cNvSpPr txBox="1"/>
          <p:nvPr/>
        </p:nvSpPr>
        <p:spPr>
          <a:xfrm>
            <a:off x="880213" y="899831"/>
            <a:ext cx="34981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О.П. Клементьева, Н.А. Пугачёва, В.И. Гайдаржи, В.И. Русская, И.Н. Карпунина </a:t>
            </a:r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Тимсик и его друзья. Тренировочные задания по математике и естествознанию. </a:t>
            </a:r>
          </a:p>
          <a:p>
            <a:pPr defTabSz="685800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3, 4 классы.  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4002670-841C-461C-878F-64A49D6D1572}"/>
              </a:ext>
            </a:extLst>
          </p:cNvPr>
          <p:cNvSpPr txBox="1"/>
          <p:nvPr/>
        </p:nvSpPr>
        <p:spPr>
          <a:xfrm>
            <a:off x="286047" y="484333"/>
            <a:ext cx="45708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1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школа</a:t>
            </a:r>
            <a:endParaRPr lang="ru-RU" sz="2100" kern="0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54C24A5-1925-4B8C-920C-93F569BF1EA3}"/>
              </a:ext>
            </a:extLst>
          </p:cNvPr>
          <p:cNvSpPr txBox="1"/>
          <p:nvPr/>
        </p:nvSpPr>
        <p:spPr>
          <a:xfrm>
            <a:off x="221210" y="1915494"/>
            <a:ext cx="412015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подготовили в издательстве тетради для учащихся 1,2,3,4 классов с заданиями, которые ориентированы на подготовку в логике международных исследований качества образования TIMSS.</a:t>
            </a:r>
          </a:p>
          <a:p>
            <a:pPr algn="just" defTabSz="685800">
              <a:defRPr/>
            </a:pP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задания разработаны с учётом особенностей и подходов к проведению международного исследования TIMSS в оценке образовательных достижений обучающихся. </a:t>
            </a: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 состоит из двух разделов: «Математика», «Естествознание».</a:t>
            </a: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разбиты на блоки по видам учебно-познавательной деятельности: знание, применение и рассуждение. </a:t>
            </a: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задания интересны, разнообразны, многоаспектны.</a:t>
            </a: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с опорой на ФГОС.</a:t>
            </a: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предназначены для учителей, обучающихся 1,2,3,4-х классов и их родителей.</a:t>
            </a: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endParaRPr lang="ru-RU" sz="1200" dirty="0">
              <a:latin typeface="Calibri"/>
            </a:endParaRP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endParaRPr lang="ru-RU" sz="1200" dirty="0"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4DD6584-95D1-43C9-A1C2-08FD7427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57" y="569439"/>
            <a:ext cx="1373391" cy="1985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8483BDC-0203-4A36-94B3-461C386C9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970" y="563457"/>
            <a:ext cx="1381664" cy="19975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6819E2A2-F2D6-48D7-8D1A-48C4622E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056" y="557476"/>
            <a:ext cx="1381663" cy="19975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45763155-98C1-433B-90A7-73750D7F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93" y="2667706"/>
            <a:ext cx="1365555" cy="197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9F80C32F-97AD-4950-8166-D66AE96D5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" y="586579"/>
            <a:ext cx="767726" cy="54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D2D87FD-47CF-40F7-8DAE-4335A633E594}"/>
              </a:ext>
            </a:extLst>
          </p:cNvPr>
          <p:cNvSpPr txBox="1"/>
          <p:nvPr/>
        </p:nvSpPr>
        <p:spPr>
          <a:xfrm>
            <a:off x="5946337" y="2645406"/>
            <a:ext cx="2821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TIMSS</a:t>
            </a:r>
            <a:r>
              <a:rPr lang="ru-RU" sz="1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(Международное исследование качества математического и естественно-научного образования)</a:t>
            </a:r>
          </a:p>
        </p:txBody>
      </p:sp>
    </p:spTree>
    <p:extLst>
      <p:ext uri="{BB962C8B-B14F-4D97-AF65-F5344CB8AC3E}">
        <p14:creationId xmlns:p14="http://schemas.microsoft.com/office/powerpoint/2010/main" val="317510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10B312-00A7-47F8-AA41-01AEEFD49339}"/>
              </a:ext>
            </a:extLst>
          </p:cNvPr>
          <p:cNvSpPr txBox="1"/>
          <p:nvPr/>
        </p:nvSpPr>
        <p:spPr>
          <a:xfrm>
            <a:off x="179512" y="555526"/>
            <a:ext cx="7856738" cy="4219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MyriadPro-Regular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заданий в тетради с материалами, аналогичными заданиям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TIMSS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даже если учитель или родитель не готовит ребёнка 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этому мониторингу, формируются навыки анализа, интерпретации, преобразования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нестандартные задания интересны детям с так называемым математическим и естественнонаучным мышлением, поэтому они легко встраиваются в систему внеурочных 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углублённых занятий по математике,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окружающему миру.</a:t>
            </a:r>
          </a:p>
        </p:txBody>
      </p:sp>
    </p:spTree>
    <p:extLst>
      <p:ext uri="{BB962C8B-B14F-4D97-AF65-F5344CB8AC3E}">
        <p14:creationId xmlns:p14="http://schemas.microsoft.com/office/powerpoint/2010/main" val="37037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1F9BF2-76C7-4571-9071-8CF3FD0644C3}"/>
              </a:ext>
            </a:extLst>
          </p:cNvPr>
          <p:cNvSpPr txBox="1"/>
          <p:nvPr/>
        </p:nvSpPr>
        <p:spPr>
          <a:xfrm>
            <a:off x="683568" y="507728"/>
            <a:ext cx="432048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35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Экономика. Учебник для 10-11 классов.</a:t>
            </a:r>
            <a:endParaRPr lang="ru-RU" sz="13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 общей редакцией Грязновой А.Г., Думной Н.Н. и Мироновой Н.С.</a:t>
            </a:r>
            <a:endParaRPr lang="ru-RU" sz="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FE4C7BA-229B-4D67-BD8F-363B6611CB5A}"/>
              </a:ext>
            </a:extLst>
          </p:cNvPr>
          <p:cNvSpPr txBox="1"/>
          <p:nvPr/>
        </p:nvSpPr>
        <p:spPr>
          <a:xfrm>
            <a:off x="28330" y="1237955"/>
            <a:ext cx="509189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ctr" defTabSz="685800">
              <a:defRPr/>
            </a:pP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Допущено Министерством просвещения Российской Федерации к использованию в образовательном процессе в образовательных организациях, реализующих программы общего образования (ФП № 1.1.3.3.3.9.1)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B297677-9BD7-48C7-98BD-D560EE0CC650}"/>
              </a:ext>
            </a:extLst>
          </p:cNvPr>
          <p:cNvSpPr txBox="1"/>
          <p:nvPr/>
        </p:nvSpPr>
        <p:spPr>
          <a:xfrm>
            <a:off x="153278" y="1852110"/>
            <a:ext cx="5174806" cy="2839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/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Учебник предназначен для учащихся старшей школы (10-11 класс) и соответствует базовому уровню. </a:t>
            </a:r>
          </a:p>
          <a:p>
            <a:pPr indent="342900" algn="just"/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Составлен на основе федерального компонента государственного стандарта среднего (полного) общего образования. </a:t>
            </a:r>
          </a:p>
          <a:p>
            <a:pPr indent="342900" algn="just"/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Представляет собой систематическое изложение основных разделов экономической теории. В доступной для обучающихся форме в книге излагается экономическая теория и широко представлен российский опыт. Сложные теоретические вопросы поясняются многочисленными примерами из реальной жизни.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       Учебник состоит:</a:t>
            </a:r>
          </a:p>
          <a:p>
            <a:pPr marL="257175" indent="-257175" algn="just">
              <a:buFont typeface="Wingdings" panose="05000000000000000000" pitchFamily="2" charset="2"/>
              <a:buChar char=""/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из 15 глав; </a:t>
            </a:r>
          </a:p>
          <a:p>
            <a:pPr marL="257175" indent="-257175" algn="just">
              <a:buFont typeface="Wingdings" panose="05000000000000000000" pitchFamily="2" charset="2"/>
              <a:buChar char=""/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ряда дополнительных разделов:</a:t>
            </a:r>
          </a:p>
          <a:p>
            <a:pPr marL="400050" algn="just"/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   - проблемные ситуации для анализа,</a:t>
            </a:r>
          </a:p>
          <a:p>
            <a:pPr marL="400050" algn="just"/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   -  задания для самостоятельного выполнения,</a:t>
            </a:r>
          </a:p>
          <a:p>
            <a:pPr marL="228600" algn="just"/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- деловая игра «Рынок труда»,</a:t>
            </a:r>
          </a:p>
          <a:p>
            <a:pPr marL="228600" algn="just"/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- список тем для написания эссе и обсуждения, </a:t>
            </a:r>
          </a:p>
          <a:p>
            <a:pPr marL="228600" algn="just"/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- глоссарий, </a:t>
            </a:r>
          </a:p>
          <a:p>
            <a:pPr marL="228600" algn="just"/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- перечень тем для индивидуальных проектов.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688A415-9B5F-4B7A-A8C8-90682AEFF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627534"/>
            <a:ext cx="1970788" cy="2855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05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B5D0E6C-462F-460C-9AC1-89D255D1C39E}"/>
              </a:ext>
            </a:extLst>
          </p:cNvPr>
          <p:cNvSpPr txBox="1"/>
          <p:nvPr/>
        </p:nvSpPr>
        <p:spPr>
          <a:xfrm>
            <a:off x="6568863" y="771550"/>
            <a:ext cx="251830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заданий из тетрадей для 1 класса «Тимсик и его друзья»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A9B0F68-611E-49C6-8A74-2E94F933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51977"/>
            <a:ext cx="3024336" cy="403599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A1772D2-91C9-4888-B2BD-005AE4FC0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884" y="551977"/>
            <a:ext cx="2860959" cy="403599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620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6E05216-E79B-43BD-BD33-59B3BA9663D6}"/>
              </a:ext>
            </a:extLst>
          </p:cNvPr>
          <p:cNvSpPr txBox="1"/>
          <p:nvPr/>
        </p:nvSpPr>
        <p:spPr>
          <a:xfrm>
            <a:off x="6154816" y="771550"/>
            <a:ext cx="252028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заданий из тетрадей для  1 класса «Тимсик и его друзья»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8223019-B361-472F-AF5A-48FCF08A1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40" y="614069"/>
            <a:ext cx="2846210" cy="411792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DE346DE-BE9E-4C20-A7C1-B9B870035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614069"/>
            <a:ext cx="2852727" cy="411792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121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B765714-8EDE-461B-8522-8435ACA9D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873" y="562053"/>
            <a:ext cx="1340161" cy="18933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4002670-841C-461C-878F-64A49D6D1572}"/>
              </a:ext>
            </a:extLst>
          </p:cNvPr>
          <p:cNvSpPr txBox="1"/>
          <p:nvPr/>
        </p:nvSpPr>
        <p:spPr>
          <a:xfrm>
            <a:off x="323527" y="429831"/>
            <a:ext cx="396860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1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школа</a:t>
            </a:r>
            <a:endParaRPr lang="ru-RU" sz="2100" kern="0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54C24A5-1925-4B8C-920C-93F569BF1EA3}"/>
              </a:ext>
            </a:extLst>
          </p:cNvPr>
          <p:cNvSpPr txBox="1"/>
          <p:nvPr/>
        </p:nvSpPr>
        <p:spPr>
          <a:xfrm>
            <a:off x="138065" y="771550"/>
            <a:ext cx="4505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200" b="1" dirty="0">
                <a:solidFill>
                  <a:srgbClr val="002060"/>
                </a:solidFill>
                <a:latin typeface="Calibri"/>
              </a:rPr>
              <a:t>О.П. Клементьева, Н.А. Пугачёва, В.И. Гайдаржи,</a:t>
            </a:r>
          </a:p>
          <a:p>
            <a:pPr defTabSz="685800">
              <a:defRPr/>
            </a:pPr>
            <a:r>
              <a:rPr lang="ru-RU" sz="1200" b="1" dirty="0">
                <a:solidFill>
                  <a:srgbClr val="002060"/>
                </a:solidFill>
                <a:latin typeface="Calibri"/>
              </a:rPr>
              <a:t> И.Н. Карпунина </a:t>
            </a:r>
          </a:p>
          <a:p>
            <a:pPr defTabSz="685800">
              <a:defRPr/>
            </a:pPr>
            <a:r>
              <a:rPr lang="ru-RU" sz="1200" b="1" dirty="0">
                <a:solidFill>
                  <a:srgbClr val="FF0000"/>
                </a:solidFill>
                <a:latin typeface="Calibri"/>
              </a:rPr>
              <a:t>Функциональное чтение. 1, 2, 3, 4 классы. Рабочая тетрадь.</a:t>
            </a:r>
            <a:endParaRPr lang="ru-RU" sz="1200" b="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="" xmlns:a16="http://schemas.microsoft.com/office/drawing/2014/main" id="{AD14CA3E-DC1B-4EC3-81CA-EB036AFF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22" y="562053"/>
            <a:ext cx="1309542" cy="18933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="" xmlns:a16="http://schemas.microsoft.com/office/drawing/2014/main" id="{7A043947-5AD2-4915-AE4D-FC6DDDD40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86" y="554678"/>
            <a:ext cx="1309543" cy="18933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="" xmlns:a16="http://schemas.microsoft.com/office/drawing/2014/main" id="{A334F81C-AA84-45F8-A05B-5E6E2975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74" y="2571750"/>
            <a:ext cx="1363729" cy="19507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CB191BD-D395-4798-B836-907A50020B1E}"/>
              </a:ext>
            </a:extLst>
          </p:cNvPr>
          <p:cNvSpPr txBox="1"/>
          <p:nvPr/>
        </p:nvSpPr>
        <p:spPr>
          <a:xfrm>
            <a:off x="117864" y="1417881"/>
            <a:ext cx="45979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исследованиях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PIRLS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под грамотностью чтения предлагается понимать способность ученика к осмыслению письменных текстов и их рефлексии, к использованию их содержания для достижения собственных целей, развития знаний и возможностей, для активного участия в жизни общества.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Наши авторы, практикующие учителя, разработали серию тетрадей по развитию функционального чтения учащихся начальных классов.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D03D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Данная серия состоит из четырёх тематических тетрадей: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класс – «В мире доброты»,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класс – «Мир животных и растений»,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класс – «Открытия и изобретения»,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класс – «Люди и профессии».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Тетради для развития функционального чтения можно использовать как дополнительный материал на уроках, классных часах, для индивидуальной работы с учащимися в школе и во внеурочное время.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="" xmlns:a16="http://schemas.microsoft.com/office/drawing/2014/main" id="{2F28D819-9C12-45C0-A271-7526A889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5526"/>
            <a:ext cx="1591769" cy="22184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F39EE56-8A9E-4315-9BA2-F1C0B25FA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83518"/>
            <a:ext cx="3132046" cy="4241313"/>
          </a:xfrm>
          <a:prstGeom prst="rect">
            <a:avLst/>
          </a:prstGeom>
          <a:ln>
            <a:solidFill>
              <a:srgbClr val="005DA3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21993B3-8A77-41A1-B891-0CBA2D97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83518"/>
            <a:ext cx="3059654" cy="4241313"/>
          </a:xfrm>
          <a:prstGeom prst="rect">
            <a:avLst/>
          </a:prstGeom>
          <a:ln>
            <a:solidFill>
              <a:srgbClr val="005DA3"/>
            </a:solidFill>
          </a:ln>
        </p:spPr>
      </p:pic>
    </p:spTree>
    <p:extLst>
      <p:ext uri="{BB962C8B-B14F-4D97-AF65-F5344CB8AC3E}">
        <p14:creationId xmlns:p14="http://schemas.microsoft.com/office/powerpoint/2010/main" val="36676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B7957A5-F237-4855-B28A-9E41AC1F1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3" y="2715766"/>
            <a:ext cx="3547666" cy="19225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F19D22-FEDC-4BCA-868C-C2811D630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461" y="566093"/>
            <a:ext cx="3307070" cy="402188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Picture 18">
            <a:extLst>
              <a:ext uri="{FF2B5EF4-FFF2-40B4-BE49-F238E27FC236}">
                <a16:creationId xmlns="" xmlns:a16="http://schemas.microsoft.com/office/drawing/2014/main" id="{1E3FA7F9-C089-4A0F-AFE3-546499506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6093"/>
            <a:ext cx="1373594" cy="19859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AD96662-B16F-4D20-BD85-F6A0C3900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0" y="555526"/>
            <a:ext cx="3566859" cy="2086734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122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FC8DC4B-CCE3-4E88-9788-33772E88D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80" y="911267"/>
            <a:ext cx="2592288" cy="3735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129B3C-57C5-4DB0-AAD3-0BDB2E16B41B}"/>
              </a:ext>
            </a:extLst>
          </p:cNvPr>
          <p:cNvSpPr txBox="1"/>
          <p:nvPr/>
        </p:nvSpPr>
        <p:spPr>
          <a:xfrm>
            <a:off x="2427304" y="33981"/>
            <a:ext cx="45708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1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школа</a:t>
            </a:r>
            <a:endParaRPr lang="ru-RU" sz="2100" kern="0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5868D3-45CA-4D62-8F1C-7D3003F4E111}"/>
              </a:ext>
            </a:extLst>
          </p:cNvPr>
          <p:cNvSpPr txBox="1"/>
          <p:nvPr/>
        </p:nvSpPr>
        <p:spPr>
          <a:xfrm>
            <a:off x="3563888" y="510188"/>
            <a:ext cx="5328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200" b="1" dirty="0">
                <a:solidFill>
                  <a:srgbClr val="002060"/>
                </a:solidFill>
                <a:latin typeface="Calibri"/>
              </a:rPr>
              <a:t>О.П. Клементьева, В.И. Гайдаржи, В.И. Русская, И.Н. Карпунина</a:t>
            </a:r>
          </a:p>
          <a:p>
            <a:pPr defTabSz="685800">
              <a:defRPr/>
            </a:pPr>
            <a:r>
              <a:rPr lang="ru-RU" sz="1200" b="1" dirty="0">
                <a:solidFill>
                  <a:srgbClr val="FF0000"/>
                </a:solidFill>
                <a:latin typeface="Calibri"/>
              </a:rPr>
              <a:t>Мой помощник в работе над ошибками. </a:t>
            </a:r>
          </a:p>
          <a:p>
            <a:pPr defTabSz="685800">
              <a:defRPr/>
            </a:pPr>
            <a:r>
              <a:rPr lang="ru-RU" sz="1200" b="1" dirty="0">
                <a:solidFill>
                  <a:srgbClr val="FF0000"/>
                </a:solidFill>
                <a:latin typeface="Calibri"/>
              </a:rPr>
              <a:t>Русский язык. 2–4 классы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6DF0097-4B65-45A6-A828-B6AF9F12FE32}"/>
              </a:ext>
            </a:extLst>
          </p:cNvPr>
          <p:cNvSpPr txBox="1"/>
          <p:nvPr/>
        </p:nvSpPr>
        <p:spPr>
          <a:xfrm>
            <a:off x="3419872" y="1156519"/>
            <a:ext cx="5472608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14313" algn="just">
              <a:buFont typeface="Wingdings" panose="05000000000000000000" pitchFamily="2" charset="2"/>
              <a:buChar char="Ø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Данное пособие будет интересно всем, кто стремится грамотно писать. </a:t>
            </a:r>
          </a:p>
          <a:p>
            <a:pPr indent="-214313" algn="just">
              <a:buFont typeface="Wingdings" panose="05000000000000000000" pitchFamily="2" charset="2"/>
              <a:buChar char="Ø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Применение «Моего помощника» формирует умение работать с информацией, действовать по алгоритму, систематизировать и обобщать, закреплять полученные знания, работать над ошибками, а в дальнейшем – писать без ошибок.</a:t>
            </a:r>
          </a:p>
          <a:p>
            <a:pPr indent="-214313" algn="just">
              <a:buFont typeface="Wingdings" panose="05000000000000000000" pitchFamily="2" charset="2"/>
              <a:buChar char="Ø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В пособии собран теоретический материал и практические задания, познавательные и интересные факты.</a:t>
            </a:r>
          </a:p>
          <a:p>
            <a:pPr indent="-214313" algn="just">
              <a:buFont typeface="Wingdings" panose="05000000000000000000" pitchFamily="2" charset="2"/>
              <a:buChar char="Ø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Доступная форма изложения, приём «фиксации ошибки» помогут обучающемуся легко выполнять работу над ошибками. </a:t>
            </a:r>
          </a:p>
          <a:p>
            <a:pPr indent="-214313" algn="just">
              <a:buFont typeface="Wingdings" panose="05000000000000000000" pitchFamily="2" charset="2"/>
              <a:buChar char="Ø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Это помощник для всех: и для детей, и для педагогов, и для родителей обучающихся. </a:t>
            </a:r>
          </a:p>
          <a:p>
            <a:pPr indent="-214313" algn="just">
              <a:buFont typeface="Wingdings" panose="05000000000000000000" pitchFamily="2" charset="2"/>
              <a:buChar char="Ø"/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Пособие подходит для работы на уроках и во внеурочное время.</a:t>
            </a:r>
          </a:p>
        </p:txBody>
      </p:sp>
    </p:spTree>
    <p:extLst>
      <p:ext uri="{BB962C8B-B14F-4D97-AF65-F5344CB8AC3E}">
        <p14:creationId xmlns:p14="http://schemas.microsoft.com/office/powerpoint/2010/main" val="284496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691D9A6-1139-4A25-838F-693E11B1F309}"/>
              </a:ext>
            </a:extLst>
          </p:cNvPr>
          <p:cNvSpPr/>
          <p:nvPr/>
        </p:nvSpPr>
        <p:spPr>
          <a:xfrm>
            <a:off x="467544" y="485544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Е.В., Фомина Н.Б., Зайцева Н.М., Лось М.Г., Трубицина А.В., Тарасова А.В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Математика. 1, 2, 3, 4 классы. 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проверочные работы.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8C3F18D-1785-4836-BC39-73E516DD19B7}"/>
              </a:ext>
            </a:extLst>
          </p:cNvPr>
          <p:cNvSpPr/>
          <p:nvPr/>
        </p:nvSpPr>
        <p:spPr>
          <a:xfrm>
            <a:off x="251520" y="1316541"/>
            <a:ext cx="40222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Пособия предназначены для оценки уровня освоения планируемых результатов по предмету «Математика» в 1,2,3,4 классах.</a:t>
            </a:r>
          </a:p>
          <a:p>
            <a:pPr indent="4572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Тестовые задания позволяют оценить уровень освоения планируемых результатов обучения как после изучения каждой темы, так и по завершении учебного года.</a:t>
            </a:r>
          </a:p>
          <a:p>
            <a:pPr indent="4572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содержат задания, разработанные на основе КЭС (контролируемых элементов содержания).</a:t>
            </a:r>
          </a:p>
          <a:p>
            <a:pPr indent="4572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Ориентированы на обновлённые образовательные стандарты, практики национальных исследований (ВПР, НИКО) и методологию международных исследований качества подготовки обучающихся.</a:t>
            </a:r>
          </a:p>
          <a:p>
            <a:pPr indent="4572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сборниках предлагаются предметные результаты освоения и содержания предмета «Математика», распределённые по годам, а также обозначение кода КЭС каждого задания и ответы.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C82657F-32C4-4EE0-8B7D-A15DD6482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901042"/>
            <a:ext cx="1165285" cy="1689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D4DC06F-99B1-4145-A061-0988D3FCB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85" y="901042"/>
            <a:ext cx="1173129" cy="1689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6C852DE-D8EF-4CC2-A31D-B0A90E400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326" y="923968"/>
            <a:ext cx="1173130" cy="16918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B1F2892-FE94-48F4-B9F0-A36B431A6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579" y="2870812"/>
            <a:ext cx="1173130" cy="16850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626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691D9A6-1139-4A25-838F-693E11B1F309}"/>
              </a:ext>
            </a:extLst>
          </p:cNvPr>
          <p:cNvSpPr/>
          <p:nvPr/>
        </p:nvSpPr>
        <p:spPr>
          <a:xfrm>
            <a:off x="323528" y="527431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Е.В., Фомина Н.Б., Ожогина Н.И., Кожевникова О.А., Некрылова С.Л., Тарасова А.В.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язык. 1, 2, 3, 4 классы. Тематические проверочные работы.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</a:rPr>
              <a:t> 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A94EDE4-E7CF-4194-B582-321966D992AA}"/>
              </a:ext>
            </a:extLst>
          </p:cNvPr>
          <p:cNvSpPr/>
          <p:nvPr/>
        </p:nvSpPr>
        <p:spPr>
          <a:xfrm>
            <a:off x="431540" y="1360863"/>
            <a:ext cx="3816424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1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етради предназначены для оценки результатов освоения образовательной программы по русскому языку в 1,2,3,4 классах начальной школы. </a:t>
            </a:r>
          </a:p>
          <a:p>
            <a:pPr lvl="0" indent="-342900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11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разработке пособий использованы практики национальных исследований (НИКО, ВПР).</a:t>
            </a:r>
          </a:p>
          <a:p>
            <a:pPr lvl="0" indent="-342900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ориентированы на тренировку в выполнении заданий в тестовой форме, аналогичной PIRLS.</a:t>
            </a:r>
          </a:p>
          <a:p>
            <a:pPr lvl="0" indent="-342900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задания позволяют оценить уровень освоения планируемых результатов обучения как после изучения каждой темы, так и по завершении учебного года.</a:t>
            </a:r>
          </a:p>
          <a:p>
            <a:pPr lvl="0" indent="-342900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пособии размещены  материалы для учителя, в которых содержится подробная характеристика каждого теста.</a:t>
            </a:r>
          </a:p>
          <a:p>
            <a:pPr lvl="0" indent="-342900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пособий сформированы с учётом требований ФГОС, содержат контролируемые элементы содержания стандарта по каждой теме.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19F96FB-5DA1-4330-86F2-F1071575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33" y="1153089"/>
            <a:ext cx="1186487" cy="16999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BBF4890-E2AD-4AAC-93F9-E4603BC19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995" y="1153089"/>
            <a:ext cx="1193488" cy="16999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53EE5F4-708E-4FEB-8085-4B57DAA1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322" y="1153088"/>
            <a:ext cx="1201310" cy="16999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32A2E80-D88F-4715-8992-ACAAA41D4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633" y="2953607"/>
            <a:ext cx="1186487" cy="16875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657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AF0291-B9C5-4B03-8D44-5F76CCD4A1E5}"/>
              </a:ext>
            </a:extLst>
          </p:cNvPr>
          <p:cNvSpPr txBox="1"/>
          <p:nvPr/>
        </p:nvSpPr>
        <p:spPr>
          <a:xfrm>
            <a:off x="179512" y="496327"/>
            <a:ext cx="86764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Е.В., Ковальчук Ж.В., Кожевникова О.А., Корнейчик Е.В., Клементьева О.П.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"Окружающий мир. 1, 2, 3, 4 классы.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и формирование естественнонаучной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грамотности".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11BE0BF-E859-4142-9E96-13547298767B}"/>
              </a:ext>
            </a:extLst>
          </p:cNvPr>
          <p:cNvSpPr txBox="1"/>
          <p:nvPr/>
        </p:nvSpPr>
        <p:spPr>
          <a:xfrm>
            <a:off x="251520" y="1707654"/>
            <a:ext cx="3960440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Сборники заданий предназначены для формирования и мониторинга предметных умений по предмету «Окружающий мир» в 1,2,3,4 классах.</a:t>
            </a:r>
          </a:p>
          <a:p>
            <a:pPr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Задания распределены по типу выполнения (разного уровня сложности).</a:t>
            </a:r>
          </a:p>
          <a:p>
            <a:pPr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Задания повышенного уровня сложности представлены в формате типичных заданий международных исследований TIMSS и PIRLS.</a:t>
            </a:r>
          </a:p>
          <a:p>
            <a:pPr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удобства учителей и родителей после тестов в пособии есть приложение с правильными ответами. </a:t>
            </a:r>
          </a:p>
          <a:p>
            <a:pPr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задания соответствуют планируемым результатам ФГОС, могут применяться при работе с различными УМК.</a:t>
            </a:r>
          </a:p>
          <a:p>
            <a:pPr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Могут использоваться на уроках и на занятиях внеурочной деятельности.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6A30B95-124C-49D8-BEFF-4AAD2D538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989" y="1065022"/>
            <a:ext cx="1260011" cy="1799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769108-8965-49F1-879B-4C0A58AA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893" y="1065022"/>
            <a:ext cx="1260367" cy="1799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B5A7207-7721-4603-9053-4D0FE737B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930" y="1065022"/>
            <a:ext cx="1265238" cy="1799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897E456-E29A-45B6-A4D7-8ADF46E0D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989" y="2955801"/>
            <a:ext cx="1285947" cy="1837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7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39" y="561367"/>
            <a:ext cx="1392717" cy="1938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41" y="561367"/>
            <a:ext cx="1399680" cy="1953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336" y="556522"/>
            <a:ext cx="1399680" cy="1948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839" y="2580711"/>
            <a:ext cx="1440292" cy="2001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1BEF3D-5E24-416E-B6A6-725597C88428}"/>
              </a:ext>
            </a:extLst>
          </p:cNvPr>
          <p:cNvSpPr txBox="1"/>
          <p:nvPr/>
        </p:nvSpPr>
        <p:spPr>
          <a:xfrm>
            <a:off x="156862" y="592585"/>
            <a:ext cx="45708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О.В. Долгова</a:t>
            </a:r>
          </a:p>
          <a:p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читательской компетентности.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E67E53C-F265-4EA5-AA20-BA5AFE017C69}"/>
              </a:ext>
            </a:extLst>
          </p:cNvPr>
          <p:cNvSpPr txBox="1"/>
          <p:nvPr/>
        </p:nvSpPr>
        <p:spPr>
          <a:xfrm>
            <a:off x="17931" y="1464066"/>
            <a:ext cx="4607510" cy="2316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spcBef>
                <a:spcPts val="450"/>
              </a:spcBef>
              <a:buFont typeface="Wingdings" panose="05000000000000000000" pitchFamily="2" charset="2"/>
              <a:buChar char=""/>
              <a:tabLst>
                <a:tab pos="342900" algn="l"/>
              </a:tabLs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Пособия предназначены для оценки качества обучения чтению и уровня сформированности читательской компетентности учащихся 1,2,3,4 классов.</a:t>
            </a:r>
          </a:p>
          <a:p>
            <a:pPr marL="257175" indent="-257175" algn="just">
              <a:spcBef>
                <a:spcPts val="450"/>
              </a:spcBef>
              <a:buFont typeface="Wingdings" panose="05000000000000000000" pitchFamily="2" charset="2"/>
              <a:buChar char=""/>
              <a:tabLst>
                <a:tab pos="342900" algn="l"/>
              </a:tabLs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над текстом включает в себя требования, соответствующие современным международным исследованиям в области чтения (PIRLS).</a:t>
            </a:r>
          </a:p>
          <a:p>
            <a:pPr marL="257175" indent="-257175" algn="just">
              <a:spcBef>
                <a:spcPts val="450"/>
              </a:spcBef>
              <a:buFont typeface="Wingdings" panose="05000000000000000000" pitchFamily="2" charset="2"/>
              <a:buChar char=""/>
              <a:tabLst>
                <a:tab pos="342900" algn="l"/>
              </a:tabLs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тетрадей помогут учителю повысить эффективность проведения уроков обучения осмысленному чтению посредством использования на учебных занятиях элементов тестирования. </a:t>
            </a:r>
          </a:p>
          <a:p>
            <a:pPr marL="257175" indent="-257175" algn="just">
              <a:spcBef>
                <a:spcPts val="450"/>
              </a:spcBef>
              <a:buFont typeface="Wingdings" panose="05000000000000000000" pitchFamily="2" charset="2"/>
              <a:buChar char=""/>
              <a:tabLst>
                <a:tab pos="342900" algn="l"/>
              </a:tabLs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Ученик получит возможность провести самоконтроль владения универсальными учебными действиями, родители - контроль уровня владения ребёнком метапредметными умениями.</a:t>
            </a:r>
          </a:p>
        </p:txBody>
      </p:sp>
    </p:spTree>
    <p:extLst>
      <p:ext uri="{BB962C8B-B14F-4D97-AF65-F5344CB8AC3E}">
        <p14:creationId xmlns:p14="http://schemas.microsoft.com/office/powerpoint/2010/main" val="318110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1F9BF2-76C7-4571-9071-8CF3FD0644C3}"/>
              </a:ext>
            </a:extLst>
          </p:cNvPr>
          <p:cNvSpPr txBox="1"/>
          <p:nvPr/>
        </p:nvSpPr>
        <p:spPr>
          <a:xfrm>
            <a:off x="899592" y="476809"/>
            <a:ext cx="29854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35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Лосев С.А.</a:t>
            </a:r>
          </a:p>
          <a:p>
            <a:r>
              <a:rPr lang="ru-RU" sz="135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Право. Учебник для 10-11 классов.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FE4C7BA-229B-4D67-BD8F-363B6611CB5A}"/>
              </a:ext>
            </a:extLst>
          </p:cNvPr>
          <p:cNvSpPr txBox="1"/>
          <p:nvPr/>
        </p:nvSpPr>
        <p:spPr>
          <a:xfrm>
            <a:off x="174273" y="1007146"/>
            <a:ext cx="493260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ctr" defTabSz="685800">
              <a:defRPr/>
            </a:pP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Допущено Министерством просвещения Российской Федерации к использованию в образовательном процессе в образовательных организациях, реализующих программы общего образования (ФП № 1.1.3.3.4.1.1)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B297677-9BD7-48C7-98BD-D560EE0CC650}"/>
              </a:ext>
            </a:extLst>
          </p:cNvPr>
          <p:cNvSpPr txBox="1"/>
          <p:nvPr/>
        </p:nvSpPr>
        <p:spPr>
          <a:xfrm>
            <a:off x="421193" y="1635646"/>
            <a:ext cx="4582855" cy="2867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Учебник разработан с учетом требований, предусмотренных ФГОС для реализации основной образовательной программы среднего общего образования.</a:t>
            </a:r>
          </a:p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Учебник ориентирован как на базовый, так и на углубленный уровень изучения права, познакомит с основами теории государства и права, положениями основных отраслей права, с особенностями профессиональной юридической деятельности.</a:t>
            </a:r>
          </a:p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Содержит темы, отсутствующие в ряде других учебниках по праву, рекомендованных ФПУ, например, законность и правопорядок, реализация права, банковское право, международное право, изобретательское право</a:t>
            </a:r>
          </a:p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Наиболее подробно (11 параграфов) изучаются вопросы государственного устройства и конституционного права РФ.</a:t>
            </a:r>
          </a:p>
          <a:p>
            <a:pPr marL="214313" indent="-214313" algn="just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Прошел экспертизу в Институте права (РАН).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9DF149-EDF4-4F8F-A8A0-E5C1BD70A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27534"/>
            <a:ext cx="2098205" cy="30181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13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21F7AC5-3DA1-4C85-941E-35CC6939C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72" y="616071"/>
            <a:ext cx="1271208" cy="1790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F0B7C14-DE82-454A-956B-37179E35C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282" y="616071"/>
            <a:ext cx="1285239" cy="1790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5F3877-2642-45F4-A5E7-9782B2611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72" y="2608747"/>
            <a:ext cx="1295457" cy="1816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5223102-AC88-408B-98A4-9156E7726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282" y="2608748"/>
            <a:ext cx="1299531" cy="1816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6DCDC314-58A2-4866-837F-55717858332E}"/>
              </a:ext>
            </a:extLst>
          </p:cNvPr>
          <p:cNvSpPr/>
          <p:nvPr/>
        </p:nvSpPr>
        <p:spPr>
          <a:xfrm>
            <a:off x="4283968" y="606330"/>
            <a:ext cx="3745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Погодин В.Н.  </a:t>
            </a:r>
          </a:p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разминки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9525C75-32EF-4DFD-A1BE-7A9BC10537A3}"/>
              </a:ext>
            </a:extLst>
          </p:cNvPr>
          <p:cNvSpPr txBox="1"/>
          <p:nvPr/>
        </p:nvSpPr>
        <p:spPr>
          <a:xfrm>
            <a:off x="3444646" y="1321513"/>
            <a:ext cx="566778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57175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342900" algn="l"/>
              </a:tabLs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Главное назначение пособий – помочь сформировать прочные вычислительные навыки у учеников начальной школы.</a:t>
            </a:r>
          </a:p>
          <a:p>
            <a:pPr indent="-257175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342900" algn="l"/>
              </a:tabLs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Задания позволяют значительно увеличить скорость безошибочного устного счёта школьников, развивают концентрированное внимание и память детей.</a:t>
            </a:r>
          </a:p>
          <a:p>
            <a:pPr indent="-257175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342900" algn="l"/>
              </a:tabLs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Тетрадь может быть использована как учителем в школе, так и родителями при занятиях ребёнка дома.</a:t>
            </a:r>
          </a:p>
          <a:p>
            <a:pPr indent="-257175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342900" algn="l"/>
              </a:tabLs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Пособие можно применять как независимо, так и в соответствии с разработанными графиками для обучения по различным учебникам математики, соответствующим федеральному государственному образовательному стандарту начального общего образования (УМК «Школа России» и др.).</a:t>
            </a:r>
          </a:p>
        </p:txBody>
      </p:sp>
    </p:spTree>
    <p:extLst>
      <p:ext uri="{BB962C8B-B14F-4D97-AF65-F5344CB8AC3E}">
        <p14:creationId xmlns:p14="http://schemas.microsoft.com/office/powerpoint/2010/main" val="239321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3A974DA-AE5B-4C08-B443-84B9928240B0}"/>
              </a:ext>
            </a:extLst>
          </p:cNvPr>
          <p:cNvSpPr txBox="1"/>
          <p:nvPr/>
        </p:nvSpPr>
        <p:spPr>
          <a:xfrm>
            <a:off x="879078" y="545193"/>
            <a:ext cx="7748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на вебинар 18 февраля в 16.15 (МСК)!</a:t>
            </a:r>
            <a:endParaRPr lang="ru-RU" sz="2400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C13FFE-CBCF-4899-B369-B1D91E487A17}"/>
              </a:ext>
            </a:extLst>
          </p:cNvPr>
          <p:cNvSpPr txBox="1"/>
          <p:nvPr/>
        </p:nvSpPr>
        <p:spPr>
          <a:xfrm>
            <a:off x="496675" y="1006858"/>
            <a:ext cx="486246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kern="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наших пособий для начальной школы, учитель начальных классов, завуч по УВР частной школы «Аметист», </a:t>
            </a:r>
            <a:r>
              <a:rPr lang="ru-RU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Клементьева Ольга Павловна </a:t>
            </a:r>
            <a:r>
              <a:rPr lang="ru-RU" b="1" kern="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проведёт вебинар на площадке Издательского дома «Первое сентября».</a:t>
            </a:r>
          </a:p>
          <a:p>
            <a:pPr algn="just"/>
            <a:endParaRPr lang="ru-RU" b="1" kern="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kern="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вебинаре Клементьева О.П. поделится опытом использования учебных пособий в своей работе.</a:t>
            </a:r>
            <a:endParaRPr lang="en-US" b="1" kern="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kern="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kern="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Регистрируйтесь на вебинар на сайте: </a:t>
            </a:r>
          </a:p>
          <a:p>
            <a:pPr algn="just"/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https://video.1sept.ru/</a:t>
            </a:r>
            <a:endParaRPr lang="ru-RU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kern="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3B7D923-7809-4984-8331-ADB046F44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006858"/>
            <a:ext cx="2160240" cy="24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7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DEB995B-4B4B-46BD-B1AE-A598395E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55526"/>
            <a:ext cx="2963440" cy="166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667B6C5-E352-4629-B569-D463B9EABCDB}"/>
              </a:ext>
            </a:extLst>
          </p:cNvPr>
          <p:cNvSpPr txBox="1"/>
          <p:nvPr/>
        </p:nvSpPr>
        <p:spPr>
          <a:xfrm>
            <a:off x="251520" y="900464"/>
            <a:ext cx="5076056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lang="ru-RU" sz="1400" b="1" i="0" dirty="0">
                <a:solidFill>
                  <a:srgbClr val="0070C0"/>
                </a:solidFill>
                <a:effectLst/>
                <a:latin typeface="Geometria"/>
              </a:rPr>
              <a:t>02 февраля 2022 года </a:t>
            </a:r>
            <a:r>
              <a:rPr lang="ru-RU" sz="1400" b="1" i="0" dirty="0">
                <a:solidFill>
                  <a:srgbClr val="000000"/>
                </a:solidFill>
                <a:effectLst/>
                <a:latin typeface="Geometria"/>
              </a:rPr>
              <a:t>прошёл Методический вебинар</a:t>
            </a:r>
          </a:p>
          <a:p>
            <a:r>
              <a:rPr lang="ru-RU" sz="1400" b="1" i="0" dirty="0">
                <a:solidFill>
                  <a:srgbClr val="C00000"/>
                </a:solidFill>
                <a:effectLst/>
                <a:latin typeface="Geometria"/>
              </a:rPr>
              <a:t>«Подготовка учащихся начальной школы к различным мониторингам в рамках российских и международных исследований».</a:t>
            </a:r>
          </a:p>
          <a:p>
            <a:pPr marL="171450" algn="just">
              <a:buFont typeface="Wingdings" panose="05000000000000000000" pitchFamily="2" charset="2"/>
              <a:buChar char="ü"/>
            </a:pPr>
            <a:r>
              <a:rPr lang="ru-RU" sz="1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На вебинаре были  даны рекомендации по подготовке учащихся начальной школы к различным мониторингам в рамках российских и международных исследований, предложены современные материалы, разработанные и ориентированные на обновленные стандарты начального общего образования, практики национальных исследований (ВПР, НИКО) и методологию международных исследований качества подготовки обучающихся (TIMSS, PIRLS).</a:t>
            </a:r>
          </a:p>
          <a:p>
            <a:pPr marL="171450" algn="just">
              <a:buFont typeface="Wingdings" panose="05000000000000000000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же был сделан обзор пособий для начальной школы.</a:t>
            </a:r>
          </a:p>
          <a:p>
            <a:pPr marL="171450" algn="just"/>
            <a:endParaRPr lang="ru-RU" sz="9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вебинар</a:t>
            </a:r>
            <a:r>
              <a:rPr lang="ru-RU" sz="1200" b="1" dirty="0">
                <a:solidFill>
                  <a:srgbClr val="4D03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Миндюк Михаил Борисович,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издательства «Интеллект-Центр», кандидат педагогических наук.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Елена Васильевна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Председатель Ассоциации учителей начальных классов, учитель начальных классов ГБОУ Школа № 2101   г. Москвы, почетный работник образования города Москвы, победитель конкурса «Призвание – учитель», автор пособий для учащихся начальной школы.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4354A7E-FD95-40F6-810D-888E9D6358E6}"/>
              </a:ext>
            </a:extLst>
          </p:cNvPr>
          <p:cNvSpPr txBox="1"/>
          <p:nvPr/>
        </p:nvSpPr>
        <p:spPr>
          <a:xfrm>
            <a:off x="467544" y="483518"/>
            <a:ext cx="47033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Приглашаем посмотреть запись!</a:t>
            </a: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442AFB-31DF-41D6-9EEB-A9C2B36183A5}"/>
              </a:ext>
            </a:extLst>
          </p:cNvPr>
          <p:cNvSpPr txBox="1"/>
          <p:nvPr/>
        </p:nvSpPr>
        <p:spPr>
          <a:xfrm>
            <a:off x="5807248" y="2355726"/>
            <a:ext cx="2808312" cy="738664"/>
          </a:xfrm>
          <a:prstGeom prst="rect">
            <a:avLst/>
          </a:prstGeom>
          <a:noFill/>
          <a:ln>
            <a:solidFill>
              <a:srgbClr val="4D03D3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вебинара смотри  на сайте издательства: 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https://intellectcentre.ru/news/192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1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6DCDC314-58A2-4866-837F-55717858332E}"/>
              </a:ext>
            </a:extLst>
          </p:cNvPr>
          <p:cNvSpPr/>
          <p:nvPr/>
        </p:nvSpPr>
        <p:spPr>
          <a:xfrm>
            <a:off x="3708327" y="499052"/>
            <a:ext cx="53904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ПРЕДЛОЖЕНИЕ ДЛЯ НАЧАЛЬНОЙ ШКОЛЫ!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приобрести </a:t>
            </a:r>
            <a:r>
              <a:rPr lang="ru-RU" b="1" dirty="0">
                <a:solidFill>
                  <a:srgbClr val="4D03D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ознакомительный комплект п</a:t>
            </a:r>
            <a:r>
              <a:rPr lang="ru-RU" sz="1600" b="1" dirty="0">
                <a:solidFill>
                  <a:srgbClr val="4D03D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особий для начальной школы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состоит из </a:t>
            </a:r>
            <a:r>
              <a:rPr lang="ru-RU" sz="2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актуальных пособий!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комплекта: 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2 900  руб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(без учёта доставки)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направляйте по почте: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intellect@izentr.ru</a:t>
            </a:r>
          </a:p>
          <a:p>
            <a:pPr algn="just"/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50BBA60-3AE2-4D04-BE5D-CDD52B941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483518"/>
            <a:ext cx="1863365" cy="42484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B8F0155-4927-487B-B30E-B5F818C55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860" y="483518"/>
            <a:ext cx="180946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E81C9FB-22F4-4D80-A8B4-95040FA53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43558"/>
            <a:ext cx="7447175" cy="3944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7D98142-A902-46EC-BCA1-9F5F1C31BE8A}"/>
              </a:ext>
            </a:extLst>
          </p:cNvPr>
          <p:cNvSpPr txBox="1"/>
          <p:nvPr/>
        </p:nvSpPr>
        <p:spPr>
          <a:xfrm>
            <a:off x="2623067" y="463899"/>
            <a:ext cx="6008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издательства: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intellectcentre.ru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B7C9CA78-3E75-4F67-8C56-C160934BF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2" y="648526"/>
            <a:ext cx="889619" cy="59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57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D27849C-3D8C-4B36-849B-F62D0F740E57}"/>
              </a:ext>
            </a:extLst>
          </p:cNvPr>
          <p:cNvSpPr txBox="1"/>
          <p:nvPr/>
        </p:nvSpPr>
        <p:spPr>
          <a:xfrm>
            <a:off x="952762" y="411510"/>
            <a:ext cx="6499448" cy="1177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Электронные книги Издательства «Интеллект-Центр» можно купить в интернет-магазине электронных изданий «Электронный универс» </a:t>
            </a:r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(e-Univers.ru)</a:t>
            </a:r>
            <a:endParaRPr lang="ru-RU" sz="2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ru-RU" sz="1350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C4D86E0-4173-4CFC-B8F2-BD6CACD86F6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5" y="952377"/>
            <a:ext cx="1257300" cy="10244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8CBB628-5682-47B7-B86C-D16EE4265BD7}"/>
              </a:ext>
            </a:extLst>
          </p:cNvPr>
          <p:cNvSpPr txBox="1"/>
          <p:nvPr/>
        </p:nvSpPr>
        <p:spPr>
          <a:xfrm>
            <a:off x="1907299" y="1443588"/>
            <a:ext cx="457089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350" dirty="0">
                <a:solidFill>
                  <a:srgbClr val="005BD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https://e-univers.ru/info/publishers/izdatelstvo_intellekt_tsentr/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A5A88D1-F995-46D7-8D0E-4F5AC77F4F1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879" y="699542"/>
            <a:ext cx="1208853" cy="11772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349A18-6DD3-4CCE-A171-2D6CD846ED33}"/>
              </a:ext>
            </a:extLst>
          </p:cNvPr>
          <p:cNvSpPr txBox="1"/>
          <p:nvPr/>
        </p:nvSpPr>
        <p:spPr>
          <a:xfrm>
            <a:off x="502421" y="2046456"/>
            <a:ext cx="68058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В наше время, когда и учителя, и ученики чаще смотрят на экран, чем на запечатанный бумажный лист, все большую роль играют электронные издания. </a:t>
            </a:r>
          </a:p>
          <a:p>
            <a:pPr algn="just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</a:t>
            </a:r>
            <a:r>
              <a:rPr lang="ru-RU" sz="1350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Их преимущества очевидны</a:t>
            </a: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257168" indent="-257168" algn="just" defTabSz="685800"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Легко купить, не выходя из дома.</a:t>
            </a:r>
          </a:p>
          <a:p>
            <a:pPr marL="257168" indent="-257168" algn="just" defTabSz="685800"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Электронные издания снабжены навигационным меню. </a:t>
            </a:r>
          </a:p>
          <a:p>
            <a:pPr marL="257168" indent="-257168" algn="just" defTabSz="685800"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занимают места в квартире и сумке.</a:t>
            </a:r>
          </a:p>
          <a:p>
            <a:pPr marL="257168" indent="-257168" algn="just" defTabSz="685800"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Можно читать на различных устройствах.</a:t>
            </a:r>
          </a:p>
          <a:p>
            <a:pPr marL="257168" indent="-257168" algn="just" defTabSz="685800"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 них легко перенести тот или иной фрагмент в рабочий материал.</a:t>
            </a:r>
          </a:p>
          <a:p>
            <a:pPr marL="257168" indent="-257168" algn="just" defTabSz="685800"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Текст легко увеличить и приспособить к самому требовательному зрению.</a:t>
            </a:r>
          </a:p>
          <a:p>
            <a:pPr marL="257168" indent="-257168" algn="just" defTabSz="685800"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Электронные книги, как правило, существенно дешевле своих</a:t>
            </a:r>
          </a:p>
          <a:p>
            <a:pPr algn="just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бумажных аналогов и т.д. и т.п.</a:t>
            </a:r>
          </a:p>
          <a:p>
            <a:pPr algn="just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821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FB5517C-4071-44C8-B4DE-34837AAD1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19" y="2258561"/>
            <a:ext cx="1780961" cy="10705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E9732D2-21C3-4CF6-8446-BAB9FC407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6" y="3061091"/>
            <a:ext cx="1875421" cy="1255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C823B7F-3666-42DE-BF15-E2258DDFCA05}"/>
              </a:ext>
            </a:extLst>
          </p:cNvPr>
          <p:cNvSpPr txBox="1"/>
          <p:nvPr/>
        </p:nvSpPr>
        <p:spPr>
          <a:xfrm>
            <a:off x="222187" y="441073"/>
            <a:ext cx="8699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5"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Организационно-методическая деятельность  Издательства «Интеллект-Центр»</a:t>
            </a:r>
            <a:endParaRPr lang="ru-RU" sz="1600" kern="0" dirty="0">
              <a:solidFill>
                <a:sysClr val="windowText" lastClr="000000"/>
              </a:solidFill>
              <a:latin typeface="Corbel" panose="020B0503020204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DDE33E9-E5A2-4413-A2E4-F9E9475F5927}"/>
              </a:ext>
            </a:extLst>
          </p:cNvPr>
          <p:cNvSpPr txBox="1"/>
          <p:nvPr/>
        </p:nvSpPr>
        <p:spPr>
          <a:xfrm>
            <a:off x="3704401" y="876002"/>
            <a:ext cx="5217412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189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100" kern="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проведение всероссийских научно-практических конференций, предметных мастер-классов, методических семинаров (вебинаров).  З</a:t>
            </a:r>
            <a:r>
              <a:rPr lang="ru-RU" sz="1100" i="1" kern="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аписи мероприятий опубликованы на сайте издательства: </a:t>
            </a:r>
            <a:r>
              <a:rPr lang="en-US" sz="1100" b="1" kern="600" dirty="0">
                <a:solidFill>
                  <a:srgbClr val="1C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www.intellectcentre.ru</a:t>
            </a:r>
            <a:endParaRPr lang="ru-RU" sz="1100" b="1" kern="600" dirty="0">
              <a:solidFill>
                <a:srgbClr val="1C17F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189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100" kern="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проекте «Обучающая платформа «Интерактивные рабочие тетради» совместно с «Современные технологии в образовании и культуре». </a:t>
            </a:r>
          </a:p>
          <a:p>
            <a:pPr algn="just" defTabSz="457189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100" kern="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издательстве открыт Учебный отдел. В этом учебном году планируется проведение конференций по учебным предметам математика, русский язык, обществознание, английский язык и начальная школа, а также  курсов повышения квалификации для учителей и методистов.</a:t>
            </a:r>
          </a:p>
          <a:p>
            <a:pPr algn="just" defTabSz="457189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100" kern="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образовательными организациями (ЧОУ «Аметист», Финансовый университет при Правительстве России,  МГПУ, МПГУ и др.).</a:t>
            </a:r>
          </a:p>
          <a:p>
            <a:pPr algn="just" defTabSz="457189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100" kern="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Координация методической деятельности с другими организациями (Форум Педагоги России, ЕАОКО, МЦНМО, региональные ИРО и ИПК, ИД Первое сентября).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E3598DE-1C96-40F9-8A94-C8F2E1D21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219" y="3570068"/>
            <a:ext cx="1831250" cy="12868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F2239D6-0996-4A0C-8035-4AADCEA26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421" y="779627"/>
            <a:ext cx="1875421" cy="13274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9389905-5482-4FCA-83B9-3B6396E88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966" y="1368775"/>
            <a:ext cx="1881241" cy="131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1584DC-41F7-470A-81F3-706D599FD56D}"/>
              </a:ext>
            </a:extLst>
          </p:cNvPr>
          <p:cNvSpPr txBox="1"/>
          <p:nvPr/>
        </p:nvSpPr>
        <p:spPr>
          <a:xfrm>
            <a:off x="755576" y="532156"/>
            <a:ext cx="75158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Присоединяйтесь!</a:t>
            </a:r>
            <a:endParaRPr lang="en-US" sz="15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Дистанционные курсы повышения квалификации</a:t>
            </a:r>
            <a:r>
              <a:rPr lang="en-US" sz="15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15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учителей-предметников.</a:t>
            </a:r>
            <a:endParaRPr lang="ru-RU" sz="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A5EB3D-4C77-4F31-82B6-812577736489}"/>
              </a:ext>
            </a:extLst>
          </p:cNvPr>
          <p:cNvSpPr txBox="1"/>
          <p:nvPr/>
        </p:nvSpPr>
        <p:spPr>
          <a:xfrm>
            <a:off x="215392" y="1109524"/>
            <a:ext cx="878497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Рады сообщить вам, что с </a:t>
            </a:r>
            <a:r>
              <a:rPr lang="ru-RU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августа 2021 года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Издательстве создано новое структурное подразделение </a:t>
            </a:r>
            <a:r>
              <a:rPr lang="ru-RU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«Учебный отдел»,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займётся организацией конференций, курсов повышения квалификации, вебинаров, семинаров, практикумов, мастер-классов и т.д.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D1D0170-3223-43BF-A853-F9E62B02054D}"/>
              </a:ext>
            </a:extLst>
          </p:cNvPr>
          <p:cNvSpPr txBox="1"/>
          <p:nvPr/>
        </p:nvSpPr>
        <p:spPr>
          <a:xfrm>
            <a:off x="164936" y="1765060"/>
            <a:ext cx="865553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Обращаем ваше внимание, что в этом учебном году Издательство открыло новое направление деятельности – </a:t>
            </a:r>
            <a:r>
              <a:rPr lang="ru-RU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онлайн-курсы повышения квалификации.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 получили лицензию на образовательную деятельность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(лицензия № 0411759 от 27.10.2021 года) </a:t>
            </a:r>
            <a:endParaRPr lang="en-US" sz="13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курсы рассчитаны на повышение квалификации учителей-предметников и пройдут в ускоренном режиме – </a:t>
            </a:r>
            <a:r>
              <a:rPr lang="ru-RU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часов за месяц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обучение можно в любое удобное для вас время! По окончании курсов выдаётся удостоверение о повышении квалификации установленного образца (высылаем по почте России).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="" xmlns:a16="http://schemas.microsoft.com/office/drawing/2014/main" id="{F190853F-5720-426B-8996-C769A0650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71661"/>
            <a:ext cx="2448272" cy="13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6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1A2799C-2570-40D6-B161-351BBF2A2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5" y="3121028"/>
            <a:ext cx="2377811" cy="168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19407C7-ED24-45A8-9AAE-0E11684C3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17" y="411511"/>
            <a:ext cx="1080709" cy="8105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89A970-E4DB-474F-A762-ACA1C2FAF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3293848"/>
            <a:ext cx="2651439" cy="1201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B8BBA4-EF2F-43C5-97EE-25E3848C9F14}"/>
              </a:ext>
            </a:extLst>
          </p:cNvPr>
          <p:cNvSpPr txBox="1"/>
          <p:nvPr/>
        </p:nvSpPr>
        <p:spPr>
          <a:xfrm>
            <a:off x="1331640" y="398740"/>
            <a:ext cx="7456601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Курсы повышения квалификации! Для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учителей! 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(лицензия № 0411759 от 27.10.2021 года)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75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42AF32-AA96-44DD-B603-54109C37E626}"/>
              </a:ext>
            </a:extLst>
          </p:cNvPr>
          <p:cNvSpPr txBox="1"/>
          <p:nvPr/>
        </p:nvSpPr>
        <p:spPr>
          <a:xfrm>
            <a:off x="421850" y="1083340"/>
            <a:ext cx="8533614" cy="2136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Форма обучения: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заочная (дистанционная).</a:t>
            </a:r>
          </a:p>
          <a:p>
            <a:pPr algn="just">
              <a:spcBef>
                <a:spcPts val="450"/>
              </a:spcBef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Расписание занятий: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любое удобное для вас время! Высылается видеозапись занятий.</a:t>
            </a:r>
          </a:p>
          <a:p>
            <a:pPr algn="just">
              <a:spcBef>
                <a:spcPts val="450"/>
              </a:spcBef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Документ по окончании обучения: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удостоверение о повышении квалификации установленного образца.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Стоимость обучения в 2022 году: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3 000 рублей  (36 часов).</a:t>
            </a:r>
          </a:p>
          <a:p>
            <a:pPr algn="just">
              <a:spcBef>
                <a:spcPts val="450"/>
              </a:spcBef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Подробнее о курсах можно узнать на сайте издательства: 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www.intellectcentre.ru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Записаться на курсы можно по почте: 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intellect@izentr.ru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34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289551FC-BBF6-4CE3-ACC1-41F38DD78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01" y="497190"/>
            <a:ext cx="3690995" cy="207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7172B1A7-7E13-4CDF-B86C-B7CA664EB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382468"/>
            <a:ext cx="5400600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Geometria"/>
              </a:rPr>
              <a:t>Приглашаем вас пройти обучение по программе дополнительного профессионального образования (повышения квалификации)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eometria"/>
              </a:rPr>
              <a:t>«Основные подходы к организации и проведению уроков диагностики и контроля знаний обучающихся по английскому языку в начальной и основной школе».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Автор: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85294"/>
                </a:solidFill>
                <a:effectLst/>
                <a:latin typeface="Geometria"/>
              </a:rPr>
              <a:t>Смирнов Юрий Алексеевич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,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специалист отдела разработки измерительных материалов оценки качества образования Московского центра качества образования, автор учебников и учебных пособий по английскому языку.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Онлайн-обучение: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Geometria"/>
              </a:rPr>
              <a:t>Обучаетесь дистанционно в удобное для вас время!  Круглогодично! Вам высылается видеозапись и материалы занятий.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Количество часов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 36 часов</a:t>
            </a:r>
            <a:endParaRPr kumimoji="0" lang="en-US" altLang="ru-RU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eometri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Цель курса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совершенствование профессиональных компетенций обучающихся в области организации и проведения уроков диагностики и контроля знаний по английскому языку в начальной и основной школе.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Записаться на программу можно по почте: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intellect@izentr.ru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268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="" xmlns:a16="http://schemas.microsoft.com/office/drawing/2014/main" id="{864BFDDA-B23D-4C32-90F7-B2DED354A523}"/>
              </a:ext>
            </a:extLst>
          </p:cNvPr>
          <p:cNvSpPr/>
          <p:nvPr/>
        </p:nvSpPr>
        <p:spPr>
          <a:xfrm rot="5400000">
            <a:off x="4833868" y="-249891"/>
            <a:ext cx="3116939" cy="4690424"/>
          </a:xfrm>
          <a:prstGeom prst="wedgeRoundRectCallout">
            <a:avLst>
              <a:gd name="adj1" fmla="val -20037"/>
              <a:gd name="adj2" fmla="val 68160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1E3374D-F282-49B3-B973-892F1E8A1AB5}"/>
              </a:ext>
            </a:extLst>
          </p:cNvPr>
          <p:cNvSpPr/>
          <p:nvPr/>
        </p:nvSpPr>
        <p:spPr>
          <a:xfrm>
            <a:off x="4605870" y="654756"/>
            <a:ext cx="3960440" cy="433982"/>
          </a:xfrm>
          <a:prstGeom prst="rect">
            <a:avLst/>
          </a:prstGeom>
          <a:solidFill>
            <a:srgbClr val="FFD68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Сборники составлены с учётом демоверсий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ЕГЭ-2022, опубликованных на сайте ФИПИ.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B7E0766-0997-4B74-B170-B0A0B0319FC5}"/>
              </a:ext>
            </a:extLst>
          </p:cNvPr>
          <p:cNvSpPr/>
          <p:nvPr/>
        </p:nvSpPr>
        <p:spPr>
          <a:xfrm>
            <a:off x="4645292" y="1175526"/>
            <a:ext cx="3960441" cy="468367"/>
          </a:xfrm>
          <a:prstGeom prst="rect">
            <a:avLst/>
          </a:prstGeom>
          <a:solidFill>
            <a:srgbClr val="FFD78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Авторами являются – сотрудники РАО и ФИПИ, специалисты МЦНМО и учителя - эксперты комиссий ЕГЭ и ОГЭ.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D5A6A4A-C2D9-4C9C-A91B-E2D878ABE8E8}"/>
              </a:ext>
            </a:extLst>
          </p:cNvPr>
          <p:cNvSpPr/>
          <p:nvPr/>
        </p:nvSpPr>
        <p:spPr>
          <a:xfrm>
            <a:off x="4644007" y="1765989"/>
            <a:ext cx="3960441" cy="623237"/>
          </a:xfrm>
          <a:prstGeom prst="rect">
            <a:avLst/>
          </a:prstGeom>
          <a:solidFill>
            <a:srgbClr val="FFD78B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предметный сборник включает банк заданий, новые примерные варианты в формате ЕГЭ-2022, ответы и критерии оценивания заданий.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2D7E48D-2B3C-4061-BE29-97C5FE102A28}"/>
              </a:ext>
            </a:extLst>
          </p:cNvPr>
          <p:cNvSpPr/>
          <p:nvPr/>
        </p:nvSpPr>
        <p:spPr>
          <a:xfrm>
            <a:off x="4654154" y="2476638"/>
            <a:ext cx="3960441" cy="447575"/>
          </a:xfrm>
          <a:prstGeom prst="rect">
            <a:avLst/>
          </a:prstGeom>
          <a:solidFill>
            <a:srgbClr val="FFD68A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Сборники обеспечивают эффективный тренинг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формате предстоящего экзамена.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A2D682F-FAD5-4F05-B3F5-D2E8A3D432AB}"/>
              </a:ext>
            </a:extLst>
          </p:cNvPr>
          <p:cNvSpPr/>
          <p:nvPr/>
        </p:nvSpPr>
        <p:spPr>
          <a:xfrm>
            <a:off x="4697109" y="3008384"/>
            <a:ext cx="3874530" cy="447575"/>
          </a:xfrm>
          <a:prstGeom prst="rect">
            <a:avLst/>
          </a:prstGeom>
          <a:solidFill>
            <a:srgbClr val="FFD68A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пособия универсальны – подходят для групповой и индивидуальной работы.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3AD7E5EF-7028-407A-8468-D173256CA37F}"/>
              </a:ext>
            </a:extLst>
          </p:cNvPr>
          <p:cNvSpPr/>
          <p:nvPr/>
        </p:nvSpPr>
        <p:spPr>
          <a:xfrm>
            <a:off x="4134050" y="715961"/>
            <a:ext cx="437950" cy="43175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50" dirty="0"/>
              <a:t>1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BC93BE7F-95C0-41B3-977E-DDA39B9C3DDA}"/>
              </a:ext>
            </a:extLst>
          </p:cNvPr>
          <p:cNvSpPr/>
          <p:nvPr/>
        </p:nvSpPr>
        <p:spPr>
          <a:xfrm>
            <a:off x="4101577" y="1278276"/>
            <a:ext cx="471820" cy="46836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50" dirty="0"/>
              <a:t>2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C8F1A7C4-3940-443C-AB88-A9412D724E07}"/>
              </a:ext>
            </a:extLst>
          </p:cNvPr>
          <p:cNvSpPr/>
          <p:nvPr/>
        </p:nvSpPr>
        <p:spPr>
          <a:xfrm>
            <a:off x="4134050" y="1884637"/>
            <a:ext cx="471820" cy="42669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50" dirty="0"/>
              <a:t>3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1D77542B-1F9B-4F94-A5FA-86A5CBF14618}"/>
              </a:ext>
            </a:extLst>
          </p:cNvPr>
          <p:cNvSpPr/>
          <p:nvPr/>
        </p:nvSpPr>
        <p:spPr>
          <a:xfrm>
            <a:off x="4134050" y="2533149"/>
            <a:ext cx="471820" cy="40384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50" dirty="0"/>
              <a:t>4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0B57AF7B-BCC5-430E-A1C0-2DA63D8351ED}"/>
              </a:ext>
            </a:extLst>
          </p:cNvPr>
          <p:cNvSpPr/>
          <p:nvPr/>
        </p:nvSpPr>
        <p:spPr>
          <a:xfrm>
            <a:off x="4176928" y="3062816"/>
            <a:ext cx="442088" cy="3931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50" dirty="0"/>
              <a:t>5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3402119-39FB-451B-B15C-9E1C85972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602" y="931903"/>
            <a:ext cx="1589684" cy="2326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EB5269-F7FA-46E2-927E-EA2C18602C08}"/>
              </a:ext>
            </a:extLst>
          </p:cNvPr>
          <p:cNvSpPr txBox="1"/>
          <p:nvPr/>
        </p:nvSpPr>
        <p:spPr>
          <a:xfrm>
            <a:off x="141456" y="418997"/>
            <a:ext cx="4042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4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подготовки</a:t>
            </a:r>
          </a:p>
          <a:p>
            <a:pPr algn="ctr" defTabSz="685800">
              <a:defRPr/>
            </a:pPr>
            <a:r>
              <a:rPr lang="ru-RU" sz="14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учащихся к ЕГЭ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05B1500-56CD-4B50-8F69-ABE1B4860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51" y="3363838"/>
            <a:ext cx="3512111" cy="135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7172B1A7-7E13-4CDF-B86C-B7CA664EB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4" y="699542"/>
            <a:ext cx="5555857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eometria"/>
              </a:rPr>
              <a:t>Приглашаем вас пройти обучение по программе дополнительного профессионального образования (повышения квалификации)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eometria"/>
              </a:rPr>
              <a:t>«Подготовка к ЕГЭ по английскому языку. Методические рекомендации, особенности подготовки, оценивание заданий и практика».</a:t>
            </a:r>
            <a:endParaRPr kumimoji="0" lang="en-US" altLang="ru-RU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Geometri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Автор: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85294"/>
                </a:solidFill>
                <a:effectLst/>
                <a:latin typeface="Geometria"/>
              </a:rPr>
              <a:t>Веселова Юлия Сергеевна, </a:t>
            </a:r>
            <a:r>
              <a:rPr kumimoji="0" lang="ru-RU" altLang="ru-RU" sz="1300" i="0" u="none" strike="noStrike" cap="none" normalizeH="0" baseline="0" dirty="0">
                <a:ln>
                  <a:noFill/>
                </a:ln>
                <a:effectLst/>
                <a:latin typeface="Geometria"/>
              </a:rPr>
              <a:t>консультант и эксперт по вопросам подготовки к ЕГЭ и ОГЭ.</a:t>
            </a:r>
            <a:endParaRPr kumimoji="0" lang="en-US" altLang="ru-RU" sz="1300" i="0" u="none" strike="noStrike" cap="none" normalizeH="0" baseline="0" dirty="0">
              <a:ln>
                <a:noFill/>
              </a:ln>
              <a:effectLst/>
              <a:latin typeface="Geometri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Онлайн-обучение: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Обучаетесь дистанционно в удобное для вас время!  Круглогодично! Вам высылается видеозапись и материалы занятий.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Количество часов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 36 часов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Цель курса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обучение учителей и репетиторов новым подходам и методикам при подготовке обучающихся к ЕГЭ по английскому языку, оцениванию заданий c развернутым ответом, практика оценивания и работы над ошибками. От знаний к результату.</a:t>
            </a:r>
            <a:endParaRPr kumimoji="0" lang="en-US" altLang="ru-RU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eometri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ru-RU" sz="1300" dirty="0">
              <a:solidFill>
                <a:srgbClr val="000000"/>
              </a:solidFill>
              <a:latin typeface="Geometri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Записаться на программу можно по почте: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intellect@izentr.ru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7BD0AD9-85A0-41AA-86FD-613E76115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843558"/>
            <a:ext cx="3528081" cy="198454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518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7172B1A7-7E13-4CDF-B86C-B7CA664EB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454476"/>
            <a:ext cx="5364088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Приглашаем вас пройти обучение по программе дополнительного профессионального образования (повышения квалификации)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eometria"/>
              </a:rPr>
              <a:t>«Подготовка к ЕГЭ, ОГЭ по обществознанию.  Методические рекомендации, особенности подготовки, оценивание заданий и практика».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Автор: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85294"/>
                </a:solidFill>
                <a:effectLst/>
                <a:latin typeface="Geometria"/>
              </a:rPr>
              <a:t>Половникова Анастасия Владимировна,</a:t>
            </a:r>
            <a:r>
              <a:rPr kumimoji="0" lang="ru-RU" altLang="ru-RU" sz="1300" i="0" u="none" strike="noStrike" cap="none" normalizeH="0" baseline="0" dirty="0">
                <a:ln>
                  <a:noFill/>
                </a:ln>
                <a:effectLst/>
                <a:latin typeface="Geometria"/>
              </a:rPr>
              <a:t> профессор кафедры методики преподавания истории, обществознания и права ГАОУ ВО «Московский городской педагогический университет», почетный работник сферы образования Российской Федерации, ведущий эксперт ЕГЭ по обществознанию.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Онлайн-обучение: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Обучаетесь дистанционно в удобное для вас время!  Круглогодично! Вам высылается видеозапись и материалы занятий.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Количество часов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 36 часов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Цель курса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обучение учителей и репетиторов новым подходам и методикам при подготовке обучающихся к ЕГЭ и ОГЭ по обществознанию.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Записаться на программу можно по почте: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intellect@izentr.ru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C7AC62C6-AFE7-44F6-B542-AD27C1DE7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575196"/>
            <a:ext cx="3805457" cy="214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0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7172B1A7-7E13-4CDF-B86C-B7CA664EB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122"/>
            <a:ext cx="5292080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Приглашаем вас пройти обучение по программе дополнительного профессионального образования (повышения квалификации)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eometria"/>
              </a:rPr>
              <a:t>«Подготовка к ЕГЭ и ОГЭ по русскому языку.  Методические рекомендации, особенности подготовки, оценивание заданий и практика».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Автор: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85294"/>
                </a:solidFill>
                <a:effectLst/>
                <a:latin typeface="Geometria"/>
              </a:rPr>
              <a:t>Драбкина Светлана Владимировна,</a:t>
            </a:r>
            <a:r>
              <a:rPr kumimoji="0" lang="ru-RU" altLang="ru-RU" sz="1300" i="0" u="none" strike="noStrike" cap="none" normalizeH="0" baseline="0" dirty="0">
                <a:ln>
                  <a:noFill/>
                </a:ln>
                <a:effectLst/>
                <a:latin typeface="Geometria"/>
              </a:rPr>
              <a:t> консультант и эксперт по вопросам подготовки к ЕГЭ и ОГЭ.</a:t>
            </a:r>
            <a:endParaRPr kumimoji="0" lang="en-US" altLang="ru-RU" sz="1300" i="0" u="none" strike="noStrike" cap="none" normalizeH="0" baseline="0" dirty="0">
              <a:ln>
                <a:noFill/>
              </a:ln>
              <a:effectLst/>
              <a:latin typeface="Geometri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Онлайн-обучение: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Обучаетесь дистанционно в удобное для вас время!  Круглогодично! Вам высылается видеозапись и материалы занятий.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Количество часов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 36 часов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Цель курса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обучение учителей и репетиторов новым подходам и методикам при подготовке обучающихся к ЕГЭ и ОГЭ по русскому языку, оцениванию заданий c развернутым ответом, практика оценивания и работы над ошибками. От знаний к результату - практическая работа по орфографии и пунктуации с учащимися 5-11 классов.</a:t>
            </a:r>
            <a:endParaRPr kumimoji="0" lang="en-US" altLang="ru-RU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eometri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Записаться на программу можно по почте: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intellect@izentr.ru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709B610-90F6-4F2C-9B44-83976CEE7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967" y="771550"/>
            <a:ext cx="384042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7172B1A7-7E13-4CDF-B86C-B7CA664EB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478001"/>
            <a:ext cx="5832648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Приглашаем вас пройти обучение по программе дополнительного профессионального образования (повышения квалификации)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eometria"/>
              </a:rPr>
              <a:t>«Особенности подготовки к ГИА по математике в условиях реализации ФГОС ООО и ФГОС СОО».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Автор: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85294"/>
                </a:solidFill>
                <a:effectLst/>
                <a:latin typeface="Geometria"/>
              </a:rPr>
              <a:t>Казарихина Т.Н., </a:t>
            </a:r>
            <a:r>
              <a:rPr kumimoji="0" lang="ru-RU" altLang="ru-RU" sz="1300" i="0" u="none" strike="noStrike" cap="none" normalizeH="0" baseline="0" dirty="0">
                <a:ln>
                  <a:noFill/>
                </a:ln>
                <a:effectLst/>
                <a:latin typeface="Geometria"/>
              </a:rPr>
              <a:t>к. пед. н., учитель математики и информатики, зам. директора по НМР, доцент кафедры теоретической информатики и дискретной математики, МПГУ, консультант и эксперт по вопросам подготовки к ЕГЭ по математике, рецензент пособий Издательства “Интеллект-Центр”.</a:t>
            </a:r>
            <a:endParaRPr kumimoji="0" lang="en-US" altLang="ru-RU" sz="1300" i="0" u="none" strike="noStrike" cap="none" normalizeH="0" baseline="0" dirty="0">
              <a:ln>
                <a:noFill/>
              </a:ln>
              <a:effectLst/>
              <a:latin typeface="Geometri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Онлайн-обучение: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Обучаетесь дистанционно в удобное для вас время!  Круглогодично! Вам высылается видеозапись и материалы занятий.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Количество часов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 36 часов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Цель курса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курс дает совершенствование профессиональных компетенций учителей математики общеобразовательных и профильных (математических) классов в области преподавания избранных вопросов математики в рамках реализации ФГОС и подготовки к итоговой аттестации школьников (ОГЭ и ЕГЭ).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Записаться на программу можно по почте: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intellect@izentr.ru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22FE856F-E50A-4958-AA74-4A14D1D3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30" y="555526"/>
            <a:ext cx="332837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7172B1A7-7E13-4CDF-B86C-B7CA664EB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8427"/>
            <a:ext cx="5652120" cy="450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Приглашаем вас пройти обучение по программе дополнительного профессионального образования (повышения квалификации)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eometria"/>
              </a:rPr>
              <a:t>«Всероссийские проверочные работы - как инструмент </a:t>
            </a:r>
            <a:r>
              <a:rPr kumimoji="0" lang="ru-RU" altLang="ru-RU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Geometria"/>
              </a:rPr>
              <a:t>критериального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eometria"/>
              </a:rPr>
              <a:t> оценивания образовательных результатов обучающихся».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Автор: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85294"/>
                </a:solidFill>
                <a:effectLst/>
                <a:latin typeface="Geometria"/>
              </a:rPr>
              <a:t>Волкова Елена Васильевна, </a:t>
            </a:r>
            <a:r>
              <a:rPr kumimoji="0" lang="ru-RU" altLang="ru-RU" sz="13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eometria"/>
              </a:rPr>
              <a:t>Председатель Ассоциации учителей начальных классов, учитель начальных классов ГБОУ Школа № 2101   г. Москвы, почетный работник образования города Москвы, победитель конкурса «Призвание – учитель», автор пособий для учащихся начальной школы.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Онлайн-обучение: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Обучаетесь дистанционно в удобное для вас время!  Круглогодично! Вам высылается видеозапись и материалы занятий.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Количество часов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 36 часов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Цель курса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Совершенствование профессиональных компетенций учителей начальных классов области подготовки, проведения и оценивания ответов обучающихся Всероссийских проверочных работ (ВПР).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Записаться на программу можно по почте: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intellect@izentr.ru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E579251-63C2-4097-8EBA-87DA5978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537015"/>
            <a:ext cx="3096344" cy="28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7172B1A7-7E13-4CDF-B86C-B7CA664EB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8428"/>
            <a:ext cx="5724128" cy="450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Приглашаем вас пройти обучение по программе дополнительного профессионального образования (повышения квалификации)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eometria"/>
              </a:rPr>
              <a:t>«Особенности подготовки учащихся к ВПР и ГИА по русскому языку в условиях реализации ФГОС».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Автор: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lang="ru-RU" altLang="ru-RU" sz="1300" b="1" dirty="0">
                <a:solidFill>
                  <a:srgbClr val="085294"/>
                </a:solidFill>
                <a:latin typeface="Geometria"/>
              </a:rPr>
              <a:t>Дергилёва Жана Ивановна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85294"/>
                </a:solidFill>
                <a:effectLst/>
                <a:latin typeface="Geometria"/>
              </a:rPr>
              <a:t>, </a:t>
            </a:r>
            <a:r>
              <a:rPr kumimoji="0" lang="ru-RU" altLang="ru-RU" sz="13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eometria"/>
              </a:rPr>
              <a:t>кандидат филологических наук, учитель русского языка и литературы ГБОУ Школа № 1409 г. Москва, методист, эксперт всероссийских и международных конкурсов, автор учебных пособий по русскому языку издательства «Интеллект-Центр».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300" b="1" dirty="0">
              <a:solidFill>
                <a:schemeClr val="tx2">
                  <a:lumMod val="75000"/>
                </a:schemeClr>
              </a:solidFill>
              <a:latin typeface="Geometri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Онлайн-обучение: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Обучаетесь дистанционно в удобное для вас время!  Круглогодично! Вам высылается видеозапись и материалы занятий.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Количество часов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 36 часов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Цель курса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: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  обучение учителей и репетиторов новым подходам и методикам при подготовке обучающихся к ВПР и ГИА по русскому языку, методические рекомендации, практика оценивания заданий и работы над ошибками. </a:t>
            </a:r>
            <a:endParaRPr kumimoji="0" lang="ru-RU" altLang="ru-RU" sz="13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eometri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metria"/>
              </a:rPr>
              <a:t>Записаться на программу можно по почте: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Geometria"/>
              </a:rPr>
              <a:t>intellect@izentr.ru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C9A0FFA-27F2-4F1E-A9CB-688E0DCE8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762569"/>
            <a:ext cx="3344335" cy="188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5EDE7D0-C846-4FF5-8F52-79E1F149AFCE}"/>
              </a:ext>
            </a:extLst>
          </p:cNvPr>
          <p:cNvSpPr txBox="1"/>
          <p:nvPr/>
        </p:nvSpPr>
        <p:spPr>
          <a:xfrm>
            <a:off x="179512" y="555526"/>
            <a:ext cx="59766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деятельность, включающая и конференции, и авторские вебинары, и мастер-классы, и курсы повышения квалификации, и выступления авторов и сотрудников Издательства на различных образовательных и книжных площадках - это безусловно тоже определенная миссия Издательства в последние годы.</a:t>
            </a:r>
          </a:p>
          <a:p>
            <a:pPr indent="457200" algn="just"/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всегда рады вашим звонкам и  письмам, пожеланиям и словам благодарности, и конечно  вашим замечаниям по возможным опечаткам и ошибкам, которые вы находите. Мы их  всегда пересылаем нашим авторам, верстальщикам  и обязательно устраняем в последующих тиражах. </a:t>
            </a:r>
          </a:p>
          <a:p>
            <a:pPr indent="457200" algn="just"/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работаем для учителей, учащихся, родителей и всегда готовы к конструктивному диалогу и взаимодействию со всеми участниками образовательного процесса.</a:t>
            </a:r>
          </a:p>
          <a:p>
            <a:pPr indent="457200" algn="just"/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конечно большое спасибо ИД «Первое сентября» за многолетнее сотрудничество и возможность выступления моего и наших авторов на своем образовательном ресурсе.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2B760DC-732B-44AB-A700-3F1DB6D0A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878" y="555526"/>
            <a:ext cx="2092822" cy="13952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7DA765-5AE9-4164-9891-2628690E9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1374726"/>
            <a:ext cx="2092822" cy="15696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17F0029-3BB6-4FC6-83A2-F2D77D74E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878" y="2368327"/>
            <a:ext cx="2121248" cy="13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45" y="1119949"/>
            <a:ext cx="4429545" cy="285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9542"/>
            <a:ext cx="1337771" cy="89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450253"/>
            <a:ext cx="4752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000" b="1" dirty="0">
                <a:solidFill>
                  <a:srgbClr val="0000FF"/>
                </a:solidFill>
              </a:rPr>
              <a:t>    </a:t>
            </a:r>
            <a:r>
              <a:rPr lang="ru-RU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 «Интеллект-Центр»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855055" y="3435846"/>
            <a:ext cx="4212431" cy="1079897"/>
          </a:xfrm>
          <a:prstGeom prst="roundRect">
            <a:avLst>
              <a:gd name="adj" fmla="val 50000"/>
            </a:avLst>
          </a:prstGeom>
          <a:solidFill>
            <a:srgbClr val="0202D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30000"/>
              </a:spcBef>
            </a:pP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www.intellectcentre.ru</a:t>
            </a:r>
          </a:p>
          <a:p>
            <a:pPr algn="ctr" eaLnBrk="0" hangingPunct="0">
              <a:spcBef>
                <a:spcPct val="30000"/>
              </a:spcBef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E-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mail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intellect@izentr.ru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spcBef>
                <a:spcPct val="30000"/>
              </a:spcBef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Тел./факс: (495) </a:t>
            </a: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660-34-53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6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A12C36-75DF-4F5D-8C7F-6003C5883A49}"/>
              </a:ext>
            </a:extLst>
          </p:cNvPr>
          <p:cNvSpPr txBox="1"/>
          <p:nvPr/>
        </p:nvSpPr>
        <p:spPr>
          <a:xfrm>
            <a:off x="-36512" y="434267"/>
            <a:ext cx="601573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5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ПОДГОТОВКИ УЧАЩИХСЯ К ЕГЭ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E682B0-3A1F-4324-9D64-3E153B1D2B8E}"/>
              </a:ext>
            </a:extLst>
          </p:cNvPr>
          <p:cNvSpPr txBox="1"/>
          <p:nvPr/>
        </p:nvSpPr>
        <p:spPr>
          <a:xfrm>
            <a:off x="3779912" y="806445"/>
            <a:ext cx="451840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ЗАДАНИЙ ПОВЫШЕННОГО</a:t>
            </a:r>
          </a:p>
          <a:p>
            <a:pPr>
              <a:defRPr/>
            </a:pPr>
            <a:r>
              <a:rPr lang="ru-RU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ВЫСОКОГО УРОВНЯ СЛОЖНОСТИ.</a:t>
            </a:r>
          </a:p>
          <a:p>
            <a:pPr>
              <a:defRPr/>
            </a:pPr>
            <a:r>
              <a:rPr lang="ru-RU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ПОЛУЧИТЬ МАКСИМАЛЬНЫЙ БАЛЛ НА ЕГЭ. </a:t>
            </a:r>
            <a:endParaRPr lang="ru-RU" sz="135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C27B0C6-D0A0-4D06-9647-9126D55C04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843" y="806445"/>
            <a:ext cx="967712" cy="142211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72072B00-401D-40C9-ADF4-D5DDF9D083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1458" y="806445"/>
            <a:ext cx="973023" cy="142211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471AB350-1558-4383-A4FC-D2999078F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33" y="810674"/>
            <a:ext cx="967712" cy="14136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117110F-1F20-47F3-8ABF-6410ED8ECF28}"/>
              </a:ext>
            </a:extLst>
          </p:cNvPr>
          <p:cNvSpPr txBox="1"/>
          <p:nvPr/>
        </p:nvSpPr>
        <p:spPr>
          <a:xfrm>
            <a:off x="3563888" y="1635646"/>
            <a:ext cx="53736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/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пособие содержит:</a:t>
            </a:r>
          </a:p>
          <a:p>
            <a:pPr marL="36000"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материалы</a:t>
            </a:r>
          </a:p>
          <a:p>
            <a:pPr marL="36000"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справочные материалы</a:t>
            </a:r>
          </a:p>
          <a:p>
            <a:pPr marL="36000"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</a:t>
            </a:r>
          </a:p>
          <a:p>
            <a:pPr marL="36000"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решений</a:t>
            </a:r>
          </a:p>
          <a:p>
            <a:pPr marL="36000"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необходимое для оптимальной подготовки количество сложных заданий</a:t>
            </a:r>
          </a:p>
          <a:p>
            <a:pPr marL="36000"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ко всем заданиям. </a:t>
            </a:r>
          </a:p>
          <a:p>
            <a:pPr marL="36000" algn="just"/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данных сборников обеспечивает надёжную подготовку к ЕГЭ, которая позволит получить максимальный балл на предстоящем экзамене.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DE7E087-1E6B-41AB-85B9-1F8AC59EC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14" y="2143719"/>
            <a:ext cx="967712" cy="14239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C2FE2A5-2A18-4E11-B698-783A3109C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0" y="2143718"/>
            <a:ext cx="999483" cy="14591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7E13AF0-7A10-4740-9D63-0FD4943CAA2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97433" y="2162880"/>
            <a:ext cx="967712" cy="14208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C0B5F61-36DD-4215-A2E9-2AD5EB81D84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434" y="3341002"/>
            <a:ext cx="981110" cy="14396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DE7E087-1E6B-41AB-85B9-1F8AC59EC8F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99" y="3349403"/>
            <a:ext cx="967712" cy="143127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03369F76-A1B3-4E1F-92E1-1A9EBD34BF4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01458" y="3349403"/>
            <a:ext cx="975287" cy="14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31E98D-7D75-4606-9A29-9F9B06EBB4D6}"/>
              </a:ext>
            </a:extLst>
          </p:cNvPr>
          <p:cNvSpPr txBox="1"/>
          <p:nvPr/>
        </p:nvSpPr>
        <p:spPr>
          <a:xfrm>
            <a:off x="-252536" y="429730"/>
            <a:ext cx="6230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подготовки учащихся к ЕГЭ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4261E93-FCC7-4115-A425-3D82F7C632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994" y="811703"/>
            <a:ext cx="4788661" cy="798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249440-68B3-418A-A027-DAA78177A234}"/>
              </a:ext>
            </a:extLst>
          </p:cNvPr>
          <p:cNvSpPr txBox="1"/>
          <p:nvPr/>
        </p:nvSpPr>
        <p:spPr>
          <a:xfrm>
            <a:off x="318302" y="1807866"/>
            <a:ext cx="5405826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 defTabSz="6858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настоящем пособии представлена информация о подготовке к написанию итогового сочинения.</a:t>
            </a:r>
          </a:p>
          <a:p>
            <a:pPr marL="214313" indent="-214313" algn="just" defTabSz="6858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пособии предлагается необходимый материал для написания сочинения, которое будет являться допуском к единому государственному экзамену (ЕГЭ) по русскому языку в 2022 году.</a:t>
            </a:r>
          </a:p>
          <a:p>
            <a:pPr marL="214313" indent="-214313" algn="just" defTabSz="6858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Даны методические рекомендации по написанию итогового сочинения в 2021–2022 учебном году, указаны тематические блоки и критерии к проверке этого вида работы. </a:t>
            </a:r>
          </a:p>
          <a:p>
            <a:pPr marL="214313" indent="-214313" algn="just" defTabSz="6858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Помещены образцы сочинений к каждому тематическому блоку, представлены материалы по проведению и написанию итогового сочинения 2014–2021 учебных годов.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3D79DBED-8C29-4638-B368-571F0165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55526"/>
            <a:ext cx="1902852" cy="276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48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1459114-49DA-4CEB-865E-48FDAB9D2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55526"/>
            <a:ext cx="4391100" cy="6521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D8E656E-31CE-485C-94F8-CE67A2738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555526"/>
            <a:ext cx="2071791" cy="30333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B6E471B-998E-481C-B712-A89072C6B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84" y="1293407"/>
            <a:ext cx="3548844" cy="18187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1F547B1-A6CE-4DB7-8F41-8034AD844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84" y="3112180"/>
            <a:ext cx="4628964" cy="170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6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C8751E9-8A18-4230-9DF4-4D2BA62B8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37943"/>
            <a:ext cx="4824536" cy="902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CBFADA9-59F0-49BE-884A-6C4E3D424846}"/>
              </a:ext>
            </a:extLst>
          </p:cNvPr>
          <p:cNvSpPr txBox="1"/>
          <p:nvPr/>
        </p:nvSpPr>
        <p:spPr>
          <a:xfrm>
            <a:off x="323528" y="2056270"/>
            <a:ext cx="50405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пособие предназначено для подготовки учащихся 11 классов к Единому государственному экзамену (ЕГЭ) по русскому языку. Издание включает примерные варианты контрольно-измерительных материалов в формате ЕГЭ 2021 года.</a:t>
            </a:r>
          </a:p>
          <a:p>
            <a:pPr algn="just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Пособие поможет школьникам проверить свои знания и умения по предмету, а учителям оценить достижения требований образовательных стандартов отдельными учащимися и обеспечить их целенаправленную подготовку к экзамену.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7F5D220-BEF6-487A-B8C4-5B901AB1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55526"/>
            <a:ext cx="2016224" cy="291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68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2736</TotalTime>
  <Words>3722</Words>
  <Application>Microsoft Office PowerPoint</Application>
  <PresentationFormat>Экран (16:9)</PresentationFormat>
  <Paragraphs>366</Paragraphs>
  <Slides>57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Арсений Соловейчик</cp:lastModifiedBy>
  <cp:revision>334</cp:revision>
  <dcterms:created xsi:type="dcterms:W3CDTF">2019-11-08T08:59:02Z</dcterms:created>
  <dcterms:modified xsi:type="dcterms:W3CDTF">2022-02-04T09:02:31Z</dcterms:modified>
</cp:coreProperties>
</file>